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74" r:id="rId6"/>
    <p:sldId id="259" r:id="rId7"/>
    <p:sldId id="276" r:id="rId8"/>
    <p:sldId id="277" r:id="rId9"/>
    <p:sldId id="269" r:id="rId10"/>
    <p:sldId id="272"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6055-4742-458F-837A-E4B1E6791CE0}"/>
              </a:ext>
            </a:extLst>
          </p:cNvPr>
          <p:cNvSpPr>
            <a:spLocks noGrp="1"/>
          </p:cNvSpPr>
          <p:nvPr>
            <p:ph type="ctrTitle"/>
          </p:nvPr>
        </p:nvSpPr>
        <p:spPr>
          <a:xfrm>
            <a:off x="559838" y="2404534"/>
            <a:ext cx="9218644" cy="1646302"/>
          </a:xfrm>
        </p:spPr>
        <p:txBody>
          <a:bodyPr/>
          <a:lstStyle/>
          <a:p>
            <a:r>
              <a:rPr lang="en-US" dirty="0"/>
              <a:t>Journal Report</a:t>
            </a:r>
          </a:p>
        </p:txBody>
      </p:sp>
      <p:sp>
        <p:nvSpPr>
          <p:cNvPr id="5" name="Title 1">
            <a:extLst>
              <a:ext uri="{FF2B5EF4-FFF2-40B4-BE49-F238E27FC236}">
                <a16:creationId xmlns:a16="http://schemas.microsoft.com/office/drawing/2014/main" id="{49D00837-E953-4DA7-9B96-37CAEA563EB7}"/>
              </a:ext>
            </a:extLst>
          </p:cNvPr>
          <p:cNvSpPr txBox="1">
            <a:spLocks/>
          </p:cNvSpPr>
          <p:nvPr/>
        </p:nvSpPr>
        <p:spPr>
          <a:xfrm>
            <a:off x="559838" y="4198776"/>
            <a:ext cx="9218644" cy="65517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Object-Oriented Programming II</a:t>
            </a:r>
          </a:p>
        </p:txBody>
      </p:sp>
      <p:sp>
        <p:nvSpPr>
          <p:cNvPr id="4" name="Subtitle 2">
            <a:extLst>
              <a:ext uri="{FF2B5EF4-FFF2-40B4-BE49-F238E27FC236}">
                <a16:creationId xmlns:a16="http://schemas.microsoft.com/office/drawing/2014/main" id="{52DEB7E2-6C12-488C-B6BD-44363A3DD1A4}"/>
              </a:ext>
            </a:extLst>
          </p:cNvPr>
          <p:cNvSpPr txBox="1">
            <a:spLocks/>
          </p:cNvSpPr>
          <p:nvPr/>
        </p:nvSpPr>
        <p:spPr>
          <a:xfrm>
            <a:off x="2" y="6307493"/>
            <a:ext cx="9218644" cy="410547"/>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tabLst>
                <a:tab pos="4572000" algn="ctr"/>
                <a:tab pos="9144000" algn="r"/>
              </a:tabLst>
            </a:pPr>
            <a:r>
              <a:rPr lang="en-US" dirty="0"/>
              <a:t>CIT360:01 (Online)	Laura Friedman	July 2018</a:t>
            </a:r>
          </a:p>
        </p:txBody>
      </p:sp>
    </p:spTree>
    <p:extLst>
      <p:ext uri="{BB962C8B-B14F-4D97-AF65-F5344CB8AC3E}">
        <p14:creationId xmlns:p14="http://schemas.microsoft.com/office/powerpoint/2010/main" val="207777211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B827-691D-4AA1-97A3-09EEA887334C}"/>
              </a:ext>
            </a:extLst>
          </p:cNvPr>
          <p:cNvSpPr>
            <a:spLocks noGrp="1"/>
          </p:cNvSpPr>
          <p:nvPr>
            <p:ph type="title"/>
          </p:nvPr>
        </p:nvSpPr>
        <p:spPr>
          <a:xfrm>
            <a:off x="677334" y="226147"/>
            <a:ext cx="8596668" cy="658761"/>
          </a:xfrm>
        </p:spPr>
        <p:txBody>
          <a:bodyPr anchor="t">
            <a:normAutofit/>
          </a:bodyPr>
          <a:lstStyle/>
          <a:p>
            <a:r>
              <a:rPr lang="en-US" dirty="0"/>
              <a:t>Spiritual Growth</a:t>
            </a:r>
          </a:p>
        </p:txBody>
      </p:sp>
      <p:sp>
        <p:nvSpPr>
          <p:cNvPr id="9" name="Content Placeholder 2">
            <a:extLst>
              <a:ext uri="{FF2B5EF4-FFF2-40B4-BE49-F238E27FC236}">
                <a16:creationId xmlns:a16="http://schemas.microsoft.com/office/drawing/2014/main" id="{CF222729-F1CE-4EA3-919F-55A46CD9C2DC}"/>
              </a:ext>
            </a:extLst>
          </p:cNvPr>
          <p:cNvSpPr>
            <a:spLocks noGrp="1"/>
          </p:cNvSpPr>
          <p:nvPr>
            <p:ph idx="1"/>
          </p:nvPr>
        </p:nvSpPr>
        <p:spPr>
          <a:xfrm>
            <a:off x="677334" y="1007454"/>
            <a:ext cx="9027105" cy="5624399"/>
          </a:xfrm>
        </p:spPr>
        <p:txBody>
          <a:bodyPr>
            <a:noAutofit/>
          </a:bodyPr>
          <a:lstStyle/>
          <a:p>
            <a:pPr>
              <a:spcBef>
                <a:spcPts val="1800"/>
              </a:spcBef>
            </a:pPr>
            <a:r>
              <a:rPr lang="en-US" sz="2400" dirty="0"/>
              <a:t>Courage is not the absence of fear, rather it is taking action in the face of it through faith in Heavenly Father and Jesus Christ.</a:t>
            </a:r>
            <a:br>
              <a:rPr lang="en-US" sz="2400" dirty="0"/>
            </a:br>
            <a:r>
              <a:rPr lang="en-US" dirty="0">
                <a:solidFill>
                  <a:schemeClr val="accent2"/>
                </a:solidFill>
              </a:rPr>
              <a:t>“Correct knowledge of and faith in the Lord empower us to hush our fears because Jesus Christ is the only source of enduring peace.” </a:t>
            </a:r>
            <a:r>
              <a:rPr lang="en-US" sz="1600" dirty="0">
                <a:solidFill>
                  <a:schemeClr val="accent2"/>
                </a:solidFill>
              </a:rPr>
              <a:t>(Elder David A. Bednar, “Therefore They Hushed Their Fears,” General Conference, April 2015.)</a:t>
            </a:r>
          </a:p>
          <a:p>
            <a:pPr>
              <a:spcBef>
                <a:spcPts val="1800"/>
              </a:spcBef>
            </a:pPr>
            <a:r>
              <a:rPr lang="en-US" sz="2400" dirty="0"/>
              <a:t>Whatever I do in life must be done for Heavenly Father and not for the people around me.</a:t>
            </a:r>
            <a:br>
              <a:rPr lang="en-US" sz="2400" dirty="0"/>
            </a:br>
            <a:r>
              <a:rPr lang="en-US" dirty="0">
                <a:solidFill>
                  <a:schemeClr val="accent2"/>
                </a:solidFill>
              </a:rPr>
              <a:t>“And whatsoever ye do, do it heartily, as to the Lord, and not unto men.” </a:t>
            </a:r>
            <a:r>
              <a:rPr lang="en-US" sz="1600" dirty="0">
                <a:solidFill>
                  <a:schemeClr val="accent2"/>
                </a:solidFill>
              </a:rPr>
              <a:t>(Colossians 3:23)</a:t>
            </a:r>
          </a:p>
          <a:p>
            <a:pPr>
              <a:spcBef>
                <a:spcPts val="1800"/>
              </a:spcBef>
            </a:pPr>
            <a:r>
              <a:rPr lang="en-US" sz="2400" dirty="0"/>
              <a:t>Discipline and diligence are required to fulfill the purpose Heavenly Father has for me.</a:t>
            </a:r>
            <a:br>
              <a:rPr lang="en-US" sz="2400" dirty="0"/>
            </a:br>
            <a:r>
              <a:rPr lang="en-US" dirty="0">
                <a:solidFill>
                  <a:schemeClr val="accent2"/>
                </a:solidFill>
              </a:rPr>
              <a:t>“We are to learn our duty from the Lord, and then we are to act in all diligence, never being lazy or slothful.” </a:t>
            </a:r>
            <a:r>
              <a:rPr lang="en-US" sz="1600" dirty="0">
                <a:solidFill>
                  <a:schemeClr val="accent2"/>
                </a:solidFill>
              </a:rPr>
              <a:t>(President Henry B. Eyring, “Act in All Diligence,” General Conference, April 2010.)</a:t>
            </a:r>
          </a:p>
        </p:txBody>
      </p:sp>
      <p:pic>
        <p:nvPicPr>
          <p:cNvPr id="4" name="Picture 3" descr="A person wearing a suit and tie&#10;&#10;Description generated with very high confidence">
            <a:extLst>
              <a:ext uri="{FF2B5EF4-FFF2-40B4-BE49-F238E27FC236}">
                <a16:creationId xmlns:a16="http://schemas.microsoft.com/office/drawing/2014/main" id="{F39BD97E-ADD6-47FF-9D46-1AE7E5591401}"/>
              </a:ext>
            </a:extLst>
          </p:cNvPr>
          <p:cNvPicPr>
            <a:picLocks noChangeAspect="1"/>
          </p:cNvPicPr>
          <p:nvPr/>
        </p:nvPicPr>
        <p:blipFill>
          <a:blip r:embed="rId2"/>
          <a:stretch>
            <a:fillRect/>
          </a:stretch>
        </p:blipFill>
        <p:spPr>
          <a:xfrm>
            <a:off x="9704439" y="432144"/>
            <a:ext cx="2286000" cy="2861310"/>
          </a:xfrm>
          <a:prstGeom prst="rect">
            <a:avLst/>
          </a:prstGeom>
        </p:spPr>
      </p:pic>
    </p:spTree>
    <p:extLst>
      <p:ext uri="{BB962C8B-B14F-4D97-AF65-F5344CB8AC3E}">
        <p14:creationId xmlns:p14="http://schemas.microsoft.com/office/powerpoint/2010/main" val="31414411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DF275FA-48D5-4462-85CF-D6C818BF1516}"/>
              </a:ext>
            </a:extLst>
          </p:cNvPr>
          <p:cNvSpPr txBox="1">
            <a:spLocks/>
          </p:cNvSpPr>
          <p:nvPr/>
        </p:nvSpPr>
        <p:spPr>
          <a:xfrm>
            <a:off x="0" y="1607573"/>
            <a:ext cx="12073124" cy="119216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rPr>
              <a:t>Courage</a:t>
            </a:r>
            <a:r>
              <a:rPr lang="en-US" dirty="0">
                <a:solidFill>
                  <a:schemeClr val="accent2"/>
                </a:solidFill>
              </a:rPr>
              <a:t> ● </a:t>
            </a:r>
            <a:r>
              <a:rPr lang="en-US" dirty="0">
                <a:solidFill>
                  <a:schemeClr val="tx1"/>
                </a:solidFill>
              </a:rPr>
              <a:t>Purpose</a:t>
            </a:r>
            <a:r>
              <a:rPr lang="en-US" dirty="0">
                <a:solidFill>
                  <a:schemeClr val="accent2"/>
                </a:solidFill>
              </a:rPr>
              <a:t> ● </a:t>
            </a:r>
            <a:r>
              <a:rPr lang="en-US" dirty="0">
                <a:solidFill>
                  <a:schemeClr val="tx1"/>
                </a:solidFill>
              </a:rPr>
              <a:t>Discipline</a:t>
            </a:r>
            <a:r>
              <a:rPr lang="en-US" dirty="0">
                <a:solidFill>
                  <a:schemeClr val="accent2"/>
                </a:solidFill>
              </a:rPr>
              <a:t> ● </a:t>
            </a:r>
            <a:r>
              <a:rPr lang="en-US" dirty="0">
                <a:solidFill>
                  <a:schemeClr val="tx1"/>
                </a:solidFill>
              </a:rPr>
              <a:t>Diligence</a:t>
            </a:r>
            <a:r>
              <a:rPr lang="en-US" dirty="0">
                <a:solidFill>
                  <a:schemeClr val="accent2"/>
                </a:solidFill>
              </a:rPr>
              <a:t> ● </a:t>
            </a:r>
            <a:r>
              <a:rPr lang="en-US" dirty="0">
                <a:solidFill>
                  <a:schemeClr val="tx1"/>
                </a:solidFill>
              </a:rPr>
              <a:t>Knowledge</a:t>
            </a:r>
          </a:p>
        </p:txBody>
      </p:sp>
      <p:sp>
        <p:nvSpPr>
          <p:cNvPr id="11" name="Title 1">
            <a:extLst>
              <a:ext uri="{FF2B5EF4-FFF2-40B4-BE49-F238E27FC236}">
                <a16:creationId xmlns:a16="http://schemas.microsoft.com/office/drawing/2014/main" id="{4CBC32D0-2BBE-41D4-B444-A949AD31C184}"/>
              </a:ext>
            </a:extLst>
          </p:cNvPr>
          <p:cNvSpPr txBox="1">
            <a:spLocks/>
          </p:cNvSpPr>
          <p:nvPr/>
        </p:nvSpPr>
        <p:spPr>
          <a:xfrm>
            <a:off x="1814052" y="3479398"/>
            <a:ext cx="6282813" cy="119215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solidFill>
                  <a:schemeClr val="accent2"/>
                </a:solidFill>
              </a:rPr>
              <a:t>“This is very important: as we do our best, He will not let us fail.”</a:t>
            </a:r>
            <a:br>
              <a:rPr lang="en-US" sz="2400" dirty="0">
                <a:solidFill>
                  <a:schemeClr val="accent2"/>
                </a:solidFill>
              </a:rPr>
            </a:br>
            <a:r>
              <a:rPr lang="en-US" sz="1800" dirty="0">
                <a:solidFill>
                  <a:schemeClr val="bg2">
                    <a:lumMod val="25000"/>
                  </a:schemeClr>
                </a:solidFill>
              </a:rPr>
              <a:t>Elder Neil L. Anderson, “A Spiritual Work,” Broadcast.</a:t>
            </a:r>
          </a:p>
        </p:txBody>
      </p:sp>
      <p:pic>
        <p:nvPicPr>
          <p:cNvPr id="12" name="Picture 11" descr="A person wearing a suit and tie&#10;&#10;Description generated with very high confidence">
            <a:extLst>
              <a:ext uri="{FF2B5EF4-FFF2-40B4-BE49-F238E27FC236}">
                <a16:creationId xmlns:a16="http://schemas.microsoft.com/office/drawing/2014/main" id="{2D9359DB-60AB-4C8E-AB97-C8A7640B2DBD}"/>
              </a:ext>
            </a:extLst>
          </p:cNvPr>
          <p:cNvPicPr>
            <a:picLocks noChangeAspect="1"/>
          </p:cNvPicPr>
          <p:nvPr/>
        </p:nvPicPr>
        <p:blipFill>
          <a:blip r:embed="rId2"/>
          <a:stretch>
            <a:fillRect/>
          </a:stretch>
        </p:blipFill>
        <p:spPr>
          <a:xfrm>
            <a:off x="9215009" y="2655480"/>
            <a:ext cx="2533650" cy="3171825"/>
          </a:xfrm>
          <a:prstGeom prst="rect">
            <a:avLst/>
          </a:prstGeom>
        </p:spPr>
      </p:pic>
    </p:spTree>
    <p:extLst>
      <p:ext uri="{BB962C8B-B14F-4D97-AF65-F5344CB8AC3E}">
        <p14:creationId xmlns:p14="http://schemas.microsoft.com/office/powerpoint/2010/main" val="144613271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203B4-8C46-4ADC-A48D-FDE9A9CB7C58}"/>
              </a:ext>
            </a:extLst>
          </p:cNvPr>
          <p:cNvSpPr>
            <a:spLocks noGrp="1"/>
          </p:cNvSpPr>
          <p:nvPr>
            <p:ph idx="1"/>
          </p:nvPr>
        </p:nvSpPr>
        <p:spPr>
          <a:xfrm>
            <a:off x="677334" y="1269268"/>
            <a:ext cx="9716967" cy="3829664"/>
          </a:xfrm>
        </p:spPr>
        <p:txBody>
          <a:bodyPr>
            <a:normAutofit/>
          </a:bodyPr>
          <a:lstStyle/>
          <a:p>
            <a:pPr>
              <a:spcBef>
                <a:spcPts val="1800"/>
              </a:spcBef>
            </a:pPr>
            <a:r>
              <a:rPr lang="en-US" sz="2800" dirty="0"/>
              <a:t>Participated in all team meetings</a:t>
            </a:r>
          </a:p>
          <a:p>
            <a:pPr>
              <a:spcBef>
                <a:spcPts val="1800"/>
              </a:spcBef>
            </a:pPr>
            <a:r>
              <a:rPr lang="en-US" sz="2800" dirty="0"/>
              <a:t>Supported my team </a:t>
            </a:r>
          </a:p>
          <a:p>
            <a:pPr>
              <a:spcBef>
                <a:spcPts val="1800"/>
              </a:spcBef>
            </a:pPr>
            <a:r>
              <a:rPr lang="en-US" sz="2800" dirty="0"/>
              <a:t>Sandboxed code</a:t>
            </a:r>
          </a:p>
          <a:p>
            <a:pPr>
              <a:spcBef>
                <a:spcPts val="1800"/>
              </a:spcBef>
            </a:pPr>
            <a:r>
              <a:rPr lang="en-US" sz="2800" dirty="0"/>
              <a:t>Communicated via Google Hangouts</a:t>
            </a:r>
          </a:p>
        </p:txBody>
      </p:sp>
      <p:sp>
        <p:nvSpPr>
          <p:cNvPr id="4" name="Title 1">
            <a:extLst>
              <a:ext uri="{FF2B5EF4-FFF2-40B4-BE49-F238E27FC236}">
                <a16:creationId xmlns:a16="http://schemas.microsoft.com/office/drawing/2014/main" id="{5D5A4DBB-9870-467A-AA90-99C41B6DE36F}"/>
              </a:ext>
            </a:extLst>
          </p:cNvPr>
          <p:cNvSpPr txBox="1">
            <a:spLocks/>
          </p:cNvSpPr>
          <p:nvPr/>
        </p:nvSpPr>
        <p:spPr>
          <a:xfrm>
            <a:off x="452211" y="4062941"/>
            <a:ext cx="8821791" cy="256891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accent2"/>
                </a:solidFill>
              </a:rPr>
              <a:t>“The more class members read their scriptural assignments, the more they bring their scriptures to class, and the more they discuss what the gospel actually means in their lives, the more will be their inspiration, growth, and joy as they try to solve their personal concerns and challenges.”</a:t>
            </a:r>
            <a:br>
              <a:rPr lang="en-US" sz="2000" dirty="0">
                <a:solidFill>
                  <a:schemeClr val="accent2"/>
                </a:solidFill>
              </a:rPr>
            </a:br>
            <a:r>
              <a:rPr lang="en-US" sz="1800" dirty="0">
                <a:solidFill>
                  <a:schemeClr val="bg2">
                    <a:lumMod val="25000"/>
                  </a:schemeClr>
                </a:solidFill>
              </a:rPr>
              <a:t>Elder Joseph B. </a:t>
            </a:r>
            <a:r>
              <a:rPr lang="en-US" sz="1800" dirty="0" err="1">
                <a:solidFill>
                  <a:schemeClr val="bg2">
                    <a:lumMod val="25000"/>
                  </a:schemeClr>
                </a:solidFill>
              </a:rPr>
              <a:t>Wirthlin</a:t>
            </a:r>
            <a:r>
              <a:rPr lang="en-US" sz="1800" dirty="0">
                <a:solidFill>
                  <a:schemeClr val="bg2">
                    <a:lumMod val="25000"/>
                  </a:schemeClr>
                </a:solidFill>
              </a:rPr>
              <a:t>, “Teaching by the Spirit,” Ensign, Jan. 1989, 15.</a:t>
            </a:r>
          </a:p>
        </p:txBody>
      </p:sp>
      <p:sp>
        <p:nvSpPr>
          <p:cNvPr id="7" name="Title 1">
            <a:extLst>
              <a:ext uri="{FF2B5EF4-FFF2-40B4-BE49-F238E27FC236}">
                <a16:creationId xmlns:a16="http://schemas.microsoft.com/office/drawing/2014/main" id="{3E690E2D-CA57-4EEE-8B1B-59790939A58C}"/>
              </a:ext>
            </a:extLst>
          </p:cNvPr>
          <p:cNvSpPr>
            <a:spLocks noGrp="1"/>
          </p:cNvSpPr>
          <p:nvPr>
            <p:ph type="title"/>
          </p:nvPr>
        </p:nvSpPr>
        <p:spPr>
          <a:xfrm>
            <a:off x="677334" y="226147"/>
            <a:ext cx="8596668" cy="658761"/>
          </a:xfrm>
        </p:spPr>
        <p:txBody>
          <a:bodyPr anchor="t">
            <a:normAutofit/>
          </a:bodyPr>
          <a:lstStyle/>
          <a:p>
            <a:r>
              <a:rPr lang="en-US" dirty="0"/>
              <a:t>What I Did Well</a:t>
            </a:r>
          </a:p>
        </p:txBody>
      </p:sp>
      <p:pic>
        <p:nvPicPr>
          <p:cNvPr id="8" name="Picture 7" descr="A person wearing a suit and tie looking at the camera&#10;&#10;Description generated with very high confidence">
            <a:extLst>
              <a:ext uri="{FF2B5EF4-FFF2-40B4-BE49-F238E27FC236}">
                <a16:creationId xmlns:a16="http://schemas.microsoft.com/office/drawing/2014/main" id="{21BBE811-B049-448C-A7E7-8B5201B29711}"/>
              </a:ext>
            </a:extLst>
          </p:cNvPr>
          <p:cNvPicPr>
            <a:picLocks noChangeAspect="1"/>
          </p:cNvPicPr>
          <p:nvPr/>
        </p:nvPicPr>
        <p:blipFill>
          <a:blip r:embed="rId2"/>
          <a:stretch>
            <a:fillRect/>
          </a:stretch>
        </p:blipFill>
        <p:spPr>
          <a:xfrm>
            <a:off x="9339489" y="3429000"/>
            <a:ext cx="2400300" cy="3000375"/>
          </a:xfrm>
          <a:prstGeom prst="rect">
            <a:avLst/>
          </a:prstGeom>
        </p:spPr>
      </p:pic>
    </p:spTree>
    <p:extLst>
      <p:ext uri="{BB962C8B-B14F-4D97-AF65-F5344CB8AC3E}">
        <p14:creationId xmlns:p14="http://schemas.microsoft.com/office/powerpoint/2010/main" val="222249700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203B4-8C46-4ADC-A48D-FDE9A9CB7C58}"/>
              </a:ext>
            </a:extLst>
          </p:cNvPr>
          <p:cNvSpPr>
            <a:spLocks noGrp="1"/>
          </p:cNvSpPr>
          <p:nvPr>
            <p:ph idx="1"/>
          </p:nvPr>
        </p:nvSpPr>
        <p:spPr>
          <a:xfrm>
            <a:off x="677334" y="1347022"/>
            <a:ext cx="8982860" cy="4591661"/>
          </a:xfrm>
        </p:spPr>
        <p:txBody>
          <a:bodyPr>
            <a:normAutofit/>
          </a:bodyPr>
          <a:lstStyle/>
          <a:p>
            <a:pPr>
              <a:spcBef>
                <a:spcPts val="1800"/>
              </a:spcBef>
            </a:pPr>
            <a:r>
              <a:rPr lang="en-US" sz="2800" dirty="0"/>
              <a:t>Completed Basic Level on All 14 Code Topics</a:t>
            </a:r>
            <a:endParaRPr lang="en-US" sz="2000" dirty="0"/>
          </a:p>
          <a:p>
            <a:pPr>
              <a:spcBef>
                <a:spcPts val="1800"/>
              </a:spcBef>
            </a:pPr>
            <a:r>
              <a:rPr lang="en-US" sz="2800" dirty="0"/>
              <a:t>Completed all assigned Teaching Presentations</a:t>
            </a:r>
          </a:p>
          <a:p>
            <a:pPr>
              <a:spcBef>
                <a:spcPts val="1800"/>
              </a:spcBef>
            </a:pPr>
            <a:r>
              <a:rPr lang="en-US" sz="2800" dirty="0"/>
              <a:t>Submitted a Personal Project Proposal</a:t>
            </a:r>
          </a:p>
          <a:p>
            <a:pPr>
              <a:spcBef>
                <a:spcPts val="1800"/>
              </a:spcBef>
            </a:pPr>
            <a:r>
              <a:rPr lang="en-US" sz="2800" dirty="0"/>
              <a:t>Worked Cohesively with my Team throughout the Semester</a:t>
            </a:r>
          </a:p>
        </p:txBody>
      </p:sp>
      <p:sp>
        <p:nvSpPr>
          <p:cNvPr id="7" name="Title 1">
            <a:extLst>
              <a:ext uri="{FF2B5EF4-FFF2-40B4-BE49-F238E27FC236}">
                <a16:creationId xmlns:a16="http://schemas.microsoft.com/office/drawing/2014/main" id="{19D00D06-95D6-4146-98DE-FB17AF928F57}"/>
              </a:ext>
            </a:extLst>
          </p:cNvPr>
          <p:cNvSpPr>
            <a:spLocks noGrp="1"/>
          </p:cNvSpPr>
          <p:nvPr>
            <p:ph type="title"/>
          </p:nvPr>
        </p:nvSpPr>
        <p:spPr>
          <a:xfrm>
            <a:off x="677334" y="226147"/>
            <a:ext cx="8596668" cy="658761"/>
          </a:xfrm>
        </p:spPr>
        <p:txBody>
          <a:bodyPr anchor="t">
            <a:normAutofit/>
          </a:bodyPr>
          <a:lstStyle/>
          <a:p>
            <a:r>
              <a:rPr lang="en-US" dirty="0"/>
              <a:t>My Accomplishments</a:t>
            </a:r>
          </a:p>
        </p:txBody>
      </p:sp>
      <p:sp>
        <p:nvSpPr>
          <p:cNvPr id="4" name="Title 1">
            <a:extLst>
              <a:ext uri="{FF2B5EF4-FFF2-40B4-BE49-F238E27FC236}">
                <a16:creationId xmlns:a16="http://schemas.microsoft.com/office/drawing/2014/main" id="{A66AE8EC-E718-4D6F-AB69-F38E1DE25965}"/>
              </a:ext>
            </a:extLst>
          </p:cNvPr>
          <p:cNvSpPr txBox="1">
            <a:spLocks/>
          </p:cNvSpPr>
          <p:nvPr/>
        </p:nvSpPr>
        <p:spPr>
          <a:xfrm>
            <a:off x="452211" y="4476780"/>
            <a:ext cx="8821791" cy="192401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accent2"/>
                </a:solidFill>
              </a:rPr>
              <a:t>“It is not enough to want to make the effort and to say we’ll make the effort. We must actually </a:t>
            </a:r>
            <a:r>
              <a:rPr lang="en-US" sz="2000" i="1" dirty="0">
                <a:solidFill>
                  <a:schemeClr val="accent2"/>
                </a:solidFill>
              </a:rPr>
              <a:t>make</a:t>
            </a:r>
            <a:r>
              <a:rPr lang="en-US" sz="2000" dirty="0">
                <a:solidFill>
                  <a:schemeClr val="accent2"/>
                </a:solidFill>
              </a:rPr>
              <a:t> the effort. It’s in the </a:t>
            </a:r>
            <a:r>
              <a:rPr lang="en-US" sz="2000" i="1" dirty="0">
                <a:solidFill>
                  <a:schemeClr val="accent2"/>
                </a:solidFill>
              </a:rPr>
              <a:t>doing</a:t>
            </a:r>
            <a:r>
              <a:rPr lang="en-US" sz="2000" dirty="0">
                <a:solidFill>
                  <a:schemeClr val="accent2"/>
                </a:solidFill>
              </a:rPr>
              <a:t>, not just the </a:t>
            </a:r>
            <a:r>
              <a:rPr lang="en-US" sz="2000" i="1" dirty="0">
                <a:solidFill>
                  <a:schemeClr val="accent2"/>
                </a:solidFill>
              </a:rPr>
              <a:t>thinking</a:t>
            </a:r>
            <a:r>
              <a:rPr lang="en-US" sz="2000" dirty="0">
                <a:solidFill>
                  <a:schemeClr val="accent2"/>
                </a:solidFill>
              </a:rPr>
              <a:t>, that we accomplish our goals.”</a:t>
            </a:r>
            <a:br>
              <a:rPr lang="en-US" sz="2000" dirty="0">
                <a:solidFill>
                  <a:schemeClr val="accent2"/>
                </a:solidFill>
              </a:rPr>
            </a:br>
            <a:r>
              <a:rPr lang="en-US" sz="1800" dirty="0">
                <a:solidFill>
                  <a:schemeClr val="bg2">
                    <a:lumMod val="25000"/>
                  </a:schemeClr>
                </a:solidFill>
              </a:rPr>
              <a:t>President Thomas S. Monson, “A Royal Priesthood,” General Conference, October 2007.</a:t>
            </a:r>
          </a:p>
        </p:txBody>
      </p:sp>
      <p:pic>
        <p:nvPicPr>
          <p:cNvPr id="9" name="Picture 8" descr="A person wearing a suit and tie&#10;&#10;Description generated with very high confidence">
            <a:extLst>
              <a:ext uri="{FF2B5EF4-FFF2-40B4-BE49-F238E27FC236}">
                <a16:creationId xmlns:a16="http://schemas.microsoft.com/office/drawing/2014/main" id="{C1F64632-152A-44C1-8D84-500D36E213D2}"/>
              </a:ext>
            </a:extLst>
          </p:cNvPr>
          <p:cNvPicPr>
            <a:picLocks noChangeAspect="1"/>
          </p:cNvPicPr>
          <p:nvPr/>
        </p:nvPicPr>
        <p:blipFill>
          <a:blip r:embed="rId2"/>
          <a:stretch>
            <a:fillRect/>
          </a:stretch>
        </p:blipFill>
        <p:spPr>
          <a:xfrm>
            <a:off x="9499125" y="3228972"/>
            <a:ext cx="2543175" cy="3171825"/>
          </a:xfrm>
          <a:prstGeom prst="rect">
            <a:avLst/>
          </a:prstGeom>
        </p:spPr>
      </p:pic>
    </p:spTree>
    <p:extLst>
      <p:ext uri="{BB962C8B-B14F-4D97-AF65-F5344CB8AC3E}">
        <p14:creationId xmlns:p14="http://schemas.microsoft.com/office/powerpoint/2010/main" val="304489402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203B4-8C46-4ADC-A48D-FDE9A9CB7C58}"/>
              </a:ext>
            </a:extLst>
          </p:cNvPr>
          <p:cNvSpPr>
            <a:spLocks noGrp="1"/>
          </p:cNvSpPr>
          <p:nvPr>
            <p:ph idx="1"/>
          </p:nvPr>
        </p:nvSpPr>
        <p:spPr>
          <a:xfrm>
            <a:off x="677334" y="1347023"/>
            <a:ext cx="9157132" cy="879983"/>
          </a:xfrm>
        </p:spPr>
        <p:txBody>
          <a:bodyPr>
            <a:normAutofit/>
          </a:bodyPr>
          <a:lstStyle/>
          <a:p>
            <a:pPr>
              <a:spcBef>
                <a:spcPts val="1800"/>
              </a:spcBef>
            </a:pPr>
            <a:r>
              <a:rPr lang="en-US" sz="2800" dirty="0"/>
              <a:t>Not allowing fear to stop me</a:t>
            </a:r>
          </a:p>
        </p:txBody>
      </p:sp>
      <p:sp>
        <p:nvSpPr>
          <p:cNvPr id="7" name="Title 1">
            <a:extLst>
              <a:ext uri="{FF2B5EF4-FFF2-40B4-BE49-F238E27FC236}">
                <a16:creationId xmlns:a16="http://schemas.microsoft.com/office/drawing/2014/main" id="{19D00D06-95D6-4146-98DE-FB17AF928F57}"/>
              </a:ext>
            </a:extLst>
          </p:cNvPr>
          <p:cNvSpPr>
            <a:spLocks noGrp="1"/>
          </p:cNvSpPr>
          <p:nvPr>
            <p:ph type="title"/>
          </p:nvPr>
        </p:nvSpPr>
        <p:spPr>
          <a:xfrm>
            <a:off x="677334" y="226147"/>
            <a:ext cx="8596668" cy="658761"/>
          </a:xfrm>
        </p:spPr>
        <p:txBody>
          <a:bodyPr anchor="t">
            <a:normAutofit/>
          </a:bodyPr>
          <a:lstStyle/>
          <a:p>
            <a:r>
              <a:rPr lang="en-US" dirty="0"/>
              <a:t>What I Can Improve On</a:t>
            </a:r>
          </a:p>
        </p:txBody>
      </p:sp>
      <p:sp>
        <p:nvSpPr>
          <p:cNvPr id="8" name="Title 1">
            <a:extLst>
              <a:ext uri="{FF2B5EF4-FFF2-40B4-BE49-F238E27FC236}">
                <a16:creationId xmlns:a16="http://schemas.microsoft.com/office/drawing/2014/main" id="{C3E857F5-D0A6-4586-932F-CA11716E20EF}"/>
              </a:ext>
            </a:extLst>
          </p:cNvPr>
          <p:cNvSpPr txBox="1">
            <a:spLocks/>
          </p:cNvSpPr>
          <p:nvPr/>
        </p:nvSpPr>
        <p:spPr>
          <a:xfrm>
            <a:off x="413517" y="2778707"/>
            <a:ext cx="8821791" cy="273227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accent2"/>
                </a:solidFill>
              </a:rPr>
              <a:t>“Most people stop learning out of fear. They are afraid they cannot learn. You need never have that fear if you are faithful. Your formal schooling may be interrupted for some reason, but I want you to know with absolute certainty that you can learn whatever God would have you learn. Great learners believe that. They have the attitude that they can learn.”</a:t>
            </a:r>
            <a:br>
              <a:rPr lang="en-US" sz="2000" dirty="0">
                <a:solidFill>
                  <a:schemeClr val="accent2"/>
                </a:solidFill>
              </a:rPr>
            </a:br>
            <a:r>
              <a:rPr lang="en-US" sz="1800" dirty="0">
                <a:solidFill>
                  <a:schemeClr val="bg2">
                    <a:lumMod val="25000"/>
                  </a:schemeClr>
                </a:solidFill>
              </a:rPr>
              <a:t>Bishop Henry B. Eyring, “Do What They Think You Can’t Do,” Commencement Address at Ricks College, April 21, 1988.</a:t>
            </a:r>
          </a:p>
        </p:txBody>
      </p:sp>
      <p:pic>
        <p:nvPicPr>
          <p:cNvPr id="11" name="Picture 10" descr="A person wearing a suit and tie&#10;&#10;Description generated with very high confidence">
            <a:extLst>
              <a:ext uri="{FF2B5EF4-FFF2-40B4-BE49-F238E27FC236}">
                <a16:creationId xmlns:a16="http://schemas.microsoft.com/office/drawing/2014/main" id="{ADF31177-0901-42CD-8F0D-9B3CF5E1263F}"/>
              </a:ext>
            </a:extLst>
          </p:cNvPr>
          <p:cNvPicPr>
            <a:picLocks noChangeAspect="1"/>
          </p:cNvPicPr>
          <p:nvPr/>
        </p:nvPicPr>
        <p:blipFill>
          <a:blip r:embed="rId2"/>
          <a:stretch>
            <a:fillRect/>
          </a:stretch>
        </p:blipFill>
        <p:spPr>
          <a:xfrm>
            <a:off x="9507075" y="2227006"/>
            <a:ext cx="2466000" cy="3085714"/>
          </a:xfrm>
          <a:prstGeom prst="rect">
            <a:avLst/>
          </a:prstGeom>
        </p:spPr>
      </p:pic>
    </p:spTree>
    <p:extLst>
      <p:ext uri="{BB962C8B-B14F-4D97-AF65-F5344CB8AC3E}">
        <p14:creationId xmlns:p14="http://schemas.microsoft.com/office/powerpoint/2010/main" val="29491096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203B4-8C46-4ADC-A48D-FDE9A9CB7C58}"/>
              </a:ext>
            </a:extLst>
          </p:cNvPr>
          <p:cNvSpPr>
            <a:spLocks noGrp="1"/>
          </p:cNvSpPr>
          <p:nvPr>
            <p:ph idx="1"/>
          </p:nvPr>
        </p:nvSpPr>
        <p:spPr>
          <a:xfrm>
            <a:off x="677334" y="1347023"/>
            <a:ext cx="9157132" cy="2081978"/>
          </a:xfrm>
        </p:spPr>
        <p:txBody>
          <a:bodyPr>
            <a:normAutofit/>
          </a:bodyPr>
          <a:lstStyle/>
          <a:p>
            <a:pPr>
              <a:spcBef>
                <a:spcPts val="1800"/>
              </a:spcBef>
            </a:pPr>
            <a:r>
              <a:rPr lang="en-US" sz="2800" dirty="0"/>
              <a:t>Not allowing other’s opinions to shape my actions</a:t>
            </a:r>
          </a:p>
        </p:txBody>
      </p:sp>
      <p:sp>
        <p:nvSpPr>
          <p:cNvPr id="7" name="Title 1">
            <a:extLst>
              <a:ext uri="{FF2B5EF4-FFF2-40B4-BE49-F238E27FC236}">
                <a16:creationId xmlns:a16="http://schemas.microsoft.com/office/drawing/2014/main" id="{19D00D06-95D6-4146-98DE-FB17AF928F57}"/>
              </a:ext>
            </a:extLst>
          </p:cNvPr>
          <p:cNvSpPr>
            <a:spLocks noGrp="1"/>
          </p:cNvSpPr>
          <p:nvPr>
            <p:ph type="title"/>
          </p:nvPr>
        </p:nvSpPr>
        <p:spPr>
          <a:xfrm>
            <a:off x="677334" y="226147"/>
            <a:ext cx="8596668" cy="658761"/>
          </a:xfrm>
        </p:spPr>
        <p:txBody>
          <a:bodyPr anchor="t">
            <a:normAutofit/>
          </a:bodyPr>
          <a:lstStyle/>
          <a:p>
            <a:r>
              <a:rPr lang="en-US" dirty="0"/>
              <a:t>What I Can Improve On</a:t>
            </a:r>
          </a:p>
        </p:txBody>
      </p:sp>
      <p:pic>
        <p:nvPicPr>
          <p:cNvPr id="4" name="Picture 3" descr="A person wearing a suit and tie&#10;&#10;Description generated with very high confidence">
            <a:extLst>
              <a:ext uri="{FF2B5EF4-FFF2-40B4-BE49-F238E27FC236}">
                <a16:creationId xmlns:a16="http://schemas.microsoft.com/office/drawing/2014/main" id="{08420D50-9C55-4EDE-AD53-1F6F34095125}"/>
              </a:ext>
            </a:extLst>
          </p:cNvPr>
          <p:cNvPicPr>
            <a:picLocks noChangeAspect="1"/>
          </p:cNvPicPr>
          <p:nvPr/>
        </p:nvPicPr>
        <p:blipFill>
          <a:blip r:embed="rId2"/>
          <a:stretch>
            <a:fillRect/>
          </a:stretch>
        </p:blipFill>
        <p:spPr>
          <a:xfrm>
            <a:off x="9499125" y="2546551"/>
            <a:ext cx="2543175" cy="3171825"/>
          </a:xfrm>
          <a:prstGeom prst="rect">
            <a:avLst/>
          </a:prstGeom>
        </p:spPr>
      </p:pic>
      <p:sp>
        <p:nvSpPr>
          <p:cNvPr id="6" name="Title 1">
            <a:extLst>
              <a:ext uri="{FF2B5EF4-FFF2-40B4-BE49-F238E27FC236}">
                <a16:creationId xmlns:a16="http://schemas.microsoft.com/office/drawing/2014/main" id="{3871A722-C73F-430F-BE69-638A56BE6319}"/>
              </a:ext>
            </a:extLst>
          </p:cNvPr>
          <p:cNvSpPr txBox="1">
            <a:spLocks/>
          </p:cNvSpPr>
          <p:nvPr/>
        </p:nvSpPr>
        <p:spPr>
          <a:xfrm>
            <a:off x="387170" y="2546551"/>
            <a:ext cx="8821791" cy="2971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chemeClr val="accent2"/>
                </a:solidFill>
              </a:rPr>
              <a:t>“there are so many “</a:t>
            </a:r>
            <a:r>
              <a:rPr lang="en-US" sz="2000" dirty="0" err="1">
                <a:solidFill>
                  <a:schemeClr val="accent2"/>
                </a:solidFill>
              </a:rPr>
              <a:t>shoulds</a:t>
            </a:r>
            <a:r>
              <a:rPr lang="en-US" sz="2000" dirty="0">
                <a:solidFill>
                  <a:schemeClr val="accent2"/>
                </a:solidFill>
              </a:rPr>
              <a:t>” and “should nots” that merely keeping track of them can be a challenge. Sometimes, well-meaning amplifications of divine principles—many coming from uninspired sources—complicate matters further, diluting the purity of divine truth with man-made addenda. One person’s good idea—something that may work for him or her—takes root and becomes an expectation. And gradually, eternal principles can get lost within the labyrinth of “good ideas.”</a:t>
            </a:r>
            <a:br>
              <a:rPr lang="en-US" sz="2000" dirty="0">
                <a:solidFill>
                  <a:schemeClr val="accent2"/>
                </a:solidFill>
              </a:rPr>
            </a:br>
            <a:r>
              <a:rPr lang="en-US" sz="1800" dirty="0">
                <a:solidFill>
                  <a:schemeClr val="bg2">
                    <a:lumMod val="25000"/>
                  </a:schemeClr>
                </a:solidFill>
              </a:rPr>
              <a:t>President Dieter F. Uchtdorf, “The Love of God,” General Conference, October 2009.</a:t>
            </a:r>
          </a:p>
        </p:txBody>
      </p:sp>
    </p:spTree>
    <p:extLst>
      <p:ext uri="{BB962C8B-B14F-4D97-AF65-F5344CB8AC3E}">
        <p14:creationId xmlns:p14="http://schemas.microsoft.com/office/powerpoint/2010/main" val="425787590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203B4-8C46-4ADC-A48D-FDE9A9CB7C58}"/>
              </a:ext>
            </a:extLst>
          </p:cNvPr>
          <p:cNvSpPr>
            <a:spLocks noGrp="1"/>
          </p:cNvSpPr>
          <p:nvPr>
            <p:ph idx="1"/>
          </p:nvPr>
        </p:nvSpPr>
        <p:spPr>
          <a:xfrm>
            <a:off x="621351" y="1199541"/>
            <a:ext cx="5292752" cy="3121737"/>
          </a:xfrm>
        </p:spPr>
        <p:txBody>
          <a:bodyPr>
            <a:normAutofit/>
          </a:bodyPr>
          <a:lstStyle/>
          <a:p>
            <a:pPr>
              <a:spcBef>
                <a:spcPts val="1800"/>
              </a:spcBef>
            </a:pPr>
            <a:r>
              <a:rPr lang="en-US" sz="2400" dirty="0"/>
              <a:t>Object-Oriented Programming</a:t>
            </a:r>
          </a:p>
          <a:p>
            <a:pPr>
              <a:spcBef>
                <a:spcPts val="1800"/>
              </a:spcBef>
            </a:pPr>
            <a:r>
              <a:rPr lang="en-US" sz="2400" dirty="0"/>
              <a:t>Java Classes</a:t>
            </a:r>
          </a:p>
          <a:p>
            <a:pPr>
              <a:spcBef>
                <a:spcPts val="1800"/>
              </a:spcBef>
            </a:pPr>
            <a:r>
              <a:rPr lang="en-US" sz="2400" dirty="0"/>
              <a:t>Hibernate &amp; Servlets</a:t>
            </a:r>
          </a:p>
          <a:p>
            <a:pPr>
              <a:spcBef>
                <a:spcPts val="1800"/>
              </a:spcBef>
            </a:pPr>
            <a:r>
              <a:rPr lang="en-US" sz="2400" dirty="0"/>
              <a:t>Self-Driven Learning</a:t>
            </a:r>
          </a:p>
          <a:p>
            <a:pPr>
              <a:spcBef>
                <a:spcPts val="1800"/>
              </a:spcBef>
            </a:pPr>
            <a:r>
              <a:rPr lang="en-US" sz="2400" dirty="0"/>
              <a:t>Support from Team</a:t>
            </a:r>
          </a:p>
        </p:txBody>
      </p:sp>
      <p:sp>
        <p:nvSpPr>
          <p:cNvPr id="6" name="Title 1">
            <a:extLst>
              <a:ext uri="{FF2B5EF4-FFF2-40B4-BE49-F238E27FC236}">
                <a16:creationId xmlns:a16="http://schemas.microsoft.com/office/drawing/2014/main" id="{E5CBF731-60DC-4A59-BA0C-E95F71F7D905}"/>
              </a:ext>
            </a:extLst>
          </p:cNvPr>
          <p:cNvSpPr>
            <a:spLocks noGrp="1"/>
          </p:cNvSpPr>
          <p:nvPr>
            <p:ph type="title"/>
          </p:nvPr>
        </p:nvSpPr>
        <p:spPr>
          <a:xfrm>
            <a:off x="677334" y="226147"/>
            <a:ext cx="8596668" cy="658761"/>
          </a:xfrm>
        </p:spPr>
        <p:txBody>
          <a:bodyPr anchor="t">
            <a:normAutofit/>
          </a:bodyPr>
          <a:lstStyle/>
          <a:p>
            <a:r>
              <a:rPr lang="en-US" dirty="0"/>
              <a:t>Openness to New Ideas</a:t>
            </a:r>
          </a:p>
        </p:txBody>
      </p:sp>
      <p:sp>
        <p:nvSpPr>
          <p:cNvPr id="7" name="Title 1">
            <a:extLst>
              <a:ext uri="{FF2B5EF4-FFF2-40B4-BE49-F238E27FC236}">
                <a16:creationId xmlns:a16="http://schemas.microsoft.com/office/drawing/2014/main" id="{70470B33-9417-4C24-8044-908F9FD4B1C2}"/>
              </a:ext>
            </a:extLst>
          </p:cNvPr>
          <p:cNvSpPr txBox="1">
            <a:spLocks/>
          </p:cNvSpPr>
          <p:nvPr/>
        </p:nvSpPr>
        <p:spPr>
          <a:xfrm>
            <a:off x="621351" y="4321278"/>
            <a:ext cx="9068339" cy="2310575"/>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800" dirty="0">
                <a:solidFill>
                  <a:schemeClr val="accent2"/>
                </a:solidFill>
              </a:rPr>
              <a:t>“You can change. You can be a little better. You can stand a little taller. You can love a little deeper. You can pick a different path. You can walk a different walk. you can find forgiveness. And joy. You can become your best you. Because He gave His life, you can change yours.”</a:t>
            </a:r>
          </a:p>
          <a:p>
            <a:pPr algn="ctr"/>
            <a:br>
              <a:rPr lang="en-US" sz="2900" dirty="0">
                <a:solidFill>
                  <a:schemeClr val="bg2">
                    <a:lumMod val="25000"/>
                  </a:schemeClr>
                </a:solidFill>
              </a:rPr>
            </a:br>
            <a:r>
              <a:rPr lang="en-US" sz="2900" dirty="0">
                <a:solidFill>
                  <a:schemeClr val="bg2">
                    <a:lumMod val="25000"/>
                  </a:schemeClr>
                </a:solidFill>
              </a:rPr>
              <a:t>https://www.lds.org/media-library/images/meme-change-better-different-1867718</a:t>
            </a:r>
          </a:p>
        </p:txBody>
      </p:sp>
    </p:spTree>
    <p:extLst>
      <p:ext uri="{BB962C8B-B14F-4D97-AF65-F5344CB8AC3E}">
        <p14:creationId xmlns:p14="http://schemas.microsoft.com/office/powerpoint/2010/main" val="137974303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CBF731-60DC-4A59-BA0C-E95F71F7D905}"/>
              </a:ext>
            </a:extLst>
          </p:cNvPr>
          <p:cNvSpPr>
            <a:spLocks noGrp="1"/>
          </p:cNvSpPr>
          <p:nvPr>
            <p:ph type="title"/>
          </p:nvPr>
        </p:nvSpPr>
        <p:spPr>
          <a:xfrm>
            <a:off x="1009843" y="2857500"/>
            <a:ext cx="8596668" cy="1143000"/>
          </a:xfrm>
        </p:spPr>
        <p:txBody>
          <a:bodyPr anchor="t">
            <a:noAutofit/>
          </a:bodyPr>
          <a:lstStyle/>
          <a:p>
            <a:r>
              <a:rPr lang="en-US" sz="7200" dirty="0"/>
              <a:t>How Did I Change?</a:t>
            </a:r>
          </a:p>
        </p:txBody>
      </p:sp>
    </p:spTree>
    <p:extLst>
      <p:ext uri="{BB962C8B-B14F-4D97-AF65-F5344CB8AC3E}">
        <p14:creationId xmlns:p14="http://schemas.microsoft.com/office/powerpoint/2010/main" val="54446066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CBF731-60DC-4A59-BA0C-E95F71F7D905}"/>
              </a:ext>
            </a:extLst>
          </p:cNvPr>
          <p:cNvSpPr>
            <a:spLocks noGrp="1"/>
          </p:cNvSpPr>
          <p:nvPr>
            <p:ph type="title"/>
          </p:nvPr>
        </p:nvSpPr>
        <p:spPr>
          <a:xfrm>
            <a:off x="300942" y="211399"/>
            <a:ext cx="8596668" cy="658761"/>
          </a:xfrm>
        </p:spPr>
        <p:txBody>
          <a:bodyPr anchor="t">
            <a:normAutofit fontScale="90000"/>
          </a:bodyPr>
          <a:lstStyle/>
          <a:p>
            <a:r>
              <a:rPr lang="en-US" dirty="0"/>
              <a:t>Progress Through Change</a:t>
            </a:r>
            <a:br>
              <a:rPr lang="en-US" dirty="0"/>
            </a:br>
            <a:endParaRPr lang="en-US" dirty="0"/>
          </a:p>
        </p:txBody>
      </p:sp>
      <p:pic>
        <p:nvPicPr>
          <p:cNvPr id="8" name="Content Placeholder 8" descr="A person wearing a suit and tie smiling at the camera&#10;&#10;Description generated with very high confidence">
            <a:extLst>
              <a:ext uri="{FF2B5EF4-FFF2-40B4-BE49-F238E27FC236}">
                <a16:creationId xmlns:a16="http://schemas.microsoft.com/office/drawing/2014/main" id="{F723C4C7-AF55-4B1F-B3D9-3358CCC14F7C}"/>
              </a:ext>
            </a:extLst>
          </p:cNvPr>
          <p:cNvPicPr>
            <a:picLocks noGrp="1" noChangeAspect="1"/>
          </p:cNvPicPr>
          <p:nvPr>
            <p:ph idx="1"/>
          </p:nvPr>
        </p:nvPicPr>
        <p:blipFill rotWithShape="1">
          <a:blip r:embed="rId2"/>
          <a:srcRect l="4797" r="1830"/>
          <a:stretch/>
        </p:blipFill>
        <p:spPr>
          <a:xfrm>
            <a:off x="8878795" y="1432322"/>
            <a:ext cx="3144840" cy="3993356"/>
          </a:xfrm>
          <a:prstGeom prst="rect">
            <a:avLst/>
          </a:prstGeom>
        </p:spPr>
      </p:pic>
      <p:sp>
        <p:nvSpPr>
          <p:cNvPr id="9" name="Title 1">
            <a:extLst>
              <a:ext uri="{FF2B5EF4-FFF2-40B4-BE49-F238E27FC236}">
                <a16:creationId xmlns:a16="http://schemas.microsoft.com/office/drawing/2014/main" id="{89D7F503-C92A-4992-9D41-EFF134EEDB56}"/>
              </a:ext>
            </a:extLst>
          </p:cNvPr>
          <p:cNvSpPr txBox="1">
            <a:spLocks/>
          </p:cNvSpPr>
          <p:nvPr/>
        </p:nvSpPr>
        <p:spPr>
          <a:xfrm>
            <a:off x="300942" y="1002890"/>
            <a:ext cx="8474348" cy="5855110"/>
          </a:xfrm>
          <a:prstGeom prst="rect">
            <a:avLst/>
          </a:prstGeom>
        </p:spPr>
        <p:txBody>
          <a:bodyPr vert="horz" lIns="91440" tIns="45720" rIns="91440" bIns="45720" rtlCol="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1000"/>
              </a:spcBef>
              <a:buClr>
                <a:schemeClr val="accent1"/>
              </a:buClr>
              <a:buSzPct val="80000"/>
            </a:pPr>
            <a:r>
              <a:rPr lang="en-US" sz="1800" dirty="0">
                <a:solidFill>
                  <a:schemeClr val="tx1">
                    <a:lumMod val="75000"/>
                    <a:lumOff val="25000"/>
                  </a:schemeClr>
                </a:solidFill>
                <a:latin typeface="+mn-lt"/>
                <a:ea typeface="+mn-ea"/>
                <a:cs typeface="+mn-cs"/>
              </a:rPr>
              <a:t>As opportunity for change reaches into our lives, as it always will, we must ask, “Where do I need development? What do I want out of life? Where do I want to go? How can I get there?” Weighing alternatives very carefully is a much needed prerequisite as one plans changes. In God’s plan we are usually free to choose the changes we make in our lives and we are always free to choose how we will respond to the changes that come. We need not surrender our freedoms . . .</a:t>
            </a:r>
          </a:p>
          <a:p>
            <a:pPr algn="ctr">
              <a:lnSpc>
                <a:spcPct val="90000"/>
              </a:lnSpc>
              <a:spcBef>
                <a:spcPts val="1000"/>
              </a:spcBef>
              <a:buClr>
                <a:schemeClr val="accent1"/>
              </a:buClr>
              <a:buSzPct val="80000"/>
            </a:pPr>
            <a:r>
              <a:rPr lang="en-US" sz="1800" dirty="0">
                <a:solidFill>
                  <a:schemeClr val="tx1">
                    <a:lumMod val="75000"/>
                    <a:lumOff val="25000"/>
                  </a:schemeClr>
                </a:solidFill>
                <a:latin typeface="+mn-lt"/>
                <a:ea typeface="+mn-ea"/>
                <a:cs typeface="+mn-cs"/>
              </a:rPr>
              <a:t>C. S. Lewis indicated there is often pain in change when he wrote of God’s expectations for His children: “Imagine yourself as a living house. God comes in to rebuild that house. At first, perhaps, you can understand what He is doing. He is getting the drains right and stopping the leaks in the roof and so on: you knew those jobs needed doing and so you are not surprised. But presently he starts knocking the house about in a way that hurts abominably and does not seem to make sense. What on earth is He up to? The explanation is that He is building quite a different house from the one you thought of—throwing out a new wing here, putting on an extra floor there, running up towers, making courtyards. You thought you were going to be made into a decent little cottage: but He is building a palace” (C. S. Lewis, Mere Christianity, New York: MacMillan Co., 1960, p. 160).</a:t>
            </a:r>
          </a:p>
          <a:p>
            <a:pPr algn="ctr">
              <a:lnSpc>
                <a:spcPct val="90000"/>
              </a:lnSpc>
              <a:spcBef>
                <a:spcPts val="1000"/>
              </a:spcBef>
              <a:buClr>
                <a:schemeClr val="accent1"/>
              </a:buClr>
              <a:buSzPct val="80000"/>
            </a:pPr>
            <a:r>
              <a:rPr lang="en-US" sz="1600" dirty="0">
                <a:solidFill>
                  <a:schemeClr val="tx1">
                    <a:lumMod val="75000"/>
                    <a:lumOff val="25000"/>
                  </a:schemeClr>
                </a:solidFill>
                <a:latin typeface="+mn-lt"/>
                <a:ea typeface="+mn-ea"/>
                <a:cs typeface="+mn-cs"/>
              </a:rPr>
              <a:t>Marvin J. Ashton, “Progress through Change,” General Conference, October 1979</a:t>
            </a:r>
          </a:p>
        </p:txBody>
      </p:sp>
    </p:spTree>
    <p:extLst>
      <p:ext uri="{BB962C8B-B14F-4D97-AF65-F5344CB8AC3E}">
        <p14:creationId xmlns:p14="http://schemas.microsoft.com/office/powerpoint/2010/main" val="14669805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B827-691D-4AA1-97A3-09EEA887334C}"/>
              </a:ext>
            </a:extLst>
          </p:cNvPr>
          <p:cNvSpPr>
            <a:spLocks noGrp="1"/>
          </p:cNvSpPr>
          <p:nvPr>
            <p:ph type="title"/>
          </p:nvPr>
        </p:nvSpPr>
        <p:spPr>
          <a:xfrm>
            <a:off x="677334" y="226147"/>
            <a:ext cx="8596668" cy="658761"/>
          </a:xfrm>
        </p:spPr>
        <p:txBody>
          <a:bodyPr anchor="t">
            <a:normAutofit/>
          </a:bodyPr>
          <a:lstStyle/>
          <a:p>
            <a:r>
              <a:rPr lang="en-US" dirty="0"/>
              <a:t>Academic Growth</a:t>
            </a:r>
          </a:p>
        </p:txBody>
      </p:sp>
      <p:sp>
        <p:nvSpPr>
          <p:cNvPr id="9" name="Content Placeholder 2">
            <a:extLst>
              <a:ext uri="{FF2B5EF4-FFF2-40B4-BE49-F238E27FC236}">
                <a16:creationId xmlns:a16="http://schemas.microsoft.com/office/drawing/2014/main" id="{CF222729-F1CE-4EA3-919F-55A46CD9C2DC}"/>
              </a:ext>
            </a:extLst>
          </p:cNvPr>
          <p:cNvSpPr>
            <a:spLocks noGrp="1"/>
          </p:cNvSpPr>
          <p:nvPr>
            <p:ph idx="1"/>
          </p:nvPr>
        </p:nvSpPr>
        <p:spPr>
          <a:xfrm>
            <a:off x="677334" y="1272925"/>
            <a:ext cx="9027105" cy="2694391"/>
          </a:xfrm>
        </p:spPr>
        <p:txBody>
          <a:bodyPr>
            <a:noAutofit/>
          </a:bodyPr>
          <a:lstStyle/>
          <a:p>
            <a:pPr>
              <a:spcBef>
                <a:spcPts val="1800"/>
              </a:spcBef>
            </a:pPr>
            <a:r>
              <a:rPr lang="en-US" sz="2400" dirty="0"/>
              <a:t>Stronger knowledge of Java</a:t>
            </a:r>
          </a:p>
          <a:p>
            <a:pPr>
              <a:spcBef>
                <a:spcPts val="1800"/>
              </a:spcBef>
            </a:pPr>
            <a:r>
              <a:rPr lang="en-US" sz="2400" dirty="0"/>
              <a:t>Stronger knowledge of Object-Oriented Programming</a:t>
            </a:r>
          </a:p>
          <a:p>
            <a:pPr>
              <a:spcBef>
                <a:spcPts val="1800"/>
              </a:spcBef>
            </a:pPr>
            <a:r>
              <a:rPr lang="en-US" sz="2400" dirty="0"/>
              <a:t>Stronger knowledge of Android App development</a:t>
            </a:r>
          </a:p>
          <a:p>
            <a:pPr>
              <a:spcBef>
                <a:spcPts val="1800"/>
              </a:spcBef>
            </a:pPr>
            <a:r>
              <a:rPr lang="en-US" sz="2400" dirty="0"/>
              <a:t>Final course for B.S. in Computer Information Technology</a:t>
            </a:r>
          </a:p>
        </p:txBody>
      </p:sp>
      <p:sp>
        <p:nvSpPr>
          <p:cNvPr id="5" name="Title 1">
            <a:extLst>
              <a:ext uri="{FF2B5EF4-FFF2-40B4-BE49-F238E27FC236}">
                <a16:creationId xmlns:a16="http://schemas.microsoft.com/office/drawing/2014/main" id="{761185C4-5D14-473D-A4D9-354DEB7429F0}"/>
              </a:ext>
            </a:extLst>
          </p:cNvPr>
          <p:cNvSpPr txBox="1">
            <a:spLocks/>
          </p:cNvSpPr>
          <p:nvPr/>
        </p:nvSpPr>
        <p:spPr>
          <a:xfrm>
            <a:off x="277761" y="4139024"/>
            <a:ext cx="9307324" cy="246333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t>“Whatever principle of intelligence we attain unto in this life, it will rise with us in the resurrection. And if a person gains more knowledge and intelligence in this life through his diligence and obedience than another, he will have so much the advantage in the world to </a:t>
            </a:r>
            <a:r>
              <a:rPr lang="en-US" sz="2400"/>
              <a:t>come.”</a:t>
            </a:r>
            <a:endParaRPr lang="en-US" sz="2400" dirty="0"/>
          </a:p>
          <a:p>
            <a:pPr algn="ctr"/>
            <a:r>
              <a:rPr lang="en-US" sz="1800" dirty="0">
                <a:solidFill>
                  <a:schemeClr val="bg2">
                    <a:lumMod val="25000"/>
                  </a:schemeClr>
                </a:solidFill>
              </a:rPr>
              <a:t>Doctrine &amp; Covenants 130:18-19</a:t>
            </a:r>
          </a:p>
        </p:txBody>
      </p:sp>
    </p:spTree>
    <p:extLst>
      <p:ext uri="{BB962C8B-B14F-4D97-AF65-F5344CB8AC3E}">
        <p14:creationId xmlns:p14="http://schemas.microsoft.com/office/powerpoint/2010/main" val="207760068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59</TotalTime>
  <Words>879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Journal Report</vt:lpstr>
      <vt:lpstr>What I Did Well</vt:lpstr>
      <vt:lpstr>My Accomplishments</vt:lpstr>
      <vt:lpstr>What I Can Improve On</vt:lpstr>
      <vt:lpstr>What I Can Improve On</vt:lpstr>
      <vt:lpstr>Openness to New Ideas</vt:lpstr>
      <vt:lpstr>How Did I Change?</vt:lpstr>
      <vt:lpstr>Progress Through Change </vt:lpstr>
      <vt:lpstr>Academic Growth</vt:lpstr>
      <vt:lpstr>Spiritual Growth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Journal Report</dc:title>
  <dc:creator>Laura A. Friedman</dc:creator>
  <cp:lastModifiedBy>Laura A. Friedman</cp:lastModifiedBy>
  <cp:revision>7</cp:revision>
  <dcterms:created xsi:type="dcterms:W3CDTF">2018-07-12T02:10:55Z</dcterms:created>
  <dcterms:modified xsi:type="dcterms:W3CDTF">2018-07-12T03:10:16Z</dcterms:modified>
</cp:coreProperties>
</file>