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5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971573" y="2046023"/>
            <a:ext cx="8248851" cy="14219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9600" b="1" spc="-2000" dirty="0" smtClean="0">
                <a:solidFill>
                  <a:schemeClr val="accent1">
                    <a:alpha val="80000"/>
                  </a:schemeClr>
                </a:solidFill>
                <a:effectLst/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algn="ctr" defTabSz="914377"/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769948" y="4983889"/>
            <a:ext cx="4652102" cy="30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1600" smtClean="0">
                <a:latin typeface="+mn-ea"/>
                <a:cs typeface="+mn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769948" y="5287351"/>
            <a:ext cx="4652102" cy="30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1600" smtClean="0">
                <a:latin typeface="+mn-ea"/>
                <a:cs typeface="+mn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01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号 1"/>
          <p:cNvSpPr/>
          <p:nvPr userDrawn="1"/>
        </p:nvSpPr>
        <p:spPr>
          <a:xfrm>
            <a:off x="0" y="3898636"/>
            <a:ext cx="4064000" cy="18288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 userDrawn="1"/>
        </p:nvSpPr>
        <p:spPr>
          <a:xfrm>
            <a:off x="4064000" y="3898636"/>
            <a:ext cx="4064000" cy="182880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/>
          <p:cNvSpPr/>
          <p:nvPr userDrawn="1"/>
        </p:nvSpPr>
        <p:spPr>
          <a:xfrm>
            <a:off x="8128000" y="3898636"/>
            <a:ext cx="4064000" cy="182880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34269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1278203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5198269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5342203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330002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9473936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25" hasCustomPrompt="1"/>
          </p:nvPr>
        </p:nvSpPr>
        <p:spPr>
          <a:xfrm>
            <a:off x="5029068" y="465667"/>
            <a:ext cx="2133864" cy="694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zh-CN" altLang="en-US" dirty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6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号 1"/>
          <p:cNvSpPr/>
          <p:nvPr userDrawn="1"/>
        </p:nvSpPr>
        <p:spPr>
          <a:xfrm>
            <a:off x="0" y="3898636"/>
            <a:ext cx="3048000" cy="18288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 userDrawn="1"/>
        </p:nvSpPr>
        <p:spPr>
          <a:xfrm>
            <a:off x="3048000" y="3898636"/>
            <a:ext cx="3048000" cy="182880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/>
          <p:cNvSpPr/>
          <p:nvPr userDrawn="1"/>
        </p:nvSpPr>
        <p:spPr>
          <a:xfrm>
            <a:off x="6096000" y="3898636"/>
            <a:ext cx="3048000" cy="182880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号 4"/>
          <p:cNvSpPr/>
          <p:nvPr userDrawn="1"/>
        </p:nvSpPr>
        <p:spPr>
          <a:xfrm>
            <a:off x="9144000" y="3898636"/>
            <a:ext cx="3048000" cy="182880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7802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770203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3665802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3818203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6713802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6866203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9761801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9914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25" hasCustomPrompt="1"/>
          </p:nvPr>
        </p:nvSpPr>
        <p:spPr>
          <a:xfrm>
            <a:off x="5029068" y="465667"/>
            <a:ext cx="2133864" cy="694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zh-CN" altLang="en-US" dirty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01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号 1"/>
          <p:cNvSpPr/>
          <p:nvPr userDrawn="1"/>
        </p:nvSpPr>
        <p:spPr>
          <a:xfrm>
            <a:off x="0" y="3896096"/>
            <a:ext cx="2438400" cy="18034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 userDrawn="1"/>
        </p:nvSpPr>
        <p:spPr>
          <a:xfrm>
            <a:off x="2438400" y="3896096"/>
            <a:ext cx="2438400" cy="180340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/>
          <p:cNvSpPr/>
          <p:nvPr userDrawn="1"/>
        </p:nvSpPr>
        <p:spPr>
          <a:xfrm>
            <a:off x="4876800" y="3896096"/>
            <a:ext cx="2438400" cy="180340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号 4"/>
          <p:cNvSpPr/>
          <p:nvPr userDrawn="1"/>
        </p:nvSpPr>
        <p:spPr>
          <a:xfrm>
            <a:off x="7315200" y="3896096"/>
            <a:ext cx="2438400" cy="180340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号 6"/>
          <p:cNvSpPr/>
          <p:nvPr userDrawn="1"/>
        </p:nvSpPr>
        <p:spPr>
          <a:xfrm>
            <a:off x="9753600" y="3896096"/>
            <a:ext cx="2438400" cy="180340"/>
          </a:xfrm>
          <a:prstGeom prst="mathEqual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3002" y="351790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465403" y="413199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751401" y="351790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2903802" y="413199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89801" y="351790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5342202" y="413199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7628201" y="351790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7780602" y="413199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066601" y="351790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24"/>
          </p:nvPr>
        </p:nvSpPr>
        <p:spPr>
          <a:xfrm>
            <a:off x="10219002" y="413199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5" hasCustomPrompt="1"/>
          </p:nvPr>
        </p:nvSpPr>
        <p:spPr>
          <a:xfrm>
            <a:off x="5029068" y="465667"/>
            <a:ext cx="2133864" cy="694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zh-CN" altLang="en-US" dirty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9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号 1"/>
          <p:cNvSpPr/>
          <p:nvPr userDrawn="1"/>
        </p:nvSpPr>
        <p:spPr>
          <a:xfrm>
            <a:off x="0" y="3898636"/>
            <a:ext cx="2032000" cy="18288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 userDrawn="1"/>
        </p:nvSpPr>
        <p:spPr>
          <a:xfrm>
            <a:off x="2032000" y="3898636"/>
            <a:ext cx="2032000" cy="182880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/>
          <p:cNvSpPr/>
          <p:nvPr userDrawn="1"/>
        </p:nvSpPr>
        <p:spPr>
          <a:xfrm>
            <a:off x="4064000" y="3898636"/>
            <a:ext cx="2032000" cy="182880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号 4"/>
          <p:cNvSpPr/>
          <p:nvPr userDrawn="1"/>
        </p:nvSpPr>
        <p:spPr>
          <a:xfrm>
            <a:off x="6096000" y="3898636"/>
            <a:ext cx="2032000" cy="182880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号 6"/>
          <p:cNvSpPr/>
          <p:nvPr userDrawn="1"/>
        </p:nvSpPr>
        <p:spPr>
          <a:xfrm>
            <a:off x="8128000" y="3898636"/>
            <a:ext cx="2032000" cy="182880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 userDrawn="1"/>
        </p:nvSpPr>
        <p:spPr>
          <a:xfrm>
            <a:off x="10160000" y="3898636"/>
            <a:ext cx="2032000" cy="182880"/>
          </a:xfrm>
          <a:prstGeom prst="mathEqual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8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150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82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4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246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800" y="3520440"/>
            <a:ext cx="1800000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262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2294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4326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358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8390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10422202" y="4134538"/>
            <a:ext cx="1507595" cy="34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altLang="zh-CN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25" hasCustomPrompt="1"/>
          </p:nvPr>
        </p:nvSpPr>
        <p:spPr>
          <a:xfrm>
            <a:off x="5029068" y="465667"/>
            <a:ext cx="2133864" cy="694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zh-CN" altLang="en-US" dirty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92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2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1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1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9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1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493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1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9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3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8000" b="1" dirty="0">
                <a:ln w="6350">
                  <a:noFill/>
                </a:ln>
                <a:solidFill>
                  <a:schemeClr val="bg1"/>
                </a:solidFill>
                <a:latin typeface="Century Gothic"/>
                <a:cs typeface="+mn-ea"/>
              </a:defRPr>
            </a:lvl1pPr>
          </a:lstStyle>
          <a:p>
            <a:pPr marL="0" lvl="0" algn="r"/>
            <a:endParaRPr lang="zh-CN" altLang="en-US" dirty="0"/>
          </a:p>
        </p:txBody>
      </p:sp>
      <p:sp>
        <p:nvSpPr>
          <p:cNvPr id="4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6599238" y="2069745"/>
            <a:ext cx="516890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4400" b="1" smtClean="0">
                <a:ln w="6350">
                  <a:noFill/>
                </a:ln>
                <a:solidFill>
                  <a:schemeClr val="bg1"/>
                </a:solidFill>
                <a:latin typeface="+mj-lt"/>
                <a:cs typeface="+mn-ea"/>
              </a:defRPr>
            </a:lvl1pPr>
            <a:lvl2pPr marL="228589" indent="0">
              <a:buNone/>
              <a:defRPr lang="zh-CN" altLang="en-US" sz="1800" smtClean="0"/>
            </a:lvl2pPr>
            <a:lvl3pPr marL="685777" indent="0">
              <a:buNone/>
              <a:defRPr lang="zh-CN" altLang="en-US" sz="1800" smtClean="0"/>
            </a:lvl3pPr>
            <a:lvl4pPr marL="1142966" indent="0">
              <a:buNone/>
              <a:defRPr lang="zh-CN" altLang="en-US" smtClean="0"/>
            </a:lvl4pPr>
            <a:lvl5pPr marL="1600154" indent="0">
              <a:buNone/>
              <a:defRPr lang="zh-CN" altLang="en-US"/>
            </a:lvl5pPr>
          </a:lstStyle>
          <a:p>
            <a:pPr marL="0" lvl="0" algn="r"/>
            <a:r>
              <a:rPr lang="en-US" altLang="zh-CN" dirty="0"/>
              <a:t>ADD TEXT</a:t>
            </a:r>
            <a:endParaRPr lang="zh-CN" altLang="en-US" dirty="0"/>
          </a:p>
        </p:txBody>
      </p:sp>
      <p:sp>
        <p:nvSpPr>
          <p:cNvPr id="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599238" y="3877235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15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120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82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74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034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16200000">
            <a:off x="2882173" y="-2882171"/>
            <a:ext cx="540000" cy="6304342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 rot="5400000">
            <a:off x="10887386" y="5553387"/>
            <a:ext cx="540000" cy="2069226"/>
          </a:xfrm>
          <a:custGeom>
            <a:avLst/>
            <a:gdLst/>
            <a:ahLst/>
            <a:cxnLst/>
            <a:rect l="l" t="t" r="r" b="b"/>
            <a:pathLst>
              <a:path w="762669" h="6304342">
                <a:moveTo>
                  <a:pt x="762669" y="0"/>
                </a:moveTo>
                <a:lnTo>
                  <a:pt x="762668" y="6304342"/>
                </a:lnTo>
                <a:lnTo>
                  <a:pt x="696390" y="6247397"/>
                </a:lnTo>
                <a:cubicBezTo>
                  <a:pt x="473120" y="6032986"/>
                  <a:pt x="301237" y="5764531"/>
                  <a:pt x="180742" y="5442029"/>
                </a:cubicBezTo>
                <a:cubicBezTo>
                  <a:pt x="60247" y="5119528"/>
                  <a:pt x="0" y="4747412"/>
                  <a:pt x="0" y="4325679"/>
                </a:cubicBezTo>
                <a:lnTo>
                  <a:pt x="0" y="56968"/>
                </a:lnTo>
                <a:cubicBezTo>
                  <a:pt x="0" y="42792"/>
                  <a:pt x="1772" y="29502"/>
                  <a:pt x="5316" y="17098"/>
                </a:cubicBezTo>
                <a:lnTo>
                  <a:pt x="13207" y="0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5700" dirty="0">
              <a:solidFill>
                <a:schemeClr val="accent5">
                  <a:alpha val="8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071" y="36637"/>
            <a:ext cx="215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5071" y="540001"/>
            <a:ext cx="3421062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27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06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6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c.office.msn.com.cn/t/99/F38F622AE54CED28D598A8111343D6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6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9"/>
            <a:ext cx="12192000" cy="68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84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6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0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8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5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0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40F1-9A12-4782-9FC4-8694236BB7A5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2713-EA98-4FCA-B6FC-5A731C43B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34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76000" y="1440000"/>
            <a:ext cx="8640000" cy="287521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4800" spc="0" dirty="0" smtClean="0">
                <a:effectLst>
                  <a:reflection blurRad="63500" stA="50000" endPos="50000" dir="5400000" sy="-100000" algn="bl" rotWithShape="0"/>
                </a:effectLst>
              </a:rPr>
              <a:t>Introduction </a:t>
            </a:r>
            <a:r>
              <a:rPr lang="en-US" altLang="zh-CN" sz="4800" spc="0" dirty="0" smtClean="0">
                <a:solidFill>
                  <a:schemeClr val="accent2">
                    <a:alpha val="80000"/>
                  </a:schemeClr>
                </a:solidFill>
                <a:effectLst>
                  <a:reflection blurRad="63500" stA="50000" endPos="50000" dir="5400000" sy="-100000" algn="bl" rotWithShape="0"/>
                </a:effectLst>
              </a:rPr>
              <a:t>to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6000" spc="0" dirty="0" smtClean="0">
                <a:solidFill>
                  <a:schemeClr val="accent3">
                    <a:alpha val="80000"/>
                  </a:schemeClr>
                </a:solidFill>
                <a:effectLst>
                  <a:reflection blurRad="63500" stA="50000" endPos="50000" dir="5400000" sy="-100000" algn="bl" rotWithShape="0"/>
                </a:effectLst>
              </a:rPr>
              <a:t>Introduction </a:t>
            </a:r>
            <a:r>
              <a:rPr lang="en-US" altLang="zh-CN" sz="6000" spc="0" dirty="0" smtClean="0">
                <a:solidFill>
                  <a:schemeClr val="accent4">
                    <a:alpha val="80000"/>
                  </a:schemeClr>
                </a:solidFill>
                <a:effectLst>
                  <a:reflection blurRad="63500" stA="50000" endPos="50000" dir="5400000" sy="-100000" algn="bl" rotWithShape="0"/>
                </a:effectLst>
              </a:rPr>
              <a:t>to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7200" spc="0" dirty="0" smtClean="0">
                <a:solidFill>
                  <a:schemeClr val="accent5">
                    <a:alpha val="80000"/>
                  </a:schemeClr>
                </a:solidFill>
                <a:effectLst>
                  <a:reflection blurRad="63500" stA="50000" endPos="50000" dir="5400000" sy="-100000" algn="bl" rotWithShape="0"/>
                </a:effectLst>
              </a:rPr>
              <a:t>Computer </a:t>
            </a:r>
            <a:r>
              <a:rPr lang="en-US" altLang="zh-CN" sz="7200" spc="0" dirty="0" smtClean="0">
                <a:solidFill>
                  <a:schemeClr val="accent6">
                    <a:alpha val="80000"/>
                  </a:schemeClr>
                </a:solidFill>
                <a:effectLst>
                  <a:reflection blurRad="63500" stA="50000" endPos="50000" dir="5400000" sy="-100000" algn="bl" rotWithShape="0"/>
                </a:effectLst>
              </a:rPr>
              <a:t>Systems</a:t>
            </a:r>
            <a:endParaRPr lang="zh-CN" altLang="en-US" sz="7200" spc="0" dirty="0">
              <a:solidFill>
                <a:schemeClr val="accent6">
                  <a:alpha val="80000"/>
                </a:schemeClr>
              </a:solidFill>
              <a:effectLst>
                <a:reflection blurRad="63500" stA="50000" endPos="50000" dir="5400000" sy="-100000" algn="bl" rotWithShape="0"/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936000" y="5760000"/>
            <a:ext cx="4320000" cy="306388"/>
          </a:xfrm>
        </p:spPr>
        <p:txBody>
          <a:bodyPr/>
          <a:lstStyle/>
          <a:p>
            <a:r>
              <a:rPr lang="en-US" altLang="zh-CN" dirty="0" smtClean="0"/>
              <a:t>Presented by Cao </a:t>
            </a:r>
            <a:r>
              <a:rPr lang="en-US" altLang="zh-CN" dirty="0" err="1" smtClean="0"/>
              <a:t>Shengcao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60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00" y="2160000"/>
            <a:ext cx="100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对于没有经验的同学，建议使用</a:t>
            </a:r>
            <a:r>
              <a:rPr lang="en-US" altLang="zh-CN" sz="2400" dirty="0" smtClean="0"/>
              <a:t>Virtual Box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VMware</a:t>
            </a:r>
            <a:r>
              <a:rPr lang="zh-CN" altLang="en-US" sz="2400" dirty="0" smtClean="0"/>
              <a:t>虚拟机安装</a:t>
            </a:r>
            <a:r>
              <a:rPr lang="en-US" altLang="zh-CN" sz="2400" dirty="0" smtClean="0"/>
              <a:t>Ubuntu</a:t>
            </a:r>
          </a:p>
          <a:p>
            <a:r>
              <a:rPr lang="zh-CN" altLang="en-US" sz="2400" dirty="0" smtClean="0"/>
              <a:t>（无需担心把原来的系统弄坏</a:t>
            </a:r>
            <a:endParaRPr lang="en-US" altLang="zh-CN" sz="2400" dirty="0" smtClean="0"/>
          </a:p>
          <a:p>
            <a:r>
              <a:rPr lang="zh-CN" altLang="en-US" sz="2400" dirty="0" smtClean="0"/>
              <a:t>安装双系统可以获得更流畅的使用体验</a:t>
            </a:r>
            <a:endParaRPr lang="en-US" altLang="zh-CN" sz="2400" dirty="0" smtClean="0"/>
          </a:p>
          <a:p>
            <a:r>
              <a:rPr lang="zh-CN" altLang="en-US" sz="2400" dirty="0" smtClean="0"/>
              <a:t>（具体安装方法请自行搜索实践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https://www.ubuntu.com/download/desktop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9322941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00" y="1440000"/>
            <a:ext cx="1008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学会使用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，不再依赖于图形界面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命令语法：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&lt;command&gt; [&lt;options&gt;] [&lt;arguments&gt;]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e.g. $ ls –al </a:t>
            </a:r>
            <a:r>
              <a:rPr lang="en-US" altLang="zh-CN" sz="2400" dirty="0" err="1" smtClean="0"/>
              <a:t>myfile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查看帮助：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e.g. $ ls –help or $ man 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关于路径：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绝对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相对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/ . ..</a:t>
            </a:r>
          </a:p>
        </p:txBody>
      </p:sp>
    </p:spTree>
    <p:extLst>
      <p:ext uri="{BB962C8B-B14F-4D97-AF65-F5344CB8AC3E}">
        <p14:creationId xmlns:p14="http://schemas.microsoft.com/office/powerpoint/2010/main" val="27804466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00" y="1440000"/>
            <a:ext cx="1008000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zh-CN" altLang="en-US" sz="2400" dirty="0" smtClean="0"/>
              <a:t>常用命令：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cat: concatenate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cd: change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: 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ls: list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mkdir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make </a:t>
            </a:r>
            <a:r>
              <a:rPr lang="en-US" altLang="zh-CN" sz="2400" dirty="0" smtClean="0"/>
              <a:t>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mv: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: print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: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zh-CN" altLang="en-US" sz="2400" dirty="0" smtClean="0"/>
              <a:t>另外：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如何使用</a:t>
            </a:r>
            <a:r>
              <a:rPr lang="en-US" altLang="zh-CN" sz="2400" dirty="0" smtClean="0"/>
              <a:t>apt</a:t>
            </a:r>
            <a:r>
              <a:rPr lang="zh-CN" altLang="en-US" sz="2400" dirty="0" smtClean="0"/>
              <a:t>安装软件包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如何使用</a:t>
            </a:r>
            <a:r>
              <a:rPr lang="en-US" altLang="zh-CN" sz="2400" dirty="0" err="1" smtClean="0"/>
              <a:t>ssh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scp</a:t>
            </a:r>
            <a:r>
              <a:rPr lang="zh-CN" altLang="en-US" sz="2400" dirty="0" smtClean="0"/>
              <a:t>连接服务器传文件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如何使用</a:t>
            </a:r>
            <a:r>
              <a:rPr lang="en-US" altLang="zh-CN" sz="2400" dirty="0" smtClean="0"/>
              <a:t>vim</a:t>
            </a:r>
            <a:r>
              <a:rPr lang="zh-CN" altLang="en-US" sz="2400" dirty="0" smtClean="0"/>
              <a:t>进行文本编辑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如何使用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编译调试程序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如何使用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编译更复杂的程序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按</a:t>
            </a:r>
            <a:r>
              <a:rPr lang="en-US" altLang="zh-CN" sz="2400" dirty="0" smtClean="0"/>
              <a:t>Tab</a:t>
            </a:r>
            <a:r>
              <a:rPr lang="zh-CN" altLang="en-US" sz="2400" dirty="0" smtClean="0"/>
              <a:t>可以自动补全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请看具体演示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345049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课程回顾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99238" y="2069745"/>
            <a:ext cx="5168900" cy="701731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 FOUR</a:t>
            </a:r>
          </a:p>
        </p:txBody>
      </p:sp>
      <p:sp>
        <p:nvSpPr>
          <p:cNvPr id="5" name="椭圆 4"/>
          <p:cNvSpPr/>
          <p:nvPr/>
        </p:nvSpPr>
        <p:spPr>
          <a:xfrm>
            <a:off x="7335838" y="6299200"/>
            <a:ext cx="393171" cy="3931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09321" y="6299200"/>
            <a:ext cx="393171" cy="39317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82804" y="6299200"/>
            <a:ext cx="393171" cy="39317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9597311" y="6240224"/>
            <a:ext cx="511122" cy="5111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29770" y="6299200"/>
            <a:ext cx="393171" cy="393171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03251" y="6299200"/>
            <a:ext cx="393171" cy="393171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240000"/>
            <a:ext cx="7199999" cy="216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6000" y="1440000"/>
            <a:ext cx="100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用二进制来表达信息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四</a:t>
            </a:r>
            <a:r>
              <a:rPr lang="zh-CN" altLang="en-US" sz="2400" dirty="0" smtClean="0"/>
              <a:t>种基本布尔运算：</a:t>
            </a:r>
            <a:r>
              <a:rPr lang="en-US" altLang="zh-CN" sz="2400" dirty="0" smtClean="0"/>
              <a:t>&amp; | ^ ~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Bit, byte, and word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1080000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985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6000" y="2160000"/>
            <a:ext cx="10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布尔运算与逻辑运算的异同：</a:t>
            </a:r>
            <a:r>
              <a:rPr lang="en-US" altLang="zh-CN" sz="2400" dirty="0" smtClean="0"/>
              <a:t>&amp;/&amp;&amp; |/|| ~/!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短路运算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语言中并没有</a:t>
            </a:r>
            <a:r>
              <a:rPr lang="en-US" altLang="zh-CN" sz="2400" dirty="0" smtClean="0"/>
              <a:t>bool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左移右移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右移又分为逻辑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算术右移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9484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6000" y="1440000"/>
            <a:ext cx="100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整数的二进制表示：无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有符号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能</a:t>
            </a:r>
            <a:r>
              <a:rPr lang="zh-CN" altLang="en-US" sz="2400" dirty="0" smtClean="0"/>
              <a:t>表达的范围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520000"/>
            <a:ext cx="6480000" cy="10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960000"/>
            <a:ext cx="57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466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6000" y="1440000"/>
            <a:ext cx="10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类型转换的规则：符号 长度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以及某些意外的结果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二进制数上的加减乘法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个通用的理解：取模到合适的范围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240000"/>
            <a:ext cx="3059997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240000"/>
            <a:ext cx="7919999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69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6000" y="1440000"/>
            <a:ext cx="10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大端法与小端法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880000"/>
            <a:ext cx="64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420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6000" y="2160000"/>
            <a:ext cx="100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请</a:t>
            </a:r>
            <a:r>
              <a:rPr lang="zh-CN" altLang="en-US" sz="2400" dirty="0" smtClean="0"/>
              <a:t>思考这些问题：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四种布尔运算是不是“缺一不可”的？比如能否只用</a:t>
            </a:r>
            <a:r>
              <a:rPr lang="en-US" altLang="zh-CN" sz="2400" dirty="0" smtClean="0"/>
              <a:t>&amp; | ~</a:t>
            </a:r>
            <a:r>
              <a:rPr lang="zh-CN" altLang="en-US" sz="2400" dirty="0" smtClean="0"/>
              <a:t>构造出</a:t>
            </a:r>
            <a:r>
              <a:rPr lang="en-US" altLang="zh-CN" sz="2400" dirty="0"/>
              <a:t>^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在有的宏定义中，</a:t>
            </a:r>
            <a:r>
              <a:rPr lang="en-US" altLang="zh-CN" sz="2400" dirty="0" smtClean="0"/>
              <a:t>INT_MIN</a:t>
            </a:r>
            <a:r>
              <a:rPr lang="zh-CN" altLang="en-US" sz="2400" dirty="0" smtClean="0"/>
              <a:t>被定义为</a:t>
            </a:r>
            <a:r>
              <a:rPr lang="en-US" altLang="zh-CN" sz="2400" dirty="0"/>
              <a:t>(-2147483647 - 1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。为什么不直接写成</a:t>
            </a:r>
            <a:r>
              <a:rPr lang="en-US" altLang="zh-CN" sz="2400" dirty="0" smtClean="0"/>
              <a:t>-2147483648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为什么要使用补码这种设计？有没有别的替代方案？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556528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自我介绍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99238" y="2069745"/>
            <a:ext cx="5168900" cy="701731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 ONE</a:t>
            </a: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217887" y="6240224"/>
            <a:ext cx="511122" cy="5111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09321" y="6299200"/>
            <a:ext cx="393171" cy="39317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82804" y="6299200"/>
            <a:ext cx="393171" cy="39317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656287" y="6299200"/>
            <a:ext cx="393171" cy="39317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29770" y="6299200"/>
            <a:ext cx="393171" cy="393171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03251" y="6299200"/>
            <a:ext cx="393171" cy="393171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16000" y="1440000"/>
            <a:ext cx="5760000" cy="3154710"/>
          </a:xfrm>
          <a:prstGeom prst="rect">
            <a:avLst/>
          </a:prstGeom>
          <a:noFill/>
          <a:effectLst>
            <a:reflection blurRad="38100" stA="54000" endPos="39000" dir="5400000" sy="-100000" algn="bl" rotWithShape="0"/>
          </a:effectLst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FCCB03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</a:t>
            </a: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FA921B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h</a:t>
            </a: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EF3A75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13B07A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n</a:t>
            </a: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00B4B8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k</a:t>
            </a:r>
            <a:r>
              <a:rPr kumimoji="0" lang="en-US" altLang="zh-CN" sz="20000" b="1" i="0" u="none" strike="noStrike" kern="1200" cap="none" spc="-2500" normalizeH="0" noProof="0" dirty="0">
                <a:ln>
                  <a:noFill/>
                </a:ln>
                <a:solidFill>
                  <a:srgbClr val="45C3F2">
                    <a:alpha val="80000"/>
                  </a:srgbClr>
                </a:solidFill>
                <a:effectLst>
                  <a:reflection blurRad="63500" stA="50000" endPos="500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</a:t>
            </a:r>
            <a:endParaRPr kumimoji="0" lang="zh-CN" altLang="en-US" sz="20000" b="1" i="0" u="none" strike="noStrike" kern="1200" cap="none" spc="-2500" normalizeH="0" noProof="0" dirty="0">
              <a:ln>
                <a:noFill/>
              </a:ln>
              <a:solidFill>
                <a:srgbClr val="45C3F2">
                  <a:alpha val="80000"/>
                </a:srgbClr>
              </a:solidFill>
              <a:effectLst>
                <a:reflection blurRad="63500" stA="50000" endPos="50000" dir="5400000" sy="-100000" algn="bl" rotWithShape="0"/>
              </a:effectLst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36000" y="5760000"/>
            <a:ext cx="4320000" cy="306388"/>
          </a:xfrm>
          <a:prstGeom prst="rect">
            <a:avLst/>
          </a:prstGeom>
        </p:spPr>
        <p:txBody>
          <a:bodyPr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600" smtClean="0">
                <a:latin typeface="+mn-ea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smtClean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smtClean="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mtClean="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Presented by Cao </a:t>
            </a:r>
            <a:r>
              <a:rPr lang="en-US" altLang="zh-CN" dirty="0" err="1"/>
              <a:t>Shengcao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5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ONE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440000"/>
            <a:ext cx="2880000" cy="40136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0000" y="2520000"/>
            <a:ext cx="57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曹胜</a:t>
            </a:r>
            <a:r>
              <a:rPr lang="zh-CN" altLang="en-US" sz="3600" dirty="0" smtClean="0"/>
              <a:t>操 计算机</a:t>
            </a:r>
            <a:r>
              <a:rPr lang="en-US" altLang="zh-CN" sz="3600" dirty="0" smtClean="0"/>
              <a:t>15</a:t>
            </a:r>
            <a:r>
              <a:rPr lang="zh-CN" altLang="en-US" sz="3600" dirty="0" smtClean="0"/>
              <a:t>级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caoshengcao@pku.edu.cn</a:t>
            </a:r>
            <a:endParaRPr lang="en-US" altLang="zh-CN" sz="3600" dirty="0" smtClean="0"/>
          </a:p>
          <a:p>
            <a:r>
              <a:rPr lang="en-US" altLang="zh-CN" sz="3600" dirty="0" smtClean="0"/>
              <a:t>130-5157-2857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78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课程介绍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99238" y="2069745"/>
            <a:ext cx="5168900" cy="701731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 TWO</a:t>
            </a:r>
          </a:p>
        </p:txBody>
      </p:sp>
      <p:sp>
        <p:nvSpPr>
          <p:cNvPr id="8" name="椭圆 7"/>
          <p:cNvSpPr/>
          <p:nvPr/>
        </p:nvSpPr>
        <p:spPr>
          <a:xfrm>
            <a:off x="7335838" y="6299200"/>
            <a:ext cx="393171" cy="3931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50345" y="6240224"/>
            <a:ext cx="511122" cy="5111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82804" y="6299200"/>
            <a:ext cx="393171" cy="39317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56287" y="6299200"/>
            <a:ext cx="393171" cy="39317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429770" y="6299200"/>
            <a:ext cx="393171" cy="393171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203251" y="6299200"/>
            <a:ext cx="393171" cy="393171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00" y="2520000"/>
            <a:ext cx="1008000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第一部分 程序结构和执行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第二章 信息的表示和处理：数据在计算机中如何用二进制表示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第三章 程序的的机器级表示：程序控制流如何运行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第四章 处理器体系结构：指令如何在处理器上被执行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第五章 优化程序性能：如何利用硬件设计的性质加速程序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第六章 存储器层次结构：缓存如何让存储器表现得更好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endParaRPr lang="zh-CN" altLang="en-US" sz="1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第二部分 在系统上运行程序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第七章 链接：源代码如何变成真正的程序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第八章 异常控制流：如何控制和处理程序进程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第九章 虚拟内存：系统如何管理内存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第三部分 程序间的交互和通信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第十章 系统级</a:t>
            </a:r>
            <a:r>
              <a:rPr lang="en-US" altLang="zh-CN" sz="1400" dirty="0" smtClean="0"/>
              <a:t>I/O</a:t>
            </a:r>
            <a:r>
              <a:rPr lang="zh-CN" altLang="en-US" sz="1400" dirty="0" smtClean="0"/>
              <a:t>：程序如何进行读写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第十一章 网络编程：如何通过网络通信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第十二章 并发编程：如何利用并发更快更好地做更多的事情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6000" y="1440000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底层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抽象 硬件与软件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——</a:t>
            </a:r>
            <a:r>
              <a:rPr lang="zh-CN" altLang="en-US" sz="2400" dirty="0" smtClean="0"/>
              <a:t>漫游于计算机系统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1581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6000" y="2160000"/>
            <a:ext cx="1008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关于学习这门课程的一点点建议：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准备好接受这门课的难度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多读书 细读书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自己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Lab</a:t>
            </a:r>
            <a:r>
              <a:rPr lang="zh-CN" altLang="en-US" sz="2400" dirty="0" smtClean="0"/>
              <a:t>自己做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遇事不</a:t>
            </a:r>
            <a:r>
              <a:rPr lang="zh-CN" altLang="en-US" sz="2400" dirty="0" smtClean="0"/>
              <a:t>决多尝试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善用</a:t>
            </a:r>
            <a:r>
              <a:rPr lang="en-US" altLang="zh-CN" sz="2400" dirty="0" smtClean="0"/>
              <a:t>Google/Baidu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思考种种设计背后的原因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21013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6000" y="2160000"/>
            <a:ext cx="10080000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zh-CN" altLang="en-US" sz="2400" dirty="0"/>
              <a:t>小班</a:t>
            </a:r>
            <a:r>
              <a:rPr lang="zh-CN" altLang="en-US" sz="2400" dirty="0" smtClean="0"/>
              <a:t>课安排：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周两位同学回顾当周课程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20-30</a:t>
            </a:r>
            <a:r>
              <a:rPr lang="zh-CN" altLang="en-US" sz="2400" dirty="0" smtClean="0"/>
              <a:t>分钟</a:t>
            </a:r>
            <a:endParaRPr lang="en-US" altLang="zh-CN" sz="2400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准备三个问题与同学们讨论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一位</a:t>
            </a:r>
            <a:r>
              <a:rPr lang="zh-CN" altLang="en-US" sz="2400" dirty="0" smtClean="0"/>
              <a:t>同学做拓展报告</a:t>
            </a:r>
            <a:endParaRPr lang="en-US" altLang="zh-CN" sz="24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ICS</a:t>
            </a:r>
            <a:r>
              <a:rPr lang="zh-CN" altLang="en-US" sz="2400" dirty="0" smtClean="0"/>
              <a:t>相关的自选内容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Lab</a:t>
            </a:r>
            <a:r>
              <a:rPr lang="zh-CN" altLang="en-US" sz="2400" dirty="0" smtClean="0"/>
              <a:t>也会有相关回顾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周完成书面作业后提交至教学网或者助教邮箱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小班课</a:t>
            </a:r>
            <a:r>
              <a:rPr lang="zh-CN" altLang="en-US" sz="2400" dirty="0" smtClean="0"/>
              <a:t>上会对部分作业进行评讲并补充一些练习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上的仓库</a:t>
            </a:r>
            <a:r>
              <a:rPr lang="en-US" altLang="zh-CN" sz="2400" dirty="0" smtClean="0"/>
              <a:t>https</a:t>
            </a:r>
            <a:r>
              <a:rPr lang="en-US" altLang="zh-CN" sz="2400" dirty="0"/>
              <a:t>://github.com/Friedrich1006/ICS-PKU-2017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503902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91733" y="2676906"/>
            <a:ext cx="10176405" cy="1200329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Linux</a:t>
            </a:r>
            <a:r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简介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99238" y="2069745"/>
            <a:ext cx="5168900" cy="701731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 THREE</a:t>
            </a:r>
          </a:p>
        </p:txBody>
      </p:sp>
      <p:sp>
        <p:nvSpPr>
          <p:cNvPr id="5" name="椭圆 4"/>
          <p:cNvSpPr/>
          <p:nvPr/>
        </p:nvSpPr>
        <p:spPr>
          <a:xfrm>
            <a:off x="7335838" y="6299200"/>
            <a:ext cx="393171" cy="3931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09321" y="6299200"/>
            <a:ext cx="393171" cy="39317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23828" y="6240224"/>
            <a:ext cx="511122" cy="5111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656287" y="6299200"/>
            <a:ext cx="393171" cy="39317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29770" y="6299200"/>
            <a:ext cx="393171" cy="393171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03251" y="6299200"/>
            <a:ext cx="393171" cy="393171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00" y="2160000"/>
            <a:ext cx="1008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简要历史：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UNIX, Ken </a:t>
            </a:r>
            <a:r>
              <a:rPr lang="en-US" altLang="zh-CN" sz="2400" dirty="0" smtClean="0"/>
              <a:t>Thompson, 1969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GNU</a:t>
            </a:r>
            <a:r>
              <a:rPr lang="en-US" altLang="zh-CN" sz="2400" dirty="0"/>
              <a:t>, Richard </a:t>
            </a:r>
            <a:r>
              <a:rPr lang="en-US" altLang="zh-CN" sz="2400" dirty="0" smtClean="0"/>
              <a:t>Stallman, 1983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Linux, Linus </a:t>
            </a:r>
            <a:r>
              <a:rPr lang="en-US" altLang="zh-CN" sz="2400" dirty="0" smtClean="0"/>
              <a:t>Torvalds, 1991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Apple System 1, 1984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Windows 1.01, 1985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6575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pp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CCB03"/>
      </a:accent1>
      <a:accent2>
        <a:srgbClr val="FA921B"/>
      </a:accent2>
      <a:accent3>
        <a:srgbClr val="EF3A75"/>
      </a:accent3>
      <a:accent4>
        <a:srgbClr val="13B07A"/>
      </a:accent4>
      <a:accent5>
        <a:srgbClr val="45C3F2"/>
      </a:accent5>
      <a:accent6>
        <a:srgbClr val="00B4B8"/>
      </a:accent6>
      <a:hlink>
        <a:srgbClr val="0563C1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719</Words>
  <Application>Microsoft Office PowerPoint</Application>
  <PresentationFormat>宽屏</PresentationFormat>
  <Paragraphs>151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Century Gothic</vt:lpstr>
      <vt:lpstr>Office 主题​​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曹胜操</dc:creator>
  <cp:lastModifiedBy>曹胜操</cp:lastModifiedBy>
  <cp:revision>41</cp:revision>
  <dcterms:created xsi:type="dcterms:W3CDTF">2017-09-12T15:09:50Z</dcterms:created>
  <dcterms:modified xsi:type="dcterms:W3CDTF">2017-09-14T10:15:27Z</dcterms:modified>
</cp:coreProperties>
</file>