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  <p:sldMasterId id="2147483812" r:id="rId3"/>
  </p:sldMasterIdLst>
  <p:notesMasterIdLst>
    <p:notesMasterId r:id="rId31"/>
  </p:notesMasterIdLst>
  <p:handoutMasterIdLst>
    <p:handoutMasterId r:id="rId32"/>
  </p:handoutMasterIdLst>
  <p:sldIdLst>
    <p:sldId id="321" r:id="rId4"/>
    <p:sldId id="320" r:id="rId5"/>
    <p:sldId id="305" r:id="rId6"/>
    <p:sldId id="323" r:id="rId7"/>
    <p:sldId id="322" r:id="rId8"/>
    <p:sldId id="324" r:id="rId9"/>
    <p:sldId id="327" r:id="rId10"/>
    <p:sldId id="325" r:id="rId11"/>
    <p:sldId id="326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02" r:id="rId27"/>
    <p:sldId id="313" r:id="rId28"/>
    <p:sldId id="314" r:id="rId29"/>
    <p:sldId id="312" r:id="rId3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E9B"/>
    <a:srgbClr val="352949"/>
    <a:srgbClr val="99A9C9"/>
    <a:srgbClr val="43619D"/>
    <a:srgbClr val="4865A0"/>
    <a:srgbClr val="46639D"/>
    <a:srgbClr val="5671A4"/>
    <a:srgbClr val="655D97"/>
    <a:srgbClr val="C8C5E2"/>
    <a:srgbClr val="011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2773" autoAdjust="0"/>
  </p:normalViewPr>
  <p:slideViewPr>
    <p:cSldViewPr>
      <p:cViewPr varScale="1">
        <p:scale>
          <a:sx n="112" d="100"/>
          <a:sy n="112" d="100"/>
        </p:scale>
        <p:origin x="8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Start"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9280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99A9C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rgbClr val="35294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bg>
      <p:bgPr>
        <a:solidFill>
          <a:srgbClr val="405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714428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sframework.org/" TargetMode="External"/><Relationship Id="rId2" Type="http://schemas.openxmlformats.org/officeDocument/2006/relationships/hyperlink" Target="mailto:friedrich.weinmann@powershell-stuttgart.de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bachecks.io/" TargetMode="External"/><Relationship Id="rId4" Type="http://schemas.openxmlformats.org/officeDocument/2006/relationships/hyperlink" Target="https://dbatools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7504" y="404664"/>
            <a:ext cx="8784976" cy="60016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9200" dirty="0" err="1" smtClean="0"/>
              <a:t>Don't</a:t>
            </a:r>
            <a:endParaRPr lang="de-DE" sz="19200" dirty="0"/>
          </a:p>
          <a:p>
            <a:pPr algn="ctr"/>
            <a:r>
              <a:rPr lang="de-DE" sz="19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Panic!</a:t>
            </a:r>
            <a:endParaRPr lang="de-DE" sz="19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56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7200" dirty="0" smtClean="0"/>
              <a:t>DEMO</a:t>
            </a:r>
            <a:endParaRPr lang="de-DE" sz="7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4) Tab </a:t>
            </a:r>
            <a:r>
              <a:rPr lang="de-DE" dirty="0" err="1" smtClean="0"/>
              <a:t>Completion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66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find &amp;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r>
              <a:rPr lang="de-DE" dirty="0" smtClean="0"/>
              <a:t>Logical Operation (</a:t>
            </a:r>
            <a:r>
              <a:rPr lang="de-DE" dirty="0" err="1" smtClean="0"/>
              <a:t>from</a:t>
            </a:r>
            <a:r>
              <a:rPr lang="de-DE" dirty="0" smtClean="0"/>
              <a:t> User </a:t>
            </a:r>
            <a:r>
              <a:rPr lang="de-DE" dirty="0" err="1" smtClean="0"/>
              <a:t>perspective</a:t>
            </a:r>
            <a:r>
              <a:rPr lang="de-DE" dirty="0" smtClean="0"/>
              <a:t>)</a:t>
            </a:r>
          </a:p>
          <a:p>
            <a:r>
              <a:rPr lang="de-DE" dirty="0" smtClean="0"/>
              <a:t>NOT </a:t>
            </a:r>
            <a:r>
              <a:rPr lang="de-DE" dirty="0" err="1" smtClean="0"/>
              <a:t>technical</a:t>
            </a:r>
            <a:r>
              <a:rPr lang="de-DE" dirty="0" smtClean="0"/>
              <a:t>, internal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Add-</a:t>
            </a:r>
            <a:r>
              <a:rPr lang="de-DE" dirty="0" err="1" smtClean="0"/>
              <a:t>AzureRMAccount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/>
              <a:t>v</a:t>
            </a:r>
            <a:r>
              <a:rPr lang="de-DE" dirty="0" smtClean="0"/>
              <a:t>s.</a:t>
            </a:r>
          </a:p>
          <a:p>
            <a:pPr marL="0" indent="0" algn="ctr">
              <a:buNone/>
            </a:pPr>
            <a:r>
              <a:rPr lang="de-DE" dirty="0" smtClean="0"/>
              <a:t>Connect-</a:t>
            </a:r>
            <a:r>
              <a:rPr lang="de-DE" dirty="0" err="1" smtClean="0"/>
              <a:t>AzureRM</a:t>
            </a:r>
            <a:r>
              <a:rPr lang="de-DE" dirty="0" smtClean="0"/>
              <a:t>(Account)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5) Command </a:t>
            </a:r>
            <a:r>
              <a:rPr lang="de-DE" dirty="0" err="1" smtClean="0"/>
              <a:t>Naming</a:t>
            </a:r>
            <a:r>
              <a:rPr lang="de-DE" dirty="0" smtClean="0"/>
              <a:t> 101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1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verbs</a:t>
            </a:r>
            <a:endParaRPr lang="de-DE" dirty="0" smtClean="0"/>
          </a:p>
          <a:p>
            <a:r>
              <a:rPr lang="en-US" dirty="0">
                <a:effectLst/>
              </a:rPr>
              <a:t>Should reflect action taken</a:t>
            </a:r>
          </a:p>
          <a:p>
            <a:r>
              <a:rPr lang="en-US" dirty="0" smtClean="0">
                <a:effectLst/>
              </a:rPr>
              <a:t>Use </a:t>
            </a:r>
            <a:r>
              <a:rPr lang="en-US" dirty="0">
                <a:effectLst/>
              </a:rPr>
              <a:t>approved verbs (Get-Verb</a:t>
            </a:r>
            <a:r>
              <a:rPr lang="en-US" dirty="0" smtClean="0">
                <a:effectLst/>
              </a:rPr>
              <a:t>)</a:t>
            </a:r>
          </a:p>
          <a:p>
            <a:endParaRPr lang="en-US" dirty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Approved Verbs:</a:t>
            </a:r>
            <a:br>
              <a:rPr lang="en-US" dirty="0" smtClean="0">
                <a:effectLst/>
              </a:rPr>
            </a:br>
            <a:r>
              <a:rPr lang="de-DE" sz="2400" dirty="0" smtClean="0">
                <a:hlinkClick r:id="rId2"/>
              </a:rPr>
              <a:t>https</a:t>
            </a:r>
            <a:r>
              <a:rPr lang="de-DE" sz="2400" dirty="0">
                <a:hlinkClick r:id="rId2"/>
              </a:rPr>
              <a:t>://</a:t>
            </a:r>
            <a:r>
              <a:rPr lang="de-DE" sz="2400" dirty="0" smtClean="0">
                <a:hlinkClick r:id="rId2"/>
              </a:rPr>
              <a:t>msdn.microsoft.com/en-us/library/ms714428</a:t>
            </a:r>
            <a:endParaRPr lang="de-DE" sz="24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5) Command </a:t>
            </a:r>
            <a:r>
              <a:rPr lang="de-DE" dirty="0" err="1" smtClean="0"/>
              <a:t>Naming</a:t>
            </a:r>
            <a:r>
              <a:rPr lang="de-DE" dirty="0" smtClean="0"/>
              <a:t>: Verbs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27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'German' </a:t>
            </a:r>
            <a:r>
              <a:rPr lang="de-DE" dirty="0" err="1" smtClean="0"/>
              <a:t>naming</a:t>
            </a:r>
            <a:endParaRPr lang="de-DE" dirty="0"/>
          </a:p>
          <a:p>
            <a:pPr marL="0" indent="0" algn="ctr">
              <a:buNone/>
            </a:pPr>
            <a:r>
              <a:rPr lang="de-DE" dirty="0" err="1" smtClean="0">
                <a:effectLst/>
              </a:rPr>
              <a:t>IntelNetAdapterMaximumBandwidthPercentage</a:t>
            </a:r>
            <a:endParaRPr lang="de-DE" dirty="0" smtClean="0"/>
          </a:p>
          <a:p>
            <a:r>
              <a:rPr lang="de-DE" dirty="0" smtClean="0">
                <a:effectLst/>
              </a:rPr>
              <a:t>Singular</a:t>
            </a:r>
          </a:p>
          <a:p>
            <a:r>
              <a:rPr lang="de-DE" dirty="0" err="1" smtClean="0">
                <a:effectLst/>
              </a:rPr>
              <a:t>Include</a:t>
            </a:r>
            <a:r>
              <a:rPr lang="de-DE" dirty="0" smtClean="0">
                <a:effectLst/>
              </a:rPr>
              <a:t> </a:t>
            </a:r>
            <a:r>
              <a:rPr lang="de-DE" dirty="0" err="1" smtClean="0">
                <a:effectLst/>
              </a:rPr>
              <a:t>object</a:t>
            </a:r>
            <a:r>
              <a:rPr lang="de-DE" dirty="0" smtClean="0">
                <a:effectLst/>
              </a:rPr>
              <a:t> </a:t>
            </a:r>
            <a:r>
              <a:rPr lang="de-DE" dirty="0" err="1" smtClean="0">
                <a:effectLst/>
              </a:rPr>
              <a:t>worked</a:t>
            </a:r>
            <a:r>
              <a:rPr lang="de-DE" dirty="0" smtClean="0">
                <a:effectLst/>
              </a:rPr>
              <a:t> </a:t>
            </a:r>
            <a:r>
              <a:rPr lang="de-DE" dirty="0" err="1" smtClean="0">
                <a:effectLst/>
              </a:rPr>
              <a:t>with</a:t>
            </a:r>
            <a:endParaRPr lang="de-DE" dirty="0" smtClean="0">
              <a:effectLst/>
            </a:endParaRPr>
          </a:p>
          <a:p>
            <a:r>
              <a:rPr lang="de-DE" dirty="0" smtClean="0">
                <a:effectLst/>
              </a:rPr>
              <a:t>Keep </a:t>
            </a:r>
            <a:r>
              <a:rPr lang="de-DE" dirty="0" err="1" smtClean="0">
                <a:effectLst/>
              </a:rPr>
              <a:t>Get</a:t>
            </a:r>
            <a:r>
              <a:rPr lang="de-DE" dirty="0" smtClean="0">
                <a:effectLst/>
              </a:rPr>
              <a:t>-Command in </a:t>
            </a:r>
            <a:r>
              <a:rPr lang="de-DE" dirty="0" err="1" smtClean="0">
                <a:effectLst/>
              </a:rPr>
              <a:t>mind</a:t>
            </a:r>
            <a:endParaRPr lang="de-DE" dirty="0">
              <a:effectLst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5) Command </a:t>
            </a:r>
            <a:r>
              <a:rPr lang="de-DE" dirty="0" err="1" smtClean="0"/>
              <a:t>Naming</a:t>
            </a:r>
            <a:r>
              <a:rPr lang="de-DE" dirty="0" smtClean="0"/>
              <a:t>: </a:t>
            </a:r>
            <a:r>
              <a:rPr lang="de-DE" dirty="0" err="1" smtClean="0"/>
              <a:t>Nouns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1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effectLst/>
              </a:rPr>
              <a:t>Ask someone familiar with the technology the module manages but unfamiliar with the module to search for the </a:t>
            </a:r>
            <a:r>
              <a:rPr lang="en-US" dirty="0" smtClean="0">
                <a:effectLst/>
              </a:rPr>
              <a:t>command.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5) Command </a:t>
            </a:r>
            <a:r>
              <a:rPr lang="de-DE" dirty="0" err="1" smtClean="0"/>
              <a:t>Naming</a:t>
            </a:r>
            <a:r>
              <a:rPr lang="de-DE" dirty="0" smtClean="0"/>
              <a:t>: </a:t>
            </a:r>
            <a:r>
              <a:rPr lang="de-DE" dirty="0" err="1" smtClean="0"/>
              <a:t>Cheating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04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7200" dirty="0" smtClean="0"/>
              <a:t>DEMO</a:t>
            </a:r>
            <a:endParaRPr lang="de-DE" sz="7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6) </a:t>
            </a:r>
            <a:r>
              <a:rPr lang="de-DE" dirty="0" err="1" smtClean="0"/>
              <a:t>Configuration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02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7)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Littering</a:t>
            </a:r>
            <a:r>
              <a:rPr lang="de-DE" dirty="0" smtClean="0"/>
              <a:t>!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340768"/>
            <a:ext cx="5445224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Clean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temporary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produce</a:t>
            </a:r>
            <a:endParaRPr lang="de-DE" dirty="0" smtClean="0"/>
          </a:p>
          <a:p>
            <a:r>
              <a:rPr lang="de-DE" dirty="0" smtClean="0"/>
              <a:t>Release </a:t>
            </a:r>
            <a:r>
              <a:rPr lang="de-DE" dirty="0" err="1" smtClean="0"/>
              <a:t>resources</a:t>
            </a:r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de-DE" sz="7200" dirty="0" smtClean="0"/>
              <a:t>DEMO</a:t>
            </a:r>
            <a:endParaRPr lang="de-DE" sz="7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7)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Littering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855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Plan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pipeline</a:t>
            </a:r>
            <a:endParaRPr lang="de-DE" dirty="0" smtClean="0"/>
          </a:p>
          <a:p>
            <a:r>
              <a:rPr lang="de-DE" dirty="0" smtClean="0"/>
              <a:t>Design </a:t>
            </a:r>
            <a:r>
              <a:rPr lang="de-DE" dirty="0" err="1" smtClean="0"/>
              <a:t>commands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'</a:t>
            </a:r>
            <a:r>
              <a:rPr lang="de-DE" dirty="0" err="1" smtClean="0"/>
              <a:t>cooperate</a:t>
            </a:r>
            <a:r>
              <a:rPr lang="de-DE" dirty="0" smtClean="0"/>
              <a:t>'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de-DE" dirty="0" smtClean="0"/>
          </a:p>
          <a:p>
            <a:r>
              <a:rPr lang="de-DE" dirty="0" err="1" smtClean="0"/>
              <a:t>Mind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expects</a:t>
            </a:r>
            <a:endParaRPr lang="de-DE" dirty="0" smtClean="0"/>
          </a:p>
          <a:p>
            <a:r>
              <a:rPr lang="de-DE" dirty="0" err="1" smtClean="0"/>
              <a:t>Make</a:t>
            </a:r>
            <a:r>
              <a:rPr lang="de-DE" dirty="0" smtClean="0"/>
              <a:t> '</a:t>
            </a:r>
            <a:r>
              <a:rPr lang="de-DE" dirty="0" err="1" smtClean="0"/>
              <a:t>Get</a:t>
            </a:r>
            <a:r>
              <a:rPr lang="de-DE" dirty="0" smtClean="0"/>
              <a:t>-' </a:t>
            </a:r>
            <a:r>
              <a:rPr lang="de-DE" dirty="0" err="1" smtClean="0"/>
              <a:t>commands</a:t>
            </a:r>
            <a:r>
              <a:rPr lang="de-DE" dirty="0"/>
              <a:t> </a:t>
            </a:r>
            <a:r>
              <a:rPr lang="de-DE" dirty="0" smtClean="0"/>
              <a:t>optional</a:t>
            </a: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sz="7200" dirty="0" smtClean="0"/>
              <a:t>DEMO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8) </a:t>
            </a:r>
            <a:r>
              <a:rPr lang="de-DE" dirty="0" err="1" smtClean="0"/>
              <a:t>Minding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Plumbing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9) Things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Joey </a:t>
            </a:r>
            <a:r>
              <a:rPr lang="de-DE" dirty="0" err="1" smtClean="0"/>
              <a:t>sad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00808"/>
            <a:ext cx="63436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755576" y="2996952"/>
            <a:ext cx="7704856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</a:rPr>
              <a:t>The Hitchhiker’s Guide to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 err="1">
                <a:solidFill>
                  <a:schemeClr val="bg1"/>
                </a:solidFill>
                <a:effectLst/>
              </a:rPr>
              <a:t>Userfriendly</a:t>
            </a:r>
            <a:r>
              <a:rPr lang="en-US" sz="3600" dirty="0">
                <a:solidFill>
                  <a:schemeClr val="bg1"/>
                </a:solidFill>
                <a:effectLst/>
              </a:rPr>
              <a:t> Module Design</a:t>
            </a:r>
            <a:endParaRPr lang="en-US" sz="36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755576" y="594928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 smtClean="0">
                <a:solidFill>
                  <a:schemeClr val="bg1"/>
                </a:solidFill>
                <a:effectLst/>
                <a:latin typeface="+mn-lt"/>
              </a:rPr>
              <a:t>Fred</a:t>
            </a:r>
            <a:endParaRPr lang="de-DE" sz="24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4211960" y="1885245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2018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63" y="4367590"/>
            <a:ext cx="785481" cy="121319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81052"/>
            <a:ext cx="1537311" cy="13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Interfering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preferences</a:t>
            </a:r>
            <a:endParaRPr lang="de-DE" dirty="0" smtClean="0"/>
          </a:p>
          <a:p>
            <a:pPr lvl="1"/>
            <a:r>
              <a:rPr lang="de-DE" dirty="0" smtClean="0"/>
              <a:t>Prompt</a:t>
            </a:r>
          </a:p>
          <a:p>
            <a:pPr lvl="1"/>
            <a:r>
              <a:rPr lang="de-DE" dirty="0" err="1" smtClean="0"/>
              <a:t>Console</a:t>
            </a:r>
            <a:r>
              <a:rPr lang="de-DE" dirty="0" smtClean="0"/>
              <a:t> Settings</a:t>
            </a:r>
          </a:p>
          <a:p>
            <a:pPr lvl="1"/>
            <a:r>
              <a:rPr lang="de-DE" dirty="0" smtClean="0"/>
              <a:t>Color </a:t>
            </a:r>
            <a:r>
              <a:rPr lang="de-DE" dirty="0" err="1" smtClean="0"/>
              <a:t>Scheme</a:t>
            </a:r>
            <a:endParaRPr lang="de-DE" dirty="0" smtClean="0"/>
          </a:p>
          <a:p>
            <a:r>
              <a:rPr lang="de-DE" dirty="0" err="1" smtClean="0"/>
              <a:t>Preventing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choice</a:t>
            </a:r>
            <a:endParaRPr lang="de-DE" dirty="0" smtClean="0"/>
          </a:p>
          <a:p>
            <a:pPr lvl="1"/>
            <a:r>
              <a:rPr lang="de-DE" dirty="0" err="1" smtClean="0"/>
              <a:t>Disabling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/>
            <a:r>
              <a:rPr lang="de-DE" dirty="0" err="1" smtClean="0"/>
              <a:t>Hardcoding</a:t>
            </a:r>
            <a:r>
              <a:rPr lang="de-DE" dirty="0" smtClean="0"/>
              <a:t> Colors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9) Things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Joey </a:t>
            </a:r>
            <a:r>
              <a:rPr lang="de-DE" dirty="0" err="1"/>
              <a:t>sad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Interfering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endParaRPr lang="de-DE" dirty="0"/>
          </a:p>
          <a:p>
            <a:pPr lvl="1"/>
            <a:r>
              <a:rPr lang="de-DE" dirty="0" err="1"/>
              <a:t>Overriding</a:t>
            </a:r>
            <a:r>
              <a:rPr lang="de-DE" dirty="0"/>
              <a:t> </a:t>
            </a:r>
            <a:r>
              <a:rPr lang="de-DE" dirty="0" err="1" smtClean="0"/>
              <a:t>commands</a:t>
            </a:r>
            <a:r>
              <a:rPr lang="de-DE" dirty="0" smtClean="0"/>
              <a:t>*</a:t>
            </a:r>
          </a:p>
          <a:p>
            <a:pPr lvl="1"/>
            <a:r>
              <a:rPr lang="de-DE" dirty="0" err="1" smtClean="0"/>
              <a:t>Locking</a:t>
            </a:r>
            <a:r>
              <a:rPr lang="de-DE" dirty="0" smtClean="0"/>
              <a:t> Resources*</a:t>
            </a:r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     </a:t>
            </a:r>
            <a:r>
              <a:rPr lang="de-DE" dirty="0" err="1" smtClean="0">
                <a:sym typeface="Wingdings" panose="05000000000000000000" pitchFamily="2" charset="2"/>
              </a:rPr>
              <a:t>Be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polite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users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modules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9) Things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Joey </a:t>
            </a:r>
            <a:r>
              <a:rPr lang="de-DE" dirty="0" err="1"/>
              <a:t>sad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485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Module </a:t>
            </a:r>
            <a:r>
              <a:rPr lang="de-DE" dirty="0" err="1" smtClean="0"/>
              <a:t>import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fewest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  <a:p>
            <a:pPr lvl="1"/>
            <a:r>
              <a:rPr lang="de-DE" dirty="0" smtClean="0"/>
              <a:t>Optional </a:t>
            </a:r>
            <a:r>
              <a:rPr lang="de-DE" dirty="0" err="1" smtClean="0"/>
              <a:t>dotsourcing</a:t>
            </a:r>
            <a:r>
              <a:rPr lang="de-DE" dirty="0" smtClean="0"/>
              <a:t> vs. </a:t>
            </a:r>
            <a:r>
              <a:rPr lang="de-DE" dirty="0" err="1" smtClean="0"/>
              <a:t>Invoking</a:t>
            </a:r>
            <a:r>
              <a:rPr lang="de-DE" dirty="0" smtClean="0"/>
              <a:t> </a:t>
            </a:r>
            <a:r>
              <a:rPr lang="de-DE" dirty="0" err="1" smtClean="0"/>
              <a:t>scriptblock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Command </a:t>
            </a:r>
            <a:r>
              <a:rPr lang="de-DE" dirty="0" err="1"/>
              <a:t>e</a:t>
            </a:r>
            <a:r>
              <a:rPr lang="de-DE" dirty="0" err="1" smtClean="0"/>
              <a:t>xecution</a:t>
            </a:r>
            <a:r>
              <a:rPr lang="de-DE" dirty="0" smtClean="0"/>
              <a:t> time</a:t>
            </a:r>
          </a:p>
          <a:p>
            <a:pPr lvl="1"/>
            <a:r>
              <a:rPr lang="de-DE" dirty="0" smtClean="0"/>
              <a:t>Caching</a:t>
            </a:r>
          </a:p>
          <a:p>
            <a:pPr lvl="1"/>
            <a:r>
              <a:rPr lang="de-DE" dirty="0" err="1" smtClean="0"/>
              <a:t>Optimize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pPr lvl="1"/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time</a:t>
            </a:r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10) The Need </a:t>
            </a:r>
            <a:r>
              <a:rPr lang="de-DE" dirty="0" err="1" smtClean="0"/>
              <a:t>for</a:t>
            </a:r>
            <a:r>
              <a:rPr lang="de-DE" dirty="0" smtClean="0"/>
              <a:t> Speed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22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7200" dirty="0" smtClean="0"/>
              <a:t>DEMO</a:t>
            </a:r>
            <a:endParaRPr lang="de-DE" sz="7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10) The Need </a:t>
            </a:r>
            <a:r>
              <a:rPr lang="de-DE" dirty="0" err="1"/>
              <a:t>for</a:t>
            </a:r>
            <a:r>
              <a:rPr lang="de-DE" dirty="0"/>
              <a:t> Speed</a:t>
            </a:r>
          </a:p>
        </p:txBody>
      </p:sp>
    </p:spTree>
    <p:extLst>
      <p:ext uri="{BB962C8B-B14F-4D97-AF65-F5344CB8AC3E}">
        <p14:creationId xmlns:p14="http://schemas.microsoft.com/office/powerpoint/2010/main" val="339417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smtClean="0"/>
              <a:t>User Experience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1000 </a:t>
            </a:r>
            <a:r>
              <a:rPr lang="de-DE" dirty="0" err="1" smtClean="0"/>
              <a:t>Caresses</a:t>
            </a:r>
            <a:endParaRPr lang="de-DE" dirty="0" smtClean="0"/>
          </a:p>
          <a:p>
            <a:r>
              <a:rPr lang="de-DE" dirty="0" smtClean="0"/>
              <a:t>Intuitive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critical</a:t>
            </a:r>
            <a:endParaRPr lang="de-DE" dirty="0" smtClean="0"/>
          </a:p>
          <a:p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about_Author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4638CD2-0DF0-456F-A97F-726AAE66A31D}"/>
              </a:ext>
            </a:extLst>
          </p:cNvPr>
          <p:cNvSpPr txBox="1">
            <a:spLocks/>
          </p:cNvSpPr>
          <p:nvPr/>
        </p:nvSpPr>
        <p:spPr>
          <a:xfrm>
            <a:off x="683568" y="1772816"/>
            <a:ext cx="7772400" cy="44525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3200" dirty="0" smtClean="0">
                <a:solidFill>
                  <a:schemeClr val="bg1"/>
                </a:solidFill>
                <a:effectLst/>
                <a:latin typeface="+mn-lt"/>
              </a:rPr>
              <a:t>Fred</a:t>
            </a:r>
          </a:p>
          <a:p>
            <a:pPr algn="ctr" fontAlgn="auto">
              <a:spcAft>
                <a:spcPts val="0"/>
              </a:spcAft>
            </a:pPr>
            <a:endParaRPr lang="de-DE" sz="2400" dirty="0" smtClean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de-DE" sz="1800" dirty="0" err="1" smtClean="0">
                <a:solidFill>
                  <a:schemeClr val="bg1"/>
                </a:solidFill>
                <a:effectLst/>
                <a:latin typeface="+mn-lt"/>
              </a:rPr>
              <a:t>PowerShell</a:t>
            </a: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 / </a:t>
            </a:r>
            <a:r>
              <a:rPr lang="de-DE" sz="1800" dirty="0" err="1" smtClean="0">
                <a:solidFill>
                  <a:schemeClr val="bg1"/>
                </a:solidFill>
                <a:effectLst/>
                <a:latin typeface="+mn-lt"/>
              </a:rPr>
              <a:t>devops</a:t>
            </a: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  <a:effectLst/>
                <a:latin typeface="+mn-lt"/>
              </a:rPr>
              <a:t>consultant</a:t>
            </a:r>
            <a:endParaRPr lang="de-DE" sz="1800" dirty="0" smtClean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endParaRPr lang="de-DE" sz="2400" dirty="0" smtClean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(Friedrich Weinmann)</a:t>
            </a:r>
          </a:p>
          <a:p>
            <a:pPr algn="ctr" fontAlgn="auto">
              <a:spcAft>
                <a:spcPts val="0"/>
              </a:spcAft>
            </a:pP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Twitter: @</a:t>
            </a:r>
            <a:r>
              <a:rPr lang="de-DE" sz="1800" dirty="0" err="1" smtClean="0">
                <a:solidFill>
                  <a:schemeClr val="bg1"/>
                </a:solidFill>
                <a:effectLst/>
                <a:latin typeface="+mn-lt"/>
              </a:rPr>
              <a:t>FredWeinmann</a:t>
            </a:r>
            <a:endParaRPr lang="de-DE" sz="1800" dirty="0" smtClean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de-DE" sz="1800" dirty="0" err="1" smtClean="0">
                <a:solidFill>
                  <a:schemeClr val="bg1"/>
                </a:solidFill>
                <a:effectLst/>
                <a:latin typeface="+mn-lt"/>
              </a:rPr>
              <a:t>Github</a:t>
            </a: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: </a:t>
            </a:r>
            <a:r>
              <a:rPr lang="de-DE" sz="1800" dirty="0" err="1" smtClean="0">
                <a:solidFill>
                  <a:schemeClr val="bg1"/>
                </a:solidFill>
                <a:effectLst/>
                <a:latin typeface="+mn-lt"/>
              </a:rPr>
              <a:t>FriedrichWeinmann</a:t>
            </a:r>
            <a:endParaRPr lang="de-DE" sz="1800" dirty="0" smtClean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Email: </a:t>
            </a: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  <a:hlinkClick r:id="rId2"/>
              </a:rPr>
              <a:t>friedrich.weinmann@powershell-stuttgart.de</a:t>
            </a:r>
            <a:endParaRPr lang="de-DE" sz="1800" dirty="0" smtClean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Slack (</a:t>
            </a:r>
            <a:r>
              <a:rPr lang="de-DE" sz="1800" dirty="0" err="1" smtClean="0">
                <a:solidFill>
                  <a:schemeClr val="bg1"/>
                </a:solidFill>
                <a:effectLst/>
                <a:latin typeface="+mn-lt"/>
              </a:rPr>
              <a:t>PowerShell</a:t>
            </a: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 / </a:t>
            </a:r>
            <a:r>
              <a:rPr lang="de-DE" sz="1800" dirty="0">
                <a:solidFill>
                  <a:schemeClr val="bg1"/>
                </a:solidFill>
                <a:effectLst/>
              </a:rPr>
              <a:t>SQL Community</a:t>
            </a: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): Fred</a:t>
            </a:r>
            <a:endParaRPr lang="en-US" sz="18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03040" y="4787088"/>
            <a:ext cx="4104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PSFramework</a:t>
            </a:r>
            <a:r>
              <a:rPr lang="de-DE" dirty="0" smtClean="0"/>
              <a:t> Project</a:t>
            </a:r>
          </a:p>
          <a:p>
            <a:r>
              <a:rPr lang="de-DE" sz="1400" dirty="0" err="1" smtClean="0"/>
              <a:t>PSFramework</a:t>
            </a:r>
            <a:r>
              <a:rPr lang="de-DE" sz="1400" dirty="0" smtClean="0"/>
              <a:t> | </a:t>
            </a:r>
            <a:r>
              <a:rPr lang="de-DE" sz="1400" dirty="0" err="1" smtClean="0"/>
              <a:t>PSUtil</a:t>
            </a:r>
            <a:r>
              <a:rPr lang="de-DE" sz="1400" dirty="0" smtClean="0"/>
              <a:t> | </a:t>
            </a:r>
            <a:r>
              <a:rPr lang="de-DE" sz="1400" dirty="0" err="1" smtClean="0"/>
              <a:t>PSModuleDevelopment</a:t>
            </a:r>
            <a:endParaRPr lang="de-DE" sz="1400" dirty="0" smtClean="0"/>
          </a:p>
          <a:p>
            <a:r>
              <a:rPr lang="de-DE" sz="1400" dirty="0" err="1" smtClean="0"/>
              <a:t>Owner</a:t>
            </a:r>
            <a:endParaRPr lang="de-DE" sz="1400" dirty="0" smtClean="0"/>
          </a:p>
          <a:p>
            <a:r>
              <a:rPr lang="de-DE" sz="1400" dirty="0" smtClean="0">
                <a:hlinkClick r:id="rId3"/>
              </a:rPr>
              <a:t>http://psframework.org</a:t>
            </a:r>
            <a:endParaRPr lang="de-DE" sz="1400" dirty="0"/>
          </a:p>
        </p:txBody>
      </p:sp>
      <p:sp>
        <p:nvSpPr>
          <p:cNvPr id="7" name="Textfeld 6"/>
          <p:cNvSpPr txBox="1"/>
          <p:nvPr/>
        </p:nvSpPr>
        <p:spPr>
          <a:xfrm>
            <a:off x="4716016" y="4787088"/>
            <a:ext cx="42484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SQL Collaborative Project</a:t>
            </a:r>
          </a:p>
          <a:p>
            <a:pPr algn="r"/>
            <a:r>
              <a:rPr lang="de-DE" sz="1400" dirty="0" err="1"/>
              <a:t>d</a:t>
            </a:r>
            <a:r>
              <a:rPr lang="de-DE" sz="1400" dirty="0" err="1" smtClean="0"/>
              <a:t>batools</a:t>
            </a:r>
            <a:r>
              <a:rPr lang="de-DE" sz="1400" dirty="0" smtClean="0"/>
              <a:t> | </a:t>
            </a:r>
            <a:r>
              <a:rPr lang="de-DE" sz="1400" dirty="0" err="1" smtClean="0"/>
              <a:t>dbachecks</a:t>
            </a:r>
            <a:endParaRPr lang="de-DE" sz="1400" dirty="0" smtClean="0"/>
          </a:p>
          <a:p>
            <a:pPr algn="r"/>
            <a:r>
              <a:rPr lang="de-DE" sz="1400" dirty="0" smtClean="0"/>
              <a:t>Infrastructure </a:t>
            </a:r>
            <a:r>
              <a:rPr lang="de-DE" sz="1400" dirty="0" err="1" smtClean="0"/>
              <a:t>Architect</a:t>
            </a:r>
            <a:endParaRPr lang="de-DE" sz="1400" dirty="0" smtClean="0"/>
          </a:p>
          <a:p>
            <a:pPr algn="r"/>
            <a:r>
              <a:rPr lang="de-DE" sz="1400" dirty="0" smtClean="0">
                <a:hlinkClick r:id="rId4"/>
              </a:rPr>
              <a:t>https://dbatools.io</a:t>
            </a:r>
            <a:r>
              <a:rPr lang="de-DE" sz="1400" dirty="0" smtClean="0"/>
              <a:t> | </a:t>
            </a:r>
            <a:r>
              <a:rPr lang="de-DE" sz="1400" dirty="0" smtClean="0">
                <a:hlinkClick r:id="rId5"/>
              </a:rPr>
              <a:t>https://dbachecks.io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smtClean="0"/>
              <a:t>Identity</a:t>
            </a:r>
          </a:p>
          <a:p>
            <a:r>
              <a:rPr lang="de-DE" dirty="0" err="1" smtClean="0"/>
              <a:t>Documentation</a:t>
            </a:r>
            <a:endParaRPr lang="de-DE" dirty="0" smtClean="0"/>
          </a:p>
          <a:p>
            <a:r>
              <a:rPr lang="de-DE" dirty="0" err="1" smtClean="0"/>
              <a:t>Naming</a:t>
            </a:r>
            <a:endParaRPr lang="de-DE" dirty="0" smtClean="0"/>
          </a:p>
          <a:p>
            <a:r>
              <a:rPr lang="de-DE" dirty="0" smtClean="0"/>
              <a:t>Pipeline Design</a:t>
            </a:r>
          </a:p>
          <a:p>
            <a:r>
              <a:rPr lang="de-DE" dirty="0" smtClean="0"/>
              <a:t>Tab </a:t>
            </a:r>
            <a:r>
              <a:rPr lang="de-DE" dirty="0" err="1" smtClean="0"/>
              <a:t>Completion</a:t>
            </a:r>
            <a:endParaRPr lang="de-DE" dirty="0" smtClean="0"/>
          </a:p>
          <a:p>
            <a:r>
              <a:rPr lang="de-DE" dirty="0" smtClean="0"/>
              <a:t>Bad Practices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1) Identity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251520" y="1196752"/>
            <a:ext cx="8640960" cy="4752528"/>
            <a:chOff x="251520" y="1196752"/>
            <a:chExt cx="8640960" cy="4752528"/>
          </a:xfrm>
        </p:grpSpPr>
        <p:sp>
          <p:nvSpPr>
            <p:cNvPr id="5" name="Rechteck 4"/>
            <p:cNvSpPr/>
            <p:nvPr/>
          </p:nvSpPr>
          <p:spPr bwMode="auto">
            <a:xfrm>
              <a:off x="251520" y="1628800"/>
              <a:ext cx="8640960" cy="43204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923928" y="1196752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Module</a:t>
              </a:r>
              <a:endParaRPr lang="de-DE" sz="24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645786" y="2128016"/>
            <a:ext cx="3726414" cy="3183789"/>
            <a:chOff x="539552" y="2128016"/>
            <a:chExt cx="3726414" cy="3183789"/>
          </a:xfrm>
        </p:grpSpPr>
        <p:sp>
          <p:nvSpPr>
            <p:cNvPr id="8" name="Eine Ecke des Rechtecks schneiden 7"/>
            <p:cNvSpPr/>
            <p:nvPr/>
          </p:nvSpPr>
          <p:spPr bwMode="auto">
            <a:xfrm>
              <a:off x="539552" y="2132856"/>
              <a:ext cx="1656184" cy="936104"/>
            </a:xfrm>
            <a:prstGeom prst="snip1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Resource</a:t>
              </a: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 1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9" name="Eine Ecke des Rechtecks schneiden 8"/>
            <p:cNvSpPr/>
            <p:nvPr/>
          </p:nvSpPr>
          <p:spPr bwMode="auto">
            <a:xfrm>
              <a:off x="2609782" y="2128016"/>
              <a:ext cx="1656184" cy="936104"/>
            </a:xfrm>
            <a:prstGeom prst="snip1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Resource</a:t>
              </a: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 2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10" name="Eine Ecke des Rechtecks schneiden 9"/>
            <p:cNvSpPr/>
            <p:nvPr/>
          </p:nvSpPr>
          <p:spPr bwMode="auto">
            <a:xfrm>
              <a:off x="539552" y="3261756"/>
              <a:ext cx="1656184" cy="936104"/>
            </a:xfrm>
            <a:prstGeom prst="snip1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Resource</a:t>
              </a: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 3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11" name="Eine Ecke des Rechtecks schneiden 10"/>
            <p:cNvSpPr/>
            <p:nvPr/>
          </p:nvSpPr>
          <p:spPr bwMode="auto">
            <a:xfrm>
              <a:off x="2609782" y="3261756"/>
              <a:ext cx="1656184" cy="936104"/>
            </a:xfrm>
            <a:prstGeom prst="snip1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Resource</a:t>
              </a: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 4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12" name="Eine Ecke des Rechtecks schneiden 11"/>
            <p:cNvSpPr/>
            <p:nvPr/>
          </p:nvSpPr>
          <p:spPr bwMode="auto">
            <a:xfrm>
              <a:off x="539552" y="4375701"/>
              <a:ext cx="1656184" cy="936104"/>
            </a:xfrm>
            <a:prstGeom prst="snip1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Resource</a:t>
              </a: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 5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13" name="Eine Ecke des Rechtecks schneiden 12"/>
            <p:cNvSpPr/>
            <p:nvPr/>
          </p:nvSpPr>
          <p:spPr bwMode="auto">
            <a:xfrm>
              <a:off x="2609782" y="4375701"/>
              <a:ext cx="1656184" cy="936104"/>
            </a:xfrm>
            <a:prstGeom prst="snip1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Resource</a:t>
              </a: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 n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999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1) Identity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251520" y="1196752"/>
            <a:ext cx="8640960" cy="4752528"/>
            <a:chOff x="251520" y="1196752"/>
            <a:chExt cx="8640960" cy="4752528"/>
          </a:xfrm>
        </p:grpSpPr>
        <p:sp>
          <p:nvSpPr>
            <p:cNvPr id="4" name="Rechteck 3"/>
            <p:cNvSpPr/>
            <p:nvPr/>
          </p:nvSpPr>
          <p:spPr bwMode="auto">
            <a:xfrm>
              <a:off x="251520" y="1628800"/>
              <a:ext cx="8640960" cy="432048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23928" y="1196752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Module</a:t>
              </a:r>
              <a:endParaRPr lang="de-DE" sz="2400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395536" y="1599183"/>
            <a:ext cx="4032448" cy="4206081"/>
            <a:chOff x="395536" y="1599183"/>
            <a:chExt cx="4032448" cy="4206081"/>
          </a:xfrm>
        </p:grpSpPr>
        <p:sp>
          <p:nvSpPr>
            <p:cNvPr id="7" name="Rechteck 6"/>
            <p:cNvSpPr/>
            <p:nvPr/>
          </p:nvSpPr>
          <p:spPr bwMode="auto">
            <a:xfrm>
              <a:off x="395536" y="1988840"/>
              <a:ext cx="4032448" cy="381642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673678" y="1599183"/>
              <a:ext cx="17641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err="1" smtClean="0"/>
                <a:t>Component</a:t>
              </a:r>
              <a:r>
                <a:rPr lang="de-DE" sz="2000" dirty="0" smtClean="0"/>
                <a:t> A</a:t>
              </a:r>
              <a:endParaRPr lang="de-DE" sz="20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4712520" y="1599183"/>
            <a:ext cx="4032448" cy="4206081"/>
            <a:chOff x="395536" y="1599183"/>
            <a:chExt cx="4032448" cy="4206081"/>
          </a:xfrm>
        </p:grpSpPr>
        <p:sp>
          <p:nvSpPr>
            <p:cNvPr id="12" name="Rechteck 11"/>
            <p:cNvSpPr/>
            <p:nvPr/>
          </p:nvSpPr>
          <p:spPr bwMode="auto">
            <a:xfrm>
              <a:off x="395536" y="1988840"/>
              <a:ext cx="4032448" cy="381642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673678" y="1599183"/>
              <a:ext cx="17641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err="1" smtClean="0"/>
                <a:t>Component</a:t>
              </a:r>
              <a:r>
                <a:rPr lang="de-DE" sz="2000" dirty="0" smtClean="0"/>
                <a:t> B</a:t>
              </a:r>
              <a:endParaRPr lang="de-DE" sz="20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39552" y="2128016"/>
            <a:ext cx="3726414" cy="3183789"/>
            <a:chOff x="539552" y="2128016"/>
            <a:chExt cx="3726414" cy="3183789"/>
          </a:xfrm>
        </p:grpSpPr>
        <p:sp>
          <p:nvSpPr>
            <p:cNvPr id="14" name="Eine Ecke des Rechtecks schneiden 13"/>
            <p:cNvSpPr/>
            <p:nvPr/>
          </p:nvSpPr>
          <p:spPr bwMode="auto">
            <a:xfrm>
              <a:off x="539552" y="2132856"/>
              <a:ext cx="1656184" cy="936104"/>
            </a:xfrm>
            <a:prstGeom prst="snip1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Resource</a:t>
              </a: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 1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15" name="Eine Ecke des Rechtecks schneiden 14"/>
            <p:cNvSpPr/>
            <p:nvPr/>
          </p:nvSpPr>
          <p:spPr bwMode="auto">
            <a:xfrm>
              <a:off x="2609782" y="2128016"/>
              <a:ext cx="1656184" cy="936104"/>
            </a:xfrm>
            <a:prstGeom prst="snip1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Resource</a:t>
              </a: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 2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16" name="Eine Ecke des Rechtecks schneiden 15"/>
            <p:cNvSpPr/>
            <p:nvPr/>
          </p:nvSpPr>
          <p:spPr bwMode="auto">
            <a:xfrm>
              <a:off x="539552" y="3261756"/>
              <a:ext cx="1656184" cy="936104"/>
            </a:xfrm>
            <a:prstGeom prst="snip1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Resource</a:t>
              </a: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 3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17" name="Eine Ecke des Rechtecks schneiden 16"/>
            <p:cNvSpPr/>
            <p:nvPr/>
          </p:nvSpPr>
          <p:spPr bwMode="auto">
            <a:xfrm>
              <a:off x="2609782" y="3261756"/>
              <a:ext cx="1656184" cy="936104"/>
            </a:xfrm>
            <a:prstGeom prst="snip1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Resource</a:t>
              </a: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 4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18" name="Eine Ecke des Rechtecks schneiden 17"/>
            <p:cNvSpPr/>
            <p:nvPr/>
          </p:nvSpPr>
          <p:spPr bwMode="auto">
            <a:xfrm>
              <a:off x="539552" y="4375701"/>
              <a:ext cx="1656184" cy="936104"/>
            </a:xfrm>
            <a:prstGeom prst="snip1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Resource</a:t>
              </a: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 5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19" name="Eine Ecke des Rechtecks schneiden 18"/>
            <p:cNvSpPr/>
            <p:nvPr/>
          </p:nvSpPr>
          <p:spPr bwMode="auto">
            <a:xfrm>
              <a:off x="2609782" y="4375701"/>
              <a:ext cx="1656184" cy="936104"/>
            </a:xfrm>
            <a:prstGeom prst="snip1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Resource</a:t>
              </a: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 n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865537" y="2139581"/>
            <a:ext cx="3726414" cy="3183789"/>
            <a:chOff x="539552" y="2128016"/>
            <a:chExt cx="3726414" cy="3183789"/>
          </a:xfrm>
        </p:grpSpPr>
        <p:sp>
          <p:nvSpPr>
            <p:cNvPr id="22" name="Eine Ecke des Rechtecks schneiden 21"/>
            <p:cNvSpPr/>
            <p:nvPr/>
          </p:nvSpPr>
          <p:spPr bwMode="auto">
            <a:xfrm>
              <a:off x="539552" y="2132856"/>
              <a:ext cx="1656184" cy="936104"/>
            </a:xfrm>
            <a:prstGeom prst="snip1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Resource</a:t>
              </a: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 1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23" name="Eine Ecke des Rechtecks schneiden 22"/>
            <p:cNvSpPr/>
            <p:nvPr/>
          </p:nvSpPr>
          <p:spPr bwMode="auto">
            <a:xfrm>
              <a:off x="2609782" y="2128016"/>
              <a:ext cx="1656184" cy="936104"/>
            </a:xfrm>
            <a:prstGeom prst="snip1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Resource</a:t>
              </a: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 2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24" name="Eine Ecke des Rechtecks schneiden 23"/>
            <p:cNvSpPr/>
            <p:nvPr/>
          </p:nvSpPr>
          <p:spPr bwMode="auto">
            <a:xfrm>
              <a:off x="539552" y="3261756"/>
              <a:ext cx="1656184" cy="936104"/>
            </a:xfrm>
            <a:prstGeom prst="snip1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Resource</a:t>
              </a: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 3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25" name="Eine Ecke des Rechtecks schneiden 24"/>
            <p:cNvSpPr/>
            <p:nvPr/>
          </p:nvSpPr>
          <p:spPr bwMode="auto">
            <a:xfrm>
              <a:off x="2609782" y="3261756"/>
              <a:ext cx="1656184" cy="936104"/>
            </a:xfrm>
            <a:prstGeom prst="snip1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Resource</a:t>
              </a: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 4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26" name="Eine Ecke des Rechtecks schneiden 25"/>
            <p:cNvSpPr/>
            <p:nvPr/>
          </p:nvSpPr>
          <p:spPr bwMode="auto">
            <a:xfrm>
              <a:off x="539552" y="4375701"/>
              <a:ext cx="1656184" cy="936104"/>
            </a:xfrm>
            <a:prstGeom prst="snip1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Resource</a:t>
              </a: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 5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  <p:sp>
          <p:nvSpPr>
            <p:cNvPr id="27" name="Eine Ecke des Rechtecks schneiden 26"/>
            <p:cNvSpPr/>
            <p:nvPr/>
          </p:nvSpPr>
          <p:spPr bwMode="auto">
            <a:xfrm>
              <a:off x="2609782" y="4375701"/>
              <a:ext cx="1656184" cy="936104"/>
            </a:xfrm>
            <a:prstGeom prst="snip1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Resource</a:t>
              </a: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chemeClr val="bg1">
                          <a:lumMod val="200000"/>
                          <a:satMod val="200000"/>
                        </a:schemeClr>
                      </a:outerShdw>
                    </a:cont>
                    <a:cont type="tree" name="">
                      <a:effect ref="fillLine"/>
                      <a:outerShdw dist="38100" dir="2700000" algn="tl">
                        <a:schemeClr val="bg1">
                          <a:lumMod val="60000"/>
                          <a:satMod val="60000"/>
                        </a:schemeClr>
                      </a:outerShdw>
                    </a:cont>
                    <a:effect ref="fillLine"/>
                  </a:effectDag>
                  <a:latin typeface="Tahoma" pitchFamily="34" charset="0"/>
                </a:rPr>
                <a:t> n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3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7200" dirty="0" smtClean="0"/>
              <a:t>DEMO</a:t>
            </a:r>
            <a:endParaRPr lang="de-DE" sz="7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Documentation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374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Get-ADComputer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Get-ADObject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Get-ADUser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Add-</a:t>
            </a:r>
            <a:r>
              <a:rPr lang="de-DE" dirty="0" err="1" smtClean="0"/>
              <a:t>ADGroupMember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Set-</a:t>
            </a:r>
            <a:r>
              <a:rPr lang="de-DE" dirty="0" err="1" smtClean="0"/>
              <a:t>ADUser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New-</a:t>
            </a:r>
            <a:r>
              <a:rPr lang="de-DE" dirty="0" err="1" smtClean="0"/>
              <a:t>ADOrganizationalUnit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Remove-</a:t>
            </a:r>
            <a:r>
              <a:rPr lang="de-DE" dirty="0" err="1" smtClean="0"/>
              <a:t>ADComputer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3) Command </a:t>
            </a:r>
            <a:r>
              <a:rPr lang="de-DE" dirty="0" err="1" smtClean="0"/>
              <a:t>Prefix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31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conflicts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PS</a:t>
            </a:r>
            <a:r>
              <a:rPr lang="de-DE" dirty="0"/>
              <a:t>&gt; (Find-Module -Command </a:t>
            </a:r>
            <a:r>
              <a:rPr lang="de-DE" dirty="0" err="1"/>
              <a:t>Get</a:t>
            </a:r>
            <a:r>
              <a:rPr lang="de-DE" dirty="0"/>
              <a:t>-User).</a:t>
            </a:r>
            <a:r>
              <a:rPr lang="de-DE" dirty="0" smtClean="0"/>
              <a:t>Count</a:t>
            </a:r>
          </a:p>
          <a:p>
            <a:pPr marL="0" indent="0">
              <a:buNone/>
            </a:pPr>
            <a:r>
              <a:rPr lang="de-DE" dirty="0" smtClean="0"/>
              <a:t>7</a:t>
            </a:r>
          </a:p>
          <a:p>
            <a:endParaRPr lang="de-DE" dirty="0"/>
          </a:p>
          <a:p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commands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PS&gt; </a:t>
            </a:r>
            <a:r>
              <a:rPr lang="de-DE" dirty="0" err="1" smtClean="0"/>
              <a:t>Get</a:t>
            </a:r>
            <a:r>
              <a:rPr lang="de-DE" dirty="0" smtClean="0"/>
              <a:t>-Command </a:t>
            </a:r>
            <a:r>
              <a:rPr lang="de-DE" dirty="0" err="1" smtClean="0"/>
              <a:t>Get</a:t>
            </a:r>
            <a:r>
              <a:rPr lang="de-DE" dirty="0" smtClean="0"/>
              <a:t>-AD*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3) Command </a:t>
            </a:r>
            <a:r>
              <a:rPr lang="de-DE" dirty="0" err="1" smtClean="0"/>
              <a:t>Prefix</a:t>
            </a:r>
            <a:r>
              <a:rPr lang="de-DE" dirty="0" smtClean="0"/>
              <a:t>: </a:t>
            </a:r>
            <a:r>
              <a:rPr lang="de-DE" dirty="0" err="1" smtClean="0"/>
              <a:t>Why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8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upported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(e.g. Find-Module)</a:t>
            </a:r>
          </a:p>
          <a:p>
            <a:r>
              <a:rPr lang="de-DE" dirty="0" err="1" smtClean="0"/>
              <a:t>Rarely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at all.</a:t>
            </a:r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benefit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3) Command </a:t>
            </a:r>
            <a:r>
              <a:rPr lang="de-DE" dirty="0" err="1" smtClean="0"/>
              <a:t>Prefix</a:t>
            </a:r>
            <a:r>
              <a:rPr lang="de-DE" dirty="0" smtClean="0"/>
              <a:t>: Default </a:t>
            </a:r>
            <a:r>
              <a:rPr lang="de-DE" dirty="0" err="1" smtClean="0"/>
              <a:t>Prefix</a:t>
            </a:r>
            <a:r>
              <a:rPr lang="de-DE" dirty="0" smtClean="0"/>
              <a:t> = Bad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300079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4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533</Words>
  <Application>Microsoft Office PowerPoint</Application>
  <PresentationFormat>Bildschirmpräsentation (4:3)</PresentationFormat>
  <Paragraphs>161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Arial</vt:lpstr>
      <vt:lpstr>Segoe UI</vt:lpstr>
      <vt:lpstr>Segoe UI Black</vt:lpstr>
      <vt:lpstr>Tahoma</vt:lpstr>
      <vt:lpstr>Wingdings</vt:lpstr>
      <vt:lpstr>www.IT-Visions.de</vt:lpstr>
      <vt:lpstr>Custom Design</vt:lpstr>
      <vt:lpstr>Benutzerdefiniertes Design</vt:lpstr>
      <vt:lpstr>PowerPoint-Präsentation</vt:lpstr>
      <vt:lpstr>PowerPoint-Präsentation</vt:lpstr>
      <vt:lpstr>Agenda</vt:lpstr>
      <vt:lpstr>1) Identity</vt:lpstr>
      <vt:lpstr>1) Identity</vt:lpstr>
      <vt:lpstr>2) Documentation</vt:lpstr>
      <vt:lpstr>3) Command Prefix?</vt:lpstr>
      <vt:lpstr>3) Command Prefix: Why?</vt:lpstr>
      <vt:lpstr>3) Command Prefix: Default Prefix = Bad</vt:lpstr>
      <vt:lpstr>4) Tab Completion</vt:lpstr>
      <vt:lpstr>5) Command Naming 101</vt:lpstr>
      <vt:lpstr>5) Command Naming: Verbs</vt:lpstr>
      <vt:lpstr>5) Command Naming: Nouns</vt:lpstr>
      <vt:lpstr>5) Command Naming: Cheating</vt:lpstr>
      <vt:lpstr>6) Configuration</vt:lpstr>
      <vt:lpstr>7) No Littering!</vt:lpstr>
      <vt:lpstr>7) No Littering!</vt:lpstr>
      <vt:lpstr>8) Minding the Plumbing</vt:lpstr>
      <vt:lpstr>9) Things that make Joey sad</vt:lpstr>
      <vt:lpstr>9) Things that make Joey sad</vt:lpstr>
      <vt:lpstr>9) Things that make Joey sad</vt:lpstr>
      <vt:lpstr>10) The Need for Speed</vt:lpstr>
      <vt:lpstr>10) The Need for Speed</vt:lpstr>
      <vt:lpstr>Summary</vt:lpstr>
      <vt:lpstr>Next Steps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Friedrich</cp:lastModifiedBy>
  <cp:revision>220</cp:revision>
  <dcterms:created xsi:type="dcterms:W3CDTF">2007-07-20T07:41:41Z</dcterms:created>
  <dcterms:modified xsi:type="dcterms:W3CDTF">2018-04-20T16:09:28Z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