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809" r:id="rId2"/>
    <p:sldMasterId id="2147483812" r:id="rId3"/>
    <p:sldMasterId id="2147483814" r:id="rId4"/>
  </p:sldMasterIdLst>
  <p:notesMasterIdLst>
    <p:notesMasterId r:id="rId15"/>
  </p:notesMasterIdLst>
  <p:handoutMasterIdLst>
    <p:handoutMasterId r:id="rId16"/>
  </p:handoutMasterIdLst>
  <p:sldIdLst>
    <p:sldId id="319" r:id="rId5"/>
    <p:sldId id="320" r:id="rId6"/>
    <p:sldId id="305" r:id="rId7"/>
    <p:sldId id="321" r:id="rId8"/>
    <p:sldId id="322" r:id="rId9"/>
    <p:sldId id="310" r:id="rId10"/>
    <p:sldId id="302" r:id="rId11"/>
    <p:sldId id="313" r:id="rId12"/>
    <p:sldId id="314" r:id="rId13"/>
    <p:sldId id="312" r:id="rId14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1"/>
    <a:srgbClr val="405E9B"/>
    <a:srgbClr val="352949"/>
    <a:srgbClr val="99A9C9"/>
    <a:srgbClr val="43619D"/>
    <a:srgbClr val="4865A0"/>
    <a:srgbClr val="46639D"/>
    <a:srgbClr val="5671A4"/>
    <a:srgbClr val="655D97"/>
    <a:srgbClr val="C8C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96821" autoAdjust="0"/>
  </p:normalViewPr>
  <p:slideViewPr>
    <p:cSldViewPr>
      <p:cViewPr varScale="1">
        <p:scale>
          <a:sx n="102" d="100"/>
          <a:sy n="102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On Option 1:</a:t>
            </a:r>
          </a:p>
          <a:p>
            <a:r>
              <a:rPr lang="de-DE" dirty="0" err="1" smtClean="0"/>
              <a:t>ArgumentTransformationAttributes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System.Management.Automation.ArgumentTransformationAttribute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On Option 2:</a:t>
            </a:r>
          </a:p>
          <a:p>
            <a:r>
              <a:rPr lang="de-DE" dirty="0" smtClean="0"/>
              <a:t>Admin 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:</a:t>
            </a:r>
          </a:p>
          <a:p>
            <a:r>
              <a:rPr lang="de-DE" dirty="0" smtClean="0"/>
              <a:t>https://blogs.msdn.microsoft.com/powershell/2013/06/11/understanding-powershells-type-conversion-magic/</a:t>
            </a:r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(</a:t>
            </a:r>
            <a:r>
              <a:rPr lang="de-DE" dirty="0" err="1" smtClean="0"/>
              <a:t>Somewhat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hostile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developers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admins</a:t>
            </a:r>
            <a:r>
              <a:rPr lang="de-DE" dirty="0" smtClean="0"/>
              <a:t>):</a:t>
            </a:r>
          </a:p>
          <a:p>
            <a:r>
              <a:rPr lang="de-DE" dirty="0" err="1" smtClean="0"/>
              <a:t>Conversion</a:t>
            </a:r>
            <a:r>
              <a:rPr lang="de-DE" dirty="0" smtClean="0"/>
              <a:t> Rules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LanguagePrimitives.cs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</a:t>
            </a:r>
            <a:r>
              <a:rPr lang="de-DE" dirty="0" err="1" smtClean="0"/>
              <a:t>extensively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internal </a:t>
            </a:r>
            <a:r>
              <a:rPr lang="de-DE" dirty="0" err="1" smtClean="0"/>
              <a:t>enumeration</a:t>
            </a:r>
            <a:r>
              <a:rPr lang="de-DE" dirty="0" smtClean="0"/>
              <a:t> </a:t>
            </a:r>
            <a:r>
              <a:rPr lang="de-DE" dirty="0" err="1" smtClean="0"/>
              <a:t>ConversionRank</a:t>
            </a:r>
            <a:r>
              <a:rPr lang="de-DE" dirty="0" smtClean="0"/>
              <a:t> (Line 249ff)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ConvertTo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, e.g. Line 1505ff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0" indent="0">
              <a:buFontTx/>
              <a:buNone/>
            </a:pPr>
            <a:r>
              <a:rPr lang="de-DE" dirty="0" smtClean="0"/>
              <a:t>Note: All explicit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last </a:t>
            </a:r>
            <a:r>
              <a:rPr lang="de-DE" dirty="0" err="1" smtClean="0"/>
              <a:t>confirmed</a:t>
            </a:r>
            <a:r>
              <a:rPr lang="de-DE" dirty="0" smtClean="0"/>
              <a:t> on March 21st, 2018 –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89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Start"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8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8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3"/>
            <a:ext cx="10363200" cy="935039"/>
          </a:xfrm>
        </p:spPr>
        <p:txBody>
          <a:bodyPr/>
          <a:lstStyle>
            <a:lvl1pPr marL="0" indent="0" algn="ctr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40" y="5949284"/>
            <a:ext cx="785591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4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0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3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4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0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4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77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74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rgbClr val="99A9C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rgbClr val="35294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2"/>
            <a:ext cx="103632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72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0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22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3" y="2498974"/>
            <a:ext cx="103632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4" y="4509122"/>
            <a:ext cx="103632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916832"/>
            <a:ext cx="11521280" cy="4392488"/>
          </a:xfrm>
        </p:spPr>
        <p:txBody>
          <a:bodyPr/>
          <a:lstStyle>
            <a:lvl1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 defTabSz="444489">
              <a:buFont typeface="Arial" pitchFamily="34" charset="0"/>
              <a:buChar char="•"/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844824"/>
            <a:ext cx="5664629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bg>
      <p:bgPr>
        <a:solidFill>
          <a:srgbClr val="405E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916832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4149080"/>
            <a:ext cx="1152128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lIns="360000" anchor="ctr"/>
          <a:lstStyle>
            <a:lvl1pPr algn="l">
              <a:defRPr sz="3600" b="0">
                <a:solidFill>
                  <a:srgbClr val="C8C5E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35360" y="260648"/>
            <a:ext cx="1152128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371" y="1700808"/>
            <a:ext cx="109728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6" y="4221091"/>
            <a:ext cx="10945284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45"/>
          <a:stretch/>
        </p:blipFill>
        <p:spPr>
          <a:xfrm>
            <a:off x="0" y="-27384"/>
            <a:ext cx="12192000" cy="6885384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12192000" cy="857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 sz="2800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3149600" y="381003"/>
            <a:ext cx="751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711200" y="762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223" y="1268763"/>
            <a:ext cx="11592983" cy="442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3149600" y="381003"/>
            <a:ext cx="751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51" y="6078167"/>
            <a:ext cx="785591" cy="6858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332656"/>
            <a:ext cx="11329259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51" y="6078166"/>
            <a:ext cx="785591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2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8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iedrich.weinmann@powershell-stuttgart.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bachecks.io/" TargetMode="Externa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://psframework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framework.org/" TargetMode="External"/><Relationship Id="rId2" Type="http://schemas.openxmlformats.org/officeDocument/2006/relationships/hyperlink" Target="mailto:friedrich.weinmann@powershell-stuttgart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bachecks.io/" TargetMode="External"/><Relationship Id="rId4" Type="http://schemas.openxmlformats.org/officeDocument/2006/relationships/hyperlink" Target="https://dbatool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FFD6D5DB-1DBA-4393-8ECD-B8FF4FC4C749}"/>
              </a:ext>
            </a:extLst>
          </p:cNvPr>
          <p:cNvSpPr txBox="1">
            <a:spLocks/>
          </p:cNvSpPr>
          <p:nvPr/>
        </p:nvSpPr>
        <p:spPr>
          <a:xfrm>
            <a:off x="2243572" y="2276872"/>
            <a:ext cx="7704856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effectLst/>
              </a:rPr>
              <a:t>Parameter </a:t>
            </a:r>
            <a:r>
              <a:rPr lang="en-US" sz="3600" dirty="0" smtClean="0">
                <a:solidFill>
                  <a:schemeClr val="bg1"/>
                </a:solidFill>
                <a:effectLst/>
              </a:rPr>
              <a:t>Classes</a:t>
            </a:r>
            <a:endParaRPr lang="en-US" sz="3600" dirty="0">
              <a:solidFill>
                <a:schemeClr val="bg1"/>
              </a:solidFill>
              <a:effectLst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E49C55E3-328A-4BB2-BA2B-83420F97D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44" y="332656"/>
            <a:ext cx="1537311" cy="1341592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64638CD2-0DF0-456F-A97F-726AAE66A31D}"/>
              </a:ext>
            </a:extLst>
          </p:cNvPr>
          <p:cNvSpPr txBox="1">
            <a:spLocks/>
          </p:cNvSpPr>
          <p:nvPr/>
        </p:nvSpPr>
        <p:spPr>
          <a:xfrm>
            <a:off x="2317677" y="3223039"/>
            <a:ext cx="7772400" cy="3372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 smtClean="0">
                <a:solidFill>
                  <a:schemeClr val="bg1"/>
                </a:solidFill>
                <a:effectLst/>
                <a:latin typeface="+mn-lt"/>
              </a:rPr>
              <a:t>Fred</a:t>
            </a: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(Friedrich Weinmann)</a:t>
            </a: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Twitter: @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FredWeinmann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Github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: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FriedrichWeinmann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Email: 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  <a:hlinkClick r:id="rId3"/>
              </a:rPr>
              <a:t>friedrich.weinmann@powershell-stuttgart.de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Slack (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PowerShell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/ </a:t>
            </a:r>
            <a:r>
              <a:rPr lang="de-DE" sz="1800" dirty="0">
                <a:solidFill>
                  <a:schemeClr val="bg1"/>
                </a:solidFill>
                <a:effectLst/>
              </a:rPr>
              <a:t>SQL Community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): Fred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23392" y="5157192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PSFramework</a:t>
            </a:r>
            <a:r>
              <a:rPr lang="de-DE" dirty="0" smtClean="0"/>
              <a:t> Project</a:t>
            </a:r>
          </a:p>
          <a:p>
            <a:r>
              <a:rPr lang="de-DE" sz="1400" dirty="0" err="1" smtClean="0"/>
              <a:t>PSFramework</a:t>
            </a:r>
            <a:r>
              <a:rPr lang="de-DE" sz="1400" dirty="0" smtClean="0"/>
              <a:t> | </a:t>
            </a:r>
            <a:r>
              <a:rPr lang="de-DE" sz="1400" dirty="0" err="1" smtClean="0"/>
              <a:t>PSUtil</a:t>
            </a:r>
            <a:r>
              <a:rPr lang="de-DE" sz="1400" dirty="0" smtClean="0"/>
              <a:t> | </a:t>
            </a:r>
            <a:r>
              <a:rPr lang="de-DE" sz="1400" dirty="0" err="1" smtClean="0"/>
              <a:t>PSModuleDevelopment</a:t>
            </a:r>
            <a:endParaRPr lang="de-DE" sz="1400" dirty="0" smtClean="0"/>
          </a:p>
          <a:p>
            <a:r>
              <a:rPr lang="de-DE" sz="1400" dirty="0" err="1" smtClean="0"/>
              <a:t>Owner</a:t>
            </a:r>
            <a:endParaRPr lang="de-DE" sz="1400" dirty="0" smtClean="0"/>
          </a:p>
          <a:p>
            <a:r>
              <a:rPr lang="de-DE" sz="1400" dirty="0" smtClean="0">
                <a:hlinkClick r:id="rId4"/>
              </a:rPr>
              <a:t>http://psframework.org</a:t>
            </a:r>
            <a:endParaRPr lang="de-DE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7392144" y="5157191"/>
            <a:ext cx="4248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SQL Collaborative Project</a:t>
            </a:r>
          </a:p>
          <a:p>
            <a:r>
              <a:rPr lang="de-DE" sz="1400" dirty="0" err="1" smtClean="0"/>
              <a:t>dbatools</a:t>
            </a:r>
            <a:r>
              <a:rPr lang="de-DE" sz="1400" dirty="0" smtClean="0"/>
              <a:t> | </a:t>
            </a:r>
            <a:r>
              <a:rPr lang="de-DE" sz="1400" dirty="0" err="1" smtClean="0"/>
              <a:t>dbachecks</a:t>
            </a:r>
            <a:endParaRPr lang="de-DE" sz="1400" dirty="0" smtClean="0"/>
          </a:p>
          <a:p>
            <a:r>
              <a:rPr lang="de-DE" sz="1400" dirty="0" smtClean="0"/>
              <a:t>Infrastructure </a:t>
            </a:r>
            <a:r>
              <a:rPr lang="de-DE" sz="1400" dirty="0" err="1" smtClean="0"/>
              <a:t>Architect</a:t>
            </a:r>
            <a:endParaRPr lang="de-DE" sz="1400" dirty="0" smtClean="0"/>
          </a:p>
          <a:p>
            <a:r>
              <a:rPr lang="de-DE" sz="1400" dirty="0" smtClean="0">
                <a:hlinkClick r:id="rId5"/>
              </a:rPr>
              <a:t>https://dbatools.io</a:t>
            </a:r>
            <a:r>
              <a:rPr lang="de-DE" sz="1400" dirty="0" smtClean="0"/>
              <a:t> | </a:t>
            </a:r>
            <a:r>
              <a:rPr lang="de-DE" sz="1400" dirty="0" smtClean="0">
                <a:hlinkClick r:id="rId6"/>
              </a:rPr>
              <a:t>https://dbachecks.io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224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92088"/>
          </a:xfrm>
        </p:spPr>
        <p:txBody>
          <a:bodyPr/>
          <a:lstStyle/>
          <a:p>
            <a:r>
              <a:rPr lang="de-DE" dirty="0"/>
              <a:t>about_Author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4638CD2-0DF0-456F-A97F-726AAE66A31D}"/>
              </a:ext>
            </a:extLst>
          </p:cNvPr>
          <p:cNvSpPr txBox="1">
            <a:spLocks/>
          </p:cNvSpPr>
          <p:nvPr/>
        </p:nvSpPr>
        <p:spPr>
          <a:xfrm>
            <a:off x="2351584" y="1988840"/>
            <a:ext cx="7772400" cy="44525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3200" dirty="0" smtClean="0">
                <a:solidFill>
                  <a:schemeClr val="bg1"/>
                </a:solidFill>
                <a:effectLst/>
                <a:latin typeface="+mn-lt"/>
              </a:rPr>
              <a:t>Fred</a:t>
            </a:r>
          </a:p>
          <a:p>
            <a:pPr algn="ctr" fontAlgn="auto">
              <a:spcAft>
                <a:spcPts val="0"/>
              </a:spcAft>
            </a:pPr>
            <a:endParaRPr lang="de-DE" sz="24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PowerShell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/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devops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consultant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de-DE" sz="24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(Friedrich Weinmann)</a:t>
            </a: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Twitter: @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FredWeinmann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Github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: 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FriedrichWeinmann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Email: 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  <a:hlinkClick r:id="rId2"/>
              </a:rPr>
              <a:t>friedrich.weinmann@powershell-stuttgart.de</a:t>
            </a:r>
            <a:endParaRPr lang="de-DE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Slack (</a:t>
            </a:r>
            <a:r>
              <a:rPr lang="de-DE" sz="1800" dirty="0" err="1" smtClean="0">
                <a:solidFill>
                  <a:schemeClr val="bg1"/>
                </a:solidFill>
                <a:effectLst/>
                <a:latin typeface="+mn-lt"/>
              </a:rPr>
              <a:t>PowerShell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 / </a:t>
            </a:r>
            <a:r>
              <a:rPr lang="de-DE" sz="1800" dirty="0">
                <a:solidFill>
                  <a:schemeClr val="bg1"/>
                </a:solidFill>
                <a:effectLst/>
              </a:rPr>
              <a:t>SQL Community</a:t>
            </a:r>
            <a:r>
              <a:rPr lang="de-DE" sz="1800" dirty="0" smtClean="0">
                <a:solidFill>
                  <a:schemeClr val="bg1"/>
                </a:solidFill>
                <a:effectLst/>
                <a:latin typeface="+mn-lt"/>
              </a:rPr>
              <a:t>): Fred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57299" y="5003113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PSFramework</a:t>
            </a:r>
            <a:r>
              <a:rPr lang="de-DE" dirty="0" smtClean="0"/>
              <a:t> Project</a:t>
            </a:r>
          </a:p>
          <a:p>
            <a:r>
              <a:rPr lang="de-DE" sz="1400" dirty="0" err="1" smtClean="0"/>
              <a:t>PSFramework</a:t>
            </a:r>
            <a:r>
              <a:rPr lang="de-DE" sz="1400" dirty="0" smtClean="0"/>
              <a:t> | </a:t>
            </a:r>
            <a:r>
              <a:rPr lang="de-DE" sz="1400" dirty="0" err="1" smtClean="0"/>
              <a:t>PSUtil</a:t>
            </a:r>
            <a:r>
              <a:rPr lang="de-DE" sz="1400" dirty="0" smtClean="0"/>
              <a:t> | </a:t>
            </a:r>
            <a:r>
              <a:rPr lang="de-DE" sz="1400" dirty="0" err="1" smtClean="0"/>
              <a:t>PSModuleDevelopment</a:t>
            </a:r>
            <a:endParaRPr lang="de-DE" sz="1400" dirty="0" smtClean="0"/>
          </a:p>
          <a:p>
            <a:r>
              <a:rPr lang="de-DE" sz="1400" dirty="0" err="1" smtClean="0"/>
              <a:t>Owner</a:t>
            </a:r>
            <a:endParaRPr lang="de-DE" sz="1400" dirty="0" smtClean="0"/>
          </a:p>
          <a:p>
            <a:r>
              <a:rPr lang="de-DE" sz="1400" dirty="0" smtClean="0">
                <a:hlinkClick r:id="rId3"/>
              </a:rPr>
              <a:t>http://psframework.org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426051" y="5003112"/>
            <a:ext cx="4248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SQL Collaborative Project</a:t>
            </a:r>
          </a:p>
          <a:p>
            <a:r>
              <a:rPr lang="de-DE" sz="1400" dirty="0" err="1"/>
              <a:t>d</a:t>
            </a:r>
            <a:r>
              <a:rPr lang="de-DE" sz="1400" dirty="0" err="1" smtClean="0"/>
              <a:t>batools</a:t>
            </a:r>
            <a:r>
              <a:rPr lang="de-DE" sz="1400" dirty="0" smtClean="0"/>
              <a:t> | </a:t>
            </a:r>
            <a:r>
              <a:rPr lang="de-DE" sz="1400" dirty="0" err="1" smtClean="0"/>
              <a:t>dbachecks</a:t>
            </a:r>
            <a:endParaRPr lang="de-DE" sz="1400" dirty="0" smtClean="0"/>
          </a:p>
          <a:p>
            <a:r>
              <a:rPr lang="de-DE" sz="1400" dirty="0" smtClean="0"/>
              <a:t>Infrastructure </a:t>
            </a:r>
            <a:r>
              <a:rPr lang="de-DE" sz="1400" dirty="0" err="1" smtClean="0"/>
              <a:t>Architect</a:t>
            </a:r>
            <a:endParaRPr lang="de-DE" sz="1400" dirty="0" smtClean="0"/>
          </a:p>
          <a:p>
            <a:r>
              <a:rPr lang="de-DE" sz="1400" dirty="0" smtClean="0">
                <a:hlinkClick r:id="rId4"/>
              </a:rPr>
              <a:t>https://dbatools.io</a:t>
            </a:r>
            <a:r>
              <a:rPr lang="de-DE" sz="1400" dirty="0" smtClean="0"/>
              <a:t> | </a:t>
            </a:r>
            <a:r>
              <a:rPr lang="de-DE" sz="1400" dirty="0" smtClean="0">
                <a:hlinkClick r:id="rId5"/>
              </a:rPr>
              <a:t>https://dbachecks.io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 txBox="1">
            <a:spLocks/>
          </p:cNvSpPr>
          <p:nvPr/>
        </p:nvSpPr>
        <p:spPr>
          <a:xfrm>
            <a:off x="0" y="2780928"/>
            <a:ext cx="12192000" cy="1746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 smtClean="0">
                <a:solidFill>
                  <a:schemeClr val="bg1"/>
                </a:solidFill>
                <a:effectLst/>
                <a:latin typeface="+mn-lt"/>
              </a:rPr>
              <a:t>Parameter Classes</a:t>
            </a:r>
          </a:p>
          <a:p>
            <a:pPr algn="ctr" fontAlgn="auto">
              <a:spcAft>
                <a:spcPts val="0"/>
              </a:spcAft>
            </a:pPr>
            <a:endParaRPr lang="en-US" sz="1800" dirty="0" smtClean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effectLst/>
                <a:latin typeface="+mn-lt"/>
              </a:rPr>
              <a:t>Making parameter binding great again!</a:t>
            </a:r>
            <a:endParaRPr lang="en-US" sz="1800" dirty="0">
              <a:solidFill>
                <a:schemeClr val="bg1"/>
              </a:solidFill>
              <a:effectLst/>
              <a:latin typeface="+mn-lt"/>
            </a:endParaRPr>
          </a:p>
          <a:p>
            <a:pPr algn="ctr" fontAlgn="auto">
              <a:spcAft>
                <a:spcPts val="0"/>
              </a:spcAft>
            </a:pPr>
            <a:endParaRPr lang="de-DE" sz="36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Titel 1"/>
          <p:cNvSpPr txBox="1">
            <a:spLocks/>
          </p:cNvSpPr>
          <p:nvPr/>
        </p:nvSpPr>
        <p:spPr>
          <a:xfrm>
            <a:off x="5774059" y="1700808"/>
            <a:ext cx="643879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2018</a:t>
            </a:r>
            <a:endParaRPr lang="de-DE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68" y="4367591"/>
            <a:ext cx="785481" cy="121319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44" y="332656"/>
            <a:ext cx="1537311" cy="1341592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4567FFD3-8B11-4EFF-9CB2-CBDE0B229317}"/>
              </a:ext>
            </a:extLst>
          </p:cNvPr>
          <p:cNvSpPr txBox="1">
            <a:spLocks/>
          </p:cNvSpPr>
          <p:nvPr/>
        </p:nvSpPr>
        <p:spPr>
          <a:xfrm>
            <a:off x="2245808" y="5727177"/>
            <a:ext cx="7772400" cy="360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de-DE" sz="2400" dirty="0" smtClean="0">
                <a:solidFill>
                  <a:schemeClr val="bg1"/>
                </a:solidFill>
                <a:effectLst/>
                <a:latin typeface="+mn-lt"/>
              </a:rPr>
              <a:t>Fred</a:t>
            </a:r>
            <a:endParaRPr lang="de-DE" sz="2400" dirty="0"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2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Heart of Evil</a:t>
            </a:r>
            <a:endParaRPr lang="de-DE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9336" y="1825625"/>
            <a:ext cx="11953328" cy="4351338"/>
          </a:xfrm>
        </p:spPr>
        <p:txBody>
          <a:bodyPr anchor="ctr"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200" dirty="0"/>
              <a:t>Get-</a:t>
            </a:r>
            <a:r>
              <a:rPr lang="en-US" sz="4200" dirty="0" err="1"/>
              <a:t>ADComputer</a:t>
            </a:r>
            <a:r>
              <a:rPr lang="en-US" sz="4200" dirty="0"/>
              <a:t> –Filter * | Test-Connection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Dilemma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560FD8-1058-4432-A14D-64526792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5600" dirty="0"/>
              <a:t>Types</a:t>
            </a:r>
          </a:p>
          <a:p>
            <a:pPr marL="0" indent="0" algn="ctr">
              <a:buNone/>
            </a:pPr>
            <a:r>
              <a:rPr lang="de-DE" dirty="0"/>
              <a:t>vs.</a:t>
            </a:r>
          </a:p>
          <a:p>
            <a:pPr marL="0" indent="0" algn="ctr">
              <a:buNone/>
            </a:pPr>
            <a:r>
              <a:rPr lang="de-DE" sz="5600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96818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 Binding</a:t>
            </a:r>
            <a:endParaRPr lang="de-D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E1C6868-BED1-41A1-9CDF-EC6DFAA0ABE3}"/>
              </a:ext>
            </a:extLst>
          </p:cNvPr>
          <p:cNvSpPr txBox="1">
            <a:spLocks/>
          </p:cNvSpPr>
          <p:nvPr/>
        </p:nvSpPr>
        <p:spPr bwMode="auto">
          <a:xfrm>
            <a:off x="235270" y="1681163"/>
            <a:ext cx="5762306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 algn="l" defTabSz="444489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smtClean="0"/>
              <a:t>Option 1: </a:t>
            </a:r>
            <a:r>
              <a:rPr lang="de-DE" kern="0" dirty="0" err="1" smtClean="0"/>
              <a:t>Predefined</a:t>
            </a:r>
            <a:r>
              <a:rPr lang="de-DE" kern="0" dirty="0" smtClean="0"/>
              <a:t> </a:t>
            </a:r>
            <a:r>
              <a:rPr lang="de-DE" kern="0" dirty="0" err="1" smtClean="0"/>
              <a:t>Conversion</a:t>
            </a:r>
            <a:endParaRPr lang="de-DE" kern="0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ADF0CA3-B0BD-4DF5-B02E-4CBB25779FC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35270" y="2505075"/>
            <a:ext cx="5762305" cy="368458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ArgumentTransformationAttribute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921FCB4-313E-4C00-BC97-8F8879DA2760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828456" cy="823912"/>
          </a:xfrm>
          <a:prstGeom prst="rect">
            <a:avLst/>
          </a:prstGeom>
        </p:spPr>
        <p:txBody>
          <a:bodyPr anchor="t"/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2800" kern="0" dirty="0" smtClean="0">
                <a:effectLst/>
              </a:rPr>
              <a:t>Option 2: </a:t>
            </a:r>
            <a:r>
              <a:rPr lang="de-DE" sz="2800" kern="0" dirty="0" err="1" smtClean="0">
                <a:effectLst/>
              </a:rPr>
              <a:t>Coerce</a:t>
            </a:r>
            <a:endParaRPr lang="de-DE" sz="2800" kern="0" dirty="0">
              <a:effectLst/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FC27467-5C0B-4D5C-A088-BB050F6D07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anchor="ctr" anchorCtr="0"/>
          <a:lstStyle/>
          <a:p>
            <a:r>
              <a:rPr lang="de-DE" dirty="0"/>
              <a:t>Correct Type</a:t>
            </a:r>
          </a:p>
          <a:p>
            <a:r>
              <a:rPr lang="de-DE" dirty="0"/>
              <a:t>Language rules (bool, string, ...)</a:t>
            </a:r>
          </a:p>
          <a:p>
            <a:r>
              <a:rPr lang="de-DE" dirty="0"/>
              <a:t>TypeConverter</a:t>
            </a:r>
          </a:p>
          <a:p>
            <a:r>
              <a:rPr lang="de-DE" dirty="0"/>
              <a:t>Constructor</a:t>
            </a:r>
          </a:p>
          <a:p>
            <a:r>
              <a:rPr lang="de-DE" dirty="0"/>
              <a:t>Implicit &amp; Explicit cast</a:t>
            </a:r>
          </a:p>
          <a:p>
            <a:r>
              <a:rPr lang="de-DE" dirty="0"/>
              <a:t>IConvertible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09D787B8-7F30-425A-9439-17604E67B19C}"/>
              </a:ext>
            </a:extLst>
          </p:cNvPr>
          <p:cNvSpPr/>
          <p:nvPr/>
        </p:nvSpPr>
        <p:spPr>
          <a:xfrm>
            <a:off x="6191243" y="4335026"/>
            <a:ext cx="4031974" cy="463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844824"/>
            <a:ext cx="6343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1722" y="908720"/>
            <a:ext cx="12203722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 smtClean="0"/>
              <a:t>Parameter </a:t>
            </a:r>
            <a:r>
              <a:rPr lang="de-DE" dirty="0" err="1" smtClean="0"/>
              <a:t>Classes</a:t>
            </a:r>
            <a:r>
              <a:rPr lang="de-DE" dirty="0" smtClean="0"/>
              <a:t> …</a:t>
            </a:r>
          </a:p>
          <a:p>
            <a:r>
              <a:rPr lang="de-DE" dirty="0" err="1" smtClean="0"/>
              <a:t>accept</a:t>
            </a:r>
            <a:r>
              <a:rPr lang="de-DE" dirty="0" smtClean="0"/>
              <a:t> Information, not </a:t>
            </a:r>
            <a:r>
              <a:rPr lang="de-DE" dirty="0" err="1" smtClean="0"/>
              <a:t>neccessarily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smtClean="0"/>
              <a:t>pass </a:t>
            </a:r>
            <a:r>
              <a:rPr lang="de-DE" dirty="0" err="1" smtClean="0"/>
              <a:t>the</a:t>
            </a:r>
            <a:r>
              <a:rPr lang="de-DE" dirty="0" smtClean="0"/>
              <a:t> original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endParaRPr lang="de-DE" dirty="0" smtClean="0"/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convenient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35360" y="2132856"/>
            <a:ext cx="11521280" cy="4392488"/>
          </a:xfrm>
        </p:spPr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0" y="908720"/>
            <a:ext cx="12192000" cy="792088"/>
          </a:xfrm>
        </p:spPr>
        <p:txBody>
          <a:bodyPr/>
          <a:lstStyle/>
          <a:p>
            <a:r>
              <a:rPr lang="de-DE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311</Words>
  <Application>Microsoft Office PowerPoint</Application>
  <PresentationFormat>Breitbild</PresentationFormat>
  <Paragraphs>85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Black</vt:lpstr>
      <vt:lpstr>Tahoma</vt:lpstr>
      <vt:lpstr>www.IT-Visions.de</vt:lpstr>
      <vt:lpstr>Custom Design</vt:lpstr>
      <vt:lpstr>Benutzerdefiniertes Design</vt:lpstr>
      <vt:lpstr>1_Benutzerdefiniertes Design</vt:lpstr>
      <vt:lpstr>PowerPoint-Präsentation</vt:lpstr>
      <vt:lpstr>PowerPoint-Präsentation</vt:lpstr>
      <vt:lpstr>The Heart of Evil</vt:lpstr>
      <vt:lpstr>The Dilemma</vt:lpstr>
      <vt:lpstr>Parameter Binding</vt:lpstr>
      <vt:lpstr>Demo</vt:lpstr>
      <vt:lpstr>Summary</vt:lpstr>
      <vt:lpstr>Next Steps</vt:lpstr>
      <vt:lpstr>Questions?</vt:lpstr>
      <vt:lpstr>about_Author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2018-04-03T10:24:15Z</dcterms:created>
  <dcterms:modified xsi:type="dcterms:W3CDTF">2018-04-18T09:30:52Z</dcterms:modified>
</cp:coreProperties>
</file>