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17" autoAdjust="0"/>
  </p:normalViewPr>
  <p:slideViewPr>
    <p:cSldViewPr snapToGrid="0">
      <p:cViewPr varScale="1">
        <p:scale>
          <a:sx n="69" d="100"/>
          <a:sy n="69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3D88E-87C9-405A-A8F4-E707254AB26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CF238-0A9C-4566-9073-3CBC78FE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3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Engine != Module Solution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PSModuleDevelopment</a:t>
            </a:r>
            <a:r>
              <a:rPr lang="en-US" dirty="0"/>
              <a:t>: Solutions already built in</a:t>
            </a:r>
          </a:p>
          <a:p>
            <a:pPr marL="171450" indent="-171450">
              <a:buFontTx/>
              <a:buChar char="-"/>
            </a:pPr>
            <a:r>
              <a:rPr lang="en-US" dirty="0"/>
              <a:t>Stucco &amp; Plaster: Solution provided independently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Sampler: Solution without exposed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CF238-0A9C-4566-9073-3CBC78FEBF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2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Plaster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PSModuleDevelopment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Dotnet</a:t>
            </a:r>
          </a:p>
          <a:p>
            <a:pPr marL="171450" indent="-171450">
              <a:buFontTx/>
              <a:buChar char="-"/>
            </a:pPr>
            <a:r>
              <a:rPr lang="en-US" dirty="0"/>
              <a:t>Reinvent the Wheel (but shinier!)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CF238-0A9C-4566-9073-3CBC78FEBF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1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writing templates?</a:t>
            </a:r>
          </a:p>
          <a:p>
            <a:r>
              <a:rPr lang="en-US" dirty="0"/>
              <a:t>How complex to use can the engine 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CF238-0A9C-4566-9073-3CBC78FEBF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9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Effort needed to get result</a:t>
            </a:r>
          </a:p>
          <a:p>
            <a:pPr marL="171450" indent="-171450">
              <a:buFontTx/>
              <a:buChar char="-"/>
            </a:pPr>
            <a:r>
              <a:rPr lang="en-US" dirty="0"/>
              <a:t>Time to win</a:t>
            </a:r>
          </a:p>
          <a:p>
            <a:pPr marL="171450" indent="-171450">
              <a:buFontTx/>
              <a:buChar char="-"/>
            </a:pPr>
            <a:r>
              <a:rPr lang="en-US" dirty="0"/>
              <a:t>Flexibility &amp; Extensibility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CF238-0A9C-4566-9073-3CBC78FEBF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PSModuleDevelopment</a:t>
            </a:r>
            <a:r>
              <a:rPr lang="en-US" dirty="0"/>
              <a:t> – </a:t>
            </a:r>
            <a:r>
              <a:rPr lang="en-US" dirty="0" err="1"/>
              <a:t>MiniModule</a:t>
            </a:r>
            <a:r>
              <a:rPr lang="en-US" dirty="0"/>
              <a:t> / </a:t>
            </a:r>
            <a:r>
              <a:rPr lang="en-US" dirty="0" err="1"/>
              <a:t>PSFProject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Stucco (Based on Plaster)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Sampler (Standalone)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CF238-0A9C-4566-9073-3CBC78FEBF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Requirements: Blacklisting commands, encoding, manifest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CF238-0A9C-4566-9073-3CBC78FEBF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0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ACC6-391F-1071-AB66-3F516E2D7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86B6D-054B-0893-9A88-B9EADE3ED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8931D-DC85-7058-FC88-D51B535B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E424-2125-4F54-A3B0-CCEDA88E079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7A092-B3E8-0105-ADF6-EEA0D449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92466-6400-C91D-E466-92897B41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910-E109-4588-B53D-8C40029B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4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B58C-156C-6BA0-EAF8-1C14EF2F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BEB44-10C6-A18B-3FE5-783859D72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079AE-A0C2-B2A8-E032-0F9CD3DD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E424-2125-4F54-A3B0-CCEDA88E079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EA163-DB5E-202A-A6E3-9ACC2220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FBF3-CBC1-C83C-0C59-E6200A88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910-E109-4588-B53D-8C40029B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5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544EC-AA27-989A-7EA2-E3A5D56C2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457AC-5FAD-65D6-504B-3D3016D87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8D8AC-F6DB-C867-C09C-8D531E11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E424-2125-4F54-A3B0-CCEDA88E079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3AEF2-680B-CAF5-FF5F-C236A865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C7B8-5A8B-25AA-4040-F509C3F3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910-E109-4588-B53D-8C40029B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391D-6C7E-9610-3A9D-A4DF95E8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674D-510A-22CB-325A-D635C955D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5840E-453C-62CC-C302-4111D2D8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E424-2125-4F54-A3B0-CCEDA88E079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98A9-A929-9F9D-519F-CE671026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E9948-C92D-216A-BBB3-7A1CE13F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910-E109-4588-B53D-8C40029B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1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6500-261B-FCC6-D7FA-31EA9414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0692A-2177-28B8-8E56-B7BFA4E89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EEC3-75EC-35E8-5F36-7C7ED0AF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E424-2125-4F54-A3B0-CCEDA88E079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A7600-6F9D-1807-4117-B0A88A52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55E55-4947-2929-4CB8-020E11BC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910-E109-4588-B53D-8C40029B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7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0DD3-85F2-A040-81C7-117F6C81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FEFE-1110-55C0-1020-E8CC33F45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B04C3-3494-BF7F-5EDD-5CC0B43BF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89889-71B5-89C1-F40F-F9D26CF3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E424-2125-4F54-A3B0-CCEDA88E079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3576C-A746-051B-4051-32AF1104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1939F-24F2-B21E-C053-B01AC975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910-E109-4588-B53D-8C40029B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2AD8-EBA6-7B88-E14B-B4BB861A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AC1EC-A112-A1D9-1E5A-8674AED04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B25B8-4E53-736F-6D0A-D735E63D5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6E856-1AAF-D2FF-54E6-994D68819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7C5D9-EED8-77AB-6BFE-996A615B8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4A3E9-DEA3-D7D0-1292-60B743E0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E424-2125-4F54-A3B0-CCEDA88E079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AD5EB-FD3D-68B4-B2AF-5F17C6F9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2E4FA-7FC2-CB28-C55D-52F91BD6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910-E109-4588-B53D-8C40029B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6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B5A3-9A72-487C-B911-76B5BE78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0F59D-3BB0-0B52-353F-26714E8F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E424-2125-4F54-A3B0-CCEDA88E079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CEB86-32A5-1BAC-7AAB-347E95E1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6A555-206E-BD01-BA29-BD15AAAB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910-E109-4588-B53D-8C40029B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1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815D2-2DDD-E739-5A83-05F3ECE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E424-2125-4F54-A3B0-CCEDA88E079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BCE3D-20B4-CB2B-3316-C604E83F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ACFAD-1793-4ABB-A45C-4AAAAEA5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910-E109-4588-B53D-8C40029B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9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C2C0-F95A-26D7-D279-C671A5F7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5F2B1-C451-3FB2-8A4A-1AFC9EDA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9A749-1A4E-7756-4053-0F984B4E7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9084-FEFC-FE7E-83B8-F496B2E9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E424-2125-4F54-A3B0-CCEDA88E079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D0847-EDE1-D5B3-B149-115DD0CD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21A5A-159B-8B8C-E6BB-429E5E92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910-E109-4588-B53D-8C40029B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8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A9C3-0A2A-8DAD-9676-21C55CAD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910F0-C051-D951-9E1C-35B63E195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9CB25-8F3D-C622-CECF-11CEC283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B9F15-9AB7-CD69-D5BF-E7AA00CF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E424-2125-4F54-A3B0-CCEDA88E079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BD348-BACD-0A49-9ED6-63E8F7E0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C1391-6962-CA36-8D57-1ECBA5BC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910-E109-4588-B53D-8C40029B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9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D77DD-8CA8-09F9-C977-07FABE14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F0813-A1D2-E3D0-B3A6-6BBD2FE86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8DA69-F074-92F2-A7D1-939DD4D7C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BCE424-2125-4F54-A3B0-CCEDA88E079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A730F-6398-6346-528E-AA9DE2422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6817B-9F71-A4F1-99E7-37FEB75E6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57E910-E109-4588-B53D-8C40029B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mf.one/" TargetMode="External"/><Relationship Id="rId2" Type="http://schemas.openxmlformats.org/officeDocument/2006/relationships/hyperlink" Target="https://psframewor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riedrichWeinman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D303-6160-96F3-041B-BDDDE3043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Module Mass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56B7A-7618-DFA9-757C-D86F99D3E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Templating in the Field</a:t>
            </a:r>
          </a:p>
        </p:txBody>
      </p:sp>
    </p:spTree>
    <p:extLst>
      <p:ext uri="{BB962C8B-B14F-4D97-AF65-F5344CB8AC3E}">
        <p14:creationId xmlns:p14="http://schemas.microsoft.com/office/powerpoint/2010/main" val="225221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7CBE6E-D97A-2E1D-1365-338DBD55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Use &amp; Complexity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AB16B6-B6B8-8D60-2FEC-958C6FABA00A}"/>
              </a:ext>
            </a:extLst>
          </p:cNvPr>
          <p:cNvSpPr/>
          <p:nvPr/>
        </p:nvSpPr>
        <p:spPr>
          <a:xfrm>
            <a:off x="2847278" y="2007220"/>
            <a:ext cx="2824970" cy="110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One Person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74DE74-576D-66CB-1CA2-4ACF65B0D711}"/>
              </a:ext>
            </a:extLst>
          </p:cNvPr>
          <p:cNvSpPr/>
          <p:nvPr/>
        </p:nvSpPr>
        <p:spPr>
          <a:xfrm>
            <a:off x="5980771" y="2007220"/>
            <a:ext cx="2824971" cy="110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Group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DDAC0F-DA56-665E-E37B-778E70677A1C}"/>
              </a:ext>
            </a:extLst>
          </p:cNvPr>
          <p:cNvSpPr/>
          <p:nvPr/>
        </p:nvSpPr>
        <p:spPr>
          <a:xfrm>
            <a:off x="9114265" y="2007220"/>
            <a:ext cx="2824971" cy="110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Organization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D49024-785C-42C6-F713-C773646261B1}"/>
              </a:ext>
            </a:extLst>
          </p:cNvPr>
          <p:cNvSpPr/>
          <p:nvPr/>
        </p:nvSpPr>
        <p:spPr>
          <a:xfrm>
            <a:off x="2847278" y="3429000"/>
            <a:ext cx="2824970" cy="11095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Beginners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B14447-8345-5AE3-2ACC-CFAB46F596B6}"/>
              </a:ext>
            </a:extLst>
          </p:cNvPr>
          <p:cNvSpPr/>
          <p:nvPr/>
        </p:nvSpPr>
        <p:spPr>
          <a:xfrm>
            <a:off x="5980771" y="3429000"/>
            <a:ext cx="2824971" cy="11095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Mixed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2AF5A7-035C-D0C2-7445-43C9F6F0BB90}"/>
              </a:ext>
            </a:extLst>
          </p:cNvPr>
          <p:cNvSpPr/>
          <p:nvPr/>
        </p:nvSpPr>
        <p:spPr>
          <a:xfrm>
            <a:off x="9114265" y="3429000"/>
            <a:ext cx="2824971" cy="11095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Experts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94291F-C9EB-FE53-F80A-F215CA663B62}"/>
              </a:ext>
            </a:extLst>
          </p:cNvPr>
          <p:cNvSpPr/>
          <p:nvPr/>
        </p:nvSpPr>
        <p:spPr>
          <a:xfrm>
            <a:off x="2847278" y="4850780"/>
            <a:ext cx="2824970" cy="110954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Full Time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24DC30-BDE8-1A3A-7887-409F39FDBF4E}"/>
              </a:ext>
            </a:extLst>
          </p:cNvPr>
          <p:cNvSpPr/>
          <p:nvPr/>
        </p:nvSpPr>
        <p:spPr>
          <a:xfrm>
            <a:off x="5980771" y="4850780"/>
            <a:ext cx="2824971" cy="110954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Part 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985AB0-C924-0A76-7171-E839AAF33B6C}"/>
              </a:ext>
            </a:extLst>
          </p:cNvPr>
          <p:cNvSpPr txBox="1"/>
          <p:nvPr/>
        </p:nvSpPr>
        <p:spPr>
          <a:xfrm>
            <a:off x="254622" y="2267456"/>
            <a:ext cx="228599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dirty="0"/>
              <a:t>People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B3158-F453-5D7D-4D80-562B433EA4CF}"/>
              </a:ext>
            </a:extLst>
          </p:cNvPr>
          <p:cNvSpPr txBox="1"/>
          <p:nvPr/>
        </p:nvSpPr>
        <p:spPr>
          <a:xfrm>
            <a:off x="254623" y="3691385"/>
            <a:ext cx="228599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dirty="0"/>
              <a:t>Skill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0D6ABF-0F4D-5C05-D9D8-B88907FB6190}"/>
              </a:ext>
            </a:extLst>
          </p:cNvPr>
          <p:cNvSpPr txBox="1"/>
          <p:nvPr/>
        </p:nvSpPr>
        <p:spPr>
          <a:xfrm>
            <a:off x="252764" y="5113165"/>
            <a:ext cx="228599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dirty="0"/>
              <a:t>Dev Time</a:t>
            </a:r>
          </a:p>
        </p:txBody>
      </p:sp>
    </p:spTree>
    <p:extLst>
      <p:ext uri="{BB962C8B-B14F-4D97-AF65-F5344CB8AC3E}">
        <p14:creationId xmlns:p14="http://schemas.microsoft.com/office/powerpoint/2010/main" val="292471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F841-AE43-3193-CE26-1178C143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Sticks &amp; Stones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857CDB-B0AB-00A8-617B-EB103A9B40CC}"/>
              </a:ext>
            </a:extLst>
          </p:cNvPr>
          <p:cNvSpPr/>
          <p:nvPr/>
        </p:nvSpPr>
        <p:spPr>
          <a:xfrm>
            <a:off x="1014761" y="1929161"/>
            <a:ext cx="4215161" cy="9813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Time to Carrot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F2AF94-0F36-54F1-B441-68CE5084DACD}"/>
              </a:ext>
            </a:extLst>
          </p:cNvPr>
          <p:cNvSpPr/>
          <p:nvPr/>
        </p:nvSpPr>
        <p:spPr>
          <a:xfrm>
            <a:off x="3809999" y="3456879"/>
            <a:ext cx="4215161" cy="9813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Size of Stick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44CB5F-994A-20EE-2BCB-49E6485960CF}"/>
              </a:ext>
            </a:extLst>
          </p:cNvPr>
          <p:cNvSpPr/>
          <p:nvPr/>
        </p:nvSpPr>
        <p:spPr>
          <a:xfrm>
            <a:off x="6772506" y="4978321"/>
            <a:ext cx="4215161" cy="98130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Depth of Lake</a:t>
            </a:r>
          </a:p>
        </p:txBody>
      </p:sp>
    </p:spTree>
    <p:extLst>
      <p:ext uri="{BB962C8B-B14F-4D97-AF65-F5344CB8AC3E}">
        <p14:creationId xmlns:p14="http://schemas.microsoft.com/office/powerpoint/2010/main" val="292050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BAFA-141F-F33D-5428-0A42CE19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79833F-523E-0D76-24A9-0764B271303D}"/>
              </a:ext>
            </a:extLst>
          </p:cNvPr>
          <p:cNvSpPr/>
          <p:nvPr/>
        </p:nvSpPr>
        <p:spPr>
          <a:xfrm>
            <a:off x="1271242" y="1851104"/>
            <a:ext cx="3111190" cy="117087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PS Modules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38435D-0C94-AD39-0ADA-19ED53263D71}"/>
              </a:ext>
            </a:extLst>
          </p:cNvPr>
          <p:cNvSpPr/>
          <p:nvPr/>
        </p:nvSpPr>
        <p:spPr>
          <a:xfrm>
            <a:off x="4679798" y="1851104"/>
            <a:ext cx="3111190" cy="11708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PS Anything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269DBF-0D5B-F640-2E7D-ABF24D5CFA9D}"/>
              </a:ext>
            </a:extLst>
          </p:cNvPr>
          <p:cNvSpPr/>
          <p:nvPr/>
        </p:nvSpPr>
        <p:spPr>
          <a:xfrm>
            <a:off x="8088354" y="1851104"/>
            <a:ext cx="3111190" cy="117087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Any Language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97AA03-559D-E400-F649-8EE9307FE5FD}"/>
              </a:ext>
            </a:extLst>
          </p:cNvPr>
          <p:cNvSpPr/>
          <p:nvPr/>
        </p:nvSpPr>
        <p:spPr>
          <a:xfrm>
            <a:off x="1271242" y="3250580"/>
            <a:ext cx="3111190" cy="11708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Dynamic Content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96F244-55E7-F3AC-2348-D69B8936E04D}"/>
              </a:ext>
            </a:extLst>
          </p:cNvPr>
          <p:cNvSpPr/>
          <p:nvPr/>
        </p:nvSpPr>
        <p:spPr>
          <a:xfrm>
            <a:off x="4679798" y="3250580"/>
            <a:ext cx="3111190" cy="117087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Dynamic Files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C702F8-BDEC-BA83-FE62-41C40589611C}"/>
              </a:ext>
            </a:extLst>
          </p:cNvPr>
          <p:cNvSpPr/>
          <p:nvPr/>
        </p:nvSpPr>
        <p:spPr>
          <a:xfrm>
            <a:off x="8088354" y="3250580"/>
            <a:ext cx="3111190" cy="117087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Special File Types?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B3FFAF-08DF-F280-1851-5F4FAAE911DE}"/>
              </a:ext>
            </a:extLst>
          </p:cNvPr>
          <p:cNvSpPr/>
          <p:nvPr/>
        </p:nvSpPr>
        <p:spPr>
          <a:xfrm>
            <a:off x="1271242" y="4650056"/>
            <a:ext cx="3111190" cy="11708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Unattended?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B79B34-FBF1-8535-994F-6AE2F2A7FF08}"/>
              </a:ext>
            </a:extLst>
          </p:cNvPr>
          <p:cNvSpPr/>
          <p:nvPr/>
        </p:nvSpPr>
        <p:spPr>
          <a:xfrm>
            <a:off x="4679798" y="4650056"/>
            <a:ext cx="3111190" cy="1170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Template Nesting?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5E8740-EC75-CAB9-8BD1-61F63BEE9005}"/>
              </a:ext>
            </a:extLst>
          </p:cNvPr>
          <p:cNvSpPr/>
          <p:nvPr/>
        </p:nvSpPr>
        <p:spPr>
          <a:xfrm>
            <a:off x="8088354" y="4650056"/>
            <a:ext cx="3111190" cy="11708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616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C865-5197-F9F6-4810-91FC0B1F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Templates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573D1-926C-0A60-FA5B-CF20FA3B1638}"/>
              </a:ext>
            </a:extLst>
          </p:cNvPr>
          <p:cNvSpPr/>
          <p:nvPr/>
        </p:nvSpPr>
        <p:spPr>
          <a:xfrm>
            <a:off x="1271241" y="1851104"/>
            <a:ext cx="4259763" cy="117087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PowerShell Gallery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489623-5C38-0B81-2E4D-7873C7A52D52}"/>
              </a:ext>
            </a:extLst>
          </p:cNvPr>
          <p:cNvSpPr/>
          <p:nvPr/>
        </p:nvSpPr>
        <p:spPr>
          <a:xfrm>
            <a:off x="6660998" y="1851104"/>
            <a:ext cx="4259762" cy="11708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Other Repository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8AB89C-8310-C950-19BE-D0EF05BFCAE9}"/>
              </a:ext>
            </a:extLst>
          </p:cNvPr>
          <p:cNvSpPr/>
          <p:nvPr/>
        </p:nvSpPr>
        <p:spPr>
          <a:xfrm>
            <a:off x="1271242" y="3250580"/>
            <a:ext cx="4259762" cy="117087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Import Command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3C3EF6-CCD5-38F1-543E-C19EBC9833D5}"/>
              </a:ext>
            </a:extLst>
          </p:cNvPr>
          <p:cNvSpPr/>
          <p:nvPr/>
        </p:nvSpPr>
        <p:spPr>
          <a:xfrm>
            <a:off x="6660998" y="3250580"/>
            <a:ext cx="4259760" cy="11708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Policy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93F9EA-6D58-5F1E-846E-875485CC07BB}"/>
              </a:ext>
            </a:extLst>
          </p:cNvPr>
          <p:cNvSpPr/>
          <p:nvPr/>
        </p:nvSpPr>
        <p:spPr>
          <a:xfrm>
            <a:off x="1271242" y="4650056"/>
            <a:ext cx="4259762" cy="11708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Git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570A12-A268-EDFB-86C5-71AF71E24ECC}"/>
              </a:ext>
            </a:extLst>
          </p:cNvPr>
          <p:cNvSpPr/>
          <p:nvPr/>
        </p:nvSpPr>
        <p:spPr>
          <a:xfrm>
            <a:off x="6660998" y="4650056"/>
            <a:ext cx="4259760" cy="117087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Engine Only</a:t>
            </a:r>
          </a:p>
        </p:txBody>
      </p:sp>
    </p:spTree>
    <p:extLst>
      <p:ext uri="{BB962C8B-B14F-4D97-AF65-F5344CB8AC3E}">
        <p14:creationId xmlns:p14="http://schemas.microsoft.com/office/powerpoint/2010/main" val="276907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FDAF97-CA96-8984-E53D-191AE446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503FE-12B8-E5C4-AB51-55F73A29E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0796A0-5DC0-4B4B-B92D-0DCCF37E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F85D37-F778-B5C2-F910-B60050FE8F9C}"/>
              </a:ext>
            </a:extLst>
          </p:cNvPr>
          <p:cNvSpPr/>
          <p:nvPr/>
        </p:nvSpPr>
        <p:spPr>
          <a:xfrm>
            <a:off x="3302619" y="2029522"/>
            <a:ext cx="5586761" cy="112627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At Generation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7F4B48-9773-BCB7-2EC4-B92D66895581}"/>
              </a:ext>
            </a:extLst>
          </p:cNvPr>
          <p:cNvSpPr/>
          <p:nvPr/>
        </p:nvSpPr>
        <p:spPr>
          <a:xfrm>
            <a:off x="3302618" y="3429000"/>
            <a:ext cx="5586761" cy="11262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At Build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43288A-0B08-F38B-9CEE-06F5E74D5486}"/>
              </a:ext>
            </a:extLst>
          </p:cNvPr>
          <p:cNvSpPr/>
          <p:nvPr/>
        </p:nvSpPr>
        <p:spPr>
          <a:xfrm>
            <a:off x="3302617" y="4894107"/>
            <a:ext cx="5586761" cy="11262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At Finished Module</a:t>
            </a:r>
          </a:p>
        </p:txBody>
      </p:sp>
    </p:spTree>
    <p:extLst>
      <p:ext uri="{BB962C8B-B14F-4D97-AF65-F5344CB8AC3E}">
        <p14:creationId xmlns:p14="http://schemas.microsoft.com/office/powerpoint/2010/main" val="2099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7E85-4ABF-3B92-3A5A-9011DDB5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(CI/CD)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B577AE-5253-2208-950E-0BF59F93F2DE}"/>
              </a:ext>
            </a:extLst>
          </p:cNvPr>
          <p:cNvSpPr/>
          <p:nvPr/>
        </p:nvSpPr>
        <p:spPr>
          <a:xfrm>
            <a:off x="1278674" y="2022089"/>
            <a:ext cx="3644590" cy="9367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Platform Specific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B2739A-C673-6114-7594-DCF41A1E8343}"/>
              </a:ext>
            </a:extLst>
          </p:cNvPr>
          <p:cNvSpPr/>
          <p:nvPr/>
        </p:nvSpPr>
        <p:spPr>
          <a:xfrm>
            <a:off x="1278674" y="3263591"/>
            <a:ext cx="3644590" cy="9367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Agnostic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493B33-33A1-E65B-0BDC-5DF7CE6754E1}"/>
              </a:ext>
            </a:extLst>
          </p:cNvPr>
          <p:cNvSpPr/>
          <p:nvPr/>
        </p:nvSpPr>
        <p:spPr>
          <a:xfrm>
            <a:off x="1278674" y="4505093"/>
            <a:ext cx="3644590" cy="93670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No Automation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04FADB-FECC-C603-D37E-240589564F60}"/>
              </a:ext>
            </a:extLst>
          </p:cNvPr>
          <p:cNvSpPr/>
          <p:nvPr/>
        </p:nvSpPr>
        <p:spPr>
          <a:xfrm>
            <a:off x="7268736" y="2022089"/>
            <a:ext cx="3644590" cy="9367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Dependencies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E0C569-2B96-BE1F-3619-CF15C9E413D2}"/>
              </a:ext>
            </a:extLst>
          </p:cNvPr>
          <p:cNvSpPr/>
          <p:nvPr/>
        </p:nvSpPr>
        <p:spPr>
          <a:xfrm>
            <a:off x="7268736" y="3263591"/>
            <a:ext cx="3644590" cy="9367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3BE083-375D-ED62-279B-25A563169E87}"/>
              </a:ext>
            </a:extLst>
          </p:cNvPr>
          <p:cNvSpPr/>
          <p:nvPr/>
        </p:nvSpPr>
        <p:spPr>
          <a:xfrm>
            <a:off x="7268736" y="4505093"/>
            <a:ext cx="3644590" cy="93670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Build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7FD831E-292C-F2FE-13B5-2F31F722780A}"/>
              </a:ext>
            </a:extLst>
          </p:cNvPr>
          <p:cNvSpPr/>
          <p:nvPr/>
        </p:nvSpPr>
        <p:spPr>
          <a:xfrm>
            <a:off x="7268736" y="5746595"/>
            <a:ext cx="3644590" cy="93670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Release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44BFD0-A615-2877-B8CE-3E39F2460274}"/>
              </a:ext>
            </a:extLst>
          </p:cNvPr>
          <p:cNvSpPr txBox="1"/>
          <p:nvPr/>
        </p:nvSpPr>
        <p:spPr>
          <a:xfrm>
            <a:off x="1278674" y="1398300"/>
            <a:ext cx="3644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How?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BA42C-988F-77BF-55AA-E4EE00FA559A}"/>
              </a:ext>
            </a:extLst>
          </p:cNvPr>
          <p:cNvSpPr txBox="1"/>
          <p:nvPr/>
        </p:nvSpPr>
        <p:spPr>
          <a:xfrm>
            <a:off x="7268736" y="1398299"/>
            <a:ext cx="3644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What?</a:t>
            </a:r>
          </a:p>
        </p:txBody>
      </p:sp>
    </p:spTree>
    <p:extLst>
      <p:ext uri="{BB962C8B-B14F-4D97-AF65-F5344CB8AC3E}">
        <p14:creationId xmlns:p14="http://schemas.microsoft.com/office/powerpoint/2010/main" val="372780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19DA-E598-C588-3373-83ECD822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969A7F-5CF2-A5FE-4E06-50667971BCC3}"/>
              </a:ext>
            </a:extLst>
          </p:cNvPr>
          <p:cNvSpPr/>
          <p:nvPr/>
        </p:nvSpPr>
        <p:spPr>
          <a:xfrm>
            <a:off x="724829" y="1707996"/>
            <a:ext cx="4059044" cy="60030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General Code Testing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BC79D2-3B72-A525-9D36-9CAA61049971}"/>
              </a:ext>
            </a:extLst>
          </p:cNvPr>
          <p:cNvSpPr/>
          <p:nvPr/>
        </p:nvSpPr>
        <p:spPr>
          <a:xfrm>
            <a:off x="1460810" y="2720898"/>
            <a:ext cx="4248614" cy="7081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Best Practices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904E8-9879-6E14-BD6C-727E426C60A1}"/>
              </a:ext>
            </a:extLst>
          </p:cNvPr>
          <p:cNvSpPr/>
          <p:nvPr/>
        </p:nvSpPr>
        <p:spPr>
          <a:xfrm>
            <a:off x="1460810" y="3581400"/>
            <a:ext cx="4248614" cy="7081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Help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C351AD-E4F8-CBC9-5282-762E0AD52059}"/>
              </a:ext>
            </a:extLst>
          </p:cNvPr>
          <p:cNvSpPr/>
          <p:nvPr/>
        </p:nvSpPr>
        <p:spPr>
          <a:xfrm>
            <a:off x="1460810" y="4441902"/>
            <a:ext cx="4248614" cy="7081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Syntax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4AB61E-62A1-587C-F942-5EAB29F1F065}"/>
              </a:ext>
            </a:extLst>
          </p:cNvPr>
          <p:cNvSpPr/>
          <p:nvPr/>
        </p:nvSpPr>
        <p:spPr>
          <a:xfrm>
            <a:off x="1460810" y="5302404"/>
            <a:ext cx="4248614" cy="70810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…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6071B3-1E5A-6186-5D96-1A574F6F77DC}"/>
              </a:ext>
            </a:extLst>
          </p:cNvPr>
          <p:cNvSpPr/>
          <p:nvPr/>
        </p:nvSpPr>
        <p:spPr>
          <a:xfrm>
            <a:off x="6798527" y="2720898"/>
            <a:ext cx="4248614" cy="7081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Unit Tests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ED9F97-DC7C-156B-0940-E78C8C8077E0}"/>
              </a:ext>
            </a:extLst>
          </p:cNvPr>
          <p:cNvSpPr/>
          <p:nvPr/>
        </p:nvSpPr>
        <p:spPr>
          <a:xfrm>
            <a:off x="6798527" y="3581400"/>
            <a:ext cx="4248614" cy="7081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Code Coverage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3C076C-CE7C-DFC8-DB5E-054520B2C534}"/>
              </a:ext>
            </a:extLst>
          </p:cNvPr>
          <p:cNvSpPr/>
          <p:nvPr/>
        </p:nvSpPr>
        <p:spPr>
          <a:xfrm>
            <a:off x="6798527" y="4441902"/>
            <a:ext cx="4248614" cy="7081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ym typeface="Wingdings" panose="05000000000000000000" pitchFamily="2" charset="2"/>
              </a:rPr>
              <a:t></a:t>
            </a:r>
            <a:r>
              <a:rPr lang="en-US" sz="3200" dirty="0"/>
              <a:t> Linting </a:t>
            </a:r>
            <a:r>
              <a:rPr lang="en-US" sz="3200" dirty="0">
                <a:sym typeface="Wingdings" panose="05000000000000000000" pitchFamily="2" charset="2"/>
              </a:rPr>
              <a:t>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275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3EE7-9403-E075-3234-EC619D2A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DBB02-493E-73E1-B8A2-67B33A7E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to single file?</a:t>
            </a:r>
          </a:p>
          <a:p>
            <a:pPr lvl="1"/>
            <a:r>
              <a:rPr lang="en-US" dirty="0"/>
              <a:t>Debugging in the field?</a:t>
            </a:r>
          </a:p>
          <a:p>
            <a:pPr lvl="1"/>
            <a:endParaRPr lang="en-US" dirty="0"/>
          </a:p>
          <a:p>
            <a:r>
              <a:rPr lang="en-US" dirty="0"/>
              <a:t>Manifest</a:t>
            </a:r>
          </a:p>
          <a:p>
            <a:pPr lvl="1"/>
            <a:r>
              <a:rPr lang="en-US" dirty="0"/>
              <a:t>Version</a:t>
            </a:r>
          </a:p>
          <a:p>
            <a:pPr lvl="1"/>
            <a:r>
              <a:rPr lang="en-US" dirty="0"/>
              <a:t>Commands to export</a:t>
            </a:r>
          </a:p>
          <a:p>
            <a:endParaRPr lang="en-US" dirty="0"/>
          </a:p>
          <a:p>
            <a:r>
              <a:rPr lang="en-US" dirty="0"/>
              <a:t>Importable without Build?</a:t>
            </a:r>
          </a:p>
        </p:txBody>
      </p:sp>
    </p:spTree>
    <p:extLst>
      <p:ext uri="{BB962C8B-B14F-4D97-AF65-F5344CB8AC3E}">
        <p14:creationId xmlns:p14="http://schemas.microsoft.com/office/powerpoint/2010/main" val="84008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1B66-4144-8540-D8FC-E140EA13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about_speaker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F0CD6-E0E9-A56B-6F5D-46A60610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Fred</a:t>
            </a:r>
          </a:p>
          <a:p>
            <a:r>
              <a:rPr lang="en-US" dirty="0"/>
              <a:t>Job: Cloud Solution Architect @MSFT</a:t>
            </a:r>
          </a:p>
          <a:p>
            <a:r>
              <a:rPr lang="en-US" dirty="0"/>
              <a:t>Hobbies: Gaming, Reading, Bartending, Bragging about my toys</a:t>
            </a:r>
          </a:p>
          <a:p>
            <a:r>
              <a:rPr lang="en-US" dirty="0"/>
              <a:t>PS Discord: Fred (#psframework)</a:t>
            </a:r>
          </a:p>
          <a:p>
            <a:endParaRPr lang="en-US" dirty="0"/>
          </a:p>
          <a:p>
            <a:r>
              <a:rPr lang="en-US" dirty="0"/>
              <a:t>Toys:</a:t>
            </a:r>
          </a:p>
          <a:p>
            <a:pPr lvl="1"/>
            <a:r>
              <a:rPr lang="en-US" dirty="0" err="1"/>
              <a:t>PSFramework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https://psframework.org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Active Directory Management Framework (</a:t>
            </a:r>
            <a:r>
              <a:rPr lang="en-US" dirty="0">
                <a:hlinkClick r:id="rId3"/>
              </a:rPr>
              <a:t>https://admf.one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https://github.com/FriedrichWeinmann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301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15C3-A57E-5F13-7472-06F38E87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E80E5-AE60-22E9-AB7E-32B65950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Module Solution Reference Architecture</a:t>
            </a:r>
          </a:p>
          <a:p>
            <a:endParaRPr lang="en-US" dirty="0"/>
          </a:p>
          <a:p>
            <a:r>
              <a:rPr lang="en-US" dirty="0"/>
              <a:t>Templating Engine vs. Module Solution</a:t>
            </a:r>
          </a:p>
          <a:p>
            <a:endParaRPr lang="en-US" dirty="0"/>
          </a:p>
          <a:p>
            <a:r>
              <a:rPr lang="en-US" dirty="0"/>
              <a:t>Templating Engines</a:t>
            </a:r>
          </a:p>
          <a:p>
            <a:endParaRPr lang="en-US" dirty="0"/>
          </a:p>
          <a:p>
            <a:r>
              <a:rPr lang="en-US" dirty="0"/>
              <a:t>Module Solutions</a:t>
            </a:r>
          </a:p>
        </p:txBody>
      </p:sp>
    </p:spTree>
    <p:extLst>
      <p:ext uri="{BB962C8B-B14F-4D97-AF65-F5344CB8AC3E}">
        <p14:creationId xmlns:p14="http://schemas.microsoft.com/office/powerpoint/2010/main" val="316643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30B8-1E55-1288-4990-E88F54CA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Solution Reference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58F2D1-F069-138D-C54D-D2B5A139195F}"/>
              </a:ext>
            </a:extLst>
          </p:cNvPr>
          <p:cNvSpPr/>
          <p:nvPr/>
        </p:nvSpPr>
        <p:spPr>
          <a:xfrm>
            <a:off x="3175819" y="5407741"/>
            <a:ext cx="8770375" cy="10618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API Layer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D9B1D7-5A71-4DE5-CC80-3BA89F4B7860}"/>
              </a:ext>
            </a:extLst>
          </p:cNvPr>
          <p:cNvSpPr/>
          <p:nvPr/>
        </p:nvSpPr>
        <p:spPr>
          <a:xfrm>
            <a:off x="3175819" y="4193457"/>
            <a:ext cx="8770375" cy="106188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Process Layer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A1E917-DA88-F484-4D6C-6E7485D4A746}"/>
              </a:ext>
            </a:extLst>
          </p:cNvPr>
          <p:cNvSpPr/>
          <p:nvPr/>
        </p:nvSpPr>
        <p:spPr>
          <a:xfrm>
            <a:off x="3175819" y="2979173"/>
            <a:ext cx="8770375" cy="1061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Solution Layer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5B2623-EF15-FABC-B9C9-7CEF6BEDC85B}"/>
              </a:ext>
            </a:extLst>
          </p:cNvPr>
          <p:cNvSpPr/>
          <p:nvPr/>
        </p:nvSpPr>
        <p:spPr>
          <a:xfrm>
            <a:off x="3175818" y="1776949"/>
            <a:ext cx="8770375" cy="106188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Layer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9DBDDE-B892-710C-1F74-A63EF39E84D6}"/>
              </a:ext>
            </a:extLst>
          </p:cNvPr>
          <p:cNvCxnSpPr/>
          <p:nvPr/>
        </p:nvCxnSpPr>
        <p:spPr>
          <a:xfrm flipV="1">
            <a:off x="2821858" y="1445341"/>
            <a:ext cx="0" cy="525042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B00C70-70F2-968B-67ED-9E001CFEC464}"/>
              </a:ext>
            </a:extLst>
          </p:cNvPr>
          <p:cNvSpPr/>
          <p:nvPr/>
        </p:nvSpPr>
        <p:spPr>
          <a:xfrm>
            <a:off x="1091381" y="1776950"/>
            <a:ext cx="1366684" cy="469267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/>
              <a:t>Framework Layer</a:t>
            </a:r>
          </a:p>
        </p:txBody>
      </p:sp>
    </p:spTree>
    <p:extLst>
      <p:ext uri="{BB962C8B-B14F-4D97-AF65-F5344CB8AC3E}">
        <p14:creationId xmlns:p14="http://schemas.microsoft.com/office/powerpoint/2010/main" val="133916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30B8-1E55-1288-4990-E88F54CA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Solution Reference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58F2D1-F069-138D-C54D-D2B5A139195F}"/>
              </a:ext>
            </a:extLst>
          </p:cNvPr>
          <p:cNvSpPr/>
          <p:nvPr/>
        </p:nvSpPr>
        <p:spPr>
          <a:xfrm>
            <a:off x="3175819" y="5407741"/>
            <a:ext cx="8770375" cy="10618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API Layer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D9B1D7-5A71-4DE5-CC80-3BA89F4B7860}"/>
              </a:ext>
            </a:extLst>
          </p:cNvPr>
          <p:cNvSpPr/>
          <p:nvPr/>
        </p:nvSpPr>
        <p:spPr>
          <a:xfrm>
            <a:off x="3175819" y="4193457"/>
            <a:ext cx="8770375" cy="106188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Process Layer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A1E917-DA88-F484-4D6C-6E7485D4A746}"/>
              </a:ext>
            </a:extLst>
          </p:cNvPr>
          <p:cNvSpPr/>
          <p:nvPr/>
        </p:nvSpPr>
        <p:spPr>
          <a:xfrm>
            <a:off x="3175819" y="2979173"/>
            <a:ext cx="8770375" cy="1061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Solution Layer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5B2623-EF15-FABC-B9C9-7CEF6BEDC85B}"/>
              </a:ext>
            </a:extLst>
          </p:cNvPr>
          <p:cNvSpPr/>
          <p:nvPr/>
        </p:nvSpPr>
        <p:spPr>
          <a:xfrm>
            <a:off x="3175818" y="1776949"/>
            <a:ext cx="8770375" cy="106188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Data Layer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9DBDDE-B892-710C-1F74-A63EF39E84D6}"/>
              </a:ext>
            </a:extLst>
          </p:cNvPr>
          <p:cNvCxnSpPr/>
          <p:nvPr/>
        </p:nvCxnSpPr>
        <p:spPr>
          <a:xfrm flipV="1">
            <a:off x="2821858" y="1445341"/>
            <a:ext cx="0" cy="525042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B00C70-70F2-968B-67ED-9E001CFEC464}"/>
              </a:ext>
            </a:extLst>
          </p:cNvPr>
          <p:cNvSpPr/>
          <p:nvPr/>
        </p:nvSpPr>
        <p:spPr>
          <a:xfrm>
            <a:off x="1091381" y="1776950"/>
            <a:ext cx="1366684" cy="469267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Framework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2B90FF-B7DB-1E73-5DDF-49BE1130653F}"/>
              </a:ext>
            </a:extLst>
          </p:cNvPr>
          <p:cNvSpPr/>
          <p:nvPr/>
        </p:nvSpPr>
        <p:spPr>
          <a:xfrm>
            <a:off x="3490452" y="5545394"/>
            <a:ext cx="1315065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2D74C6-4DD6-65E6-6EDF-DAEC6BF2856C}"/>
              </a:ext>
            </a:extLst>
          </p:cNvPr>
          <p:cNvSpPr/>
          <p:nvPr/>
        </p:nvSpPr>
        <p:spPr>
          <a:xfrm>
            <a:off x="5771536" y="5525728"/>
            <a:ext cx="1315065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D651CF-850C-9512-1839-DF2679F2F81F}"/>
              </a:ext>
            </a:extLst>
          </p:cNvPr>
          <p:cNvSpPr/>
          <p:nvPr/>
        </p:nvSpPr>
        <p:spPr>
          <a:xfrm>
            <a:off x="8608142" y="5525727"/>
            <a:ext cx="1315065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5947F8-1E6E-42B9-A50E-BC008A2C1A3F}"/>
              </a:ext>
            </a:extLst>
          </p:cNvPr>
          <p:cNvSpPr/>
          <p:nvPr/>
        </p:nvSpPr>
        <p:spPr>
          <a:xfrm>
            <a:off x="4630995" y="4311444"/>
            <a:ext cx="1315065" cy="825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0F3512-31C5-B225-F21B-64BE0F87504F}"/>
              </a:ext>
            </a:extLst>
          </p:cNvPr>
          <p:cNvSpPr/>
          <p:nvPr/>
        </p:nvSpPr>
        <p:spPr>
          <a:xfrm>
            <a:off x="7293077" y="4321277"/>
            <a:ext cx="1315065" cy="825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40F57-67B1-A4B5-DA4B-04F65AC3573B}"/>
              </a:ext>
            </a:extLst>
          </p:cNvPr>
          <p:cNvSpPr/>
          <p:nvPr/>
        </p:nvSpPr>
        <p:spPr>
          <a:xfrm>
            <a:off x="5946060" y="3103190"/>
            <a:ext cx="1315065" cy="82590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A08BD0-12BC-689B-6EEF-B05F4B421E32}"/>
              </a:ext>
            </a:extLst>
          </p:cNvPr>
          <p:cNvCxnSpPr>
            <a:stCxn id="3" idx="0"/>
            <a:endCxn id="12" idx="2"/>
          </p:cNvCxnSpPr>
          <p:nvPr/>
        </p:nvCxnSpPr>
        <p:spPr>
          <a:xfrm flipV="1">
            <a:off x="4147985" y="5137353"/>
            <a:ext cx="1140543" cy="408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60A196-F48E-57E5-1D49-DAF7365DEED8}"/>
              </a:ext>
            </a:extLst>
          </p:cNvPr>
          <p:cNvCxnSpPr>
            <a:stCxn id="8" idx="0"/>
            <a:endCxn id="12" idx="2"/>
          </p:cNvCxnSpPr>
          <p:nvPr/>
        </p:nvCxnSpPr>
        <p:spPr>
          <a:xfrm flipH="1" flipV="1">
            <a:off x="5288528" y="5137353"/>
            <a:ext cx="1140541" cy="388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8F87E1-5232-76F6-8833-BC20DCD9FED1}"/>
              </a:ext>
            </a:extLst>
          </p:cNvPr>
          <p:cNvCxnSpPr>
            <a:stCxn id="11" idx="0"/>
            <a:endCxn id="13" idx="2"/>
          </p:cNvCxnSpPr>
          <p:nvPr/>
        </p:nvCxnSpPr>
        <p:spPr>
          <a:xfrm flipH="1" flipV="1">
            <a:off x="7950610" y="5147186"/>
            <a:ext cx="1315065" cy="3785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1AEABD-E62B-61BA-3C09-2700002AFCB4}"/>
              </a:ext>
            </a:extLst>
          </p:cNvPr>
          <p:cNvCxnSpPr>
            <a:stCxn id="12" idx="0"/>
            <a:endCxn id="14" idx="2"/>
          </p:cNvCxnSpPr>
          <p:nvPr/>
        </p:nvCxnSpPr>
        <p:spPr>
          <a:xfrm flipV="1">
            <a:off x="5288528" y="3929099"/>
            <a:ext cx="1315065" cy="382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4D453C-466E-858C-B7DB-31A2C955D84D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flipH="1" flipV="1">
            <a:off x="6603593" y="3929099"/>
            <a:ext cx="1347017" cy="3921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C12444-7DEC-C0B5-9EA2-47FFB6E7D326}"/>
              </a:ext>
            </a:extLst>
          </p:cNvPr>
          <p:cNvSpPr txBox="1"/>
          <p:nvPr/>
        </p:nvSpPr>
        <p:spPr>
          <a:xfrm>
            <a:off x="3185652" y="1337187"/>
            <a:ext cx="876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8567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" grpId="0" animBg="1"/>
      <p:bldP spid="3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5" grpId="0"/>
      <p:bldP spid="2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30B8-1E55-1288-4990-E88F54CA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Solution Reference Architecture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9DBDDE-B892-710C-1F74-A63EF39E84D6}"/>
              </a:ext>
            </a:extLst>
          </p:cNvPr>
          <p:cNvCxnSpPr/>
          <p:nvPr/>
        </p:nvCxnSpPr>
        <p:spPr>
          <a:xfrm flipV="1">
            <a:off x="2821858" y="1445341"/>
            <a:ext cx="0" cy="525042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B00C70-70F2-968B-67ED-9E001CFEC464}"/>
              </a:ext>
            </a:extLst>
          </p:cNvPr>
          <p:cNvSpPr/>
          <p:nvPr/>
        </p:nvSpPr>
        <p:spPr>
          <a:xfrm>
            <a:off x="1091381" y="1776950"/>
            <a:ext cx="1366684" cy="469267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Framework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618D6-D0D5-4420-9741-268C1DC6AB43}"/>
              </a:ext>
            </a:extLst>
          </p:cNvPr>
          <p:cNvSpPr/>
          <p:nvPr/>
        </p:nvSpPr>
        <p:spPr>
          <a:xfrm>
            <a:off x="3490452" y="5545394"/>
            <a:ext cx="1315065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00461-9D86-D6D2-AABA-6C73C458FB0D}"/>
              </a:ext>
            </a:extLst>
          </p:cNvPr>
          <p:cNvSpPr/>
          <p:nvPr/>
        </p:nvSpPr>
        <p:spPr>
          <a:xfrm>
            <a:off x="5771536" y="5525728"/>
            <a:ext cx="1315065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FFDC38-8CCA-7E6F-EB03-32E331DAC66B}"/>
              </a:ext>
            </a:extLst>
          </p:cNvPr>
          <p:cNvSpPr/>
          <p:nvPr/>
        </p:nvSpPr>
        <p:spPr>
          <a:xfrm>
            <a:off x="8162002" y="5525728"/>
            <a:ext cx="1315065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7BBFC-BAF8-BC94-1D72-C0C4CBE95FF3}"/>
              </a:ext>
            </a:extLst>
          </p:cNvPr>
          <p:cNvSpPr/>
          <p:nvPr/>
        </p:nvSpPr>
        <p:spPr>
          <a:xfrm>
            <a:off x="10443086" y="5506062"/>
            <a:ext cx="1315065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0C6C19-FB88-20A9-B5EE-DD972D4C8B74}"/>
              </a:ext>
            </a:extLst>
          </p:cNvPr>
          <p:cNvSpPr/>
          <p:nvPr/>
        </p:nvSpPr>
        <p:spPr>
          <a:xfrm>
            <a:off x="4630995" y="4311444"/>
            <a:ext cx="1315065" cy="825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ECDD05-24B6-FEC7-64D2-D02B135F77BF}"/>
              </a:ext>
            </a:extLst>
          </p:cNvPr>
          <p:cNvSpPr/>
          <p:nvPr/>
        </p:nvSpPr>
        <p:spPr>
          <a:xfrm>
            <a:off x="9249696" y="4311443"/>
            <a:ext cx="1315065" cy="825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70EBAD-B554-28F7-DA77-80D0676A8BDF}"/>
              </a:ext>
            </a:extLst>
          </p:cNvPr>
          <p:cNvSpPr/>
          <p:nvPr/>
        </p:nvSpPr>
        <p:spPr>
          <a:xfrm>
            <a:off x="6553198" y="4311442"/>
            <a:ext cx="1315065" cy="825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A157D-8967-F2F8-DF93-39800FDC351F}"/>
              </a:ext>
            </a:extLst>
          </p:cNvPr>
          <p:cNvSpPr/>
          <p:nvPr/>
        </p:nvSpPr>
        <p:spPr>
          <a:xfrm>
            <a:off x="6553198" y="3097160"/>
            <a:ext cx="1315065" cy="82590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073A3F-2089-53F0-9C69-5CE867D4F3BE}"/>
              </a:ext>
            </a:extLst>
          </p:cNvPr>
          <p:cNvSpPr/>
          <p:nvPr/>
        </p:nvSpPr>
        <p:spPr>
          <a:xfrm>
            <a:off x="6553198" y="1886221"/>
            <a:ext cx="1315065" cy="8259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1F255-AF27-5757-E2AB-E437FB1759FB}"/>
              </a:ext>
            </a:extLst>
          </p:cNvPr>
          <p:cNvSpPr/>
          <p:nvPr/>
        </p:nvSpPr>
        <p:spPr>
          <a:xfrm>
            <a:off x="8222222" y="1876388"/>
            <a:ext cx="1315065" cy="8259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7F5DD-192E-1CC1-D530-FC7D743C0E0C}"/>
              </a:ext>
            </a:extLst>
          </p:cNvPr>
          <p:cNvSpPr/>
          <p:nvPr/>
        </p:nvSpPr>
        <p:spPr>
          <a:xfrm>
            <a:off x="4884174" y="1887891"/>
            <a:ext cx="1315065" cy="8259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94E77F-E9C4-0C26-B3AE-9AA2820466B0}"/>
              </a:ext>
            </a:extLst>
          </p:cNvPr>
          <p:cNvSpPr txBox="1"/>
          <p:nvPr/>
        </p:nvSpPr>
        <p:spPr>
          <a:xfrm>
            <a:off x="3146323" y="1301446"/>
            <a:ext cx="876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Project 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08E999-4B4D-52EE-5BFE-B46F5E8F940B}"/>
              </a:ext>
            </a:extLst>
          </p:cNvPr>
          <p:cNvCxnSpPr>
            <a:stCxn id="3" idx="0"/>
            <a:endCxn id="13" idx="2"/>
          </p:cNvCxnSpPr>
          <p:nvPr/>
        </p:nvCxnSpPr>
        <p:spPr>
          <a:xfrm flipV="1">
            <a:off x="4147985" y="5137353"/>
            <a:ext cx="1140543" cy="408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8905A1-19D1-297E-F4D2-D04581DB5B1F}"/>
              </a:ext>
            </a:extLst>
          </p:cNvPr>
          <p:cNvCxnSpPr>
            <a:stCxn id="8" idx="0"/>
            <a:endCxn id="13" idx="2"/>
          </p:cNvCxnSpPr>
          <p:nvPr/>
        </p:nvCxnSpPr>
        <p:spPr>
          <a:xfrm flipH="1" flipV="1">
            <a:off x="5288528" y="5137353"/>
            <a:ext cx="1140541" cy="388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0CBA01-8AAD-0BAD-317E-434163C4D434}"/>
              </a:ext>
            </a:extLst>
          </p:cNvPr>
          <p:cNvCxnSpPr>
            <a:stCxn id="3" idx="0"/>
            <a:endCxn id="15" idx="2"/>
          </p:cNvCxnSpPr>
          <p:nvPr/>
        </p:nvCxnSpPr>
        <p:spPr>
          <a:xfrm flipV="1">
            <a:off x="4147985" y="5137351"/>
            <a:ext cx="3062746" cy="4080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9E1D36-CE42-88EE-8C3C-FA43DE33E2E6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H="1" flipV="1">
            <a:off x="7210731" y="5137351"/>
            <a:ext cx="1608804" cy="3883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F4BF67-ADBF-177E-76C0-14CF8BB7C259}"/>
              </a:ext>
            </a:extLst>
          </p:cNvPr>
          <p:cNvCxnSpPr>
            <a:stCxn id="14" idx="2"/>
            <a:endCxn id="11" idx="0"/>
          </p:cNvCxnSpPr>
          <p:nvPr/>
        </p:nvCxnSpPr>
        <p:spPr>
          <a:xfrm flipH="1">
            <a:off x="8819535" y="5137352"/>
            <a:ext cx="1087694" cy="388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FD5145-3FA1-4316-B9B0-30B994162388}"/>
              </a:ext>
            </a:extLst>
          </p:cNvPr>
          <p:cNvCxnSpPr>
            <a:stCxn id="12" idx="0"/>
            <a:endCxn id="14" idx="2"/>
          </p:cNvCxnSpPr>
          <p:nvPr/>
        </p:nvCxnSpPr>
        <p:spPr>
          <a:xfrm flipH="1" flipV="1">
            <a:off x="9907229" y="5137352"/>
            <a:ext cx="1193390" cy="3687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65868C-479E-C70E-0AFD-1DE38D19F6B5}"/>
              </a:ext>
            </a:extLst>
          </p:cNvPr>
          <p:cNvCxnSpPr>
            <a:stCxn id="13" idx="0"/>
            <a:endCxn id="16" idx="2"/>
          </p:cNvCxnSpPr>
          <p:nvPr/>
        </p:nvCxnSpPr>
        <p:spPr>
          <a:xfrm flipV="1">
            <a:off x="5288528" y="3923069"/>
            <a:ext cx="1922203" cy="388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838FC4-F095-F430-E289-7D4F71130828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7210731" y="3923069"/>
            <a:ext cx="0" cy="3883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E672CD-1131-71B3-7D95-D3B4A6A81E1E}"/>
              </a:ext>
            </a:extLst>
          </p:cNvPr>
          <p:cNvCxnSpPr>
            <a:stCxn id="14" idx="0"/>
            <a:endCxn id="16" idx="2"/>
          </p:cNvCxnSpPr>
          <p:nvPr/>
        </p:nvCxnSpPr>
        <p:spPr>
          <a:xfrm flipH="1" flipV="1">
            <a:off x="7210731" y="3923069"/>
            <a:ext cx="2696498" cy="388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C555C60-15D2-5218-AF39-573445E34741}"/>
              </a:ext>
            </a:extLst>
          </p:cNvPr>
          <p:cNvCxnSpPr>
            <a:stCxn id="19" idx="2"/>
            <a:endCxn id="16" idx="0"/>
          </p:cNvCxnSpPr>
          <p:nvPr/>
        </p:nvCxnSpPr>
        <p:spPr>
          <a:xfrm>
            <a:off x="5541707" y="2713800"/>
            <a:ext cx="1669024" cy="383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93CF8E-DB93-5E6D-1681-30A56CBF431A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>
            <a:off x="7210731" y="2712130"/>
            <a:ext cx="0" cy="385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217ADD-29A3-B6F9-76B5-AC956BD4A1D3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flipH="1">
            <a:off x="7210731" y="2702297"/>
            <a:ext cx="1669024" cy="3948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92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30B8-1E55-1288-4990-E88F54CA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Solution Reference Architecture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9DBDDE-B892-710C-1F74-A63EF39E84D6}"/>
              </a:ext>
            </a:extLst>
          </p:cNvPr>
          <p:cNvCxnSpPr/>
          <p:nvPr/>
        </p:nvCxnSpPr>
        <p:spPr>
          <a:xfrm flipV="1">
            <a:off x="2821858" y="1445341"/>
            <a:ext cx="0" cy="525042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B00C70-70F2-968B-67ED-9E001CFEC464}"/>
              </a:ext>
            </a:extLst>
          </p:cNvPr>
          <p:cNvSpPr/>
          <p:nvPr/>
        </p:nvSpPr>
        <p:spPr>
          <a:xfrm>
            <a:off x="1091381" y="1776950"/>
            <a:ext cx="1366684" cy="469267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/>
              <a:t>Framework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66A673-4E2A-E86F-13F1-7C7C268D4E17}"/>
              </a:ext>
            </a:extLst>
          </p:cNvPr>
          <p:cNvSpPr/>
          <p:nvPr/>
        </p:nvSpPr>
        <p:spPr>
          <a:xfrm>
            <a:off x="5686058" y="5545394"/>
            <a:ext cx="1446572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853A23-C28F-1239-20B9-DAC55AD5D0B5}"/>
              </a:ext>
            </a:extLst>
          </p:cNvPr>
          <p:cNvSpPr/>
          <p:nvPr/>
        </p:nvSpPr>
        <p:spPr>
          <a:xfrm>
            <a:off x="7967142" y="5525728"/>
            <a:ext cx="1446572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3FA98-56B3-CA7E-52AD-D7E55FA04AD2}"/>
              </a:ext>
            </a:extLst>
          </p:cNvPr>
          <p:cNvSpPr/>
          <p:nvPr/>
        </p:nvSpPr>
        <p:spPr>
          <a:xfrm>
            <a:off x="6826601" y="4311444"/>
            <a:ext cx="1446572" cy="825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294B4-356B-4067-CCEE-5F59651D7E1F}"/>
              </a:ext>
            </a:extLst>
          </p:cNvPr>
          <p:cNvSpPr txBox="1"/>
          <p:nvPr/>
        </p:nvSpPr>
        <p:spPr>
          <a:xfrm>
            <a:off x="3146323" y="1301446"/>
            <a:ext cx="876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Project 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19CD62-A158-33FF-4F1C-ABEA983D85DD}"/>
              </a:ext>
            </a:extLst>
          </p:cNvPr>
          <p:cNvCxnSpPr>
            <a:stCxn id="3" idx="0"/>
            <a:endCxn id="11" idx="2"/>
          </p:cNvCxnSpPr>
          <p:nvPr/>
        </p:nvCxnSpPr>
        <p:spPr>
          <a:xfrm flipV="1">
            <a:off x="6409344" y="5137353"/>
            <a:ext cx="1140543" cy="408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8F4E05-2AC5-2971-B64E-B2117132CFDC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flipH="1" flipV="1">
            <a:off x="7549887" y="5137353"/>
            <a:ext cx="1140541" cy="388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7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B781-0807-DE00-78D0-A8672742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 vs. Module Solution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BA62A2-9797-4FD8-D878-0C876C7773A1}"/>
              </a:ext>
            </a:extLst>
          </p:cNvPr>
          <p:cNvSpPr/>
          <p:nvPr/>
        </p:nvSpPr>
        <p:spPr>
          <a:xfrm>
            <a:off x="432619" y="5035908"/>
            <a:ext cx="5923936" cy="13255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Engine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305F59-246B-5C1F-602F-D9620CD5ED55}"/>
              </a:ext>
            </a:extLst>
          </p:cNvPr>
          <p:cNvSpPr/>
          <p:nvPr/>
        </p:nvSpPr>
        <p:spPr>
          <a:xfrm>
            <a:off x="432618" y="2926889"/>
            <a:ext cx="2812027" cy="13255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Project Type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1C882E-E621-9CB2-F8C7-9DCA3DD0E781}"/>
              </a:ext>
            </a:extLst>
          </p:cNvPr>
          <p:cNvSpPr/>
          <p:nvPr/>
        </p:nvSpPr>
        <p:spPr>
          <a:xfrm>
            <a:off x="3544528" y="2926888"/>
            <a:ext cx="2812027" cy="13255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Project Type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74DF89-997F-271A-CF3D-0AA3D0F3358F}"/>
              </a:ext>
            </a:extLst>
          </p:cNvPr>
          <p:cNvSpPr/>
          <p:nvPr/>
        </p:nvSpPr>
        <p:spPr>
          <a:xfrm>
            <a:off x="6853084" y="2926888"/>
            <a:ext cx="4906297" cy="343458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Standalone</a:t>
            </a:r>
          </a:p>
          <a:p>
            <a:pPr algn="ctr"/>
            <a:r>
              <a:rPr lang="en-US" sz="3200" dirty="0"/>
              <a:t>Project</a:t>
            </a:r>
          </a:p>
          <a:p>
            <a:pPr algn="ctr"/>
            <a:r>
              <a:rPr lang="en-US" sz="3200" dirty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417686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D89FE7-4FD6-F9B9-8096-A52B60E1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C2133-BC7A-CA82-7756-B53B7FDFE2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7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373</Words>
  <Application>Microsoft Office PowerPoint</Application>
  <PresentationFormat>Widescreen</PresentationFormat>
  <Paragraphs>139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Office Theme</vt:lpstr>
      <vt:lpstr>PowerShell Module Mass Production</vt:lpstr>
      <vt:lpstr>about_speaker</vt:lpstr>
      <vt:lpstr>Agenda</vt:lpstr>
      <vt:lpstr>Module Solution Reference Architecture</vt:lpstr>
      <vt:lpstr>Module Solution Reference Architecture</vt:lpstr>
      <vt:lpstr>Module Solution Reference Architecture</vt:lpstr>
      <vt:lpstr>Module Solution Reference Architecture</vt:lpstr>
      <vt:lpstr>Templating Engine vs. Module Solution</vt:lpstr>
      <vt:lpstr>Templating Engines</vt:lpstr>
      <vt:lpstr>Scope of Use &amp; Complexity</vt:lpstr>
      <vt:lpstr>Sticks &amp; Stones</vt:lpstr>
      <vt:lpstr>Capabilities</vt:lpstr>
      <vt:lpstr>Distribution of Templates</vt:lpstr>
      <vt:lpstr>Module Solutions</vt:lpstr>
      <vt:lpstr>Dependencies</vt:lpstr>
      <vt:lpstr>Automation (CI/CD)</vt:lpstr>
      <vt:lpstr>Testing</vt:lpstr>
      <vt:lpstr>Build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Module Mass Production</dc:title>
  <dc:creator>Friedrich Weinmann (CSA, POWERSHELL)</dc:creator>
  <cp:lastModifiedBy>Friedrich Weinmann (CSA, POWERSHELL)</cp:lastModifiedBy>
  <cp:revision>6</cp:revision>
  <dcterms:created xsi:type="dcterms:W3CDTF">2024-04-08T16:12:53Z</dcterms:created>
  <dcterms:modified xsi:type="dcterms:W3CDTF">2024-04-09T18:44:48Z</dcterms:modified>
</cp:coreProperties>
</file>