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710" r:id="rId16"/>
    <p:sldId id="737" r:id="rId17"/>
    <p:sldId id="711" r:id="rId18"/>
    <p:sldId id="712" r:id="rId19"/>
    <p:sldId id="713" r:id="rId20"/>
    <p:sldId id="738" r:id="rId21"/>
    <p:sldId id="714" r:id="rId22"/>
    <p:sldId id="716" r:id="rId23"/>
    <p:sldId id="717" r:id="rId24"/>
    <p:sldId id="729" r:id="rId25"/>
    <p:sldId id="725" r:id="rId26"/>
    <p:sldId id="724" r:id="rId27"/>
    <p:sldId id="750" r:id="rId28"/>
    <p:sldId id="751" r:id="rId29"/>
    <p:sldId id="726" r:id="rId30"/>
    <p:sldId id="752" r:id="rId31"/>
    <p:sldId id="755" r:id="rId32"/>
    <p:sldId id="753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A1BDC-086F-4A15-860F-7F0F46FBA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C4D1B4-84C0-AC5E-FBF9-29573ED50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B6E98F-2B24-C2A8-0A0D-C0C6A621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8B66-07D4-4831-AAD2-51557F17058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D8A50F-375F-67FF-100F-B8180A59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301059-BEE2-6683-C8AF-14C23557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138C-4458-4348-954B-3F5196AE2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570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B3BBD-47A2-C353-87C5-F75CED8A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4F44DB6-817D-FA1B-2C02-92F60E374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195583-B490-7465-2BD1-E529FD61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8B66-07D4-4831-AAD2-51557F17058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BD2771-9380-186A-1DA8-2EB5BF59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A643D4-3476-ECAC-B68D-34DFE2B00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138C-4458-4348-954B-3F5196AE2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484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2875EC-8AD3-4F4F-28B4-29D0797EC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4B05BA-AAF1-2F3E-1D76-E5CBD287F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44C940-B83F-02DA-6D26-83C6DB50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8B66-07D4-4831-AAD2-51557F17058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6F4BC1-FA90-DD94-6DE8-3A2BD230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5A93C7-C197-CEC7-CE4B-2AAC707BF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138C-4458-4348-954B-3F5196AE2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10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222CC2-985E-A5FD-68BE-7C830D4F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A58DD-8974-A7B3-A0C9-25B4467A2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9FC7DE-A40E-19E2-B788-BF7FCF632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8B66-07D4-4831-AAD2-51557F17058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80BFE0-A930-23DE-2796-DCC8A5AB0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C06DFB-E457-3270-3602-D9D747CE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138C-4458-4348-954B-3F5196AE2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897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8FD61-E2F4-C4A9-F565-ED6A47271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5BFBF-9789-97E2-D3C1-42AD58D27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20B723-1BDA-4B5B-39C4-2870DA8A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8B66-07D4-4831-AAD2-51557F17058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3366B1-92A9-8C99-C049-F89D2550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FA29EC-C66F-C4E0-2778-50D359A61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138C-4458-4348-954B-3F5196AE2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33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976E68-F055-7C2F-ACC0-F43F5DDD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E79E3-2FFB-6288-5C28-8D9E11B0B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28761A-D8E7-5C7D-F40D-216AE0721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39E093-224A-2262-A79F-9E56ADC53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8B66-07D4-4831-AAD2-51557F17058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5A7AEE-8E10-A094-2EA3-C987218E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F9AD5B-3CDE-6637-7FF9-BCE41774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138C-4458-4348-954B-3F5196AE2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71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DDC4FD-D7EC-BD3F-3CD5-1AC3416B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367400-6894-43DB-6179-7FB0CA47F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2E6E24-20E7-BEAD-498C-F9187B4FF7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CC102F4-0022-AD04-D7BD-992707478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309B1F-CEB9-05E1-BEA7-10B40B7DA8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9F456F-47B5-1AC1-8A3B-9E5FA5D7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8B66-07D4-4831-AAD2-51557F17058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5C80F3-EA3E-A6F4-8B6B-610ABEC8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31C70D6-456F-6169-A926-F5153362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138C-4458-4348-954B-3F5196AE2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2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FA2EC2-7400-47DB-F0C7-D9E18DDDC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2161DFF-A670-E145-42CF-B6CF20D45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8B66-07D4-4831-AAD2-51557F17058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215AB6-C546-E2A6-02DD-71E6F3B3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68673B-64F4-BC49-6178-F782AA85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138C-4458-4348-954B-3F5196AE2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602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3E7C6A-93FD-FA73-D3CA-BE9E5352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8B66-07D4-4831-AAD2-51557F17058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B462998-E64E-D4C7-D97C-3EEDDFBA9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C405E2-A07D-002D-AC1E-73691881E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138C-4458-4348-954B-3F5196AE2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64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A2269-5CF2-80DB-AF84-DD9427AC6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714C3D-B371-EC44-BBEA-8364FB1EC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2E75A4-D39E-707E-CCB7-4C3777764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49793F-128D-3BBA-5E55-9D008039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8B66-07D4-4831-AAD2-51557F17058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18F4A9-7FB7-09A0-7EF6-99B40F9D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058F2F-10D6-7E9F-6245-8EDDC687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138C-4458-4348-954B-3F5196AE2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39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77CB77-586A-5CE8-2DC1-0755E9FA4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F0156F-EEDD-8A2F-6AE8-31E3018E8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AEFC0A-EDB7-3E30-EBE9-7ADD4752E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F66659-B727-1BB9-F237-DB46EAB3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8B66-07D4-4831-AAD2-51557F17058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CAA35D-B757-9CED-135A-95046372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7393AB-58AE-B231-CDF5-F6D43EC64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4138C-4458-4348-954B-3F5196AE2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4542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2414B0-A607-555B-91FF-4FEF9BB4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21CC39-7661-A000-AE30-E487B7625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F6440-DF42-F12B-949D-7548F3D0D1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88B66-07D4-4831-AAD2-51557F170582}" type="datetimeFigureOut">
              <a:rPr lang="zh-CN" altLang="en-US" smtClean="0"/>
              <a:t>2024/12/9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90960B-E36B-0403-B069-2EA6AA120D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93C6F-BA94-8ACD-9484-8D745A994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4138C-4458-4348-954B-3F5196AE24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70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pi.openai.com/v1&#26469;&#20351;&#29992;GPT-4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noob.com/python3/python-requests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143608-5C77-8FF5-123B-BADB752951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计算概论</a:t>
            </a:r>
            <a:r>
              <a:rPr lang="en-US" altLang="zh-CN" dirty="0"/>
              <a:t>C</a:t>
            </a:r>
            <a:r>
              <a:rPr lang="zh-CN" altLang="en-US" dirty="0"/>
              <a:t>大作业</a:t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西游记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2A5BE4-39A4-820F-4632-B187E00321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2024.12.12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0247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6ED75-93D7-17A7-1567-071F66464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6ABF9-6688-67CB-A99E-907023A4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：爬虫部分</a:t>
            </a:r>
            <a:r>
              <a:rPr lang="en-US" altLang="zh-CN" dirty="0"/>
              <a:t>——</a:t>
            </a:r>
            <a:r>
              <a:rPr lang="en-US" altLang="zh-CN" dirty="0" err="1"/>
              <a:t>BeautifulSoup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A7B7B0-ADE0-401C-D30B-8FCD94855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6988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用</a:t>
            </a:r>
            <a:r>
              <a:rPr lang="en-US" altLang="zh-CN" dirty="0" err="1"/>
              <a:t>soup.find</a:t>
            </a:r>
            <a:r>
              <a:rPr lang="en-US" altLang="zh-CN" dirty="0"/>
              <a:t>()</a:t>
            </a:r>
            <a:r>
              <a:rPr lang="zh-CN" altLang="en-US" dirty="0"/>
              <a:t>函数进行查找，返回满足该条件的第一个元素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511E8F6-5002-B88D-F401-0A329FDFE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7" y="3045675"/>
            <a:ext cx="5922683" cy="24149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EB979FA-47DF-76D2-E37C-5FCAD201E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833" y="3004161"/>
            <a:ext cx="5744930" cy="275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8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BA091-072E-D0F3-1F61-79C477680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29268-6A43-FAB4-9323-9010E03D7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：爬虫部分</a:t>
            </a:r>
            <a:r>
              <a:rPr lang="en-US" altLang="zh-CN" dirty="0"/>
              <a:t>——</a:t>
            </a:r>
            <a:r>
              <a:rPr lang="en-US" altLang="zh-CN" dirty="0" err="1"/>
              <a:t>BeautifulSoup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FFA551-78F5-C2FC-30B7-F5D4402CE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813" y="1825625"/>
            <a:ext cx="10816988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当有多个满足条件的元素时，用</a:t>
            </a:r>
            <a:r>
              <a:rPr lang="en-US" altLang="zh-CN" dirty="0" err="1"/>
              <a:t>soup.find_all</a:t>
            </a:r>
            <a:r>
              <a:rPr lang="en-US" altLang="zh-CN" dirty="0"/>
              <a:t>()</a:t>
            </a:r>
            <a:r>
              <a:rPr lang="zh-CN" altLang="en-US" dirty="0"/>
              <a:t>函数进行查找，返回满足该条件的元素列表</a:t>
            </a:r>
            <a:endParaRPr lang="en-US" altLang="zh-CN" dirty="0"/>
          </a:p>
          <a:p>
            <a:r>
              <a:rPr lang="en-US" altLang="zh-CN" dirty="0"/>
              <a:t>.text</a:t>
            </a:r>
            <a:r>
              <a:rPr lang="zh-CN" altLang="en-US" dirty="0"/>
              <a:t>可以直接返回该元素文本内容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B9D4F8C-E7EE-A60B-C473-A88EAB07A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7" y="3762044"/>
            <a:ext cx="5922683" cy="241491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0D6635B-C8E4-BC99-65DA-8526F857E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694" y="2671941"/>
            <a:ext cx="5444805" cy="368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35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1CE66-FE9D-DE60-1E27-07CE245D4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1338A-A49A-1FC0-819D-FEAD7162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：爬虫部分</a:t>
            </a:r>
            <a:r>
              <a:rPr lang="en-US" altLang="zh-CN" dirty="0"/>
              <a:t>——</a:t>
            </a:r>
            <a:r>
              <a:rPr lang="en-US" altLang="zh-CN" dirty="0" err="1"/>
              <a:t>BeautifulSoup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DC883F-069E-7F7B-C8D3-012F76645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6988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我们需要爬取的是章节标题和章节内容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8BAA00A-3839-D74D-2B74-9687ADCA9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15" y="2451893"/>
            <a:ext cx="10958170" cy="411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00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E8198-0C84-34A2-7A2C-635CED47E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90D9DD-294B-86E6-4359-95EC090A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：爬虫部分</a:t>
            </a:r>
            <a:r>
              <a:rPr lang="en-US" altLang="zh-CN" dirty="0"/>
              <a:t>——</a:t>
            </a:r>
            <a:r>
              <a:rPr lang="en-US" altLang="zh-CN" dirty="0" err="1"/>
              <a:t>BeautifulSoup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56A1B1E-31D3-330D-8C0D-FE9C002D0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6988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爬取完成后，将每一章的标题和内容写入“</a:t>
            </a:r>
            <a:r>
              <a:rPr lang="en-US" altLang="zh-CN" dirty="0"/>
              <a:t>XYJ.txt</a:t>
            </a:r>
            <a:r>
              <a:rPr lang="zh-CN" altLang="en-US" dirty="0"/>
              <a:t>”中，该部分需要提交</a:t>
            </a:r>
            <a:r>
              <a:rPr lang="zh-CN" altLang="en-US" b="1" dirty="0">
                <a:solidFill>
                  <a:srgbClr val="FF0000"/>
                </a:solidFill>
              </a:rPr>
              <a:t>爬虫代码</a:t>
            </a:r>
            <a:r>
              <a:rPr lang="en-US" altLang="zh-CN" b="1" dirty="0">
                <a:solidFill>
                  <a:srgbClr val="FF0000"/>
                </a:solidFill>
              </a:rPr>
              <a:t>crawler.py</a:t>
            </a:r>
            <a:r>
              <a:rPr lang="zh-CN" altLang="en-US" b="1" dirty="0">
                <a:solidFill>
                  <a:srgbClr val="FF0000"/>
                </a:solidFill>
              </a:rPr>
              <a:t>和结果文件</a:t>
            </a:r>
            <a:r>
              <a:rPr lang="en-US" altLang="zh-CN" b="1" dirty="0">
                <a:solidFill>
                  <a:srgbClr val="FF0000"/>
                </a:solidFill>
              </a:rPr>
              <a:t>XYJ.txt</a:t>
            </a:r>
            <a:r>
              <a:rPr lang="zh-CN" altLang="en-US" dirty="0"/>
              <a:t>，我们将抽取部分同学的代码运行。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6F4DB2-CFED-AAFB-83A0-FBE4BF70B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889" y="3245330"/>
            <a:ext cx="6186221" cy="324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46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997C2-2581-E40B-8B83-DE8C907B3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036AC7-FF7A-E149-B81A-DBE846D2B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2</a:t>
            </a:r>
            <a:r>
              <a:rPr lang="zh-CN" altLang="en-US" dirty="0"/>
              <a:t>：大模型部分</a:t>
            </a:r>
            <a:r>
              <a:rPr lang="en-US" altLang="zh-CN" dirty="0"/>
              <a:t>——</a:t>
            </a:r>
            <a:r>
              <a:rPr lang="en-US" altLang="zh-CN" dirty="0" err="1"/>
              <a:t>openai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7FA58-BD3C-9387-4FAD-8222F6729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6988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openai</a:t>
            </a:r>
            <a:r>
              <a:rPr lang="zh-CN" altLang="en-US" dirty="0"/>
              <a:t>库调用</a:t>
            </a:r>
            <a:r>
              <a:rPr lang="en-US" altLang="zh-CN" dirty="0" err="1"/>
              <a:t>deepseek</a:t>
            </a:r>
            <a:r>
              <a:rPr lang="zh-CN" altLang="en-US" dirty="0"/>
              <a:t>的大模型，对</a:t>
            </a:r>
            <a:r>
              <a:rPr lang="en-US" altLang="zh-CN" dirty="0"/>
              <a:t>XYJ.txt</a:t>
            </a:r>
            <a:r>
              <a:rPr lang="zh-CN" altLang="en-US" dirty="0"/>
              <a:t>中的前十章的内容每章进行概括，并对第一章（或者自己喜欢的一个章节）生成一篇读后感写入</a:t>
            </a:r>
            <a:r>
              <a:rPr lang="en-US" altLang="zh-CN" dirty="0"/>
              <a:t>reading_ response.txt</a:t>
            </a:r>
          </a:p>
        </p:txBody>
      </p:sp>
    </p:spTree>
    <p:extLst>
      <p:ext uri="{BB962C8B-B14F-4D97-AF65-F5344CB8AC3E}">
        <p14:creationId xmlns:p14="http://schemas.microsoft.com/office/powerpoint/2010/main" val="2210331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0CDF9C3-36F2-4C17-B576-28A8819AACA3}"/>
              </a:ext>
            </a:extLst>
          </p:cNvPr>
          <p:cNvSpPr txBox="1"/>
          <p:nvPr/>
        </p:nvSpPr>
        <p:spPr>
          <a:xfrm>
            <a:off x="377558" y="1949685"/>
            <a:ext cx="11436884" cy="2958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/>
              <a:t>OpenAI</a:t>
            </a:r>
            <a:r>
              <a:rPr lang="zh-CN" altLang="en-US" b="1" dirty="0"/>
              <a:t>库有</a:t>
            </a:r>
            <a:r>
              <a:rPr lang="en-US" altLang="zh-CN" b="1" dirty="0" err="1"/>
              <a:t>OpenAI</a:t>
            </a:r>
            <a:r>
              <a:rPr lang="zh-CN" altLang="en-US" b="1" dirty="0"/>
              <a:t>公司开发，是一个用于与</a:t>
            </a:r>
            <a:r>
              <a:rPr lang="en-US" altLang="zh-CN" b="1" dirty="0" err="1"/>
              <a:t>OpenAI</a:t>
            </a:r>
            <a:r>
              <a:rPr lang="zh-CN" altLang="en-US" b="1" dirty="0"/>
              <a:t>提供的服务（如</a:t>
            </a:r>
            <a:r>
              <a:rPr lang="en-US" altLang="zh-CN" b="1" dirty="0"/>
              <a:t>GPT</a:t>
            </a:r>
            <a:r>
              <a:rPr lang="zh-CN" altLang="en-US" b="1" dirty="0"/>
              <a:t>模型和</a:t>
            </a:r>
            <a:r>
              <a:rPr lang="en-US" altLang="zh-CN" b="1" dirty="0"/>
              <a:t>DALL·E</a:t>
            </a:r>
            <a:r>
              <a:rPr lang="zh-CN" altLang="en-US" b="1" dirty="0"/>
              <a:t>）进行交互的</a:t>
            </a:r>
            <a:r>
              <a:rPr lang="en-US" altLang="zh-CN" b="1" dirty="0"/>
              <a:t>Python</a:t>
            </a:r>
            <a:r>
              <a:rPr lang="zh-CN" altLang="en-US" b="1" dirty="0"/>
              <a:t>客户端工具包。通过该库，开发者可以方便地将</a:t>
            </a:r>
            <a:r>
              <a:rPr lang="en-US" altLang="zh-CN" b="1" dirty="0" err="1"/>
              <a:t>OpenAI</a:t>
            </a:r>
            <a:r>
              <a:rPr lang="zh-CN" altLang="en-US" b="1" dirty="0"/>
              <a:t>的自然语言处理、图像生成等功能集成到自己的项目中。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国内的大模型公司</a:t>
            </a:r>
            <a:r>
              <a:rPr lang="en-US" altLang="zh-CN" b="1" dirty="0" err="1"/>
              <a:t>Deepseek</a:t>
            </a:r>
            <a:r>
              <a:rPr lang="zh-CN" altLang="en-US" b="1" dirty="0"/>
              <a:t>对</a:t>
            </a:r>
            <a:r>
              <a:rPr lang="en-US" altLang="zh-CN" b="1" dirty="0" err="1"/>
              <a:t>OpenAI</a:t>
            </a:r>
            <a:r>
              <a:rPr lang="zh-CN" altLang="en-US" b="1" dirty="0"/>
              <a:t>库做了兼容，我们可以直接用</a:t>
            </a:r>
            <a:r>
              <a:rPr lang="en-US" altLang="zh-CN" b="1" dirty="0" err="1"/>
              <a:t>OpenAI</a:t>
            </a:r>
            <a:r>
              <a:rPr lang="zh-CN" altLang="en-US" b="1" dirty="0"/>
              <a:t>库调用</a:t>
            </a:r>
            <a:r>
              <a:rPr lang="en-US" altLang="zh-CN" b="1" dirty="0" err="1"/>
              <a:t>Deepseek</a:t>
            </a:r>
            <a:r>
              <a:rPr lang="zh-CN" altLang="en-US" b="1" dirty="0"/>
              <a:t>的大模型服务</a:t>
            </a:r>
            <a:endParaRPr lang="en-US" altLang="zh-CN" b="1" dirty="0"/>
          </a:p>
          <a:p>
            <a:pPr>
              <a:lnSpc>
                <a:spcPct val="150000"/>
              </a:lnSpc>
            </a:pP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安装：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pip install </a:t>
            </a:r>
            <a:r>
              <a:rPr lang="en-US" altLang="zh-CN" b="1" dirty="0" err="1"/>
              <a:t>openai</a:t>
            </a:r>
            <a:endParaRPr lang="en-US" altLang="zh-CN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7784C3-D1D6-41FC-BDE8-6C89F34C7756}"/>
              </a:ext>
            </a:extLst>
          </p:cNvPr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OpenAI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39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07784C3-D1D6-41FC-BDE8-6C89F34C7756}"/>
              </a:ext>
            </a:extLst>
          </p:cNvPr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Deepseek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开放平台注册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BEE60AB-3686-45A5-8790-A178926AE438}"/>
              </a:ext>
            </a:extLst>
          </p:cNvPr>
          <p:cNvSpPr txBox="1"/>
          <p:nvPr/>
        </p:nvSpPr>
        <p:spPr>
          <a:xfrm>
            <a:off x="637952" y="2135948"/>
            <a:ext cx="91085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前往</a:t>
            </a:r>
            <a:r>
              <a:rPr lang="en-US" altLang="zh-CN" sz="2400" b="1" dirty="0" err="1"/>
              <a:t>Deepseek</a:t>
            </a:r>
            <a:r>
              <a:rPr lang="zh-CN" altLang="en-US" sz="2400" b="1" dirty="0"/>
              <a:t>开放平台注册账号，获取</a:t>
            </a:r>
            <a:r>
              <a:rPr lang="en-US" altLang="zh-CN" sz="2400" b="1" dirty="0"/>
              <a:t>API Key</a:t>
            </a:r>
            <a:r>
              <a:rPr lang="zh-CN" altLang="en-US" sz="2400" b="1" dirty="0"/>
              <a:t>，将其保存起来</a:t>
            </a:r>
          </a:p>
          <a:p>
            <a:br>
              <a:rPr lang="zh-CN" altLang="en-US" sz="2400" b="1" dirty="0"/>
            </a:br>
            <a:r>
              <a:rPr lang="zh-CN" altLang="en-US" sz="2400" b="1" dirty="0"/>
              <a:t>网址：</a:t>
            </a:r>
            <a:r>
              <a:rPr lang="en-US" altLang="zh-CN" sz="2400" b="1" dirty="0"/>
              <a:t>https://platform.deepseek.com</a:t>
            </a:r>
          </a:p>
        </p:txBody>
      </p:sp>
    </p:spTree>
    <p:extLst>
      <p:ext uri="{BB962C8B-B14F-4D97-AF65-F5344CB8AC3E}">
        <p14:creationId xmlns:p14="http://schemas.microsoft.com/office/powerpoint/2010/main" val="3057314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2B8F1DA-59BC-4AD6-8988-EF824C6F4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677"/>
            <a:ext cx="12192000" cy="6298646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C88B3FE-16A8-4079-856B-9CD6176B43FE}"/>
              </a:ext>
            </a:extLst>
          </p:cNvPr>
          <p:cNvSpPr/>
          <p:nvPr/>
        </p:nvSpPr>
        <p:spPr>
          <a:xfrm>
            <a:off x="228600" y="1600200"/>
            <a:ext cx="990600" cy="3048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5EB53E7-9A41-48AE-A680-BBEDA9469F2C}"/>
              </a:ext>
            </a:extLst>
          </p:cNvPr>
          <p:cNvCxnSpPr/>
          <p:nvPr/>
        </p:nvCxnSpPr>
        <p:spPr>
          <a:xfrm flipH="1">
            <a:off x="1295400" y="1447800"/>
            <a:ext cx="1219200" cy="228600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956FA344-30EA-45D0-8DB3-3B61785BDE03}"/>
              </a:ext>
            </a:extLst>
          </p:cNvPr>
          <p:cNvSpPr/>
          <p:nvPr/>
        </p:nvSpPr>
        <p:spPr>
          <a:xfrm>
            <a:off x="3048000" y="1905000"/>
            <a:ext cx="2057400" cy="762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4F50E7-542A-45ED-90BC-DC9B845883D8}"/>
              </a:ext>
            </a:extLst>
          </p:cNvPr>
          <p:cNvSpPr/>
          <p:nvPr/>
        </p:nvSpPr>
        <p:spPr>
          <a:xfrm>
            <a:off x="3048000" y="2743200"/>
            <a:ext cx="6620435" cy="762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6551067-0479-411D-85EF-033E711E28AA}"/>
              </a:ext>
            </a:extLst>
          </p:cNvPr>
          <p:cNvSpPr txBox="1"/>
          <p:nvPr/>
        </p:nvSpPr>
        <p:spPr>
          <a:xfrm>
            <a:off x="5295675" y="2101334"/>
            <a:ext cx="348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剩余总</a:t>
            </a:r>
            <a:r>
              <a:rPr lang="en-US" altLang="zh-CN" b="1" dirty="0">
                <a:solidFill>
                  <a:srgbClr val="FF0000"/>
                </a:solidFill>
              </a:rPr>
              <a:t>token</a:t>
            </a:r>
            <a:r>
              <a:rPr lang="zh-CN" altLang="en-US" b="1" dirty="0">
                <a:solidFill>
                  <a:srgbClr val="FF0000"/>
                </a:solidFill>
              </a:rPr>
              <a:t>数，由余额计算而来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4B11E22-9BFC-4355-BBEC-B2987515D7F7}"/>
              </a:ext>
            </a:extLst>
          </p:cNvPr>
          <p:cNvSpPr txBox="1"/>
          <p:nvPr/>
        </p:nvSpPr>
        <p:spPr>
          <a:xfrm>
            <a:off x="4064597" y="3637895"/>
            <a:ext cx="688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余额，</a:t>
            </a:r>
            <a:r>
              <a:rPr lang="en-US" altLang="zh-CN" b="1" dirty="0" err="1">
                <a:solidFill>
                  <a:srgbClr val="FF0000"/>
                </a:solidFill>
              </a:rPr>
              <a:t>Deepseek</a:t>
            </a:r>
            <a:r>
              <a:rPr lang="zh-CN" altLang="en-US" b="1" dirty="0">
                <a:solidFill>
                  <a:srgbClr val="FF0000"/>
                </a:solidFill>
              </a:rPr>
              <a:t>注册会赠送￥</a:t>
            </a:r>
            <a:r>
              <a:rPr lang="en-US" altLang="zh-CN" b="1" dirty="0">
                <a:solidFill>
                  <a:srgbClr val="FF0000"/>
                </a:solidFill>
              </a:rPr>
              <a:t>10</a:t>
            </a:r>
            <a:r>
              <a:rPr lang="zh-CN" altLang="en-US" b="1" dirty="0">
                <a:solidFill>
                  <a:srgbClr val="FF0000"/>
                </a:solidFill>
              </a:rPr>
              <a:t>，一个月后过期，可以自行充值</a:t>
            </a:r>
          </a:p>
        </p:txBody>
      </p:sp>
    </p:spTree>
    <p:extLst>
      <p:ext uri="{BB962C8B-B14F-4D97-AF65-F5344CB8AC3E}">
        <p14:creationId xmlns:p14="http://schemas.microsoft.com/office/powerpoint/2010/main" val="36178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36FED43-84C2-4F51-83B7-BA96E7ADC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223"/>
            <a:ext cx="12192000" cy="631955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5DC77AA-E79B-48AD-BB5E-3684E5DC64FD}"/>
              </a:ext>
            </a:extLst>
          </p:cNvPr>
          <p:cNvSpPr/>
          <p:nvPr/>
        </p:nvSpPr>
        <p:spPr>
          <a:xfrm>
            <a:off x="3200400" y="2590800"/>
            <a:ext cx="7620000" cy="1295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4C14C6-5A60-48C1-933B-A75B5A56AAD5}"/>
              </a:ext>
            </a:extLst>
          </p:cNvPr>
          <p:cNvSpPr txBox="1"/>
          <p:nvPr/>
        </p:nvSpPr>
        <p:spPr>
          <a:xfrm>
            <a:off x="3238500" y="19050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已有的</a:t>
            </a:r>
            <a:r>
              <a:rPr lang="en-US" altLang="zh-CN" b="1" dirty="0">
                <a:solidFill>
                  <a:srgbClr val="FF0000"/>
                </a:solidFill>
              </a:rPr>
              <a:t>API Key</a:t>
            </a:r>
            <a:r>
              <a:rPr lang="zh-CN" altLang="en-US" b="1" dirty="0">
                <a:solidFill>
                  <a:srgbClr val="FF0000"/>
                </a:solidFill>
              </a:rPr>
              <a:t>，你可以删除它们，但是不能查看内容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FFC3776-0392-4BC4-A107-4EFBC185F27A}"/>
              </a:ext>
            </a:extLst>
          </p:cNvPr>
          <p:cNvSpPr/>
          <p:nvPr/>
        </p:nvSpPr>
        <p:spPr>
          <a:xfrm>
            <a:off x="3124200" y="4038600"/>
            <a:ext cx="1066800" cy="55730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79211A3-2012-4895-99FC-4C0BD752E49E}"/>
              </a:ext>
            </a:extLst>
          </p:cNvPr>
          <p:cNvCxnSpPr>
            <a:cxnSpLocks/>
          </p:cNvCxnSpPr>
          <p:nvPr/>
        </p:nvCxnSpPr>
        <p:spPr>
          <a:xfrm flipH="1" flipV="1">
            <a:off x="4267200" y="4446508"/>
            <a:ext cx="1219200" cy="354092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57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36FED43-84C2-4F51-83B7-BA96E7ADC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223"/>
            <a:ext cx="12192000" cy="6319553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5DC77AA-E79B-48AD-BB5E-3684E5DC64FD}"/>
              </a:ext>
            </a:extLst>
          </p:cNvPr>
          <p:cNvSpPr/>
          <p:nvPr/>
        </p:nvSpPr>
        <p:spPr>
          <a:xfrm>
            <a:off x="3200400" y="2590800"/>
            <a:ext cx="7620000" cy="12954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84C14C6-5A60-48C1-933B-A75B5A56AAD5}"/>
              </a:ext>
            </a:extLst>
          </p:cNvPr>
          <p:cNvSpPr txBox="1"/>
          <p:nvPr/>
        </p:nvSpPr>
        <p:spPr>
          <a:xfrm>
            <a:off x="3238500" y="19050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已有的</a:t>
            </a:r>
            <a:r>
              <a:rPr lang="en-US" altLang="zh-CN" b="1" dirty="0">
                <a:solidFill>
                  <a:srgbClr val="FF0000"/>
                </a:solidFill>
              </a:rPr>
              <a:t>API Key</a:t>
            </a:r>
            <a:r>
              <a:rPr lang="zh-CN" altLang="en-US" b="1" dirty="0">
                <a:solidFill>
                  <a:srgbClr val="FF0000"/>
                </a:solidFill>
              </a:rPr>
              <a:t>，你可以删除它们，但是不能查看内容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FFC3776-0392-4BC4-A107-4EFBC185F27A}"/>
              </a:ext>
            </a:extLst>
          </p:cNvPr>
          <p:cNvSpPr/>
          <p:nvPr/>
        </p:nvSpPr>
        <p:spPr>
          <a:xfrm>
            <a:off x="3124200" y="4038600"/>
            <a:ext cx="1066800" cy="55730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79211A3-2012-4895-99FC-4C0BD752E49E}"/>
              </a:ext>
            </a:extLst>
          </p:cNvPr>
          <p:cNvCxnSpPr>
            <a:cxnSpLocks/>
          </p:cNvCxnSpPr>
          <p:nvPr/>
        </p:nvCxnSpPr>
        <p:spPr>
          <a:xfrm flipH="1" flipV="1">
            <a:off x="4267200" y="4446508"/>
            <a:ext cx="1219200" cy="354092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AA5570BB-D36D-481B-B21E-18899B797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335585"/>
            <a:ext cx="4153260" cy="211092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77EF5C5-83F0-4D2E-BD21-54AE8A38620F}"/>
              </a:ext>
            </a:extLst>
          </p:cNvPr>
          <p:cNvSpPr txBox="1"/>
          <p:nvPr/>
        </p:nvSpPr>
        <p:spPr>
          <a:xfrm>
            <a:off x="5921563" y="4803498"/>
            <a:ext cx="5554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在这个界面，把</a:t>
            </a:r>
            <a:r>
              <a:rPr lang="en-US" altLang="zh-CN" b="1" dirty="0">
                <a:solidFill>
                  <a:srgbClr val="FF0000"/>
                </a:solidFill>
              </a:rPr>
              <a:t>API Key</a:t>
            </a:r>
            <a:r>
              <a:rPr lang="zh-CN" altLang="en-US" b="1" dirty="0">
                <a:solidFill>
                  <a:srgbClr val="FF0000"/>
                </a:solidFill>
              </a:rPr>
              <a:t>复制下来，否则后续无法查看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如果你忘记复制了，你可以删除再重新创建一次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318DCB5-33CD-4549-A05A-3C5CAA16A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932" y="2018456"/>
            <a:ext cx="4244708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167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C06500-CB57-5266-E621-B50F617C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西游记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E22F2D-2CE7-35B6-81B9-638FA47067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6988" cy="4351338"/>
          </a:xfrm>
        </p:spPr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：使用</a:t>
            </a:r>
            <a:r>
              <a:rPr lang="en-US" altLang="zh-CN" dirty="0"/>
              <a:t>requests</a:t>
            </a:r>
            <a:r>
              <a:rPr lang="zh-CN" altLang="en-US" dirty="0"/>
              <a:t>库和</a:t>
            </a:r>
            <a:r>
              <a:rPr lang="en-US" altLang="zh-CN" dirty="0" err="1"/>
              <a:t>BeautifulSoup</a:t>
            </a:r>
            <a:r>
              <a:rPr lang="zh-CN" altLang="en-US" dirty="0"/>
              <a:t>库爬取西游记的前十章，并写入</a:t>
            </a:r>
            <a:r>
              <a:rPr lang="en-US" altLang="zh-CN" dirty="0"/>
              <a:t>XYJ.txt</a:t>
            </a:r>
          </a:p>
          <a:p>
            <a:r>
              <a:rPr lang="en-US" altLang="zh-CN" dirty="0"/>
              <a:t>Part 2</a:t>
            </a:r>
            <a:r>
              <a:rPr lang="zh-CN" altLang="en-US" dirty="0"/>
              <a:t>：使用</a:t>
            </a:r>
            <a:r>
              <a:rPr lang="en-US" altLang="zh-CN" dirty="0" err="1"/>
              <a:t>openai</a:t>
            </a:r>
            <a:r>
              <a:rPr lang="zh-CN" altLang="en-US" dirty="0"/>
              <a:t>库调用</a:t>
            </a:r>
            <a:r>
              <a:rPr lang="en-US" altLang="zh-CN" dirty="0" err="1"/>
              <a:t>deepseek</a:t>
            </a:r>
            <a:r>
              <a:rPr lang="zh-CN" altLang="en-US" dirty="0"/>
              <a:t>的大模型，对</a:t>
            </a:r>
            <a:r>
              <a:rPr lang="en-US" altLang="zh-CN" dirty="0"/>
              <a:t>XYJ.txt</a:t>
            </a:r>
            <a:r>
              <a:rPr lang="zh-CN" altLang="en-US" dirty="0"/>
              <a:t>中的前十章的内容每章进行概括写入</a:t>
            </a:r>
            <a:r>
              <a:rPr lang="en-US" altLang="zh-CN" dirty="0"/>
              <a:t>summary.txt</a:t>
            </a:r>
            <a:r>
              <a:rPr lang="zh-CN" altLang="en-US"/>
              <a:t>中，</a:t>
            </a:r>
            <a:r>
              <a:rPr lang="zh-CN" altLang="en-US" dirty="0"/>
              <a:t>并对第一章（或者自己喜欢的一个章节）生成一篇读后感写入</a:t>
            </a:r>
            <a:r>
              <a:rPr lang="en-US" altLang="zh-CN" dirty="0"/>
              <a:t>readingResponse.txt</a:t>
            </a:r>
          </a:p>
          <a:p>
            <a:r>
              <a:rPr lang="en-US" altLang="zh-CN" dirty="0"/>
              <a:t>Part 3</a:t>
            </a:r>
            <a:r>
              <a:rPr lang="zh-CN" altLang="en-US" dirty="0"/>
              <a:t>：根据模板完成实验报告，分析机器生成的摘要和读后感文本的优缺点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145106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3ABF222D-A38E-4CB0-A37F-68EB57593502}"/>
              </a:ext>
            </a:extLst>
          </p:cNvPr>
          <p:cNvSpPr txBox="1"/>
          <p:nvPr/>
        </p:nvSpPr>
        <p:spPr>
          <a:xfrm>
            <a:off x="274320" y="1337667"/>
            <a:ext cx="1120902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需要先安装 </a:t>
            </a:r>
            <a:r>
              <a:rPr lang="en-US" altLang="zh-CN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包，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pip install </a:t>
            </a:r>
            <a:r>
              <a:rPr lang="en-US" altLang="zh-CN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openai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导入 </a:t>
            </a:r>
            <a:r>
              <a:rPr lang="en-US" altLang="zh-CN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类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OpenAI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创建客户端（整个程序只需要写一次），使用您的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API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密钥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如果您使用的是 </a:t>
            </a:r>
            <a:r>
              <a:rPr lang="en-US" altLang="zh-CN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DeepSeek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，</a:t>
            </a:r>
            <a:r>
              <a:rPr lang="en-US" altLang="zh-CN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参数请设置为 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"https://api.deepseek.com"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 = </a:t>
            </a:r>
            <a:r>
              <a:rPr lang="en-US" altLang="zh-CN" sz="16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sk-xxxxxxxxxxxxxxxxxxxxxxx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"https://api.deepseek.com"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调用对话接口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 =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client.chat.completions.create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deepseek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-chat"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"system"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"You are a helpful assistant."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如何做一个蛋糕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],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response.choices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message.content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DDBAADC-C011-49AB-A1FC-3735CFAC8951}"/>
              </a:ext>
            </a:extLst>
          </p:cNvPr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单轮对话例子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72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058DDD3-8B33-44D0-96C2-A30896B04946}"/>
              </a:ext>
            </a:extLst>
          </p:cNvPr>
          <p:cNvSpPr txBox="1"/>
          <p:nvPr/>
        </p:nvSpPr>
        <p:spPr>
          <a:xfrm>
            <a:off x="304800" y="3284220"/>
            <a:ext cx="113614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api_key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填写你获取到的</a:t>
            </a:r>
            <a:r>
              <a:rPr lang="en-US" altLang="zh-CN" sz="2400" b="1" dirty="0"/>
              <a:t>API Key</a:t>
            </a:r>
          </a:p>
          <a:p>
            <a:endParaRPr lang="en-US" altLang="zh-CN" sz="2400" b="1" dirty="0"/>
          </a:p>
          <a:p>
            <a:r>
              <a:rPr lang="en-US" altLang="zh-CN" sz="2400" b="1" dirty="0" err="1"/>
              <a:t>base_url</a:t>
            </a:r>
            <a:r>
              <a:rPr lang="en-US" altLang="zh-CN" sz="2400" b="1" dirty="0"/>
              <a:t>: </a:t>
            </a:r>
            <a:r>
              <a:rPr lang="zh-CN" altLang="en-US" sz="2400" b="1" dirty="0"/>
              <a:t>大模型</a:t>
            </a:r>
            <a:r>
              <a:rPr lang="en-US" altLang="zh-CN" sz="2400" b="1" dirty="0"/>
              <a:t>API</a:t>
            </a:r>
            <a:r>
              <a:rPr lang="zh-CN" altLang="en-US" sz="2400" b="1" dirty="0"/>
              <a:t>的网址，此处我们使用的是</a:t>
            </a:r>
            <a:r>
              <a:rPr lang="en-US" altLang="zh-CN" sz="2400" b="1" dirty="0" err="1"/>
              <a:t>deepseek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API</a:t>
            </a:r>
            <a:r>
              <a:rPr lang="zh-CN" altLang="en-US" sz="2400" b="1" dirty="0"/>
              <a:t>网址</a:t>
            </a:r>
            <a:endParaRPr lang="en-US" altLang="zh-CN" sz="2400" b="1" dirty="0"/>
          </a:p>
          <a:p>
            <a:pPr lvl="1"/>
            <a:r>
              <a:rPr lang="en-US" altLang="zh-CN" sz="2400" b="1" dirty="0" err="1"/>
              <a:t>OpenAI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API</a:t>
            </a:r>
            <a:r>
              <a:rPr lang="zh-CN" altLang="en-US" sz="2400" b="1" dirty="0"/>
              <a:t>与</a:t>
            </a:r>
            <a:r>
              <a:rPr lang="en-US" altLang="zh-CN" sz="2400" b="1" dirty="0" err="1"/>
              <a:t>DeepSeek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API</a:t>
            </a:r>
            <a:r>
              <a:rPr lang="zh-CN" altLang="en-US" sz="2400" b="1" dirty="0"/>
              <a:t>是兼容的，如果你有</a:t>
            </a:r>
            <a:r>
              <a:rPr lang="en-US" altLang="zh-CN" sz="2400" b="1" dirty="0" err="1"/>
              <a:t>OpenAI</a:t>
            </a:r>
            <a:r>
              <a:rPr lang="zh-CN" altLang="en-US" sz="2400" b="1" dirty="0"/>
              <a:t>的开发平台账号，你可以填写</a:t>
            </a:r>
            <a:r>
              <a:rPr lang="en-US" altLang="zh-CN" sz="2400" b="1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https://api.openai.com/v1</a:t>
            </a:r>
            <a:r>
              <a:rPr lang="zh-CN" altLang="en-US" sz="2400" b="1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来使用</a:t>
            </a:r>
            <a:r>
              <a:rPr lang="en-US" altLang="zh-CN" sz="24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GPT-4</a:t>
            </a:r>
            <a:endParaRPr lang="en-US" altLang="zh-CN" sz="2400" b="1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5396DC1-57C8-4062-A657-1332FE022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12424"/>
            <a:ext cx="11582400" cy="1126936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FA2DE55-04D8-4DEF-BB8F-9EA4C96B6D49}"/>
              </a:ext>
            </a:extLst>
          </p:cNvPr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创建客户端（只需要运行一次）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63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058DDD3-8B33-44D0-96C2-A30896B04946}"/>
              </a:ext>
            </a:extLst>
          </p:cNvPr>
          <p:cNvSpPr txBox="1"/>
          <p:nvPr/>
        </p:nvSpPr>
        <p:spPr>
          <a:xfrm>
            <a:off x="525780" y="5204460"/>
            <a:ext cx="1043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model: </a:t>
            </a:r>
            <a:r>
              <a:rPr lang="zh-CN" altLang="en-US" b="1" dirty="0"/>
              <a:t>你是用的模型名称，</a:t>
            </a:r>
            <a:r>
              <a:rPr lang="en-US" altLang="zh-CN" b="1" dirty="0" err="1"/>
              <a:t>deepseek</a:t>
            </a:r>
            <a:r>
              <a:rPr lang="zh-CN" altLang="en-US" b="1" dirty="0"/>
              <a:t>目前只提供</a:t>
            </a:r>
            <a:r>
              <a:rPr lang="en-US" altLang="zh-CN" b="1" dirty="0" err="1"/>
              <a:t>deepseek</a:t>
            </a:r>
            <a:r>
              <a:rPr lang="en-US" altLang="zh-CN" b="1" dirty="0"/>
              <a:t>-chat</a:t>
            </a:r>
          </a:p>
          <a:p>
            <a:r>
              <a:rPr lang="en-US" altLang="zh-CN" b="1" dirty="0"/>
              <a:t>	</a:t>
            </a:r>
            <a:r>
              <a:rPr lang="zh-CN" altLang="en-US" b="1" dirty="0"/>
              <a:t>如果你使用</a:t>
            </a:r>
            <a:r>
              <a:rPr lang="en-US" altLang="zh-CN" b="1" dirty="0" err="1"/>
              <a:t>openai</a:t>
            </a:r>
            <a:r>
              <a:rPr lang="zh-CN" altLang="en-US" b="1" dirty="0"/>
              <a:t>的服务，则你有很多模型可选，如</a:t>
            </a:r>
            <a:r>
              <a:rPr lang="en-US" altLang="zh-CN" b="1" dirty="0"/>
              <a:t>gpt-4o</a:t>
            </a:r>
            <a:r>
              <a:rPr lang="zh-CN" altLang="en-US" b="1" dirty="0"/>
              <a:t>，</a:t>
            </a:r>
            <a:r>
              <a:rPr lang="en-US" altLang="zh-CN" b="1" dirty="0"/>
              <a:t>gpt-4o-mini</a:t>
            </a:r>
            <a:r>
              <a:rPr lang="zh-CN" altLang="en-US" b="1" dirty="0"/>
              <a:t>，</a:t>
            </a:r>
            <a:r>
              <a:rPr lang="en-US" altLang="zh-CN" b="1" dirty="0"/>
              <a:t>gpt-3.5</a:t>
            </a:r>
            <a:r>
              <a:rPr lang="zh-CN" altLang="en-US" b="1" dirty="0"/>
              <a:t>之类的</a:t>
            </a:r>
            <a:endParaRPr lang="en-US" altLang="zh-CN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AF62FD-6A5C-4723-A448-8B5C8E72B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" y="1127759"/>
            <a:ext cx="11430000" cy="352032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6E12ACF-DF0B-458D-ACEB-BD1A32911B06}"/>
              </a:ext>
            </a:extLst>
          </p:cNvPr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进行一次对话生成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8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7058DDD3-8B33-44D0-96C2-A30896B04946}"/>
              </a:ext>
            </a:extLst>
          </p:cNvPr>
          <p:cNvSpPr txBox="1"/>
          <p:nvPr/>
        </p:nvSpPr>
        <p:spPr>
          <a:xfrm>
            <a:off x="258930" y="4082280"/>
            <a:ext cx="11430150" cy="25431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messages</a:t>
            </a:r>
            <a:r>
              <a:rPr lang="zh-CN" altLang="en-US" b="1" dirty="0"/>
              <a:t>（重点）：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messages</a:t>
            </a:r>
            <a:r>
              <a:rPr lang="zh-CN" altLang="en-US" b="1" dirty="0"/>
              <a:t>是一个列表，列表中的每一项是一个字典，列表的项数必须是偶数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每个字典必须有两项内容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	</a:t>
            </a:r>
            <a:r>
              <a:rPr lang="zh-CN" altLang="en-US" b="1" dirty="0"/>
              <a:t>一个字典项的键必须是</a:t>
            </a:r>
            <a:r>
              <a:rPr lang="en-US" altLang="zh-CN" b="1" dirty="0"/>
              <a:t>role, </a:t>
            </a:r>
            <a:r>
              <a:rPr lang="zh-CN" altLang="en-US" b="1" dirty="0"/>
              <a:t>值必须是</a:t>
            </a:r>
            <a:r>
              <a:rPr lang="en-US" altLang="zh-CN" b="1" dirty="0"/>
              <a:t>system, user, assistant</a:t>
            </a:r>
            <a:r>
              <a:rPr lang="zh-CN" altLang="en-US" b="1" dirty="0"/>
              <a:t>中的一个，如果是列表中的第</a:t>
            </a:r>
            <a:r>
              <a:rPr lang="en-US" altLang="zh-CN" b="1" dirty="0"/>
              <a:t>0</a:t>
            </a:r>
            <a:r>
              <a:rPr lang="zh-CN" altLang="en-US" b="1" dirty="0"/>
              <a:t>项，则必须是</a:t>
            </a:r>
            <a:r>
              <a:rPr lang="en-US" altLang="zh-CN" b="1" dirty="0"/>
              <a:t>system</a:t>
            </a:r>
            <a:r>
              <a:rPr lang="zh-CN" altLang="en-US" b="1" dirty="0"/>
              <a:t>，如果是列表中的第奇数项，必须是</a:t>
            </a:r>
            <a:r>
              <a:rPr lang="en-US" altLang="zh-CN" b="1" dirty="0"/>
              <a:t>user</a:t>
            </a:r>
            <a:r>
              <a:rPr lang="zh-CN" altLang="en-US" b="1" dirty="0"/>
              <a:t>，如果是列表中的第偶数项，必须是</a:t>
            </a:r>
            <a:r>
              <a:rPr lang="en-US" altLang="zh-CN" b="1" dirty="0"/>
              <a:t>assistant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	</a:t>
            </a:r>
            <a:r>
              <a:rPr lang="zh-CN" altLang="en-US" b="1" dirty="0"/>
              <a:t>另一个字典项的键必须是</a:t>
            </a:r>
            <a:r>
              <a:rPr lang="en-US" altLang="zh-CN" b="1" dirty="0"/>
              <a:t>content</a:t>
            </a:r>
            <a:r>
              <a:rPr lang="zh-CN" altLang="en-US" b="1" dirty="0"/>
              <a:t>，值代表角色说的内容，不能是空</a:t>
            </a:r>
            <a:endParaRPr lang="en-US" altLang="zh-CN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3AF62FD-6A5C-4723-A448-8B5C8E72B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30" y="1169850"/>
            <a:ext cx="8839200" cy="272238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E968F0F-94DE-4AE6-8A65-D71EF1833C2B}"/>
              </a:ext>
            </a:extLst>
          </p:cNvPr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进行一次对话生成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04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80511A89-F893-4AF4-8B21-AF1B7F65A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0606" y="1132091"/>
            <a:ext cx="6832252" cy="533280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B4B0BFF-0A17-42BB-86AA-E11DD8237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" y="1950721"/>
            <a:ext cx="4533900" cy="82601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464345C-BA41-4E5F-88D6-748E1B72A3D7}"/>
              </a:ext>
            </a:extLst>
          </p:cNvPr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打印结果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5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AA33B8-87E8-4DB6-9583-168EBB915B3C}"/>
              </a:ext>
            </a:extLst>
          </p:cNvPr>
          <p:cNvSpPr txBox="1"/>
          <p:nvPr/>
        </p:nvSpPr>
        <p:spPr>
          <a:xfrm>
            <a:off x="381000" y="1392198"/>
            <a:ext cx="3733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system</a:t>
            </a:r>
            <a:r>
              <a:rPr lang="zh-CN" altLang="en-US" b="1" dirty="0">
                <a:latin typeface="Consolas" panose="020B0609020204030204" pitchFamily="49" charset="0"/>
              </a:rPr>
              <a:t>：你是一个人工智能助手。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user</a:t>
            </a:r>
            <a:r>
              <a:rPr lang="zh-CN" altLang="en-US" b="1" dirty="0">
                <a:latin typeface="Consolas" panose="020B0609020204030204" pitchFamily="49" charset="0"/>
              </a:rPr>
              <a:t>：如何做一个蛋糕？</a:t>
            </a:r>
            <a:endParaRPr lang="en-US" altLang="zh-CN" b="1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DEE7DE-B480-4171-A53C-A99B4A0BBC56}"/>
              </a:ext>
            </a:extLst>
          </p:cNvPr>
          <p:cNvSpPr txBox="1"/>
          <p:nvPr/>
        </p:nvSpPr>
        <p:spPr>
          <a:xfrm>
            <a:off x="381000" y="2362200"/>
            <a:ext cx="9144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messages=[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{"role": "system", "content": "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你是一个人工智能助手。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"},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{"role": "user", "content": "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如何做一个蛋糕？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"}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B6524C-7C96-4E72-AA6F-71F08F139945}"/>
              </a:ext>
            </a:extLst>
          </p:cNvPr>
          <p:cNvSpPr txBox="1"/>
          <p:nvPr/>
        </p:nvSpPr>
        <p:spPr>
          <a:xfrm>
            <a:off x="381000" y="3886200"/>
            <a:ext cx="861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运行结果：</a:t>
            </a:r>
            <a:endParaRPr lang="en-US" altLang="zh-CN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zh-CN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制作蛋糕的过程可以分为几个主要步骤，包括准备材料、混合、烘焙和装饰。以下是一个基础的蛋糕制作指南：</a:t>
            </a:r>
            <a:r>
              <a:rPr lang="en-US" altLang="zh-CN" b="1">
                <a:solidFill>
                  <a:srgbClr val="0070C0"/>
                </a:solidFill>
                <a:latin typeface="Consolas" panose="020B0609020204030204" pitchFamily="49" charset="0"/>
              </a:rPr>
              <a:t>……</a:t>
            </a:r>
            <a:endParaRPr lang="zh-CN" altLang="en-US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8913D7F-6B83-41CD-A91D-430843A49287}"/>
              </a:ext>
            </a:extLst>
          </p:cNvPr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单轮对话的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messages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52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AA33B8-87E8-4DB6-9583-168EBB915B3C}"/>
              </a:ext>
            </a:extLst>
          </p:cNvPr>
          <p:cNvSpPr txBox="1"/>
          <p:nvPr/>
        </p:nvSpPr>
        <p:spPr>
          <a:xfrm>
            <a:off x="381000" y="1163597"/>
            <a:ext cx="5479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system</a:t>
            </a:r>
            <a:r>
              <a:rPr lang="zh-CN" altLang="en-US" b="1" dirty="0">
                <a:latin typeface="Consolas" panose="020B0609020204030204" pitchFamily="49" charset="0"/>
              </a:rPr>
              <a:t>：你是一个人工智能助手。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user</a:t>
            </a:r>
            <a:r>
              <a:rPr lang="zh-CN" altLang="en-US" b="1" dirty="0">
                <a:latin typeface="Consolas" panose="020B0609020204030204" pitchFamily="49" charset="0"/>
              </a:rPr>
              <a:t>：请你记住，我喜欢的颜色是红色。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assistant</a:t>
            </a:r>
            <a:r>
              <a:rPr lang="zh-CN" altLang="en-US" b="1" dirty="0">
                <a:latin typeface="Consolas" panose="020B0609020204030204" pitchFamily="49" charset="0"/>
              </a:rPr>
              <a:t>：好的，我会记住你喜欢的颜色是红色。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user</a:t>
            </a:r>
            <a:r>
              <a:rPr lang="zh-CN" altLang="en-US" b="1" dirty="0">
                <a:latin typeface="Consolas" panose="020B0609020204030204" pitchFamily="49" charset="0"/>
              </a:rPr>
              <a:t>：我喜欢什么颜色？</a:t>
            </a:r>
            <a:endParaRPr lang="en-US" altLang="zh-CN" b="1" dirty="0">
              <a:latin typeface="Consolas" panose="020B06090202040302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6DEE7DE-B480-4171-A53C-A99B4A0BBC56}"/>
              </a:ext>
            </a:extLst>
          </p:cNvPr>
          <p:cNvSpPr txBox="1"/>
          <p:nvPr/>
        </p:nvSpPr>
        <p:spPr>
          <a:xfrm>
            <a:off x="381000" y="2667000"/>
            <a:ext cx="9144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messages=[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{"role": "system", "content": "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你是一个人工智能助手。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"},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{"role": "user", "content": "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请你记住，我喜欢的颜色是红色。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"},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{"role": "assistant", "content": "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好的，我会记住你喜欢的颜色是红色。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"},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    {"role": "user", "content": "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我喜欢什么颜色？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"},</a:t>
            </a:r>
          </a:p>
          <a:p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</a:rPr>
              <a:t>]</a:t>
            </a:r>
            <a:endParaRPr lang="zh-CN" altLang="en-US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1B6524C-7C96-4E72-AA6F-71F08F139945}"/>
              </a:ext>
            </a:extLst>
          </p:cNvPr>
          <p:cNvSpPr txBox="1"/>
          <p:nvPr/>
        </p:nvSpPr>
        <p:spPr>
          <a:xfrm>
            <a:off x="384715" y="4724400"/>
            <a:ext cx="341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运行结果：</a:t>
            </a:r>
            <a:endParaRPr lang="en-US" altLang="zh-CN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altLang="zh-CN" b="1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zh-CN" alt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你喜欢的颜色是红色。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FFDE74-40B8-43B4-8F8F-BE1040AC1A87}"/>
              </a:ext>
            </a:extLst>
          </p:cNvPr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多轮对话的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messages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50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DAA33B8-87E8-4DB6-9583-168EBB915B3C}"/>
              </a:ext>
            </a:extLst>
          </p:cNvPr>
          <p:cNvSpPr txBox="1"/>
          <p:nvPr/>
        </p:nvSpPr>
        <p:spPr>
          <a:xfrm>
            <a:off x="381000" y="1163597"/>
            <a:ext cx="54793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Consolas" panose="020B0609020204030204" pitchFamily="49" charset="0"/>
              </a:rPr>
              <a:t>system</a:t>
            </a:r>
            <a:r>
              <a:rPr lang="zh-CN" altLang="en-US" b="1" dirty="0">
                <a:latin typeface="Consolas" panose="020B0609020204030204" pitchFamily="49" charset="0"/>
              </a:rPr>
              <a:t>：你是一个人工智能助手。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user</a:t>
            </a:r>
            <a:r>
              <a:rPr lang="zh-CN" altLang="en-US" b="1" dirty="0">
                <a:latin typeface="Consolas" panose="020B0609020204030204" pitchFamily="49" charset="0"/>
              </a:rPr>
              <a:t>：请你记住，我喜欢的颜色是红色。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assistant</a:t>
            </a:r>
            <a:r>
              <a:rPr lang="zh-CN" altLang="en-US" b="1" dirty="0">
                <a:latin typeface="Consolas" panose="020B0609020204030204" pitchFamily="49" charset="0"/>
              </a:rPr>
              <a:t>：好的，我会记住你喜欢的颜色是红色。</a:t>
            </a:r>
            <a:endParaRPr lang="en-US" altLang="zh-CN" b="1" dirty="0">
              <a:latin typeface="Consolas" panose="020B0609020204030204" pitchFamily="49" charset="0"/>
            </a:endParaRPr>
          </a:p>
          <a:p>
            <a:r>
              <a:rPr lang="en-US" altLang="zh-CN" b="1" dirty="0">
                <a:latin typeface="Consolas" panose="020B0609020204030204" pitchFamily="49" charset="0"/>
              </a:rPr>
              <a:t>user</a:t>
            </a:r>
            <a:r>
              <a:rPr lang="zh-CN" altLang="en-US" b="1" dirty="0">
                <a:latin typeface="Consolas" panose="020B0609020204030204" pitchFamily="49" charset="0"/>
              </a:rPr>
              <a:t>：我喜欢什么颜色？</a:t>
            </a:r>
            <a:endParaRPr lang="en-US" altLang="zh-CN" b="1" dirty="0">
              <a:latin typeface="Consolas" panose="020B06090202040302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EFFDE74-40B8-43B4-8F8F-BE1040AC1A87}"/>
              </a:ext>
            </a:extLst>
          </p:cNvPr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多轮对话的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messages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2FBBE3-DABE-4316-893A-F325C4B46751}"/>
              </a:ext>
            </a:extLst>
          </p:cNvPr>
          <p:cNvSpPr txBox="1"/>
          <p:nvPr/>
        </p:nvSpPr>
        <p:spPr>
          <a:xfrm>
            <a:off x="381000" y="2918460"/>
            <a:ext cx="90601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</a:rPr>
              <a:t>为什么之前的</a:t>
            </a:r>
            <a:r>
              <a:rPr lang="en-US" altLang="zh-CN" b="1" dirty="0">
                <a:solidFill>
                  <a:srgbClr val="0070C0"/>
                </a:solidFill>
              </a:rPr>
              <a:t>assistant</a:t>
            </a:r>
            <a:r>
              <a:rPr lang="zh-CN" altLang="en-US" b="1" dirty="0">
                <a:solidFill>
                  <a:srgbClr val="0070C0"/>
                </a:solidFill>
              </a:rPr>
              <a:t>也需要我写，不是大模型生成的吗？</a:t>
            </a:r>
            <a:endParaRPr lang="en-US" altLang="zh-CN" b="1" dirty="0">
              <a:solidFill>
                <a:srgbClr val="0070C0"/>
              </a:solidFill>
            </a:endParaRPr>
          </a:p>
          <a:p>
            <a:endParaRPr lang="en-US" altLang="zh-CN" b="1" dirty="0">
              <a:solidFill>
                <a:srgbClr val="0070C0"/>
              </a:solidFill>
            </a:endParaRPr>
          </a:p>
          <a:p>
            <a:r>
              <a:rPr lang="zh-CN" altLang="en-US" b="1" dirty="0">
                <a:solidFill>
                  <a:srgbClr val="0070C0"/>
                </a:solidFill>
              </a:rPr>
              <a:t>对话调用</a:t>
            </a:r>
            <a:r>
              <a:rPr lang="en-US" altLang="zh-CN" b="1" dirty="0">
                <a:solidFill>
                  <a:srgbClr val="0070C0"/>
                </a:solidFill>
              </a:rPr>
              <a:t>API</a:t>
            </a:r>
            <a:r>
              <a:rPr lang="zh-CN" altLang="en-US" b="1" dirty="0">
                <a:solidFill>
                  <a:srgbClr val="0070C0"/>
                </a:solidFill>
              </a:rPr>
              <a:t>是无状态的。</a:t>
            </a:r>
            <a:endParaRPr lang="en-US" altLang="zh-CN" b="1" dirty="0">
              <a:solidFill>
                <a:srgbClr val="0070C0"/>
              </a:solidFill>
            </a:endParaRPr>
          </a:p>
          <a:p>
            <a:endParaRPr lang="en-US" altLang="zh-CN" b="1" dirty="0">
              <a:solidFill>
                <a:srgbClr val="0070C0"/>
              </a:solidFill>
            </a:endParaRPr>
          </a:p>
          <a:p>
            <a:r>
              <a:rPr lang="zh-CN" altLang="en-US" b="1" dirty="0">
                <a:solidFill>
                  <a:srgbClr val="0070C0"/>
                </a:solidFill>
              </a:rPr>
              <a:t>也就是说服务器不会记之前的对话是什么，你必须把之前的对话的内容也告诉他。既包括你问他的，也包括他回答给你的。让大模型把之前的对话内容再看一遍，然后生成最后一个问题的回复。</a:t>
            </a:r>
            <a:endParaRPr lang="en-US" altLang="zh-CN" b="1" dirty="0">
              <a:solidFill>
                <a:srgbClr val="0070C0"/>
              </a:solidFill>
            </a:endParaRPr>
          </a:p>
          <a:p>
            <a:endParaRPr lang="en-US" altLang="zh-CN" b="1" dirty="0">
              <a:solidFill>
                <a:srgbClr val="0070C0"/>
              </a:solidFill>
            </a:endParaRPr>
          </a:p>
          <a:p>
            <a:r>
              <a:rPr lang="zh-CN" altLang="en-US" b="1" dirty="0">
                <a:solidFill>
                  <a:srgbClr val="0070C0"/>
                </a:solidFill>
              </a:rPr>
              <a:t>这也就意味着，你可以随便瞎写</a:t>
            </a:r>
            <a:r>
              <a:rPr lang="en-US" altLang="zh-CN" b="1" dirty="0">
                <a:solidFill>
                  <a:srgbClr val="0070C0"/>
                </a:solidFill>
              </a:rPr>
              <a:t>assistant</a:t>
            </a:r>
            <a:r>
              <a:rPr lang="zh-CN" altLang="en-US" b="1" dirty="0">
                <a:solidFill>
                  <a:srgbClr val="0070C0"/>
                </a:solidFill>
              </a:rPr>
              <a:t>的回复，让他以为自己之前说了这些东西。</a:t>
            </a:r>
          </a:p>
        </p:txBody>
      </p:sp>
    </p:spTree>
    <p:extLst>
      <p:ext uri="{BB962C8B-B14F-4D97-AF65-F5344CB8AC3E}">
        <p14:creationId xmlns:p14="http://schemas.microsoft.com/office/powerpoint/2010/main" val="62773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9EFFDE74-40B8-43B4-8F8F-BE1040AC1A87}"/>
              </a:ext>
            </a:extLst>
          </p:cNvPr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多轮对话的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messages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B24E3A-C7E0-43AD-A859-570FC5FF505A}"/>
              </a:ext>
            </a:extLst>
          </p:cNvPr>
          <p:cNvSpPr txBox="1"/>
          <p:nvPr/>
        </p:nvSpPr>
        <p:spPr>
          <a:xfrm>
            <a:off x="594360" y="1165086"/>
            <a:ext cx="1014984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OpenAI</a:t>
            </a: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 = </a:t>
            </a:r>
            <a:r>
              <a:rPr lang="en-US" altLang="zh-CN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OpenAI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"sk-a78ce9f85ce84c41aa1f9cfa10bdf57b"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"https://api.deepseek.com"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 = 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client.chat.completions.create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deepseek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-chat"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messages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=[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"system"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你是一个人工智能助手。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一加一等于几？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"assistant"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一加一等于三。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"role"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"content"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你确定吗？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print(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response.choices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message.content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zh-C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FB7016A-56AB-4F11-B79E-323FE73F5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339" y="5991506"/>
            <a:ext cx="7212955" cy="52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6DEE7DE-B480-4171-A53C-A99B4A0BBC56}"/>
              </a:ext>
            </a:extLst>
          </p:cNvPr>
          <p:cNvSpPr txBox="1"/>
          <p:nvPr/>
        </p:nvSpPr>
        <p:spPr>
          <a:xfrm>
            <a:off x="464820" y="1305937"/>
            <a:ext cx="9144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messages=[</a:t>
            </a:r>
          </a:p>
          <a:p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{"role": "system", "content": "</a:t>
            </a:r>
            <a:r>
              <a:rPr lang="en-US" altLang="zh-CN" sz="20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xxxxxxx</a:t>
            </a:r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"},</a:t>
            </a:r>
          </a:p>
          <a:p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{"role": "user", "content": "</a:t>
            </a:r>
            <a:r>
              <a:rPr lang="en-US" altLang="zh-CN" sz="20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xxxxxxx</a:t>
            </a:r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"},</a:t>
            </a:r>
          </a:p>
          <a:p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{"role": "assistant", "content": "</a:t>
            </a:r>
            <a:r>
              <a:rPr lang="en-US" altLang="zh-CN" sz="20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xxxxxxx</a:t>
            </a:r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"},</a:t>
            </a:r>
          </a:p>
          <a:p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{"role": "user", "content": "</a:t>
            </a:r>
            <a:r>
              <a:rPr lang="en-US" altLang="zh-CN" sz="20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xxxxxxx</a:t>
            </a:r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"},</a:t>
            </a:r>
          </a:p>
          <a:p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{"role": "assistant", "content": "</a:t>
            </a:r>
            <a:r>
              <a:rPr lang="en-US" altLang="zh-CN" sz="20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xxxxxxx</a:t>
            </a:r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"},</a:t>
            </a:r>
          </a:p>
          <a:p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{"role": "user", "content": "</a:t>
            </a:r>
            <a:r>
              <a:rPr lang="en-US" altLang="zh-CN" sz="20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xxxxxxx</a:t>
            </a:r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"},</a:t>
            </a:r>
          </a:p>
          <a:p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{"role": "assistant", "content": "</a:t>
            </a:r>
            <a:r>
              <a:rPr lang="en-US" altLang="zh-CN" sz="20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xxxxxxx</a:t>
            </a:r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"},</a:t>
            </a:r>
          </a:p>
          <a:p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{"role": "user", "content": "</a:t>
            </a:r>
            <a:r>
              <a:rPr lang="en-US" altLang="zh-CN" sz="20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xxxxxxx</a:t>
            </a:r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"},</a:t>
            </a:r>
          </a:p>
          <a:p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{"role": "assistant", "content": "</a:t>
            </a:r>
            <a:r>
              <a:rPr lang="en-US" altLang="zh-CN" sz="20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xxxxxxx</a:t>
            </a:r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"},</a:t>
            </a:r>
          </a:p>
          <a:p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{"role": "user", "content": "</a:t>
            </a:r>
            <a:r>
              <a:rPr lang="en-US" altLang="zh-CN" sz="20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xxxxxxx</a:t>
            </a:r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"},</a:t>
            </a:r>
          </a:p>
          <a:p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{"role": "assistant", "content": "</a:t>
            </a:r>
            <a:r>
              <a:rPr lang="en-US" altLang="zh-CN" sz="20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xxxxxxx</a:t>
            </a:r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"},</a:t>
            </a:r>
          </a:p>
          <a:p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{"role": "user", "content": "</a:t>
            </a:r>
            <a:r>
              <a:rPr lang="en-US" altLang="zh-CN" sz="20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xxxxxxx</a:t>
            </a:r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"},</a:t>
            </a:r>
          </a:p>
          <a:p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{"role": "assistant", "content": "</a:t>
            </a:r>
            <a:r>
              <a:rPr lang="en-US" altLang="zh-CN" sz="20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xxxxxxx</a:t>
            </a:r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"},</a:t>
            </a:r>
          </a:p>
          <a:p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  {"role": "user", "content": "</a:t>
            </a:r>
            <a:r>
              <a:rPr lang="en-US" altLang="zh-CN" sz="20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xxxxxxx</a:t>
            </a:r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"},</a:t>
            </a:r>
          </a:p>
          <a:p>
            <a:r>
              <a:rPr lang="en-US" altLang="zh-CN" sz="20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1123580-5412-4710-AC56-5366620C37EE}"/>
              </a:ext>
            </a:extLst>
          </p:cNvPr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很多轮对话的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messages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94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8E590-46B1-E495-B2FF-AA8C81D2A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12D0F3-A0C6-CE30-F4B8-38FDB991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：爬虫部分</a:t>
            </a:r>
            <a:r>
              <a:rPr lang="en-US" altLang="zh-CN" dirty="0"/>
              <a:t>——requests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DD40B-B0EA-5442-37C2-9FA2966A5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6988" cy="435133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b="1" dirty="0"/>
              <a:t>requests </a:t>
            </a:r>
            <a:r>
              <a:rPr lang="zh-CN" altLang="en-US" b="1" dirty="0"/>
              <a:t>是一个用于发送 </a:t>
            </a:r>
            <a:r>
              <a:rPr lang="en-US" altLang="zh-CN" b="1" dirty="0"/>
              <a:t>HTTP </a:t>
            </a:r>
            <a:r>
              <a:rPr lang="zh-CN" altLang="en-US" b="1" dirty="0"/>
              <a:t>请求的 </a:t>
            </a:r>
            <a:r>
              <a:rPr lang="en-US" altLang="zh-CN" b="1" dirty="0"/>
              <a:t>Python </a:t>
            </a:r>
            <a:r>
              <a:rPr lang="zh-CN" altLang="en-US" b="1" dirty="0"/>
              <a:t>库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常用于与网络资源交互，如获取网页内容、提交表单、上传文件等。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网页内容可以是文本文件，如</a:t>
            </a:r>
            <a:r>
              <a:rPr lang="en-US" altLang="zh-CN" b="1" dirty="0"/>
              <a:t>HTML</a:t>
            </a:r>
            <a:r>
              <a:rPr lang="zh-CN" altLang="en-US" b="1" dirty="0"/>
              <a:t>网页，文本文件，</a:t>
            </a:r>
            <a:r>
              <a:rPr lang="en-US" altLang="zh-CN" b="1" dirty="0"/>
              <a:t>JSON</a:t>
            </a:r>
            <a:r>
              <a:rPr lang="zh-CN" altLang="en-US" b="1" dirty="0"/>
              <a:t>数据。</a:t>
            </a:r>
            <a:endParaRPr lang="en-US" altLang="zh-CN" b="1" dirty="0"/>
          </a:p>
          <a:p>
            <a:r>
              <a:rPr lang="zh-CN" altLang="en-US" b="1" dirty="0"/>
              <a:t>也可以是二进制资源，如图片，音频，视频，压缩包等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zh-CN" altLang="en-US" b="1" dirty="0"/>
              <a:t>安装：</a:t>
            </a:r>
            <a:r>
              <a:rPr lang="en-US" altLang="zh-CN" b="1" dirty="0"/>
              <a:t>pip install requests</a:t>
            </a:r>
          </a:p>
          <a:p>
            <a:endParaRPr lang="en-US" altLang="zh-CN" b="1" dirty="0"/>
          </a:p>
          <a:p>
            <a:r>
              <a:rPr lang="zh-CN" altLang="en-US" b="1" dirty="0"/>
              <a:t>导入 </a:t>
            </a:r>
            <a:r>
              <a:rPr lang="en-US" altLang="zh-CN" b="1" dirty="0"/>
              <a:t>import requests</a:t>
            </a:r>
          </a:p>
          <a:p>
            <a:endParaRPr lang="en-US" altLang="zh-CN" b="1" dirty="0"/>
          </a:p>
          <a:p>
            <a:r>
              <a:rPr lang="en-US" altLang="zh-CN" dirty="0">
                <a:hlinkClick r:id="rId2"/>
              </a:rPr>
              <a:t>Python requests </a:t>
            </a:r>
            <a:r>
              <a:rPr lang="zh-CN" altLang="en-US" dirty="0">
                <a:hlinkClick r:id="rId2"/>
              </a:rPr>
              <a:t>模块 </a:t>
            </a:r>
            <a:r>
              <a:rPr lang="en-US" altLang="zh-CN" dirty="0">
                <a:hlinkClick r:id="rId2"/>
              </a:rPr>
              <a:t>| </a:t>
            </a:r>
            <a:r>
              <a:rPr lang="zh-CN" altLang="en-US" dirty="0">
                <a:hlinkClick r:id="rId2"/>
              </a:rPr>
              <a:t>菜鸟教程</a:t>
            </a:r>
            <a:endParaRPr lang="zh-CN" altLang="en-US" b="1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736284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5BF5D-76CC-8633-0022-996452514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773E6DB-B857-28C9-9AA1-8EFC319AE0B6}"/>
              </a:ext>
            </a:extLst>
          </p:cNvPr>
          <p:cNvSpPr txBox="1"/>
          <p:nvPr/>
        </p:nvSpPr>
        <p:spPr>
          <a:xfrm>
            <a:off x="258930" y="984868"/>
            <a:ext cx="11209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Consolas" panose="020B0609020204030204" pitchFamily="49" charset="0"/>
              </a:rPr>
              <a:t>根据自己的需求设计</a:t>
            </a:r>
            <a:r>
              <a:rPr lang="en-US" altLang="zh-CN" dirty="0">
                <a:latin typeface="Consolas" panose="020B0609020204030204" pitchFamily="49" charset="0"/>
              </a:rPr>
              <a:t>prompt</a:t>
            </a:r>
            <a:r>
              <a:rPr lang="zh-CN" altLang="en-US" dirty="0">
                <a:latin typeface="Consolas" panose="020B0609020204030204" pitchFamily="49" charset="0"/>
              </a:rPr>
              <a:t>，可以尝试添加不同的要求，来生成更好的文本摘要和读后感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0" dirty="0">
                <a:effectLst/>
                <a:latin typeface="Consolas" panose="020B0609020204030204" pitchFamily="49" charset="0"/>
              </a:rPr>
              <a:t>可以用多轮对话分步诱导模型生成，比如先让模型生成一个读后感大纲，然后对每部分内容扩充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F6AC4B-DCAB-9897-36A1-AC305AA0C654}"/>
              </a:ext>
            </a:extLst>
          </p:cNvPr>
          <p:cNvSpPr txBox="1"/>
          <p:nvPr/>
        </p:nvSpPr>
        <p:spPr>
          <a:xfrm>
            <a:off x="258930" y="393101"/>
            <a:ext cx="8993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Example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32F96D0-7D6A-C394-E409-9E883DFEC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29" y="1881482"/>
            <a:ext cx="10707014" cy="450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57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A4F4B-E8D9-E288-115D-AD1A8E65B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55EDD7-9509-7531-4D41-3911F1FFB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2</a:t>
            </a:r>
            <a:r>
              <a:rPr lang="zh-CN" altLang="en-US" dirty="0"/>
              <a:t>：大模型部分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338753-4A74-BE72-1B65-CC895B24D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6988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将每一章的摘要写入“</a:t>
            </a:r>
            <a:r>
              <a:rPr lang="en-US" altLang="zh-CN" dirty="0"/>
              <a:t>summary.txt</a:t>
            </a:r>
            <a:r>
              <a:rPr lang="zh-CN" altLang="en-US" dirty="0"/>
              <a:t>”中，读后感写入“</a:t>
            </a:r>
            <a:r>
              <a:rPr lang="en-US" altLang="zh-CN" dirty="0"/>
              <a:t>readingResponse.txt</a:t>
            </a:r>
            <a:r>
              <a:rPr lang="zh-CN" altLang="en-US" dirty="0"/>
              <a:t>”中</a:t>
            </a:r>
            <a:endParaRPr lang="en-US" altLang="zh-CN" dirty="0"/>
          </a:p>
          <a:p>
            <a:r>
              <a:rPr lang="zh-CN" altLang="en-US" dirty="0"/>
              <a:t>该部分需要提交</a:t>
            </a:r>
            <a:r>
              <a:rPr lang="zh-CN" altLang="en-US" b="1" dirty="0">
                <a:solidFill>
                  <a:srgbClr val="FF0000"/>
                </a:solidFill>
              </a:rPr>
              <a:t>代码</a:t>
            </a:r>
            <a:r>
              <a:rPr lang="en-US" altLang="zh-CN" b="1" dirty="0">
                <a:solidFill>
                  <a:srgbClr val="FF0000"/>
                </a:solidFill>
              </a:rPr>
              <a:t>llm.py</a:t>
            </a:r>
            <a:r>
              <a:rPr lang="zh-CN" altLang="en-US" b="1" dirty="0">
                <a:solidFill>
                  <a:srgbClr val="FF0000"/>
                </a:solidFill>
              </a:rPr>
              <a:t>和结果文件</a:t>
            </a:r>
            <a:r>
              <a:rPr lang="en-US" altLang="zh-CN" b="1" dirty="0">
                <a:solidFill>
                  <a:srgbClr val="FF0000"/>
                </a:solidFill>
              </a:rPr>
              <a:t>summary.txt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readingResponse.txt</a:t>
            </a:r>
            <a:r>
              <a:rPr lang="zh-CN" altLang="en-US" dirty="0"/>
              <a:t>，我们将抽取部分同学的代码运行。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9561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0429B-D3B3-7DFF-D19F-CB3143413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83AF0-F83D-D90B-E101-8552C78E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3</a:t>
            </a:r>
            <a:r>
              <a:rPr lang="zh-CN" altLang="en-US" dirty="0"/>
              <a:t>：实验报告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50A962-E0B2-BFF1-05AF-C6DCF5CB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6988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第一部分：爬虫</a:t>
            </a:r>
            <a:endParaRPr lang="en-US" altLang="zh-CN" dirty="0"/>
          </a:p>
          <a:p>
            <a:pPr lvl="1"/>
            <a:r>
              <a:rPr lang="zh-CN" altLang="en-US" dirty="0"/>
              <a:t>解释自己如何实现对前</a:t>
            </a:r>
            <a:r>
              <a:rPr lang="en-US" altLang="zh-CN" dirty="0"/>
              <a:t>10</a:t>
            </a:r>
            <a:r>
              <a:rPr lang="zh-CN" altLang="en-US" dirty="0"/>
              <a:t>章的爬取</a:t>
            </a:r>
            <a:endParaRPr lang="en-US" altLang="zh-CN" dirty="0"/>
          </a:p>
          <a:p>
            <a:pPr lvl="1"/>
            <a:r>
              <a:rPr lang="zh-CN" altLang="en-US" dirty="0"/>
              <a:t>如果要爬取整本书的内容，代码需要如何修改？</a:t>
            </a:r>
            <a:endParaRPr lang="en-US" altLang="zh-CN" dirty="0"/>
          </a:p>
          <a:p>
            <a:r>
              <a:rPr lang="zh-CN" altLang="en-US" dirty="0"/>
              <a:t>第二部分：大模型调用</a:t>
            </a:r>
            <a:endParaRPr lang="en-US" altLang="zh-CN" dirty="0"/>
          </a:p>
          <a:p>
            <a:pPr lvl="1"/>
            <a:r>
              <a:rPr lang="zh-CN" altLang="en-US" dirty="0"/>
              <a:t>解释如何完成文本摘要和设计</a:t>
            </a:r>
            <a:r>
              <a:rPr lang="en-US" altLang="zh-CN" dirty="0"/>
              <a:t>prompt</a:t>
            </a:r>
            <a:r>
              <a:rPr lang="zh-CN" altLang="en-US" dirty="0"/>
              <a:t>的思路</a:t>
            </a:r>
            <a:endParaRPr lang="en-US" altLang="zh-CN" dirty="0"/>
          </a:p>
          <a:p>
            <a:pPr lvl="1"/>
            <a:r>
              <a:rPr lang="zh-CN" altLang="en-US" dirty="0"/>
              <a:t>解释如何完成读后感和设计</a:t>
            </a:r>
            <a:r>
              <a:rPr lang="en-US" altLang="zh-CN" dirty="0"/>
              <a:t>prompt</a:t>
            </a:r>
            <a:r>
              <a:rPr lang="zh-CN" altLang="en-US" dirty="0"/>
              <a:t>的思路</a:t>
            </a:r>
            <a:endParaRPr lang="en-US" altLang="zh-CN" dirty="0"/>
          </a:p>
          <a:p>
            <a:pPr lvl="1"/>
            <a:r>
              <a:rPr lang="zh-CN" altLang="en-US" dirty="0"/>
              <a:t>分析机器生成的摘要和读后感文本的优缺点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73041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91047-DB00-5952-B965-BDCAD736D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FA36F-A2E6-F5E1-6119-47D2B803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：爬虫部分</a:t>
            </a:r>
            <a:r>
              <a:rPr lang="en-US" altLang="zh-CN" dirty="0"/>
              <a:t>——requests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2EF6BC-3A89-819E-D60A-12084E2A5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6988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确定需要爬取的网页网址</a:t>
            </a:r>
            <a:endParaRPr lang="en-US" altLang="zh-CN" dirty="0"/>
          </a:p>
          <a:p>
            <a:r>
              <a:rPr lang="zh-CN" altLang="en-US" dirty="0"/>
              <a:t>通过</a:t>
            </a:r>
            <a:r>
              <a:rPr lang="en-US" altLang="zh-CN" dirty="0" err="1"/>
              <a:t>requests.get</a:t>
            </a:r>
            <a:r>
              <a:rPr lang="en-US" altLang="zh-CN" dirty="0"/>
              <a:t>()</a:t>
            </a:r>
            <a:r>
              <a:rPr lang="zh-CN" altLang="en-US" dirty="0"/>
              <a:t>函数爬取网页内容</a:t>
            </a:r>
            <a:endParaRPr lang="en-US" altLang="zh-CN" dirty="0"/>
          </a:p>
          <a:p>
            <a:r>
              <a:rPr lang="zh-CN" altLang="en-US" dirty="0"/>
              <a:t>可以将网页内容保存到本地文件中，以便后续使用</a:t>
            </a:r>
            <a:r>
              <a:rPr lang="en-US" altLang="zh-CN" dirty="0" err="1"/>
              <a:t>BeautifulSoup</a:t>
            </a:r>
            <a:r>
              <a:rPr lang="zh-CN" altLang="en-US" dirty="0"/>
              <a:t>库进行解析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C5B0ED-DE15-05A8-A344-2E8A0EFA3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77899"/>
            <a:ext cx="12192000" cy="221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95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3DD25-187D-F1AE-5C2D-45307370A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7F843-6F7E-56F5-D607-C98FCCC76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：爬虫部分</a:t>
            </a:r>
            <a:r>
              <a:rPr lang="en-US" altLang="zh-CN" dirty="0"/>
              <a:t>——requests</a:t>
            </a:r>
            <a:r>
              <a:rPr lang="zh-CN" altLang="en-US" dirty="0"/>
              <a:t>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F0BE18-96D2-C7D9-26A7-78E431500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3040"/>
            <a:ext cx="10860905" cy="5394960"/>
          </a:xfrm>
          <a:prstGeom prst="rect">
            <a:avLst/>
          </a:prstGeom>
        </p:spPr>
      </p:pic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1226DD2-AEDB-16BE-6301-E3A83CA1A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1889" y="1765395"/>
            <a:ext cx="4227216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深蓝色的是标签名，如</a:t>
            </a:r>
            <a:r>
              <a:rPr lang="en-US" altLang="zh-CN" dirty="0">
                <a:solidFill>
                  <a:schemeClr val="bg1"/>
                </a:solidFill>
              </a:rPr>
              <a:t>head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script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div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a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ul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li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浅蓝色的是属性，如</a:t>
            </a:r>
            <a:r>
              <a:rPr lang="en-US" altLang="zh-CN" dirty="0">
                <a:solidFill>
                  <a:schemeClr val="bg1"/>
                </a:solidFill>
              </a:rPr>
              <a:t>lang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src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class</a:t>
            </a:r>
          </a:p>
          <a:p>
            <a:r>
              <a:rPr lang="zh-CN" altLang="en-US" dirty="0">
                <a:solidFill>
                  <a:schemeClr val="bg1"/>
                </a:solidFill>
              </a:rPr>
              <a:t>等号后面的是该属性的具体取值</a:t>
            </a:r>
          </a:p>
        </p:txBody>
      </p:sp>
    </p:spTree>
    <p:extLst>
      <p:ext uri="{BB962C8B-B14F-4D97-AF65-F5344CB8AC3E}">
        <p14:creationId xmlns:p14="http://schemas.microsoft.com/office/powerpoint/2010/main" val="3006272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1CE3C-6AB9-F567-B720-A3EFD7202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74275-F080-049E-F762-58A4F23BB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：爬虫部分</a:t>
            </a:r>
            <a:r>
              <a:rPr lang="en-US" altLang="zh-CN" dirty="0"/>
              <a:t>——</a:t>
            </a:r>
            <a:r>
              <a:rPr lang="en-US" altLang="zh-CN" dirty="0" err="1"/>
              <a:t>BeautifulSoup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2D984-AC1C-45CE-D595-2F7C76A5C9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6988" cy="43513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latin typeface="Consolas" panose="020B0609020204030204" pitchFamily="49" charset="0"/>
              </a:rPr>
              <a:t>BeautifulSoup</a:t>
            </a:r>
            <a:r>
              <a:rPr lang="en-US" altLang="zh-CN" b="1" dirty="0">
                <a:latin typeface="Consolas" panose="020B0609020204030204" pitchFamily="49" charset="0"/>
              </a:rPr>
              <a:t> </a:t>
            </a:r>
            <a:r>
              <a:rPr lang="zh-CN" altLang="en-US" b="1" dirty="0">
                <a:latin typeface="Consolas" panose="020B0609020204030204" pitchFamily="49" charset="0"/>
              </a:rPr>
              <a:t>是一个可以从</a:t>
            </a:r>
            <a:r>
              <a:rPr lang="en-US" altLang="zh-CN" b="1" dirty="0">
                <a:latin typeface="Consolas" panose="020B0609020204030204" pitchFamily="49" charset="0"/>
              </a:rPr>
              <a:t>HTML</a:t>
            </a:r>
            <a:r>
              <a:rPr lang="zh-CN" altLang="en-US" b="1" dirty="0">
                <a:latin typeface="Consolas" panose="020B0609020204030204" pitchFamily="49" charset="0"/>
              </a:rPr>
              <a:t>或</a:t>
            </a:r>
            <a:r>
              <a:rPr lang="en-US" altLang="zh-CN" b="1" dirty="0">
                <a:latin typeface="Consolas" panose="020B0609020204030204" pitchFamily="49" charset="0"/>
              </a:rPr>
              <a:t>XML</a:t>
            </a:r>
            <a:r>
              <a:rPr lang="zh-CN" altLang="en-US" b="1" dirty="0">
                <a:latin typeface="Consolas" panose="020B0609020204030204" pitchFamily="49" charset="0"/>
              </a:rPr>
              <a:t>文件中提取数据的</a:t>
            </a:r>
            <a:r>
              <a:rPr lang="en-US" altLang="zh-CN" b="1" dirty="0">
                <a:latin typeface="Consolas" panose="020B0609020204030204" pitchFamily="49" charset="0"/>
              </a:rPr>
              <a:t>Python</a:t>
            </a:r>
            <a:r>
              <a:rPr lang="zh-CN" altLang="en-US" b="1" dirty="0">
                <a:latin typeface="Consolas" panose="020B0609020204030204" pitchFamily="49" charset="0"/>
              </a:rPr>
              <a:t>库</a:t>
            </a:r>
            <a:r>
              <a:rPr lang="en-US" altLang="zh-CN" b="1" dirty="0">
                <a:latin typeface="Consolas" panose="020B0609020204030204" pitchFamily="49" charset="0"/>
              </a:rPr>
              <a:t>, </a:t>
            </a:r>
            <a:r>
              <a:rPr lang="zh-CN" altLang="en-US" b="1" dirty="0">
                <a:latin typeface="Consolas" panose="020B0609020204030204" pitchFamily="49" charset="0"/>
              </a:rPr>
              <a:t>它能够通过你喜欢的转换器实现惯用的文档导航</a:t>
            </a:r>
            <a:r>
              <a:rPr lang="en-US" altLang="zh-CN" b="1" dirty="0">
                <a:latin typeface="Consolas" panose="020B0609020204030204" pitchFamily="49" charset="0"/>
              </a:rPr>
              <a:t>,</a:t>
            </a:r>
            <a:r>
              <a:rPr lang="zh-CN" altLang="en-US" b="1" dirty="0">
                <a:latin typeface="Consolas" panose="020B0609020204030204" pitchFamily="49" charset="0"/>
              </a:rPr>
              <a:t>查找</a:t>
            </a:r>
            <a:r>
              <a:rPr lang="en-US" altLang="zh-CN" b="1" dirty="0">
                <a:latin typeface="Consolas" panose="020B0609020204030204" pitchFamily="49" charset="0"/>
              </a:rPr>
              <a:t>,</a:t>
            </a:r>
            <a:r>
              <a:rPr lang="zh-CN" altLang="en-US" b="1" dirty="0">
                <a:latin typeface="Consolas" panose="020B0609020204030204" pitchFamily="49" charset="0"/>
              </a:rPr>
              <a:t>修改文档的方式</a:t>
            </a:r>
          </a:p>
          <a:p>
            <a:pPr>
              <a:lnSpc>
                <a:spcPct val="150000"/>
              </a:lnSpc>
            </a:pPr>
            <a:endParaRPr lang="zh-CN" altLang="en-US" b="1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Consolas" panose="020B0609020204030204" pitchFamily="49" charset="0"/>
              </a:rPr>
              <a:t>安装方式 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Consolas" panose="020B0609020204030204" pitchFamily="49" charset="0"/>
              </a:rPr>
              <a:t>pip install beautifulsoup4</a:t>
            </a:r>
            <a:r>
              <a:rPr lang="zh-CN" altLang="en-US" b="1" dirty="0">
                <a:latin typeface="Consolas" panose="020B0609020204030204" pitchFamily="49" charset="0"/>
              </a:rPr>
              <a:t>（注意最后有个</a:t>
            </a:r>
            <a:r>
              <a:rPr lang="en-US" altLang="zh-CN" b="1" dirty="0">
                <a:latin typeface="Consolas" panose="020B0609020204030204" pitchFamily="49" charset="0"/>
              </a:rPr>
              <a:t>4</a:t>
            </a:r>
            <a:r>
              <a:rPr lang="zh-CN" altLang="en-US" b="1" dirty="0">
                <a:latin typeface="Consolas" panose="020B0609020204030204" pitchFamily="49" charset="0"/>
              </a:rPr>
              <a:t>）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altLang="zh-CN" b="1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latin typeface="Consolas" panose="020B0609020204030204" pitchFamily="49" charset="0"/>
              </a:rPr>
              <a:t>安装解析器  </a:t>
            </a:r>
            <a:endParaRPr lang="en-US" altLang="zh-CN" b="1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b="1" dirty="0">
                <a:latin typeface="Consolas" panose="020B0609020204030204" pitchFamily="49" charset="0"/>
              </a:rPr>
              <a:t>pip install </a:t>
            </a:r>
            <a:r>
              <a:rPr lang="en-US" altLang="zh-CN" b="1" dirty="0" err="1">
                <a:latin typeface="Consolas" panose="020B0609020204030204" pitchFamily="49" charset="0"/>
              </a:rPr>
              <a:t>lxml</a:t>
            </a:r>
            <a:r>
              <a:rPr lang="en-US" altLang="zh-CN" b="1" dirty="0">
                <a:latin typeface="Consolas" panose="020B0609020204030204" pitchFamily="49" charset="0"/>
              </a:rPr>
              <a:t> html5lib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756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7BCD1-191E-5FF2-724D-828B6F1D9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AEE5A-3CC1-B187-4794-6A9E374B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：爬虫部分</a:t>
            </a:r>
            <a:r>
              <a:rPr lang="en-US" altLang="zh-CN" dirty="0"/>
              <a:t>——</a:t>
            </a:r>
            <a:r>
              <a:rPr lang="en-US" altLang="zh-CN" dirty="0" err="1"/>
              <a:t>BeautifulSoup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439AF7-1ADB-441C-397B-A688C6760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6988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在通过</a:t>
            </a:r>
            <a:r>
              <a:rPr lang="en-US" altLang="zh-CN" dirty="0"/>
              <a:t>requests</a:t>
            </a:r>
            <a:r>
              <a:rPr lang="zh-CN" altLang="en-US" dirty="0"/>
              <a:t>库爬取得到网页内容后，使用</a:t>
            </a:r>
            <a:r>
              <a:rPr lang="en-US" altLang="zh-CN" dirty="0" err="1"/>
              <a:t>BeautifulSoup</a:t>
            </a:r>
            <a:r>
              <a:rPr lang="zh-CN" altLang="en-US" dirty="0"/>
              <a:t>库对网页内容进行解析，提取出我们需要的章节标题和内容</a:t>
            </a:r>
            <a:endParaRPr lang="en-US" altLang="zh-CN" dirty="0"/>
          </a:p>
          <a:p>
            <a:r>
              <a:rPr lang="zh-CN" altLang="en-US" dirty="0"/>
              <a:t>可以在之前保存在本地的</a:t>
            </a:r>
            <a:r>
              <a:rPr lang="en-US" altLang="zh-CN" dirty="0"/>
              <a:t>XYJ.html</a:t>
            </a:r>
            <a:r>
              <a:rPr lang="zh-CN" altLang="en-US" dirty="0"/>
              <a:t>文件中定位我们要爬取的内容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C0994AE-23B6-1D57-FE70-1A1D6882AB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045" t="29230"/>
          <a:stretch/>
        </p:blipFill>
        <p:spPr>
          <a:xfrm>
            <a:off x="1481693" y="3284525"/>
            <a:ext cx="9228613" cy="335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68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CA122-5132-4FE5-DC93-3AFB4E93C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4BF9E-F8F6-5E8F-6629-5808273D7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17" y="0"/>
            <a:ext cx="10515600" cy="1325563"/>
          </a:xfrm>
        </p:spPr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：爬虫部分</a:t>
            </a:r>
            <a:r>
              <a:rPr lang="en-US" altLang="zh-CN" dirty="0"/>
              <a:t>——</a:t>
            </a:r>
            <a:r>
              <a:rPr lang="en-US" altLang="zh-CN" dirty="0" err="1"/>
              <a:t>BeautifulSoup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5CC63-EBD9-300B-F7BB-B6DB2BF16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17" y="1101420"/>
            <a:ext cx="10816988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也可以使用</a:t>
            </a:r>
            <a:r>
              <a:rPr lang="en-US" altLang="zh-CN" dirty="0"/>
              <a:t>Edge</a:t>
            </a:r>
            <a:r>
              <a:rPr lang="zh-CN" altLang="en-US" dirty="0"/>
              <a:t>或者</a:t>
            </a:r>
            <a:r>
              <a:rPr lang="en-US" altLang="zh-CN" dirty="0"/>
              <a:t>Chrome</a:t>
            </a:r>
            <a:r>
              <a:rPr lang="zh-CN" altLang="en-US" dirty="0"/>
              <a:t>浏览器，按</a:t>
            </a:r>
            <a:r>
              <a:rPr lang="en-US" altLang="zh-CN" dirty="0"/>
              <a:t>F12</a:t>
            </a:r>
            <a:r>
              <a:rPr lang="zh-CN" altLang="en-US" dirty="0"/>
              <a:t>直接定位我们要爬取的内容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75CAFCC-174D-4810-DBF9-0134E85D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221" y="1639482"/>
            <a:ext cx="9292944" cy="505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09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3BA78-68B8-4E3B-D245-97999FA44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9EBB9-5D41-1B3A-5E06-813F577E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 1</a:t>
            </a:r>
            <a:r>
              <a:rPr lang="zh-CN" altLang="en-US" dirty="0"/>
              <a:t>：爬虫部分</a:t>
            </a:r>
            <a:r>
              <a:rPr lang="en-US" altLang="zh-CN" dirty="0"/>
              <a:t>——</a:t>
            </a:r>
            <a:r>
              <a:rPr lang="en-US" altLang="zh-CN" dirty="0" err="1"/>
              <a:t>BeautifulSoup</a:t>
            </a:r>
            <a:r>
              <a:rPr lang="zh-CN" altLang="en-US" dirty="0"/>
              <a:t>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873FFF-4828-0A64-C6E7-858A37D47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6988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用</a:t>
            </a:r>
            <a:r>
              <a:rPr lang="en-US" altLang="zh-CN" dirty="0" err="1"/>
              <a:t>BeautifulSoup</a:t>
            </a:r>
            <a:r>
              <a:rPr lang="en-US" altLang="zh-CN" dirty="0"/>
              <a:t>()</a:t>
            </a:r>
            <a:r>
              <a:rPr lang="zh-CN" altLang="en-US" dirty="0"/>
              <a:t>函数对之前爬取的</a:t>
            </a:r>
            <a:r>
              <a:rPr lang="en-US" altLang="zh-CN" dirty="0" err="1"/>
              <a:t>r.text</a:t>
            </a:r>
            <a:r>
              <a:rPr lang="zh-CN" altLang="en-US" dirty="0"/>
              <a:t>进行解析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假如我们想要爬取菜单栏里的所有类别，通过之前的定位方法进行定位得知他在一个标签名为</a:t>
            </a:r>
            <a:r>
              <a:rPr lang="en-US" altLang="zh-CN" dirty="0" err="1"/>
              <a:t>ul</a:t>
            </a:r>
            <a:r>
              <a:rPr lang="zh-CN" altLang="en-US" dirty="0"/>
              <a:t>，属性</a:t>
            </a:r>
            <a:r>
              <a:rPr lang="en-US" altLang="zh-CN" dirty="0"/>
              <a:t>class</a:t>
            </a:r>
            <a:r>
              <a:rPr lang="zh-CN" altLang="en-US" dirty="0"/>
              <a:t>的值为</a:t>
            </a:r>
            <a:r>
              <a:rPr lang="en-US" altLang="zh-CN" dirty="0"/>
              <a:t>nav</a:t>
            </a:r>
            <a:r>
              <a:rPr lang="zh-CN" altLang="en-US" dirty="0"/>
              <a:t>的元素里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0D3E32-E078-A623-1AE5-13C984057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190" y="2350465"/>
            <a:ext cx="8296275" cy="3429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1DC9EE-E076-9047-6565-17C70AF76B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" r="24557" b="33661"/>
          <a:stretch/>
        </p:blipFill>
        <p:spPr>
          <a:xfrm>
            <a:off x="474705" y="4039720"/>
            <a:ext cx="5567650" cy="26620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465991A-23CB-0B9E-F8C1-453832ED3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86884"/>
            <a:ext cx="5922683" cy="241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1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2201</Words>
  <Application>Microsoft Office PowerPoint</Application>
  <PresentationFormat>宽屏</PresentationFormat>
  <Paragraphs>182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等线</vt:lpstr>
      <vt:lpstr>等线 Light</vt:lpstr>
      <vt:lpstr>微软雅黑</vt:lpstr>
      <vt:lpstr>Arial</vt:lpstr>
      <vt:lpstr>Consolas</vt:lpstr>
      <vt:lpstr>Office 主题​​</vt:lpstr>
      <vt:lpstr>计算概论C大作业 ——西游记</vt:lpstr>
      <vt:lpstr>西游记</vt:lpstr>
      <vt:lpstr>Part 1：爬虫部分——requests库</vt:lpstr>
      <vt:lpstr>Part 1：爬虫部分——requests库</vt:lpstr>
      <vt:lpstr>Part 1：爬虫部分——requests库</vt:lpstr>
      <vt:lpstr>Part 1：爬虫部分——BeautifulSoup库</vt:lpstr>
      <vt:lpstr>Part 1：爬虫部分——BeautifulSoup库</vt:lpstr>
      <vt:lpstr>Part 1：爬虫部分——BeautifulSoup库</vt:lpstr>
      <vt:lpstr>Part 1：爬虫部分——BeautifulSoup库</vt:lpstr>
      <vt:lpstr>Part 1：爬虫部分——BeautifulSoup库</vt:lpstr>
      <vt:lpstr>Part 1：爬虫部分——BeautifulSoup库</vt:lpstr>
      <vt:lpstr>Part 1：爬虫部分——BeautifulSoup库</vt:lpstr>
      <vt:lpstr>Part 1：爬虫部分——BeautifulSoup库</vt:lpstr>
      <vt:lpstr>Part 2：大模型部分——openai库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Part 2：大模型部分</vt:lpstr>
      <vt:lpstr>Part 3：实验报告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证 李</dc:creator>
  <cp:lastModifiedBy>证 李</cp:lastModifiedBy>
  <cp:revision>31</cp:revision>
  <dcterms:created xsi:type="dcterms:W3CDTF">2024-12-09T08:17:06Z</dcterms:created>
  <dcterms:modified xsi:type="dcterms:W3CDTF">2024-12-09T13:27:40Z</dcterms:modified>
</cp:coreProperties>
</file>