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3" r:id="rId2"/>
    <p:sldId id="285" r:id="rId3"/>
    <p:sldId id="282" r:id="rId4"/>
    <p:sldId id="312" r:id="rId5"/>
    <p:sldId id="286" r:id="rId6"/>
    <p:sldId id="269" r:id="rId7"/>
    <p:sldId id="259" r:id="rId8"/>
    <p:sldId id="313" r:id="rId9"/>
    <p:sldId id="314" r:id="rId10"/>
    <p:sldId id="315" r:id="rId11"/>
    <p:sldId id="318" r:id="rId12"/>
    <p:sldId id="319" r:id="rId13"/>
    <p:sldId id="260" r:id="rId14"/>
    <p:sldId id="320" r:id="rId15"/>
    <p:sldId id="321" r:id="rId16"/>
    <p:sldId id="270" r:id="rId17"/>
    <p:sldId id="322" r:id="rId18"/>
    <p:sldId id="323" r:id="rId19"/>
    <p:sldId id="324" r:id="rId20"/>
    <p:sldId id="326" r:id="rId21"/>
    <p:sldId id="325" r:id="rId22"/>
    <p:sldId id="328" r:id="rId23"/>
    <p:sldId id="327" r:id="rId24"/>
    <p:sldId id="316" r:id="rId25"/>
    <p:sldId id="317"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438">
          <p15:clr>
            <a:srgbClr val="A4A3A4"/>
          </p15:clr>
        </p15:guide>
        <p15:guide id="3" pos="72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4243"/>
    <a:srgbClr val="AB1E21"/>
    <a:srgbClr val="308ACA"/>
    <a:srgbClr val="EEF0EF"/>
    <a:srgbClr val="E6E6E6"/>
    <a:srgbClr val="C427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3320" autoAdjust="0"/>
  </p:normalViewPr>
  <p:slideViewPr>
    <p:cSldViewPr snapToGrid="0" showGuides="1">
      <p:cViewPr varScale="1">
        <p:scale>
          <a:sx n="87" d="100"/>
          <a:sy n="87" d="100"/>
        </p:scale>
        <p:origin x="480" y="48"/>
      </p:cViewPr>
      <p:guideLst>
        <p:guide orient="horz" pos="2069"/>
        <p:guide pos="438"/>
        <p:guide pos="7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49E12-936C-4168-A750-6B81F73359E3}"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F934A-2A99-4710-800F-F319DDB5C6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5CE6B-FF6A-471E-9C4A-73362186D6C7}" type="datetimeFigureOut">
              <a:rPr lang="zh-CN" altLang="en-US" smtClean="0"/>
              <a:t>2024/4/23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2F73-3844-4250-B3F7-C596D703A3B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10761323" y="1202532"/>
            <a:ext cx="389278" cy="38927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2826799" y="2753052"/>
            <a:ext cx="6538402" cy="2308324"/>
          </a:xfrm>
          <a:prstGeom prst="rect">
            <a:avLst/>
          </a:prstGeom>
          <a:noFill/>
        </p:spPr>
        <p:txBody>
          <a:bodyPr wrap="square">
            <a:spAutoFit/>
          </a:bodyPr>
          <a:lstStyle/>
          <a:p>
            <a:pPr algn="ctr"/>
            <a:r>
              <a:rPr lang="en-US" altLang="zh-CN" sz="3600" b="1">
                <a:solidFill>
                  <a:schemeClr val="tx1">
                    <a:lumMod val="65000"/>
                    <a:lumOff val="35000"/>
                  </a:schemeClr>
                </a:solidFill>
                <a:latin typeface="思源黑体 CN Medium" panose="020B0600000000000000" pitchFamily="34" charset="-122"/>
                <a:ea typeface="思源黑体 CN Medium" panose="020B0600000000000000" pitchFamily="34" charset="-122"/>
              </a:rPr>
              <a:t>Optimal Control of Distributed Computing</a:t>
            </a:r>
          </a:p>
          <a:p>
            <a:pPr algn="ctr"/>
            <a:r>
              <a:rPr lang="en-US" altLang="zh-CN" sz="3600" b="1">
                <a:solidFill>
                  <a:schemeClr val="tx1">
                    <a:lumMod val="65000"/>
                    <a:lumOff val="35000"/>
                  </a:schemeClr>
                </a:solidFill>
                <a:latin typeface="思源黑体 CN Medium" panose="020B0600000000000000" pitchFamily="34" charset="-122"/>
                <a:ea typeface="思源黑体 CN Medium" panose="020B0600000000000000" pitchFamily="34" charset="-122"/>
              </a:rPr>
              <a:t>Networks With Mixed-Cast Traffic Flows</a:t>
            </a:r>
            <a:endParaRPr lang="zh-CN" altLang="en-US" sz="3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5" name="椭圆 34"/>
          <p:cNvSpPr/>
          <p:nvPr/>
        </p:nvSpPr>
        <p:spPr>
          <a:xfrm>
            <a:off x="2694741" y="3233939"/>
            <a:ext cx="194120" cy="1941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501709" y="3286582"/>
            <a:ext cx="94318" cy="9431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311862" y="3222590"/>
            <a:ext cx="194120" cy="1941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595972" y="3275233"/>
            <a:ext cx="94318" cy="9431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344523" y="817902"/>
            <a:ext cx="356620" cy="3566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646350" y="5476986"/>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333151" y="3059454"/>
            <a:ext cx="452100" cy="452100"/>
          </a:xfrm>
          <a:prstGeom prst="ellipse">
            <a:avLst/>
          </a:prstGeom>
          <a:solidFill>
            <a:schemeClr val="bg1"/>
          </a:solid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190637" y="1558131"/>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8787379" y="1478302"/>
            <a:ext cx="153420" cy="153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7"/>
          <p:cNvSpPr/>
          <p:nvPr/>
        </p:nvSpPr>
        <p:spPr>
          <a:xfrm rot="2001767">
            <a:off x="10705817" y="1962311"/>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9"/>
          <p:cNvSpPr/>
          <p:nvPr/>
        </p:nvSpPr>
        <p:spPr>
          <a:xfrm rot="2001767">
            <a:off x="8342563" y="399356"/>
            <a:ext cx="471236" cy="47411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866" y="1610375"/>
            <a:ext cx="3144268" cy="928079"/>
          </a:xfrm>
          <a:prstGeom prst="rect">
            <a:avLst/>
          </a:prstGeom>
        </p:spPr>
      </p:pic>
      <p:sp>
        <p:nvSpPr>
          <p:cNvPr id="48" name="矩形 47"/>
          <p:cNvSpPr/>
          <p:nvPr/>
        </p:nvSpPr>
        <p:spPr>
          <a:xfrm flipH="1">
            <a:off x="4730289" y="5347245"/>
            <a:ext cx="5242162" cy="398780"/>
          </a:xfrm>
          <a:prstGeom prst="rect">
            <a:avLst/>
          </a:prstGeom>
        </p:spPr>
        <p:txBody>
          <a:bodyPr wrap="square">
            <a:spAutoFit/>
          </a:bodyPr>
          <a:lstStyle/>
          <a:p>
            <a:pPr algn="r"/>
            <a:r>
              <a:rPr lang="zh-CN" altLang="en-US" sz="2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mn-lt"/>
              </a:rPr>
              <a:t>戚一嘉豪 李鹏 张嘉楠老师</a:t>
            </a:r>
          </a:p>
        </p:txBody>
      </p:sp>
      <p:sp>
        <p:nvSpPr>
          <p:cNvPr id="21" name="任意多边形: 形状 2"/>
          <p:cNvSpPr/>
          <p:nvPr/>
        </p:nvSpPr>
        <p:spPr>
          <a:xfrm>
            <a:off x="-1422399" y="4104616"/>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3"/>
          <p:cNvSpPr/>
          <p:nvPr/>
        </p:nvSpPr>
        <p:spPr>
          <a:xfrm>
            <a:off x="-3047999" y="4133645"/>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71877" y="2044360"/>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0785251" y="4148461"/>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459098" y="2415990"/>
            <a:ext cx="2825120" cy="25471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4" name="圆角矩形 3"/>
          <p:cNvSpPr/>
          <p:nvPr/>
        </p:nvSpPr>
        <p:spPr>
          <a:xfrm>
            <a:off x="4504523" y="1521717"/>
            <a:ext cx="7042347"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5" name="Freeform 5"/>
          <p:cNvSpPr/>
          <p:nvPr/>
        </p:nvSpPr>
        <p:spPr bwMode="auto">
          <a:xfrm>
            <a:off x="3471745" y="669702"/>
            <a:ext cx="921060" cy="590249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AC4243"/>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6" name="圆角矩形 5"/>
          <p:cNvSpPr/>
          <p:nvPr/>
        </p:nvSpPr>
        <p:spPr>
          <a:xfrm>
            <a:off x="4504523" y="4987111"/>
            <a:ext cx="7042347"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7" name="圆角矩形 6"/>
          <p:cNvSpPr/>
          <p:nvPr/>
        </p:nvSpPr>
        <p:spPr>
          <a:xfrm>
            <a:off x="4505494" y="5829450"/>
            <a:ext cx="7042347"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17" name="学论网-www.xuelun.me"/>
          <p:cNvSpPr txBox="1"/>
          <p:nvPr/>
        </p:nvSpPr>
        <p:spPr>
          <a:xfrm>
            <a:off x="4825356" y="1629840"/>
            <a:ext cx="6327747" cy="521361"/>
          </a:xfrm>
          <a:prstGeom prst="rect">
            <a:avLst/>
          </a:prstGeom>
          <a:noFill/>
          <a:ln>
            <a:noFill/>
          </a:ln>
        </p:spPr>
        <p:txBody>
          <a:bodyPr wrap="square" lIns="0" tIns="0" rIns="0" bIns="0" rtlCol="0">
            <a:spAutoFit/>
          </a:bodyPr>
          <a:lstStyle/>
          <a:p>
            <a:pPr>
              <a:lnSpc>
                <a:spcPct val="150000"/>
              </a:lnSpc>
            </a:pPr>
            <a:r>
              <a:rPr lang="en-US"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Preprocessing for Incoming Packets: For each incoming packet, identify its service chain. Construct a layered graph for the packet’s service chain.</a:t>
            </a:r>
            <a:endParaRPr lang="zh-CN" altLang="en-US"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19" name="学论网-www.xuelun.me"/>
          <p:cNvSpPr txBox="1"/>
          <p:nvPr/>
        </p:nvSpPr>
        <p:spPr>
          <a:xfrm>
            <a:off x="4938489" y="5932805"/>
            <a:ext cx="6327746" cy="244362"/>
          </a:xfrm>
          <a:prstGeom prst="rect">
            <a:avLst/>
          </a:prstGeom>
          <a:noFill/>
          <a:ln>
            <a:noFill/>
          </a:ln>
        </p:spPr>
        <p:txBody>
          <a:bodyPr wrap="square" lIns="0" tIns="0" rIns="0" bIns="0" rtlCol="0">
            <a:spAutoFit/>
          </a:bodyPr>
          <a:lstStyle/>
          <a:p>
            <a:pPr>
              <a:lnSpc>
                <a:spcPct val="150000"/>
              </a:lnSpc>
            </a:pPr>
            <a:r>
              <a:rPr lang="fr-FR"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Virtual Queues Update: Update virtual queues. Process departures from virtual queues</a:t>
            </a:r>
            <a:endParaRPr lang="zh-CN" altLang="en-US"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20" name="学论网-www.xuelun.me"/>
          <p:cNvSpPr txBox="1"/>
          <p:nvPr/>
        </p:nvSpPr>
        <p:spPr>
          <a:xfrm>
            <a:off x="4916697" y="5081402"/>
            <a:ext cx="6398580" cy="521361"/>
          </a:xfrm>
          <a:prstGeom prst="rect">
            <a:avLst/>
          </a:prstGeom>
          <a:noFill/>
          <a:ln>
            <a:noFill/>
          </a:ln>
        </p:spPr>
        <p:txBody>
          <a:bodyPr wrap="square" lIns="0" tIns="0" rIns="0" bIns="0" rtlCol="0">
            <a:spAutoFit/>
          </a:bodyPr>
          <a:lstStyle/>
          <a:p>
            <a:pPr>
              <a:lnSpc>
                <a:spcPct val="150000"/>
              </a:lnSpc>
            </a:pPr>
            <a:r>
              <a:rPr lang="en-US"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Packet Scheduling in the Physical Network: Apply the route decisions made in the virtual system to the physical network. Use the Extended Nearest-to-Origin (ENTO)</a:t>
            </a:r>
            <a:endParaRPr lang="zh-CN" altLang="en-US"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22" name="文本框 21"/>
          <p:cNvSpPr txBox="1"/>
          <p:nvPr/>
        </p:nvSpPr>
        <p:spPr>
          <a:xfrm flipH="1">
            <a:off x="736470" y="3462217"/>
            <a:ext cx="2150644" cy="461665"/>
          </a:xfrm>
          <a:prstGeom prst="rect">
            <a:avLst/>
          </a:prstGeom>
          <a:noFill/>
        </p:spPr>
        <p:txBody>
          <a:bodyPr wrap="square" rtlCol="0">
            <a:spAutoFit/>
          </a:bodyPr>
          <a:lstStyle/>
          <a:p>
            <a:pPr algn="ctr"/>
            <a:r>
              <a:rPr lang="en-US" altLang="zh-CN" sz="2400" dirty="0" err="1">
                <a:solidFill>
                  <a:schemeClr val="bg1"/>
                </a:solidFill>
                <a:latin typeface="思源黑体 CN Medium" panose="020B0600000000000000" pitchFamily="34" charset="-122"/>
                <a:ea typeface="思源黑体 CN Medium" panose="020B0600000000000000" pitchFamily="34" charset="-122"/>
              </a:rPr>
              <a:t>UCNC</a:t>
            </a:r>
            <a:r>
              <a:rPr lang="en-US" altLang="zh-CN" sz="2400" dirty="0">
                <a:solidFill>
                  <a:schemeClr val="bg1"/>
                </a:solidFill>
                <a:latin typeface="思源黑体 CN Medium" panose="020B0600000000000000" pitchFamily="34" charset="-122"/>
                <a:ea typeface="思源黑体 CN Medium" panose="020B0600000000000000" pitchFamily="34" charset="-122"/>
              </a:rPr>
              <a:t> </a:t>
            </a: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35" name="圆角矩形 3">
            <a:extLst>
              <a:ext uri="{FF2B5EF4-FFF2-40B4-BE49-F238E27FC236}">
                <a16:creationId xmlns:a16="http://schemas.microsoft.com/office/drawing/2014/main" id="{9B7C8C73-83DD-7F48-D6C3-023A0F387DBD}"/>
              </a:ext>
            </a:extLst>
          </p:cNvPr>
          <p:cNvSpPr/>
          <p:nvPr/>
        </p:nvSpPr>
        <p:spPr>
          <a:xfrm>
            <a:off x="4505494" y="663190"/>
            <a:ext cx="7041376"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37" name="学论网-www.xuelun.me">
            <a:extLst>
              <a:ext uri="{FF2B5EF4-FFF2-40B4-BE49-F238E27FC236}">
                <a16:creationId xmlns:a16="http://schemas.microsoft.com/office/drawing/2014/main" id="{AF7EEE1B-3A3A-F9F5-FD8F-B20FD479089D}"/>
              </a:ext>
            </a:extLst>
          </p:cNvPr>
          <p:cNvSpPr txBox="1"/>
          <p:nvPr/>
        </p:nvSpPr>
        <p:spPr>
          <a:xfrm>
            <a:off x="4825356" y="771313"/>
            <a:ext cx="6398581" cy="521361"/>
          </a:xfrm>
          <a:prstGeom prst="rect">
            <a:avLst/>
          </a:prstGeom>
          <a:noFill/>
          <a:ln>
            <a:noFill/>
          </a:ln>
        </p:spPr>
        <p:txBody>
          <a:bodyPr wrap="square" lIns="0" tIns="0" rIns="0" bIns="0" rtlCol="0">
            <a:spAutoFit/>
          </a:bodyPr>
          <a:lstStyle/>
          <a:p>
            <a:pPr>
              <a:lnSpc>
                <a:spcPct val="150000"/>
              </a:lnSpc>
            </a:pPr>
            <a:r>
              <a:rPr lang="fr-FR"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Initialization: </a:t>
            </a:r>
            <a:r>
              <a:rPr lang="en-US"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Start with a distributed computing network modeled as a graph. Initialize virtual queues</a:t>
            </a:r>
            <a:endParaRPr lang="zh-CN" altLang="en-US"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sp>
        <p:nvSpPr>
          <p:cNvPr id="38" name="圆角矩形 3">
            <a:extLst>
              <a:ext uri="{FF2B5EF4-FFF2-40B4-BE49-F238E27FC236}">
                <a16:creationId xmlns:a16="http://schemas.microsoft.com/office/drawing/2014/main" id="{7997FA71-07D5-08B9-E543-BAA18C36A8A3}"/>
              </a:ext>
            </a:extLst>
          </p:cNvPr>
          <p:cNvSpPr/>
          <p:nvPr/>
        </p:nvSpPr>
        <p:spPr>
          <a:xfrm>
            <a:off x="4504523" y="2363900"/>
            <a:ext cx="7041376" cy="759848"/>
          </a:xfrm>
          <a:prstGeom prst="roundRect">
            <a:avLst>
              <a:gd name="adj" fmla="val 50000"/>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39" name="学论网-www.xuelun.me">
            <a:extLst>
              <a:ext uri="{FF2B5EF4-FFF2-40B4-BE49-F238E27FC236}">
                <a16:creationId xmlns:a16="http://schemas.microsoft.com/office/drawing/2014/main" id="{E5668907-8B2A-6C4B-46E9-A24C3D05B0F1}"/>
              </a:ext>
            </a:extLst>
          </p:cNvPr>
          <p:cNvSpPr txBox="1"/>
          <p:nvPr/>
        </p:nvSpPr>
        <p:spPr>
          <a:xfrm>
            <a:off x="4899224" y="2428214"/>
            <a:ext cx="6327746" cy="521361"/>
          </a:xfrm>
          <a:prstGeom prst="rect">
            <a:avLst/>
          </a:prstGeom>
          <a:noFill/>
          <a:ln>
            <a:noFill/>
          </a:ln>
        </p:spPr>
        <p:txBody>
          <a:bodyPr wrap="square" lIns="0" tIns="0" rIns="0" bIns="0" rtlCol="0">
            <a:spAutoFit/>
          </a:bodyPr>
          <a:lstStyle/>
          <a:p>
            <a:pPr>
              <a:lnSpc>
                <a:spcPct val="150000"/>
              </a:lnSpc>
            </a:pPr>
            <a:r>
              <a:rPr lang="en-US"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Route Selection in the Virtual System: Calculate the cost of routing and processing. Find the optimal route.</a:t>
            </a:r>
            <a:endParaRPr lang="zh-CN" altLang="en-US"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grpSp>
        <p:nvGrpSpPr>
          <p:cNvPr id="32" name="组合 31">
            <a:extLst>
              <a:ext uri="{FF2B5EF4-FFF2-40B4-BE49-F238E27FC236}">
                <a16:creationId xmlns:a16="http://schemas.microsoft.com/office/drawing/2014/main" id="{635D61C8-183E-6EB7-E053-B0CD91C21A60}"/>
              </a:ext>
            </a:extLst>
          </p:cNvPr>
          <p:cNvGrpSpPr/>
          <p:nvPr/>
        </p:nvGrpSpPr>
        <p:grpSpPr>
          <a:xfrm>
            <a:off x="6262928" y="266844"/>
            <a:ext cx="4511752" cy="330008"/>
            <a:chOff x="5025390" y="266844"/>
            <a:chExt cx="6259830" cy="330008"/>
          </a:xfrm>
        </p:grpSpPr>
        <p:cxnSp>
          <p:nvCxnSpPr>
            <p:cNvPr id="33" name="直接连接符 32">
              <a:extLst>
                <a:ext uri="{FF2B5EF4-FFF2-40B4-BE49-F238E27FC236}">
                  <a16:creationId xmlns:a16="http://schemas.microsoft.com/office/drawing/2014/main" id="{B350B0FD-43D5-1CE9-B2B7-F6F95AE415E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4EA02E6-9C85-A318-B46B-4AAA1C219B95}"/>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51B0CA0-A3E4-D9D0-61E4-5DE38002B788}"/>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81B482F-203F-9B6F-21B2-8B31E5768B96}"/>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CE4BC2C-50DF-ED12-9ECF-0370288EA3A9}"/>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91E4530B-D7F4-9CB1-4995-1ECB5C61274E}"/>
              </a:ext>
            </a:extLst>
          </p:cNvPr>
          <p:cNvGrpSpPr/>
          <p:nvPr/>
        </p:nvGrpSpPr>
        <p:grpSpPr>
          <a:xfrm>
            <a:off x="0" y="266844"/>
            <a:ext cx="487680" cy="330008"/>
            <a:chOff x="5025390" y="266844"/>
            <a:chExt cx="6259830" cy="330008"/>
          </a:xfrm>
        </p:grpSpPr>
        <p:cxnSp>
          <p:nvCxnSpPr>
            <p:cNvPr id="46" name="直接连接符 45">
              <a:extLst>
                <a:ext uri="{FF2B5EF4-FFF2-40B4-BE49-F238E27FC236}">
                  <a16:creationId xmlns:a16="http://schemas.microsoft.com/office/drawing/2014/main" id="{DFAFE89E-6BB3-7D55-118B-AE32D232F82A}"/>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6B7DFF4-EBA5-7F10-BF53-A968458A0EB3}"/>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87B26CA-75BE-8BE1-5993-B202FF1D8420}"/>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FCF2C6A-1075-7514-8869-5B321833B47C}"/>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AC44443-8DB8-D500-94AF-2A6C4403E968}"/>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51" name="图片 50">
            <a:extLst>
              <a:ext uri="{FF2B5EF4-FFF2-40B4-BE49-F238E27FC236}">
                <a16:creationId xmlns:a16="http://schemas.microsoft.com/office/drawing/2014/main" id="{BC61E19C-37D4-F9C2-9ABD-2547ECEB03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52" name="矩形 51">
            <a:extLst>
              <a:ext uri="{FF2B5EF4-FFF2-40B4-BE49-F238E27FC236}">
                <a16:creationId xmlns:a16="http://schemas.microsoft.com/office/drawing/2014/main" id="{D018A575-3AE4-57AE-57C3-6A12F2851D73}"/>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3" name="矩形 52">
            <a:extLst>
              <a:ext uri="{FF2B5EF4-FFF2-40B4-BE49-F238E27FC236}">
                <a16:creationId xmlns:a16="http://schemas.microsoft.com/office/drawing/2014/main" id="{905027EC-F4BA-235C-3E65-7B9A6ED7C36D}"/>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4" name="矩形 53">
            <a:extLst>
              <a:ext uri="{FF2B5EF4-FFF2-40B4-BE49-F238E27FC236}">
                <a16:creationId xmlns:a16="http://schemas.microsoft.com/office/drawing/2014/main" id="{8D2FD9EA-DD0F-3A03-792D-70DDCD880605}"/>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5" name="矩形 54">
            <a:extLst>
              <a:ext uri="{FF2B5EF4-FFF2-40B4-BE49-F238E27FC236}">
                <a16:creationId xmlns:a16="http://schemas.microsoft.com/office/drawing/2014/main" id="{AECA1256-0996-CD0E-8C17-9007B36935E7}"/>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6" name="矩形 55">
            <a:extLst>
              <a:ext uri="{FF2B5EF4-FFF2-40B4-BE49-F238E27FC236}">
                <a16:creationId xmlns:a16="http://schemas.microsoft.com/office/drawing/2014/main" id="{D2858953-B832-9D62-F483-CBAF84A85363}"/>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7" name="直接连接符 56">
            <a:extLst>
              <a:ext uri="{FF2B5EF4-FFF2-40B4-BE49-F238E27FC236}">
                <a16:creationId xmlns:a16="http://schemas.microsoft.com/office/drawing/2014/main" id="{3DB3BDF2-7665-4D8B-7404-4BA101BC87BE}"/>
              </a:ext>
            </a:extLst>
          </p:cNvPr>
          <p:cNvCxnSpPr>
            <a:cxnSpLocks/>
          </p:cNvCxnSpPr>
          <p:nvPr/>
        </p:nvCxnSpPr>
        <p:spPr>
          <a:xfrm>
            <a:off x="2513649" y="588267"/>
            <a:ext cx="1168846"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9328BD95-EBF2-E413-71D6-7075B2CF26E9}"/>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60" name="学论网-www.xuelun.me">
            <a:extLst>
              <a:ext uri="{FF2B5EF4-FFF2-40B4-BE49-F238E27FC236}">
                <a16:creationId xmlns:a16="http://schemas.microsoft.com/office/drawing/2014/main" id="{4DBCEB0E-E4D8-0290-3454-0EBDC45343F1}"/>
              </a:ext>
            </a:extLst>
          </p:cNvPr>
          <p:cNvSpPr txBox="1"/>
          <p:nvPr/>
        </p:nvSpPr>
        <p:spPr>
          <a:xfrm>
            <a:off x="4938489" y="6225936"/>
            <a:ext cx="6327746" cy="244362"/>
          </a:xfrm>
          <a:prstGeom prst="rect">
            <a:avLst/>
          </a:prstGeom>
          <a:noFill/>
          <a:ln>
            <a:noFill/>
          </a:ln>
        </p:spPr>
        <p:txBody>
          <a:bodyPr wrap="square" lIns="0" tIns="0" rIns="0" bIns="0" rtlCol="0">
            <a:spAutoFit/>
          </a:bodyPr>
          <a:lstStyle/>
          <a:p>
            <a:pPr>
              <a:lnSpc>
                <a:spcPct val="150000"/>
              </a:lnSpc>
            </a:pPr>
            <a:r>
              <a:rPr lang="en-US"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Actual</a:t>
            </a:r>
            <a:r>
              <a:rPr lang="fr-FR" altLang="zh-CN"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Queues Update: Update actual queues. Process departures from virtual queues</a:t>
            </a:r>
            <a:endParaRPr lang="zh-CN" altLang="en-US" sz="1200" dirty="0">
              <a:solidFill>
                <a:schemeClr val="bg1"/>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pic>
        <p:nvPicPr>
          <p:cNvPr id="62" name="图片 61">
            <a:extLst>
              <a:ext uri="{FF2B5EF4-FFF2-40B4-BE49-F238E27FC236}">
                <a16:creationId xmlns:a16="http://schemas.microsoft.com/office/drawing/2014/main" id="{706CADD6-B33A-619A-55B2-78B709329CAC}"/>
              </a:ext>
            </a:extLst>
          </p:cNvPr>
          <p:cNvPicPr>
            <a:picLocks noChangeAspect="1"/>
          </p:cNvPicPr>
          <p:nvPr/>
        </p:nvPicPr>
        <p:blipFill>
          <a:blip r:embed="rId3"/>
          <a:stretch>
            <a:fillRect/>
          </a:stretch>
        </p:blipFill>
        <p:spPr>
          <a:xfrm>
            <a:off x="5336020" y="3123748"/>
            <a:ext cx="5158597" cy="1851386"/>
          </a:xfrm>
          <a:prstGeom prst="rect">
            <a:avLst/>
          </a:prstGeom>
        </p:spPr>
      </p:pic>
    </p:spTree>
    <p:extLst>
      <p:ext uri="{BB962C8B-B14F-4D97-AF65-F5344CB8AC3E}">
        <p14:creationId xmlns:p14="http://schemas.microsoft.com/office/powerpoint/2010/main" val="130081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2" presetClass="entr" presetSubtype="8" fill="hold" grpId="0" nodeType="withEffect">
                                  <p:stCondLst>
                                    <p:cond delay="25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par>
                                <p:cTn id="52" presetID="22" presetClass="entr" presetSubtype="8" fill="hold" grpId="0" nodeType="withEffect">
                                  <p:stCondLst>
                                    <p:cond delay="5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par>
                                <p:cTn id="55" presetID="22" presetClass="entr" presetSubtype="8" fill="hold" grpId="0" nodeType="withEffect">
                                  <p:stCondLst>
                                    <p:cond delay="100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55"/>
                                        </p:tgtEl>
                                        <p:attrNameLst>
                                          <p:attrName>style.visibility</p:attrName>
                                        </p:attrNameLst>
                                      </p:cBhvr>
                                      <p:to>
                                        <p:strVal val="visible"/>
                                      </p:to>
                                    </p:set>
                                    <p:animEffect transition="in" filter="wipe(left)">
                                      <p:cBhvr>
                                        <p:cTn id="60" dur="500"/>
                                        <p:tgtEl>
                                          <p:spTgt spid="55"/>
                                        </p:tgtEl>
                                      </p:cBhvr>
                                    </p:animEffect>
                                  </p:childTnLst>
                                </p:cTn>
                              </p:par>
                              <p:par>
                                <p:cTn id="61" presetID="22" presetClass="entr" presetSubtype="8" fill="hold" grpId="0" nodeType="withEffect">
                                  <p:stCondLst>
                                    <p:cond delay="500"/>
                                  </p:stCondLst>
                                  <p:childTnLst>
                                    <p:set>
                                      <p:cBhvr>
                                        <p:cTn id="62" dur="1" fill="hold">
                                          <p:stCondLst>
                                            <p:cond delay="0"/>
                                          </p:stCondLst>
                                        </p:cTn>
                                        <p:tgtEl>
                                          <p:spTgt spid="56"/>
                                        </p:tgtEl>
                                        <p:attrNameLst>
                                          <p:attrName>style.visibility</p:attrName>
                                        </p:attrNameLst>
                                      </p:cBhvr>
                                      <p:to>
                                        <p:strVal val="visible"/>
                                      </p:to>
                                    </p:set>
                                    <p:animEffect transition="in" filter="wipe(left)">
                                      <p:cBhvr>
                                        <p:cTn id="63" dur="500"/>
                                        <p:tgtEl>
                                          <p:spTgt spid="56"/>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500"/>
                                        <p:tgtEl>
                                          <p:spTgt spid="58"/>
                                        </p:tgtEl>
                                      </p:cBhvr>
                                    </p:animEffect>
                                  </p:childTnLst>
                                </p:cTn>
                              </p:par>
                              <p:par>
                                <p:cTn id="67" presetID="2" presetClass="entr" presetSubtype="4"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fill="hold"/>
                                        <p:tgtEl>
                                          <p:spTgt spid="60"/>
                                        </p:tgtEl>
                                        <p:attrNameLst>
                                          <p:attrName>ppt_x</p:attrName>
                                        </p:attrNameLst>
                                      </p:cBhvr>
                                      <p:tavLst>
                                        <p:tav tm="0">
                                          <p:val>
                                            <p:strVal val="#ppt_x"/>
                                          </p:val>
                                        </p:tav>
                                        <p:tav tm="100000">
                                          <p:val>
                                            <p:strVal val="#ppt_x"/>
                                          </p:val>
                                        </p:tav>
                                      </p:tavLst>
                                    </p:anim>
                                    <p:anim calcmode="lin" valueType="num">
                                      <p:cBhvr additive="base">
                                        <p:cTn id="7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7" grpId="0"/>
      <p:bldP spid="19" grpId="0"/>
      <p:bldP spid="20" grpId="0"/>
      <p:bldP spid="35" grpId="0" animBg="1"/>
      <p:bldP spid="37" grpId="0"/>
      <p:bldP spid="38" grpId="0" animBg="1"/>
      <p:bldP spid="39" grpId="0"/>
      <p:bldP spid="52" grpId="0"/>
      <p:bldP spid="53" grpId="0"/>
      <p:bldP spid="54" grpId="0"/>
      <p:bldP spid="55" grpId="0"/>
      <p:bldP spid="56" grpId="0"/>
      <p:bldP spid="58"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7121" y="1253167"/>
            <a:ext cx="2559495" cy="4063749"/>
            <a:chOff x="1022470" y="1481251"/>
            <a:chExt cx="2066102" cy="4063749"/>
          </a:xfrm>
        </p:grpSpPr>
        <p:sp>
          <p:nvSpPr>
            <p:cNvPr id="31"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3" name="椭圆 32"/>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429443" y="2281310"/>
            <a:ext cx="4073552" cy="1015663"/>
          </a:xfrm>
          <a:prstGeom prst="rect">
            <a:avLst/>
          </a:prstGeom>
        </p:spPr>
        <p:txBody>
          <a:bodyPr wrap="none">
            <a:spAutoFit/>
          </a:bodyPr>
          <a:lstStyle/>
          <a:p>
            <a:pPr algn="ctr">
              <a:defRPr/>
            </a:pPr>
            <a:r>
              <a:rPr lang="en-US" altLang="zh-CN"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椭圆 48"/>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44213" y="2934527"/>
            <a:ext cx="2372539" cy="830997"/>
          </a:xfrm>
          <a:prstGeom prst="rect">
            <a:avLst/>
          </a:prstGeom>
          <a:noFill/>
        </p:spPr>
        <p:txBody>
          <a:bodyPr wrap="square" rtlCol="0">
            <a:spAutoFit/>
          </a:bodyPr>
          <a:lstStyle/>
          <a:p>
            <a:r>
              <a:rPr lang="en-US" altLang="zh-CN" sz="4800">
                <a:solidFill>
                  <a:schemeClr val="bg1"/>
                </a:solidFill>
                <a:latin typeface="思源黑体 CN Medium" panose="020B0600000000000000" pitchFamily="34" charset="-122"/>
                <a:ea typeface="思源黑体 CN Medium" panose="020B0600000000000000" pitchFamily="34" charset="-122"/>
              </a:rPr>
              <a:t>PART 5</a:t>
            </a:r>
            <a:endParaRPr lang="zh-CN" altLang="en-US" sz="4800">
              <a:solidFill>
                <a:schemeClr val="bg1"/>
              </a:solidFill>
              <a:latin typeface="思源黑体 CN Medium" panose="020B0600000000000000" pitchFamily="34" charset="-122"/>
              <a:ea typeface="思源黑体 CN Medium" panose="020B0600000000000000" pitchFamily="34" charset="-122"/>
            </a:endParaRPr>
          </a:p>
        </p:txBody>
      </p:sp>
      <p:sp>
        <p:nvSpPr>
          <p:cNvPr id="52" name="椭圆 51"/>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34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7190414" y="4605625"/>
            <a:ext cx="5044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03250" y="5613380"/>
            <a:ext cx="106426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3534556" y="4620276"/>
            <a:ext cx="5044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3534556" y="3489560"/>
            <a:ext cx="5044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487371" y="2224896"/>
            <a:ext cx="858109" cy="216620"/>
            <a:chOff x="4470269" y="1661160"/>
            <a:chExt cx="1290451" cy="262890"/>
          </a:xfrm>
        </p:grpSpPr>
        <p:cxnSp>
          <p:nvCxnSpPr>
            <p:cNvPr id="7" name="直接连接符 6"/>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flipH="1">
            <a:off x="6979026" y="2850164"/>
            <a:ext cx="728346" cy="216620"/>
            <a:chOff x="4255294" y="1661160"/>
            <a:chExt cx="1505426" cy="262890"/>
          </a:xfrm>
        </p:grpSpPr>
        <p:cxnSp>
          <p:nvCxnSpPr>
            <p:cNvPr id="12" name="直接连接符 11"/>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1"/>
          <p:cNvGrpSpPr/>
          <p:nvPr/>
        </p:nvGrpSpPr>
        <p:grpSpPr bwMode="auto">
          <a:xfrm>
            <a:off x="4904994" y="3395679"/>
            <a:ext cx="1462300" cy="2133927"/>
            <a:chOff x="0" y="0"/>
            <a:chExt cx="1335" cy="1947"/>
          </a:xfrm>
          <a:solidFill>
            <a:srgbClr val="AC4243"/>
          </a:solidFill>
        </p:grpSpPr>
        <p:sp>
          <p:nvSpPr>
            <p:cNvPr id="30" name="Freeform 22"/>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1" name="Freeform 23"/>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2" name="Freeform 24"/>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3" name="Freeform 25"/>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4" name="Freeform 26"/>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grpSp>
      <p:sp>
        <p:nvSpPr>
          <p:cNvPr id="16" name="Freeform 28"/>
          <p:cNvSpPr/>
          <p:nvPr/>
        </p:nvSpPr>
        <p:spPr bwMode="auto">
          <a:xfrm>
            <a:off x="5262404" y="2315416"/>
            <a:ext cx="744681" cy="960804"/>
          </a:xfrm>
          <a:custGeom>
            <a:avLst/>
            <a:gdLst>
              <a:gd name="T0" fmla="*/ 44 w 250"/>
              <a:gd name="T1" fmla="*/ 81 h 323"/>
              <a:gd name="T2" fmla="*/ 44 w 250"/>
              <a:gd name="T3" fmla="*/ 242 h 323"/>
              <a:gd name="T4" fmla="*/ 44 w 250"/>
              <a:gd name="T5" fmla="*/ 242 h 323"/>
              <a:gd name="T6" fmla="*/ 125 w 250"/>
              <a:gd name="T7" fmla="*/ 323 h 323"/>
              <a:gd name="T8" fmla="*/ 206 w 250"/>
              <a:gd name="T9" fmla="*/ 242 h 323"/>
              <a:gd name="T10" fmla="*/ 206 w 250"/>
              <a:gd name="T11" fmla="*/ 242 h 323"/>
              <a:gd name="T12" fmla="*/ 206 w 250"/>
              <a:gd name="T13" fmla="*/ 81 h 323"/>
              <a:gd name="T14" fmla="*/ 125 w 250"/>
              <a:gd name="T15" fmla="*/ 0 h 323"/>
              <a:gd name="T16" fmla="*/ 44 w 250"/>
              <a:gd name="T17" fmla="*/ 8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23">
                <a:moveTo>
                  <a:pt x="44" y="81"/>
                </a:moveTo>
                <a:cubicBezTo>
                  <a:pt x="0" y="125"/>
                  <a:pt x="0" y="197"/>
                  <a:pt x="44" y="242"/>
                </a:cubicBezTo>
                <a:cubicBezTo>
                  <a:pt x="44" y="242"/>
                  <a:pt x="44" y="242"/>
                  <a:pt x="44" y="242"/>
                </a:cubicBezTo>
                <a:cubicBezTo>
                  <a:pt x="125" y="323"/>
                  <a:pt x="125" y="323"/>
                  <a:pt x="125" y="323"/>
                </a:cubicBezTo>
                <a:cubicBezTo>
                  <a:pt x="206" y="242"/>
                  <a:pt x="206" y="242"/>
                  <a:pt x="206" y="242"/>
                </a:cubicBezTo>
                <a:cubicBezTo>
                  <a:pt x="206" y="242"/>
                  <a:pt x="206" y="242"/>
                  <a:pt x="206" y="242"/>
                </a:cubicBezTo>
                <a:cubicBezTo>
                  <a:pt x="250" y="197"/>
                  <a:pt x="250" y="125"/>
                  <a:pt x="206" y="81"/>
                </a:cubicBezTo>
                <a:cubicBezTo>
                  <a:pt x="125" y="0"/>
                  <a:pt x="125" y="0"/>
                  <a:pt x="125" y="0"/>
                </a:cubicBezTo>
                <a:lnTo>
                  <a:pt x="44" y="81"/>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17" name="Freeform 29"/>
          <p:cNvSpPr/>
          <p:nvPr/>
        </p:nvSpPr>
        <p:spPr bwMode="auto">
          <a:xfrm>
            <a:off x="4318954" y="4788587"/>
            <a:ext cx="677959" cy="677556"/>
          </a:xfrm>
          <a:custGeom>
            <a:avLst/>
            <a:gdLst>
              <a:gd name="T0" fmla="*/ 114 w 228"/>
              <a:gd name="T1" fmla="*/ 0 h 228"/>
              <a:gd name="T2" fmla="*/ 0 w 228"/>
              <a:gd name="T3" fmla="*/ 114 h 228"/>
              <a:gd name="T4" fmla="*/ 0 w 228"/>
              <a:gd name="T5" fmla="*/ 114 h 228"/>
              <a:gd name="T6" fmla="*/ 0 w 228"/>
              <a:gd name="T7" fmla="*/ 228 h 228"/>
              <a:gd name="T8" fmla="*/ 114 w 228"/>
              <a:gd name="T9" fmla="*/ 228 h 228"/>
              <a:gd name="T10" fmla="*/ 114 w 228"/>
              <a:gd name="T11" fmla="*/ 228 h 228"/>
              <a:gd name="T12" fmla="*/ 228 w 228"/>
              <a:gd name="T13" fmla="*/ 114 h 228"/>
              <a:gd name="T14" fmla="*/ 228 w 228"/>
              <a:gd name="T15" fmla="*/ 0 h 228"/>
              <a:gd name="T16" fmla="*/ 114 w 228"/>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114" y="0"/>
                </a:moveTo>
                <a:cubicBezTo>
                  <a:pt x="51" y="0"/>
                  <a:pt x="0" y="51"/>
                  <a:pt x="0" y="114"/>
                </a:cubicBezTo>
                <a:cubicBezTo>
                  <a:pt x="0" y="114"/>
                  <a:pt x="0" y="114"/>
                  <a:pt x="0" y="114"/>
                </a:cubicBezTo>
                <a:cubicBezTo>
                  <a:pt x="0" y="228"/>
                  <a:pt x="0" y="228"/>
                  <a:pt x="0" y="228"/>
                </a:cubicBezTo>
                <a:cubicBezTo>
                  <a:pt x="114" y="228"/>
                  <a:pt x="114" y="228"/>
                  <a:pt x="114" y="228"/>
                </a:cubicBezTo>
                <a:cubicBezTo>
                  <a:pt x="114" y="228"/>
                  <a:pt x="114" y="228"/>
                  <a:pt x="114" y="228"/>
                </a:cubicBezTo>
                <a:cubicBezTo>
                  <a:pt x="177" y="228"/>
                  <a:pt x="228" y="177"/>
                  <a:pt x="228" y="114"/>
                </a:cubicBezTo>
                <a:cubicBezTo>
                  <a:pt x="228" y="0"/>
                  <a:pt x="228" y="0"/>
                  <a:pt x="228" y="0"/>
                </a:cubicBezTo>
                <a:lnTo>
                  <a:pt x="114" y="0"/>
                </a:lnTo>
                <a:close/>
              </a:path>
            </a:pathLst>
          </a:custGeom>
          <a:solidFill>
            <a:srgbClr val="AC4243"/>
          </a:solidFill>
          <a:ln>
            <a:noFill/>
          </a:ln>
        </p:spPr>
        <p:txBody>
          <a:bodyPr/>
          <a:lstStyle/>
          <a:p>
            <a:endParaRPr lang="zh-CN" altLang="en-US"/>
          </a:p>
        </p:txBody>
      </p:sp>
      <p:sp>
        <p:nvSpPr>
          <p:cNvPr id="18" name="Freeform 30"/>
          <p:cNvSpPr/>
          <p:nvPr/>
        </p:nvSpPr>
        <p:spPr bwMode="auto">
          <a:xfrm>
            <a:off x="6253912" y="4788587"/>
            <a:ext cx="677959" cy="677556"/>
          </a:xfrm>
          <a:custGeom>
            <a:avLst/>
            <a:gdLst>
              <a:gd name="T0" fmla="*/ 228 w 228"/>
              <a:gd name="T1" fmla="*/ 114 h 228"/>
              <a:gd name="T2" fmla="*/ 114 w 228"/>
              <a:gd name="T3" fmla="*/ 0 h 228"/>
              <a:gd name="T4" fmla="*/ 114 w 228"/>
              <a:gd name="T5" fmla="*/ 0 h 228"/>
              <a:gd name="T6" fmla="*/ 0 w 228"/>
              <a:gd name="T7" fmla="*/ 0 h 228"/>
              <a:gd name="T8" fmla="*/ 0 w 228"/>
              <a:gd name="T9" fmla="*/ 114 h 228"/>
              <a:gd name="T10" fmla="*/ 0 w 228"/>
              <a:gd name="T11" fmla="*/ 114 h 228"/>
              <a:gd name="T12" fmla="*/ 114 w 228"/>
              <a:gd name="T13" fmla="*/ 228 h 228"/>
              <a:gd name="T14" fmla="*/ 228 w 228"/>
              <a:gd name="T15" fmla="*/ 228 h 228"/>
              <a:gd name="T16" fmla="*/ 228 w 228"/>
              <a:gd name="T1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rgbClr val="AC4243"/>
          </a:solidFill>
          <a:ln>
            <a:noFill/>
          </a:ln>
        </p:spPr>
        <p:txBody>
          <a:bodyPr/>
          <a:lstStyle/>
          <a:p>
            <a:endParaRPr lang="zh-CN" altLang="en-US"/>
          </a:p>
        </p:txBody>
      </p:sp>
      <p:sp>
        <p:nvSpPr>
          <p:cNvPr id="19" name="Freeform 31"/>
          <p:cNvSpPr/>
          <p:nvPr/>
        </p:nvSpPr>
        <p:spPr bwMode="auto">
          <a:xfrm>
            <a:off x="4318954" y="2849714"/>
            <a:ext cx="677959" cy="677556"/>
          </a:xfrm>
          <a:custGeom>
            <a:avLst/>
            <a:gdLst>
              <a:gd name="T0" fmla="*/ 228 w 228"/>
              <a:gd name="T1" fmla="*/ 114 h 228"/>
              <a:gd name="T2" fmla="*/ 114 w 228"/>
              <a:gd name="T3" fmla="*/ 0 h 228"/>
              <a:gd name="T4" fmla="*/ 114 w 228"/>
              <a:gd name="T5" fmla="*/ 0 h 228"/>
              <a:gd name="T6" fmla="*/ 0 w 228"/>
              <a:gd name="T7" fmla="*/ 0 h 228"/>
              <a:gd name="T8" fmla="*/ 0 w 228"/>
              <a:gd name="T9" fmla="*/ 114 h 228"/>
              <a:gd name="T10" fmla="*/ 0 w 228"/>
              <a:gd name="T11" fmla="*/ 114 h 228"/>
              <a:gd name="T12" fmla="*/ 114 w 228"/>
              <a:gd name="T13" fmla="*/ 228 h 228"/>
              <a:gd name="T14" fmla="*/ 228 w 228"/>
              <a:gd name="T15" fmla="*/ 228 h 228"/>
              <a:gd name="T16" fmla="*/ 228 w 228"/>
              <a:gd name="T1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rgbClr val="AC4243"/>
          </a:solidFill>
          <a:ln>
            <a:noFill/>
          </a:ln>
        </p:spPr>
        <p:txBody>
          <a:bodyPr/>
          <a:lstStyle/>
          <a:p>
            <a:endParaRPr lang="zh-CN" altLang="en-US"/>
          </a:p>
        </p:txBody>
      </p:sp>
      <p:sp>
        <p:nvSpPr>
          <p:cNvPr id="20" name="Freeform 32"/>
          <p:cNvSpPr/>
          <p:nvPr/>
        </p:nvSpPr>
        <p:spPr bwMode="auto">
          <a:xfrm>
            <a:off x="3789372" y="3778787"/>
            <a:ext cx="963980" cy="744285"/>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7" y="0"/>
                  <a:pt x="125"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5" y="250"/>
                  <a:pt x="197" y="250"/>
                  <a:pt x="242" y="206"/>
                </a:cubicBezTo>
                <a:cubicBezTo>
                  <a:pt x="323" y="125"/>
                  <a:pt x="323" y="125"/>
                  <a:pt x="323" y="125"/>
                </a:cubicBezTo>
                <a:lnTo>
                  <a:pt x="242" y="45"/>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1" name="Freeform 33"/>
          <p:cNvSpPr/>
          <p:nvPr/>
        </p:nvSpPr>
        <p:spPr bwMode="auto">
          <a:xfrm>
            <a:off x="6514737" y="3778787"/>
            <a:ext cx="963980" cy="744285"/>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8" y="0"/>
                  <a:pt x="126"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6" y="250"/>
                  <a:pt x="198" y="250"/>
                  <a:pt x="242" y="206"/>
                </a:cubicBezTo>
                <a:cubicBezTo>
                  <a:pt x="323" y="125"/>
                  <a:pt x="323" y="125"/>
                  <a:pt x="323" y="125"/>
                </a:cubicBezTo>
                <a:lnTo>
                  <a:pt x="242" y="45"/>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2" name="Freeform 34"/>
          <p:cNvSpPr/>
          <p:nvPr/>
        </p:nvSpPr>
        <p:spPr bwMode="auto">
          <a:xfrm>
            <a:off x="6253912" y="2849714"/>
            <a:ext cx="677959" cy="677556"/>
          </a:xfrm>
          <a:custGeom>
            <a:avLst/>
            <a:gdLst>
              <a:gd name="T0" fmla="*/ 114 w 228"/>
              <a:gd name="T1" fmla="*/ 228 h 228"/>
              <a:gd name="T2" fmla="*/ 228 w 228"/>
              <a:gd name="T3" fmla="*/ 114 h 228"/>
              <a:gd name="T4" fmla="*/ 228 w 228"/>
              <a:gd name="T5" fmla="*/ 114 h 228"/>
              <a:gd name="T6" fmla="*/ 228 w 228"/>
              <a:gd name="T7" fmla="*/ 0 h 228"/>
              <a:gd name="T8" fmla="*/ 114 w 228"/>
              <a:gd name="T9" fmla="*/ 0 h 228"/>
              <a:gd name="T10" fmla="*/ 114 w 228"/>
              <a:gd name="T11" fmla="*/ 0 h 228"/>
              <a:gd name="T12" fmla="*/ 0 w 228"/>
              <a:gd name="T13" fmla="*/ 114 h 228"/>
              <a:gd name="T14" fmla="*/ 0 w 228"/>
              <a:gd name="T15" fmla="*/ 228 h 228"/>
              <a:gd name="T16" fmla="*/ 11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114" y="228"/>
                </a:moveTo>
                <a:cubicBezTo>
                  <a:pt x="177" y="228"/>
                  <a:pt x="228" y="177"/>
                  <a:pt x="228" y="114"/>
                </a:cubicBezTo>
                <a:cubicBezTo>
                  <a:pt x="228" y="114"/>
                  <a:pt x="228" y="114"/>
                  <a:pt x="228" y="114"/>
                </a:cubicBezTo>
                <a:cubicBezTo>
                  <a:pt x="228" y="0"/>
                  <a:pt x="228" y="0"/>
                  <a:pt x="228" y="0"/>
                </a:cubicBezTo>
                <a:cubicBezTo>
                  <a:pt x="114" y="0"/>
                  <a:pt x="114" y="0"/>
                  <a:pt x="114" y="0"/>
                </a:cubicBezTo>
                <a:cubicBezTo>
                  <a:pt x="114" y="0"/>
                  <a:pt x="114" y="0"/>
                  <a:pt x="114" y="0"/>
                </a:cubicBezTo>
                <a:cubicBezTo>
                  <a:pt x="51" y="0"/>
                  <a:pt x="0" y="51"/>
                  <a:pt x="0" y="114"/>
                </a:cubicBezTo>
                <a:cubicBezTo>
                  <a:pt x="0" y="228"/>
                  <a:pt x="0" y="228"/>
                  <a:pt x="0" y="228"/>
                </a:cubicBezTo>
                <a:lnTo>
                  <a:pt x="114" y="228"/>
                </a:lnTo>
                <a:close/>
              </a:path>
            </a:pathLst>
          </a:custGeom>
          <a:solidFill>
            <a:srgbClr val="AC4243"/>
          </a:solidFill>
          <a:ln>
            <a:noFill/>
          </a:ln>
        </p:spPr>
        <p:txBody>
          <a:bodyPr/>
          <a:lstStyle/>
          <a:p>
            <a:endParaRPr lang="zh-CN" altLang="en-US"/>
          </a:p>
        </p:txBody>
      </p:sp>
      <p:sp>
        <p:nvSpPr>
          <p:cNvPr id="23" name="Freeform 35"/>
          <p:cNvSpPr>
            <a:spLocks noEditPoints="1"/>
          </p:cNvSpPr>
          <p:nvPr/>
        </p:nvSpPr>
        <p:spPr bwMode="auto">
          <a:xfrm>
            <a:off x="6840885" y="3998106"/>
            <a:ext cx="311684" cy="311713"/>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9 w 105"/>
              <a:gd name="T13" fmla="*/ 32 h 105"/>
              <a:gd name="T14" fmla="*/ 77 w 105"/>
              <a:gd name="T15" fmla="*/ 34 h 105"/>
              <a:gd name="T16" fmla="*/ 74 w 105"/>
              <a:gd name="T17" fmla="*/ 76 h 105"/>
              <a:gd name="T18" fmla="*/ 52 w 105"/>
              <a:gd name="T19" fmla="*/ 85 h 105"/>
              <a:gd name="T20" fmla="*/ 20 w 105"/>
              <a:gd name="T21" fmla="*/ 53 h 105"/>
              <a:gd name="T22" fmla="*/ 52 w 105"/>
              <a:gd name="T23" fmla="*/ 21 h 105"/>
              <a:gd name="T24" fmla="*/ 75 w 105"/>
              <a:gd name="T25" fmla="*/ 24 h 105"/>
              <a:gd name="T26" fmla="*/ 74 w 105"/>
              <a:gd name="T27" fmla="*/ 14 h 105"/>
              <a:gd name="T28" fmla="*/ 93 w 105"/>
              <a:gd name="T29" fmla="*/ 41 h 105"/>
              <a:gd name="T30" fmla="*/ 101 w 105"/>
              <a:gd name="T31" fmla="*/ 38 h 105"/>
              <a:gd name="T32" fmla="*/ 103 w 105"/>
              <a:gd name="T33" fmla="*/ 53 h 105"/>
              <a:gd name="T34" fmla="*/ 52 w 105"/>
              <a:gd name="T35" fmla="*/ 105 h 105"/>
              <a:gd name="T36" fmla="*/ 0 w 105"/>
              <a:gd name="T37" fmla="*/ 53 h 105"/>
              <a:gd name="T38" fmla="*/ 52 w 105"/>
              <a:gd name="T39" fmla="*/ 2 h 105"/>
              <a:gd name="T40" fmla="*/ 67 w 105"/>
              <a:gd name="T41" fmla="*/ 4 h 105"/>
              <a:gd name="T42" fmla="*/ 64 w 105"/>
              <a:gd name="T43" fmla="*/ 12 h 105"/>
              <a:gd name="T44" fmla="*/ 52 w 105"/>
              <a:gd name="T45" fmla="*/ 10 h 105"/>
              <a:gd name="T46" fmla="*/ 9 w 105"/>
              <a:gd name="T47" fmla="*/ 53 h 105"/>
              <a:gd name="T48" fmla="*/ 52 w 105"/>
              <a:gd name="T49" fmla="*/ 96 h 105"/>
              <a:gd name="T50" fmla="*/ 95 w 105"/>
              <a:gd name="T51" fmla="*/ 53 h 105"/>
              <a:gd name="T52" fmla="*/ 93 w 105"/>
              <a:gd name="T53" fmla="*/ 41 h 105"/>
              <a:gd name="T54" fmla="*/ 52 w 105"/>
              <a:gd name="T55" fmla="*/ 38 h 105"/>
              <a:gd name="T56" fmla="*/ 68 w 105"/>
              <a:gd name="T57" fmla="*/ 31 h 105"/>
              <a:gd name="T58" fmla="*/ 33 w 105"/>
              <a:gd name="T59" fmla="*/ 34 h 105"/>
              <a:gd name="T60" fmla="*/ 33 w 105"/>
              <a:gd name="T61" fmla="*/ 34 h 105"/>
              <a:gd name="T62" fmla="*/ 33 w 105"/>
              <a:gd name="T63" fmla="*/ 72 h 105"/>
              <a:gd name="T64" fmla="*/ 71 w 105"/>
              <a:gd name="T65" fmla="*/ 72 h 105"/>
              <a:gd name="T66" fmla="*/ 79 w 105"/>
              <a:gd name="T67" fmla="*/ 53 h 105"/>
              <a:gd name="T68" fmla="*/ 65 w 105"/>
              <a:gd name="T69" fmla="*/ 46 h 105"/>
              <a:gd name="T70" fmla="*/ 62 w 105"/>
              <a:gd name="T71" fmla="*/ 64 h 105"/>
              <a:gd name="T72" fmla="*/ 52 w 105"/>
              <a:gd name="T73" fmla="*/ 68 h 105"/>
              <a:gd name="T74" fmla="*/ 37 w 105"/>
              <a:gd name="T75" fmla="*/ 53 h 105"/>
              <a:gd name="T76" fmla="*/ 41 w 105"/>
              <a:gd name="T77" fmla="*/ 43 h 105"/>
              <a:gd name="T78" fmla="*/ 55 w 105"/>
              <a:gd name="T79" fmla="*/ 44 h 105"/>
              <a:gd name="T80" fmla="*/ 52 w 105"/>
              <a:gd name="T81" fmla="*/ 43 h 105"/>
              <a:gd name="T82" fmla="*/ 42 w 105"/>
              <a:gd name="T83" fmla="*/ 53 h 105"/>
              <a:gd name="T84" fmla="*/ 52 w 105"/>
              <a:gd name="T85" fmla="*/ 63 h 105"/>
              <a:gd name="T86" fmla="*/ 59 w 105"/>
              <a:gd name="T87" fmla="*/ 60 h 105"/>
              <a:gd name="T88" fmla="*/ 61 w 105"/>
              <a:gd name="T89" fmla="*/ 50 h 105"/>
              <a:gd name="T90" fmla="*/ 49 w 105"/>
              <a:gd name="T91" fmla="*/ 56 h 105"/>
              <a:gd name="T92" fmla="*/ 55 w 105"/>
              <a:gd name="T93" fmla="*/ 44 h 105"/>
              <a:gd name="T94" fmla="*/ 88 w 105"/>
              <a:gd name="T95" fmla="*/ 7 h 105"/>
              <a:gd name="T96" fmla="*/ 80 w 105"/>
              <a:gd name="T97" fmla="*/ 22 h 105"/>
              <a:gd name="T98" fmla="*/ 88 w 105"/>
              <a:gd name="T99" fmla="*/ 7 h 105"/>
              <a:gd name="T100" fmla="*/ 93 w 105"/>
              <a:gd name="T101" fmla="*/ 16 h 105"/>
              <a:gd name="T102" fmla="*/ 89 w 105"/>
              <a:gd name="T103" fmla="*/ 27 h 105"/>
              <a:gd name="T104" fmla="*/ 93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4" y="14"/>
                </a:moveTo>
                <a:cubicBezTo>
                  <a:pt x="87" y="1"/>
                  <a:pt x="87" y="1"/>
                  <a:pt x="87" y="1"/>
                </a:cubicBezTo>
                <a:cubicBezTo>
                  <a:pt x="88" y="0"/>
                  <a:pt x="90" y="0"/>
                  <a:pt x="91" y="1"/>
                </a:cubicBezTo>
                <a:cubicBezTo>
                  <a:pt x="91" y="1"/>
                  <a:pt x="91" y="1"/>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4" y="14"/>
                  <a:pt x="104" y="14"/>
                  <a:pt x="104" y="14"/>
                </a:cubicBezTo>
                <a:cubicBezTo>
                  <a:pt x="105" y="15"/>
                  <a:pt x="105" y="17"/>
                  <a:pt x="104" y="18"/>
                </a:cubicBezTo>
                <a:cubicBezTo>
                  <a:pt x="91" y="31"/>
                  <a:pt x="91" y="31"/>
                  <a:pt x="91" y="31"/>
                </a:cubicBezTo>
                <a:cubicBezTo>
                  <a:pt x="90" y="32"/>
                  <a:pt x="89" y="32"/>
                  <a:pt x="89" y="32"/>
                </a:cubicBezTo>
                <a:cubicBezTo>
                  <a:pt x="81" y="30"/>
                  <a:pt x="81" y="30"/>
                  <a:pt x="81" y="30"/>
                </a:cubicBezTo>
                <a:cubicBezTo>
                  <a:pt x="77" y="34"/>
                  <a:pt x="77" y="34"/>
                  <a:pt x="77" y="34"/>
                </a:cubicBezTo>
                <a:cubicBezTo>
                  <a:pt x="81" y="39"/>
                  <a:pt x="84" y="46"/>
                  <a:pt x="84" y="53"/>
                </a:cubicBezTo>
                <a:cubicBezTo>
                  <a:pt x="84" y="62"/>
                  <a:pt x="80" y="70"/>
                  <a:pt x="74" y="76"/>
                </a:cubicBezTo>
                <a:cubicBezTo>
                  <a:pt x="74" y="76"/>
                  <a:pt x="74" y="76"/>
                  <a:pt x="74" y="76"/>
                </a:cubicBezTo>
                <a:cubicBezTo>
                  <a:pt x="69" y="82"/>
                  <a:pt x="61" y="85"/>
                  <a:pt x="52" y="85"/>
                </a:cubicBezTo>
                <a:cubicBezTo>
                  <a:pt x="43" y="85"/>
                  <a:pt x="35" y="82"/>
                  <a:pt x="29" y="76"/>
                </a:cubicBezTo>
                <a:cubicBezTo>
                  <a:pt x="23" y="70"/>
                  <a:pt x="20" y="62"/>
                  <a:pt x="20" y="53"/>
                </a:cubicBezTo>
                <a:cubicBezTo>
                  <a:pt x="20" y="44"/>
                  <a:pt x="23" y="36"/>
                  <a:pt x="29" y="31"/>
                </a:cubicBezTo>
                <a:cubicBezTo>
                  <a:pt x="35" y="25"/>
                  <a:pt x="43" y="21"/>
                  <a:pt x="52" y="21"/>
                </a:cubicBezTo>
                <a:cubicBezTo>
                  <a:pt x="59" y="21"/>
                  <a:pt x="66" y="24"/>
                  <a:pt x="71" y="28"/>
                </a:cubicBezTo>
                <a:cubicBezTo>
                  <a:pt x="75" y="24"/>
                  <a:pt x="75" y="24"/>
                  <a:pt x="75" y="24"/>
                </a:cubicBezTo>
                <a:cubicBezTo>
                  <a:pt x="73" y="16"/>
                  <a:pt x="73" y="16"/>
                  <a:pt x="73" y="16"/>
                </a:cubicBezTo>
                <a:cubicBezTo>
                  <a:pt x="73" y="16"/>
                  <a:pt x="73" y="15"/>
                  <a:pt x="74" y="14"/>
                </a:cubicBezTo>
                <a:close/>
                <a:moveTo>
                  <a:pt x="93" y="41"/>
                </a:moveTo>
                <a:cubicBezTo>
                  <a:pt x="93" y="41"/>
                  <a:pt x="93" y="41"/>
                  <a:pt x="93" y="41"/>
                </a:cubicBezTo>
                <a:cubicBezTo>
                  <a:pt x="93" y="38"/>
                  <a:pt x="94" y="36"/>
                  <a:pt x="96" y="35"/>
                </a:cubicBezTo>
                <a:cubicBezTo>
                  <a:pt x="98" y="35"/>
                  <a:pt x="101" y="36"/>
                  <a:pt x="101" y="38"/>
                </a:cubicBezTo>
                <a:cubicBezTo>
                  <a:pt x="102" y="41"/>
                  <a:pt x="102" y="43"/>
                  <a:pt x="103" y="46"/>
                </a:cubicBezTo>
                <a:cubicBezTo>
                  <a:pt x="103" y="48"/>
                  <a:pt x="103" y="51"/>
                  <a:pt x="103" y="53"/>
                </a:cubicBezTo>
                <a:cubicBezTo>
                  <a:pt x="103" y="67"/>
                  <a:pt x="98" y="80"/>
                  <a:pt x="88" y="90"/>
                </a:cubicBezTo>
                <a:cubicBezTo>
                  <a:pt x="79" y="99"/>
                  <a:pt x="66" y="105"/>
                  <a:pt x="52" y="105"/>
                </a:cubicBezTo>
                <a:cubicBezTo>
                  <a:pt x="38" y="105"/>
                  <a:pt x="25" y="99"/>
                  <a:pt x="15" y="90"/>
                </a:cubicBezTo>
                <a:cubicBezTo>
                  <a:pt x="6" y="80"/>
                  <a:pt x="0" y="67"/>
                  <a:pt x="0" y="53"/>
                </a:cubicBezTo>
                <a:cubicBezTo>
                  <a:pt x="0" y="39"/>
                  <a:pt x="6" y="26"/>
                  <a:pt x="15" y="17"/>
                </a:cubicBezTo>
                <a:cubicBezTo>
                  <a:pt x="25" y="7"/>
                  <a:pt x="38" y="2"/>
                  <a:pt x="52" y="2"/>
                </a:cubicBezTo>
                <a:cubicBezTo>
                  <a:pt x="54" y="2"/>
                  <a:pt x="57" y="2"/>
                  <a:pt x="59" y="2"/>
                </a:cubicBezTo>
                <a:cubicBezTo>
                  <a:pt x="62" y="3"/>
                  <a:pt x="64" y="3"/>
                  <a:pt x="67" y="4"/>
                </a:cubicBezTo>
                <a:cubicBezTo>
                  <a:pt x="69" y="4"/>
                  <a:pt x="70" y="7"/>
                  <a:pt x="70" y="9"/>
                </a:cubicBezTo>
                <a:cubicBezTo>
                  <a:pt x="69" y="11"/>
                  <a:pt x="67" y="12"/>
                  <a:pt x="64" y="12"/>
                </a:cubicBezTo>
                <a:cubicBezTo>
                  <a:pt x="62" y="11"/>
                  <a:pt x="60" y="11"/>
                  <a:pt x="58" y="10"/>
                </a:cubicBezTo>
                <a:cubicBezTo>
                  <a:pt x="56" y="10"/>
                  <a:pt x="54" y="10"/>
                  <a:pt x="52" y="10"/>
                </a:cubicBezTo>
                <a:cubicBezTo>
                  <a:pt x="40" y="10"/>
                  <a:pt x="29" y="15"/>
                  <a:pt x="21" y="22"/>
                </a:cubicBezTo>
                <a:cubicBezTo>
                  <a:pt x="13" y="30"/>
                  <a:pt x="9" y="41"/>
                  <a:pt x="9" y="53"/>
                </a:cubicBezTo>
                <a:cubicBezTo>
                  <a:pt x="9" y="65"/>
                  <a:pt x="13" y="76"/>
                  <a:pt x="21" y="84"/>
                </a:cubicBezTo>
                <a:cubicBezTo>
                  <a:pt x="29" y="92"/>
                  <a:pt x="40" y="96"/>
                  <a:pt x="52" y="96"/>
                </a:cubicBezTo>
                <a:cubicBezTo>
                  <a:pt x="64" y="96"/>
                  <a:pt x="75" y="92"/>
                  <a:pt x="82" y="84"/>
                </a:cubicBezTo>
                <a:cubicBezTo>
                  <a:pt x="90" y="76"/>
                  <a:pt x="95" y="65"/>
                  <a:pt x="95" y="53"/>
                </a:cubicBezTo>
                <a:cubicBezTo>
                  <a:pt x="95" y="51"/>
                  <a:pt x="95" y="49"/>
                  <a:pt x="95" y="47"/>
                </a:cubicBezTo>
                <a:cubicBezTo>
                  <a:pt x="94" y="45"/>
                  <a:pt x="94" y="43"/>
                  <a:pt x="93" y="41"/>
                </a:cubicBezTo>
                <a:close/>
                <a:moveTo>
                  <a:pt x="52" y="38"/>
                </a:moveTo>
                <a:cubicBezTo>
                  <a:pt x="52" y="38"/>
                  <a:pt x="52" y="38"/>
                  <a:pt x="52" y="38"/>
                </a:cubicBezTo>
                <a:cubicBezTo>
                  <a:pt x="54" y="38"/>
                  <a:pt x="57" y="39"/>
                  <a:pt x="59" y="40"/>
                </a:cubicBezTo>
                <a:cubicBezTo>
                  <a:pt x="68" y="31"/>
                  <a:pt x="68" y="31"/>
                  <a:pt x="68" y="31"/>
                </a:cubicBezTo>
                <a:cubicBezTo>
                  <a:pt x="63" y="28"/>
                  <a:pt x="58" y="26"/>
                  <a:pt x="52" y="26"/>
                </a:cubicBezTo>
                <a:cubicBezTo>
                  <a:pt x="44" y="26"/>
                  <a:pt x="38" y="29"/>
                  <a:pt x="33" y="34"/>
                </a:cubicBezTo>
                <a:cubicBezTo>
                  <a:pt x="33" y="34"/>
                  <a:pt x="33" y="34"/>
                  <a:pt x="33" y="34"/>
                </a:cubicBezTo>
                <a:cubicBezTo>
                  <a:pt x="33" y="34"/>
                  <a:pt x="33" y="34"/>
                  <a:pt x="33" y="34"/>
                </a:cubicBezTo>
                <a:cubicBezTo>
                  <a:pt x="28" y="39"/>
                  <a:pt x="25" y="46"/>
                  <a:pt x="25" y="53"/>
                </a:cubicBezTo>
                <a:cubicBezTo>
                  <a:pt x="25" y="61"/>
                  <a:pt x="28" y="67"/>
                  <a:pt x="33" y="72"/>
                </a:cubicBezTo>
                <a:cubicBezTo>
                  <a:pt x="38" y="77"/>
                  <a:pt x="44" y="80"/>
                  <a:pt x="52" y="80"/>
                </a:cubicBezTo>
                <a:cubicBezTo>
                  <a:pt x="59" y="80"/>
                  <a:pt x="66" y="77"/>
                  <a:pt x="71" y="72"/>
                </a:cubicBezTo>
                <a:cubicBezTo>
                  <a:pt x="71" y="72"/>
                  <a:pt x="71" y="72"/>
                  <a:pt x="71" y="72"/>
                </a:cubicBezTo>
                <a:cubicBezTo>
                  <a:pt x="76" y="67"/>
                  <a:pt x="79" y="61"/>
                  <a:pt x="79" y="53"/>
                </a:cubicBezTo>
                <a:cubicBezTo>
                  <a:pt x="79" y="47"/>
                  <a:pt x="77" y="42"/>
                  <a:pt x="74" y="37"/>
                </a:cubicBezTo>
                <a:cubicBezTo>
                  <a:pt x="65" y="46"/>
                  <a:pt x="65" y="46"/>
                  <a:pt x="65" y="46"/>
                </a:cubicBezTo>
                <a:cubicBezTo>
                  <a:pt x="66" y="48"/>
                  <a:pt x="67" y="51"/>
                  <a:pt x="67" y="53"/>
                </a:cubicBezTo>
                <a:cubicBezTo>
                  <a:pt x="67" y="57"/>
                  <a:pt x="65" y="61"/>
                  <a:pt x="62" y="64"/>
                </a:cubicBezTo>
                <a:cubicBezTo>
                  <a:pt x="62" y="64"/>
                  <a:pt x="62" y="64"/>
                  <a:pt x="62" y="64"/>
                </a:cubicBezTo>
                <a:cubicBezTo>
                  <a:pt x="60" y="66"/>
                  <a:pt x="56" y="68"/>
                  <a:pt x="52" y="68"/>
                </a:cubicBezTo>
                <a:cubicBezTo>
                  <a:pt x="48" y="68"/>
                  <a:pt x="44" y="66"/>
                  <a:pt x="41" y="64"/>
                </a:cubicBezTo>
                <a:cubicBezTo>
                  <a:pt x="39" y="61"/>
                  <a:pt x="37" y="57"/>
                  <a:pt x="37" y="53"/>
                </a:cubicBezTo>
                <a:cubicBezTo>
                  <a:pt x="37" y="49"/>
                  <a:pt x="39" y="45"/>
                  <a:pt x="41" y="43"/>
                </a:cubicBezTo>
                <a:cubicBezTo>
                  <a:pt x="41" y="43"/>
                  <a:pt x="41" y="43"/>
                  <a:pt x="41" y="43"/>
                </a:cubicBezTo>
                <a:cubicBezTo>
                  <a:pt x="44" y="40"/>
                  <a:pt x="48" y="38"/>
                  <a:pt x="52" y="38"/>
                </a:cubicBezTo>
                <a:close/>
                <a:moveTo>
                  <a:pt x="55" y="44"/>
                </a:moveTo>
                <a:cubicBezTo>
                  <a:pt x="55" y="44"/>
                  <a:pt x="55" y="44"/>
                  <a:pt x="55" y="44"/>
                </a:cubicBezTo>
                <a:cubicBezTo>
                  <a:pt x="54" y="43"/>
                  <a:pt x="53" y="43"/>
                  <a:pt x="52" y="43"/>
                </a:cubicBezTo>
                <a:cubicBezTo>
                  <a:pt x="49" y="43"/>
                  <a:pt x="47" y="44"/>
                  <a:pt x="45" y="46"/>
                </a:cubicBezTo>
                <a:cubicBezTo>
                  <a:pt x="43" y="48"/>
                  <a:pt x="42" y="50"/>
                  <a:pt x="42" y="53"/>
                </a:cubicBezTo>
                <a:cubicBezTo>
                  <a:pt x="42" y="56"/>
                  <a:pt x="43" y="58"/>
                  <a:pt x="45" y="60"/>
                </a:cubicBezTo>
                <a:cubicBezTo>
                  <a:pt x="47" y="62"/>
                  <a:pt x="49" y="63"/>
                  <a:pt x="52" y="63"/>
                </a:cubicBezTo>
                <a:cubicBezTo>
                  <a:pt x="55" y="63"/>
                  <a:pt x="57" y="62"/>
                  <a:pt x="59" y="60"/>
                </a:cubicBezTo>
                <a:cubicBezTo>
                  <a:pt x="59" y="60"/>
                  <a:pt x="59" y="60"/>
                  <a:pt x="59" y="60"/>
                </a:cubicBezTo>
                <a:cubicBezTo>
                  <a:pt x="61" y="58"/>
                  <a:pt x="62" y="56"/>
                  <a:pt x="62" y="53"/>
                </a:cubicBezTo>
                <a:cubicBezTo>
                  <a:pt x="62" y="52"/>
                  <a:pt x="61" y="51"/>
                  <a:pt x="61" y="50"/>
                </a:cubicBezTo>
                <a:cubicBezTo>
                  <a:pt x="55" y="56"/>
                  <a:pt x="55" y="56"/>
                  <a:pt x="55" y="56"/>
                </a:cubicBezTo>
                <a:cubicBezTo>
                  <a:pt x="53" y="58"/>
                  <a:pt x="51" y="58"/>
                  <a:pt x="49" y="56"/>
                </a:cubicBezTo>
                <a:cubicBezTo>
                  <a:pt x="47" y="54"/>
                  <a:pt x="47" y="52"/>
                  <a:pt x="49" y="50"/>
                </a:cubicBezTo>
                <a:cubicBezTo>
                  <a:pt x="55" y="44"/>
                  <a:pt x="55" y="44"/>
                  <a:pt x="55" y="44"/>
                </a:cubicBezTo>
                <a:close/>
                <a:moveTo>
                  <a:pt x="88" y="7"/>
                </a:moveTo>
                <a:cubicBezTo>
                  <a:pt x="88" y="7"/>
                  <a:pt x="88" y="7"/>
                  <a:pt x="88" y="7"/>
                </a:cubicBezTo>
                <a:cubicBezTo>
                  <a:pt x="78" y="17"/>
                  <a:pt x="78" y="17"/>
                  <a:pt x="78" y="17"/>
                </a:cubicBezTo>
                <a:cubicBezTo>
                  <a:pt x="80" y="22"/>
                  <a:pt x="80" y="22"/>
                  <a:pt x="80" y="22"/>
                </a:cubicBezTo>
                <a:cubicBezTo>
                  <a:pt x="89" y="12"/>
                  <a:pt x="89" y="12"/>
                  <a:pt x="89" y="12"/>
                </a:cubicBezTo>
                <a:cubicBezTo>
                  <a:pt x="88" y="7"/>
                  <a:pt x="88" y="7"/>
                  <a:pt x="88" y="7"/>
                </a:cubicBezTo>
                <a:close/>
                <a:moveTo>
                  <a:pt x="93" y="16"/>
                </a:moveTo>
                <a:cubicBezTo>
                  <a:pt x="93" y="16"/>
                  <a:pt x="93" y="16"/>
                  <a:pt x="93" y="16"/>
                </a:cubicBezTo>
                <a:cubicBezTo>
                  <a:pt x="83" y="25"/>
                  <a:pt x="83" y="25"/>
                  <a:pt x="83" y="25"/>
                </a:cubicBezTo>
                <a:cubicBezTo>
                  <a:pt x="89" y="27"/>
                  <a:pt x="89" y="27"/>
                  <a:pt x="89" y="27"/>
                </a:cubicBezTo>
                <a:cubicBezTo>
                  <a:pt x="98" y="17"/>
                  <a:pt x="98" y="17"/>
                  <a:pt x="98" y="17"/>
                </a:cubicBezTo>
                <a:cubicBezTo>
                  <a:pt x="93" y="16"/>
                  <a:pt x="93" y="16"/>
                  <a:pt x="93" y="16"/>
                </a:cubicBezTo>
                <a:close/>
              </a:path>
            </a:pathLst>
          </a:custGeom>
          <a:solidFill>
            <a:schemeClr val="bg1"/>
          </a:solidFill>
          <a:ln>
            <a:noFill/>
          </a:ln>
        </p:spPr>
        <p:txBody>
          <a:bodyPr/>
          <a:lstStyle/>
          <a:p>
            <a:endParaRPr lang="zh-CN" altLang="en-US"/>
          </a:p>
        </p:txBody>
      </p:sp>
      <p:sp>
        <p:nvSpPr>
          <p:cNvPr id="24" name="Freeform 36"/>
          <p:cNvSpPr>
            <a:spLocks noEditPoints="1"/>
          </p:cNvSpPr>
          <p:nvPr/>
        </p:nvSpPr>
        <p:spPr bwMode="auto">
          <a:xfrm>
            <a:off x="4124852" y="4020504"/>
            <a:ext cx="295819" cy="292581"/>
          </a:xfrm>
          <a:custGeom>
            <a:avLst/>
            <a:gdLst>
              <a:gd name="T0" fmla="*/ 20 w 99"/>
              <a:gd name="T1" fmla="*/ 37 h 98"/>
              <a:gd name="T2" fmla="*/ 21 w 99"/>
              <a:gd name="T3" fmla="*/ 28 h 98"/>
              <a:gd name="T4" fmla="*/ 25 w 99"/>
              <a:gd name="T5" fmla="*/ 24 h 98"/>
              <a:gd name="T6" fmla="*/ 29 w 99"/>
              <a:gd name="T7" fmla="*/ 21 h 98"/>
              <a:gd name="T8" fmla="*/ 37 w 99"/>
              <a:gd name="T9" fmla="*/ 19 h 98"/>
              <a:gd name="T10" fmla="*/ 32 w 99"/>
              <a:gd name="T11" fmla="*/ 25 h 98"/>
              <a:gd name="T12" fmla="*/ 25 w 99"/>
              <a:gd name="T13" fmla="*/ 31 h 98"/>
              <a:gd name="T14" fmla="*/ 79 w 99"/>
              <a:gd name="T15" fmla="*/ 73 h 98"/>
              <a:gd name="T16" fmla="*/ 97 w 99"/>
              <a:gd name="T17" fmla="*/ 91 h 98"/>
              <a:gd name="T18" fmla="*/ 91 w 99"/>
              <a:gd name="T19" fmla="*/ 96 h 98"/>
              <a:gd name="T20" fmla="*/ 62 w 99"/>
              <a:gd name="T21" fmla="*/ 86 h 98"/>
              <a:gd name="T22" fmla="*/ 28 w 99"/>
              <a:gd name="T23" fmla="*/ 86 h 98"/>
              <a:gd name="T24" fmla="*/ 14 w 99"/>
              <a:gd name="T25" fmla="*/ 76 h 98"/>
              <a:gd name="T26" fmla="*/ 4 w 99"/>
              <a:gd name="T27" fmla="*/ 62 h 98"/>
              <a:gd name="T28" fmla="*/ 0 w 99"/>
              <a:gd name="T29" fmla="*/ 45 h 98"/>
              <a:gd name="T30" fmla="*/ 14 w 99"/>
              <a:gd name="T31" fmla="*/ 13 h 98"/>
              <a:gd name="T32" fmla="*/ 62 w 99"/>
              <a:gd name="T33" fmla="*/ 3 h 98"/>
              <a:gd name="T34" fmla="*/ 77 w 99"/>
              <a:gd name="T35" fmla="*/ 13 h 98"/>
              <a:gd name="T36" fmla="*/ 86 w 99"/>
              <a:gd name="T37" fmla="*/ 28 h 98"/>
              <a:gd name="T38" fmla="*/ 90 w 99"/>
              <a:gd name="T39" fmla="*/ 45 h 98"/>
              <a:gd name="T40" fmla="*/ 79 w 99"/>
              <a:gd name="T41" fmla="*/ 73 h 98"/>
              <a:gd name="T42" fmla="*/ 59 w 99"/>
              <a:gd name="T43" fmla="*/ 11 h 98"/>
              <a:gd name="T44" fmla="*/ 19 w 99"/>
              <a:gd name="T45" fmla="*/ 19 h 98"/>
              <a:gd name="T46" fmla="*/ 9 w 99"/>
              <a:gd name="T47" fmla="*/ 45 h 98"/>
              <a:gd name="T48" fmla="*/ 11 w 99"/>
              <a:gd name="T49" fmla="*/ 58 h 98"/>
              <a:gd name="T50" fmla="*/ 19 w 99"/>
              <a:gd name="T51" fmla="*/ 70 h 98"/>
              <a:gd name="T52" fmla="*/ 31 w 99"/>
              <a:gd name="T53" fmla="*/ 78 h 98"/>
              <a:gd name="T54" fmla="*/ 45 w 99"/>
              <a:gd name="T55" fmla="*/ 81 h 98"/>
              <a:gd name="T56" fmla="*/ 71 w 99"/>
              <a:gd name="T57" fmla="*/ 70 h 98"/>
              <a:gd name="T58" fmla="*/ 71 w 99"/>
              <a:gd name="T59" fmla="*/ 70 h 98"/>
              <a:gd name="T60" fmla="*/ 81 w 99"/>
              <a:gd name="T61" fmla="*/ 45 h 98"/>
              <a:gd name="T62" fmla="*/ 79 w 99"/>
              <a:gd name="T63" fmla="*/ 31 h 98"/>
              <a:gd name="T64" fmla="*/ 71 w 99"/>
              <a:gd name="T65" fmla="*/ 19 h 98"/>
              <a:gd name="T66" fmla="*/ 69 w 99"/>
              <a:gd name="T67" fmla="*/ 45 h 98"/>
              <a:gd name="T68" fmla="*/ 71 w 99"/>
              <a:gd name="T69" fmla="*/ 42 h 98"/>
              <a:gd name="T70" fmla="*/ 72 w 99"/>
              <a:gd name="T71" fmla="*/ 56 h 98"/>
              <a:gd name="T72" fmla="*/ 65 w 99"/>
              <a:gd name="T73" fmla="*/ 65 h 98"/>
              <a:gd name="T74" fmla="*/ 45 w 99"/>
              <a:gd name="T75" fmla="*/ 73 h 98"/>
              <a:gd name="T76" fmla="*/ 45 w 99"/>
              <a:gd name="T77" fmla="*/ 69 h 98"/>
              <a:gd name="T78" fmla="*/ 62 w 99"/>
              <a:gd name="T79" fmla="*/ 61 h 98"/>
              <a:gd name="T80" fmla="*/ 67 w 99"/>
              <a:gd name="T81"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 h="98">
                <a:moveTo>
                  <a:pt x="23" y="35"/>
                </a:moveTo>
                <a:cubicBezTo>
                  <a:pt x="22" y="36"/>
                  <a:pt x="21" y="37"/>
                  <a:pt x="20" y="37"/>
                </a:cubicBezTo>
                <a:cubicBezTo>
                  <a:pt x="19" y="36"/>
                  <a:pt x="18" y="35"/>
                  <a:pt x="18" y="33"/>
                </a:cubicBezTo>
                <a:cubicBezTo>
                  <a:pt x="19" y="32"/>
                  <a:pt x="20" y="30"/>
                  <a:pt x="21" y="28"/>
                </a:cubicBezTo>
                <a:cubicBezTo>
                  <a:pt x="22" y="27"/>
                  <a:pt x="23" y="25"/>
                  <a:pt x="25" y="24"/>
                </a:cubicBezTo>
                <a:cubicBezTo>
                  <a:pt x="25" y="24"/>
                  <a:pt x="25" y="24"/>
                  <a:pt x="25" y="24"/>
                </a:cubicBezTo>
                <a:cubicBezTo>
                  <a:pt x="25" y="24"/>
                  <a:pt x="25" y="24"/>
                  <a:pt x="25" y="24"/>
                </a:cubicBezTo>
                <a:cubicBezTo>
                  <a:pt x="26" y="23"/>
                  <a:pt x="27" y="22"/>
                  <a:pt x="29" y="21"/>
                </a:cubicBezTo>
                <a:cubicBezTo>
                  <a:pt x="30" y="20"/>
                  <a:pt x="32" y="19"/>
                  <a:pt x="34" y="18"/>
                </a:cubicBezTo>
                <a:cubicBezTo>
                  <a:pt x="35" y="17"/>
                  <a:pt x="37" y="18"/>
                  <a:pt x="37" y="19"/>
                </a:cubicBezTo>
                <a:cubicBezTo>
                  <a:pt x="38" y="21"/>
                  <a:pt x="37" y="22"/>
                  <a:pt x="36" y="22"/>
                </a:cubicBezTo>
                <a:cubicBezTo>
                  <a:pt x="34" y="23"/>
                  <a:pt x="33" y="24"/>
                  <a:pt x="32" y="25"/>
                </a:cubicBezTo>
                <a:cubicBezTo>
                  <a:pt x="30" y="26"/>
                  <a:pt x="29" y="26"/>
                  <a:pt x="28" y="28"/>
                </a:cubicBezTo>
                <a:cubicBezTo>
                  <a:pt x="27" y="29"/>
                  <a:pt x="26" y="30"/>
                  <a:pt x="25" y="31"/>
                </a:cubicBezTo>
                <a:cubicBezTo>
                  <a:pt x="24" y="32"/>
                  <a:pt x="24" y="34"/>
                  <a:pt x="23" y="35"/>
                </a:cubicBezTo>
                <a:close/>
                <a:moveTo>
                  <a:pt x="79" y="73"/>
                </a:moveTo>
                <a:cubicBezTo>
                  <a:pt x="79" y="73"/>
                  <a:pt x="79" y="73"/>
                  <a:pt x="79" y="73"/>
                </a:cubicBezTo>
                <a:cubicBezTo>
                  <a:pt x="97" y="91"/>
                  <a:pt x="97" y="91"/>
                  <a:pt x="97" y="91"/>
                </a:cubicBezTo>
                <a:cubicBezTo>
                  <a:pt x="99" y="92"/>
                  <a:pt x="99" y="95"/>
                  <a:pt x="97" y="96"/>
                </a:cubicBezTo>
                <a:cubicBezTo>
                  <a:pt x="95" y="98"/>
                  <a:pt x="93" y="98"/>
                  <a:pt x="91" y="96"/>
                </a:cubicBezTo>
                <a:cubicBezTo>
                  <a:pt x="74" y="79"/>
                  <a:pt x="74" y="79"/>
                  <a:pt x="74" y="79"/>
                </a:cubicBezTo>
                <a:cubicBezTo>
                  <a:pt x="70" y="82"/>
                  <a:pt x="66" y="84"/>
                  <a:pt x="62" y="86"/>
                </a:cubicBezTo>
                <a:cubicBezTo>
                  <a:pt x="57" y="88"/>
                  <a:pt x="51" y="89"/>
                  <a:pt x="45" y="89"/>
                </a:cubicBezTo>
                <a:cubicBezTo>
                  <a:pt x="39" y="89"/>
                  <a:pt x="33" y="88"/>
                  <a:pt x="28" y="86"/>
                </a:cubicBezTo>
                <a:cubicBezTo>
                  <a:pt x="28" y="86"/>
                  <a:pt x="28" y="86"/>
                  <a:pt x="28" y="86"/>
                </a:cubicBezTo>
                <a:cubicBezTo>
                  <a:pt x="23" y="83"/>
                  <a:pt x="18" y="80"/>
                  <a:pt x="14" y="76"/>
                </a:cubicBezTo>
                <a:cubicBezTo>
                  <a:pt x="14" y="76"/>
                  <a:pt x="14" y="76"/>
                  <a:pt x="14" y="76"/>
                </a:cubicBezTo>
                <a:cubicBezTo>
                  <a:pt x="9" y="72"/>
                  <a:pt x="6" y="67"/>
                  <a:pt x="4" y="62"/>
                </a:cubicBezTo>
                <a:cubicBezTo>
                  <a:pt x="4" y="61"/>
                  <a:pt x="4" y="61"/>
                  <a:pt x="4" y="61"/>
                </a:cubicBezTo>
                <a:cubicBezTo>
                  <a:pt x="2" y="56"/>
                  <a:pt x="0" y="50"/>
                  <a:pt x="0" y="45"/>
                </a:cubicBezTo>
                <a:cubicBezTo>
                  <a:pt x="0" y="39"/>
                  <a:pt x="2" y="33"/>
                  <a:pt x="4" y="28"/>
                </a:cubicBezTo>
                <a:cubicBezTo>
                  <a:pt x="6" y="22"/>
                  <a:pt x="9" y="17"/>
                  <a:pt x="14" y="13"/>
                </a:cubicBezTo>
                <a:cubicBezTo>
                  <a:pt x="22" y="5"/>
                  <a:pt x="33" y="0"/>
                  <a:pt x="45" y="0"/>
                </a:cubicBezTo>
                <a:cubicBezTo>
                  <a:pt x="51" y="0"/>
                  <a:pt x="57" y="1"/>
                  <a:pt x="62" y="3"/>
                </a:cubicBezTo>
                <a:cubicBezTo>
                  <a:pt x="62" y="3"/>
                  <a:pt x="62" y="3"/>
                  <a:pt x="62" y="3"/>
                </a:cubicBezTo>
                <a:cubicBezTo>
                  <a:pt x="68" y="6"/>
                  <a:pt x="72" y="9"/>
                  <a:pt x="77" y="13"/>
                </a:cubicBezTo>
                <a:cubicBezTo>
                  <a:pt x="77" y="13"/>
                  <a:pt x="77" y="13"/>
                  <a:pt x="77" y="13"/>
                </a:cubicBezTo>
                <a:cubicBezTo>
                  <a:pt x="81" y="17"/>
                  <a:pt x="84" y="22"/>
                  <a:pt x="86" y="28"/>
                </a:cubicBezTo>
                <a:cubicBezTo>
                  <a:pt x="86" y="28"/>
                  <a:pt x="86" y="28"/>
                  <a:pt x="86" y="28"/>
                </a:cubicBezTo>
                <a:cubicBezTo>
                  <a:pt x="88" y="33"/>
                  <a:pt x="90" y="39"/>
                  <a:pt x="90" y="45"/>
                </a:cubicBezTo>
                <a:cubicBezTo>
                  <a:pt x="90" y="51"/>
                  <a:pt x="88" y="56"/>
                  <a:pt x="86" y="62"/>
                </a:cubicBezTo>
                <a:cubicBezTo>
                  <a:pt x="85" y="66"/>
                  <a:pt x="82" y="70"/>
                  <a:pt x="79" y="73"/>
                </a:cubicBezTo>
                <a:close/>
                <a:moveTo>
                  <a:pt x="59" y="11"/>
                </a:moveTo>
                <a:cubicBezTo>
                  <a:pt x="59" y="11"/>
                  <a:pt x="59" y="11"/>
                  <a:pt x="59" y="11"/>
                </a:cubicBezTo>
                <a:cubicBezTo>
                  <a:pt x="55" y="9"/>
                  <a:pt x="50" y="8"/>
                  <a:pt x="45" y="8"/>
                </a:cubicBezTo>
                <a:cubicBezTo>
                  <a:pt x="35" y="8"/>
                  <a:pt x="26" y="12"/>
                  <a:pt x="19" y="19"/>
                </a:cubicBezTo>
                <a:cubicBezTo>
                  <a:pt x="16" y="22"/>
                  <a:pt x="13" y="26"/>
                  <a:pt x="11" y="31"/>
                </a:cubicBezTo>
                <a:cubicBezTo>
                  <a:pt x="10" y="35"/>
                  <a:pt x="9" y="40"/>
                  <a:pt x="9" y="45"/>
                </a:cubicBezTo>
                <a:cubicBezTo>
                  <a:pt x="9" y="49"/>
                  <a:pt x="10" y="54"/>
                  <a:pt x="11" y="58"/>
                </a:cubicBezTo>
                <a:cubicBezTo>
                  <a:pt x="11" y="58"/>
                  <a:pt x="11" y="58"/>
                  <a:pt x="11" y="58"/>
                </a:cubicBezTo>
                <a:cubicBezTo>
                  <a:pt x="13" y="63"/>
                  <a:pt x="16" y="67"/>
                  <a:pt x="19" y="70"/>
                </a:cubicBezTo>
                <a:cubicBezTo>
                  <a:pt x="19" y="70"/>
                  <a:pt x="19" y="70"/>
                  <a:pt x="19" y="70"/>
                </a:cubicBezTo>
                <a:cubicBezTo>
                  <a:pt x="19" y="70"/>
                  <a:pt x="19" y="70"/>
                  <a:pt x="19" y="70"/>
                </a:cubicBezTo>
                <a:cubicBezTo>
                  <a:pt x="23" y="74"/>
                  <a:pt x="27" y="76"/>
                  <a:pt x="31" y="78"/>
                </a:cubicBezTo>
                <a:cubicBezTo>
                  <a:pt x="31" y="78"/>
                  <a:pt x="31" y="78"/>
                  <a:pt x="31" y="78"/>
                </a:cubicBezTo>
                <a:cubicBezTo>
                  <a:pt x="35" y="80"/>
                  <a:pt x="40" y="81"/>
                  <a:pt x="45" y="81"/>
                </a:cubicBezTo>
                <a:cubicBezTo>
                  <a:pt x="50" y="81"/>
                  <a:pt x="55" y="80"/>
                  <a:pt x="59" y="78"/>
                </a:cubicBezTo>
                <a:cubicBezTo>
                  <a:pt x="63" y="76"/>
                  <a:pt x="67" y="74"/>
                  <a:pt x="71" y="70"/>
                </a:cubicBezTo>
                <a:cubicBezTo>
                  <a:pt x="71" y="70"/>
                  <a:pt x="71" y="70"/>
                  <a:pt x="71" y="70"/>
                </a:cubicBezTo>
                <a:cubicBezTo>
                  <a:pt x="71" y="70"/>
                  <a:pt x="71" y="70"/>
                  <a:pt x="71" y="70"/>
                </a:cubicBezTo>
                <a:cubicBezTo>
                  <a:pt x="74" y="67"/>
                  <a:pt x="77" y="63"/>
                  <a:pt x="79" y="58"/>
                </a:cubicBezTo>
                <a:cubicBezTo>
                  <a:pt x="80" y="54"/>
                  <a:pt x="81" y="49"/>
                  <a:pt x="81" y="45"/>
                </a:cubicBezTo>
                <a:cubicBezTo>
                  <a:pt x="81" y="40"/>
                  <a:pt x="81" y="35"/>
                  <a:pt x="79" y="31"/>
                </a:cubicBezTo>
                <a:cubicBezTo>
                  <a:pt x="79" y="31"/>
                  <a:pt x="79" y="31"/>
                  <a:pt x="79" y="31"/>
                </a:cubicBezTo>
                <a:cubicBezTo>
                  <a:pt x="77" y="26"/>
                  <a:pt x="74" y="22"/>
                  <a:pt x="71" y="19"/>
                </a:cubicBezTo>
                <a:cubicBezTo>
                  <a:pt x="71" y="19"/>
                  <a:pt x="71" y="19"/>
                  <a:pt x="71" y="19"/>
                </a:cubicBezTo>
                <a:cubicBezTo>
                  <a:pt x="67" y="15"/>
                  <a:pt x="63" y="13"/>
                  <a:pt x="59" y="11"/>
                </a:cubicBezTo>
                <a:close/>
                <a:moveTo>
                  <a:pt x="69" y="45"/>
                </a:moveTo>
                <a:cubicBezTo>
                  <a:pt x="69" y="45"/>
                  <a:pt x="69" y="45"/>
                  <a:pt x="69" y="45"/>
                </a:cubicBezTo>
                <a:cubicBezTo>
                  <a:pt x="69" y="43"/>
                  <a:pt x="70" y="42"/>
                  <a:pt x="71" y="42"/>
                </a:cubicBezTo>
                <a:cubicBezTo>
                  <a:pt x="73" y="42"/>
                  <a:pt x="74" y="43"/>
                  <a:pt x="74" y="45"/>
                </a:cubicBezTo>
                <a:cubicBezTo>
                  <a:pt x="74" y="48"/>
                  <a:pt x="73" y="52"/>
                  <a:pt x="72" y="56"/>
                </a:cubicBezTo>
                <a:cubicBezTo>
                  <a:pt x="72" y="56"/>
                  <a:pt x="72" y="56"/>
                  <a:pt x="72" y="56"/>
                </a:cubicBezTo>
                <a:cubicBezTo>
                  <a:pt x="70" y="59"/>
                  <a:pt x="68" y="62"/>
                  <a:pt x="65" y="65"/>
                </a:cubicBezTo>
                <a:cubicBezTo>
                  <a:pt x="63" y="68"/>
                  <a:pt x="59" y="70"/>
                  <a:pt x="56" y="71"/>
                </a:cubicBezTo>
                <a:cubicBezTo>
                  <a:pt x="53" y="73"/>
                  <a:pt x="49" y="73"/>
                  <a:pt x="45" y="73"/>
                </a:cubicBezTo>
                <a:cubicBezTo>
                  <a:pt x="44" y="73"/>
                  <a:pt x="43" y="72"/>
                  <a:pt x="43" y="71"/>
                </a:cubicBezTo>
                <a:cubicBezTo>
                  <a:pt x="43" y="70"/>
                  <a:pt x="44" y="69"/>
                  <a:pt x="45" y="69"/>
                </a:cubicBezTo>
                <a:cubicBezTo>
                  <a:pt x="48" y="69"/>
                  <a:pt x="51" y="68"/>
                  <a:pt x="54" y="67"/>
                </a:cubicBezTo>
                <a:cubicBezTo>
                  <a:pt x="57" y="65"/>
                  <a:pt x="60" y="64"/>
                  <a:pt x="62" y="61"/>
                </a:cubicBezTo>
                <a:cubicBezTo>
                  <a:pt x="64" y="59"/>
                  <a:pt x="66" y="57"/>
                  <a:pt x="67" y="54"/>
                </a:cubicBezTo>
                <a:cubicBezTo>
                  <a:pt x="67" y="54"/>
                  <a:pt x="67" y="54"/>
                  <a:pt x="67" y="54"/>
                </a:cubicBezTo>
                <a:cubicBezTo>
                  <a:pt x="68" y="51"/>
                  <a:pt x="69" y="48"/>
                  <a:pt x="69" y="45"/>
                </a:cubicBezTo>
                <a:close/>
              </a:path>
            </a:pathLst>
          </a:custGeom>
          <a:solidFill>
            <a:schemeClr val="bg1"/>
          </a:solidFill>
          <a:ln>
            <a:noFill/>
          </a:ln>
        </p:spPr>
        <p:txBody>
          <a:bodyPr/>
          <a:lstStyle/>
          <a:p>
            <a:endParaRPr lang="zh-CN" altLang="en-US"/>
          </a:p>
        </p:txBody>
      </p:sp>
      <p:sp>
        <p:nvSpPr>
          <p:cNvPr id="25" name="Freeform 37"/>
          <p:cNvSpPr>
            <a:spLocks noEditPoints="1"/>
          </p:cNvSpPr>
          <p:nvPr/>
        </p:nvSpPr>
        <p:spPr bwMode="auto">
          <a:xfrm>
            <a:off x="4518189" y="3032636"/>
            <a:ext cx="279955" cy="314979"/>
          </a:xfrm>
          <a:custGeom>
            <a:avLst/>
            <a:gdLst>
              <a:gd name="T0" fmla="*/ 21 w 94"/>
              <a:gd name="T1" fmla="*/ 79 h 106"/>
              <a:gd name="T2" fmla="*/ 71 w 94"/>
              <a:gd name="T3" fmla="*/ 76 h 106"/>
              <a:gd name="T4" fmla="*/ 71 w 94"/>
              <a:gd name="T5" fmla="*/ 81 h 106"/>
              <a:gd name="T6" fmla="*/ 11 w 94"/>
              <a:gd name="T7" fmla="*/ 0 h 106"/>
              <a:gd name="T8" fmla="*/ 60 w 94"/>
              <a:gd name="T9" fmla="*/ 0 h 106"/>
              <a:gd name="T10" fmla="*/ 92 w 94"/>
              <a:gd name="T11" fmla="*/ 31 h 106"/>
              <a:gd name="T12" fmla="*/ 94 w 94"/>
              <a:gd name="T13" fmla="*/ 34 h 106"/>
              <a:gd name="T14" fmla="*/ 90 w 94"/>
              <a:gd name="T15" fmla="*/ 103 h 106"/>
              <a:gd name="T16" fmla="*/ 90 w 94"/>
              <a:gd name="T17" fmla="*/ 103 h 106"/>
              <a:gd name="T18" fmla="*/ 11 w 94"/>
              <a:gd name="T19" fmla="*/ 106 h 106"/>
              <a:gd name="T20" fmla="*/ 4 w 94"/>
              <a:gd name="T21" fmla="*/ 103 h 106"/>
              <a:gd name="T22" fmla="*/ 0 w 94"/>
              <a:gd name="T23" fmla="*/ 11 h 106"/>
              <a:gd name="T24" fmla="*/ 11 w 94"/>
              <a:gd name="T25" fmla="*/ 0 h 106"/>
              <a:gd name="T26" fmla="*/ 57 w 94"/>
              <a:gd name="T27" fmla="*/ 8 h 106"/>
              <a:gd name="T28" fmla="*/ 9 w 94"/>
              <a:gd name="T29" fmla="*/ 9 h 106"/>
              <a:gd name="T30" fmla="*/ 9 w 94"/>
              <a:gd name="T31" fmla="*/ 95 h 106"/>
              <a:gd name="T32" fmla="*/ 11 w 94"/>
              <a:gd name="T33" fmla="*/ 98 h 106"/>
              <a:gd name="T34" fmla="*/ 84 w 94"/>
              <a:gd name="T35" fmla="*/ 97 h 106"/>
              <a:gd name="T36" fmla="*/ 85 w 94"/>
              <a:gd name="T37" fmla="*/ 95 h 106"/>
              <a:gd name="T38" fmla="*/ 67 w 94"/>
              <a:gd name="T39" fmla="*/ 36 h 106"/>
              <a:gd name="T40" fmla="*/ 60 w 94"/>
              <a:gd name="T41" fmla="*/ 33 h 106"/>
              <a:gd name="T42" fmla="*/ 57 w 94"/>
              <a:gd name="T43" fmla="*/ 8 h 106"/>
              <a:gd name="T44" fmla="*/ 81 w 94"/>
              <a:gd name="T45" fmla="*/ 31 h 106"/>
              <a:gd name="T46" fmla="*/ 62 w 94"/>
              <a:gd name="T47" fmla="*/ 27 h 106"/>
              <a:gd name="T48" fmla="*/ 64 w 94"/>
              <a:gd name="T49" fmla="*/ 30 h 106"/>
              <a:gd name="T50" fmla="*/ 81 w 94"/>
              <a:gd name="T51" fmla="*/ 31 h 106"/>
              <a:gd name="T52" fmla="*/ 23 w 94"/>
              <a:gd name="T53" fmla="*/ 47 h 106"/>
              <a:gd name="T54" fmla="*/ 23 w 94"/>
              <a:gd name="T55" fmla="*/ 42 h 106"/>
              <a:gd name="T56" fmla="*/ 73 w 94"/>
              <a:gd name="T57" fmla="*/ 44 h 106"/>
              <a:gd name="T58" fmla="*/ 23 w 94"/>
              <a:gd name="T59" fmla="*/ 47 h 106"/>
              <a:gd name="T60" fmla="*/ 23 w 94"/>
              <a:gd name="T61" fmla="*/ 64 h 106"/>
              <a:gd name="T62" fmla="*/ 23 w 94"/>
              <a:gd name="T63" fmla="*/ 59 h 106"/>
              <a:gd name="T64" fmla="*/ 73 w 94"/>
              <a:gd name="T65" fmla="*/ 62 h 106"/>
              <a:gd name="T66" fmla="*/ 23 w 94"/>
              <a:gd name="T67"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06">
                <a:moveTo>
                  <a:pt x="23" y="81"/>
                </a:moveTo>
                <a:cubicBezTo>
                  <a:pt x="22" y="81"/>
                  <a:pt x="21" y="80"/>
                  <a:pt x="21" y="79"/>
                </a:cubicBezTo>
                <a:cubicBezTo>
                  <a:pt x="21" y="78"/>
                  <a:pt x="22" y="76"/>
                  <a:pt x="23" y="76"/>
                </a:cubicBezTo>
                <a:cubicBezTo>
                  <a:pt x="71" y="76"/>
                  <a:pt x="71" y="76"/>
                  <a:pt x="71" y="76"/>
                </a:cubicBezTo>
                <a:cubicBezTo>
                  <a:pt x="72" y="76"/>
                  <a:pt x="73" y="78"/>
                  <a:pt x="73" y="79"/>
                </a:cubicBezTo>
                <a:cubicBezTo>
                  <a:pt x="73" y="80"/>
                  <a:pt x="72" y="81"/>
                  <a:pt x="71" y="81"/>
                </a:cubicBezTo>
                <a:cubicBezTo>
                  <a:pt x="23" y="81"/>
                  <a:pt x="23" y="81"/>
                  <a:pt x="23" y="81"/>
                </a:cubicBezTo>
                <a:close/>
                <a:moveTo>
                  <a:pt x="11" y="0"/>
                </a:moveTo>
                <a:cubicBezTo>
                  <a:pt x="11" y="0"/>
                  <a:pt x="11" y="0"/>
                  <a:pt x="11" y="0"/>
                </a:cubicBezTo>
                <a:cubicBezTo>
                  <a:pt x="60" y="0"/>
                  <a:pt x="60" y="0"/>
                  <a:pt x="60" y="0"/>
                </a:cubicBezTo>
                <a:cubicBezTo>
                  <a:pt x="61" y="0"/>
                  <a:pt x="62" y="0"/>
                  <a:pt x="63" y="1"/>
                </a:cubicBezTo>
                <a:cubicBezTo>
                  <a:pt x="92" y="31"/>
                  <a:pt x="92" y="31"/>
                  <a:pt x="92" y="31"/>
                </a:cubicBezTo>
                <a:cubicBezTo>
                  <a:pt x="93" y="32"/>
                  <a:pt x="94" y="33"/>
                  <a:pt x="94" y="34"/>
                </a:cubicBezTo>
                <a:cubicBezTo>
                  <a:pt x="94" y="34"/>
                  <a:pt x="94" y="34"/>
                  <a:pt x="94" y="34"/>
                </a:cubicBezTo>
                <a:cubicBezTo>
                  <a:pt x="94" y="95"/>
                  <a:pt x="94" y="95"/>
                  <a:pt x="94" y="95"/>
                </a:cubicBezTo>
                <a:cubicBezTo>
                  <a:pt x="94" y="98"/>
                  <a:pt x="92" y="101"/>
                  <a:pt x="90" y="103"/>
                </a:cubicBezTo>
                <a:cubicBezTo>
                  <a:pt x="90" y="103"/>
                  <a:pt x="90" y="103"/>
                  <a:pt x="90" y="103"/>
                </a:cubicBezTo>
                <a:cubicBezTo>
                  <a:pt x="90" y="103"/>
                  <a:pt x="90" y="103"/>
                  <a:pt x="90" y="103"/>
                </a:cubicBezTo>
                <a:cubicBezTo>
                  <a:pt x="88" y="105"/>
                  <a:pt x="86" y="106"/>
                  <a:pt x="83" y="106"/>
                </a:cubicBezTo>
                <a:cubicBezTo>
                  <a:pt x="11" y="106"/>
                  <a:pt x="11" y="106"/>
                  <a:pt x="11" y="106"/>
                </a:cubicBezTo>
                <a:cubicBezTo>
                  <a:pt x="8" y="106"/>
                  <a:pt x="6" y="105"/>
                  <a:pt x="4" y="103"/>
                </a:cubicBezTo>
                <a:cubicBezTo>
                  <a:pt x="4" y="103"/>
                  <a:pt x="4" y="103"/>
                  <a:pt x="4" y="103"/>
                </a:cubicBezTo>
                <a:cubicBezTo>
                  <a:pt x="2" y="101"/>
                  <a:pt x="0" y="98"/>
                  <a:pt x="0" y="95"/>
                </a:cubicBezTo>
                <a:cubicBezTo>
                  <a:pt x="0" y="11"/>
                  <a:pt x="0" y="11"/>
                  <a:pt x="0" y="11"/>
                </a:cubicBezTo>
                <a:cubicBezTo>
                  <a:pt x="0" y="8"/>
                  <a:pt x="2" y="5"/>
                  <a:pt x="4" y="3"/>
                </a:cubicBezTo>
                <a:cubicBezTo>
                  <a:pt x="6" y="1"/>
                  <a:pt x="8" y="0"/>
                  <a:pt x="11" y="0"/>
                </a:cubicBezTo>
                <a:close/>
                <a:moveTo>
                  <a:pt x="57" y="8"/>
                </a:moveTo>
                <a:cubicBezTo>
                  <a:pt x="57" y="8"/>
                  <a:pt x="57" y="8"/>
                  <a:pt x="57" y="8"/>
                </a:cubicBezTo>
                <a:cubicBezTo>
                  <a:pt x="11" y="8"/>
                  <a:pt x="11" y="8"/>
                  <a:pt x="11" y="8"/>
                </a:cubicBezTo>
                <a:cubicBezTo>
                  <a:pt x="11" y="8"/>
                  <a:pt x="10" y="9"/>
                  <a:pt x="9" y="9"/>
                </a:cubicBezTo>
                <a:cubicBezTo>
                  <a:pt x="9" y="10"/>
                  <a:pt x="9" y="10"/>
                  <a:pt x="9" y="11"/>
                </a:cubicBezTo>
                <a:cubicBezTo>
                  <a:pt x="9" y="95"/>
                  <a:pt x="9" y="95"/>
                  <a:pt x="9" y="95"/>
                </a:cubicBezTo>
                <a:cubicBezTo>
                  <a:pt x="9" y="96"/>
                  <a:pt x="9" y="97"/>
                  <a:pt x="9" y="97"/>
                </a:cubicBezTo>
                <a:cubicBezTo>
                  <a:pt x="10" y="98"/>
                  <a:pt x="11" y="98"/>
                  <a:pt x="11" y="98"/>
                </a:cubicBezTo>
                <a:cubicBezTo>
                  <a:pt x="83" y="98"/>
                  <a:pt x="83" y="98"/>
                  <a:pt x="83" y="98"/>
                </a:cubicBezTo>
                <a:cubicBezTo>
                  <a:pt x="83" y="98"/>
                  <a:pt x="84" y="98"/>
                  <a:pt x="84" y="97"/>
                </a:cubicBezTo>
                <a:cubicBezTo>
                  <a:pt x="85" y="97"/>
                  <a:pt x="85" y="97"/>
                  <a:pt x="85" y="97"/>
                </a:cubicBezTo>
                <a:cubicBezTo>
                  <a:pt x="85" y="97"/>
                  <a:pt x="85" y="96"/>
                  <a:pt x="85" y="95"/>
                </a:cubicBezTo>
                <a:cubicBezTo>
                  <a:pt x="85" y="36"/>
                  <a:pt x="85" y="36"/>
                  <a:pt x="85" y="36"/>
                </a:cubicBezTo>
                <a:cubicBezTo>
                  <a:pt x="67" y="36"/>
                  <a:pt x="67" y="36"/>
                  <a:pt x="67" y="36"/>
                </a:cubicBezTo>
                <a:cubicBezTo>
                  <a:pt x="64" y="36"/>
                  <a:pt x="62" y="35"/>
                  <a:pt x="60" y="33"/>
                </a:cubicBezTo>
                <a:cubicBezTo>
                  <a:pt x="60" y="33"/>
                  <a:pt x="60" y="33"/>
                  <a:pt x="60" y="33"/>
                </a:cubicBezTo>
                <a:cubicBezTo>
                  <a:pt x="58" y="32"/>
                  <a:pt x="57" y="29"/>
                  <a:pt x="57" y="27"/>
                </a:cubicBezTo>
                <a:cubicBezTo>
                  <a:pt x="57" y="8"/>
                  <a:pt x="57" y="8"/>
                  <a:pt x="57" y="8"/>
                </a:cubicBezTo>
                <a:close/>
                <a:moveTo>
                  <a:pt x="81" y="31"/>
                </a:moveTo>
                <a:cubicBezTo>
                  <a:pt x="81" y="31"/>
                  <a:pt x="81" y="31"/>
                  <a:pt x="81" y="31"/>
                </a:cubicBezTo>
                <a:cubicBezTo>
                  <a:pt x="62" y="12"/>
                  <a:pt x="62" y="12"/>
                  <a:pt x="62" y="12"/>
                </a:cubicBezTo>
                <a:cubicBezTo>
                  <a:pt x="62" y="27"/>
                  <a:pt x="62" y="27"/>
                  <a:pt x="62" y="27"/>
                </a:cubicBezTo>
                <a:cubicBezTo>
                  <a:pt x="62" y="28"/>
                  <a:pt x="63" y="29"/>
                  <a:pt x="63" y="30"/>
                </a:cubicBezTo>
                <a:cubicBezTo>
                  <a:pt x="64" y="30"/>
                  <a:pt x="64" y="30"/>
                  <a:pt x="64" y="30"/>
                </a:cubicBezTo>
                <a:cubicBezTo>
                  <a:pt x="64" y="31"/>
                  <a:pt x="65" y="31"/>
                  <a:pt x="67" y="31"/>
                </a:cubicBezTo>
                <a:cubicBezTo>
                  <a:pt x="81" y="31"/>
                  <a:pt x="81" y="31"/>
                  <a:pt x="81" y="31"/>
                </a:cubicBezTo>
                <a:close/>
                <a:moveTo>
                  <a:pt x="23" y="47"/>
                </a:moveTo>
                <a:cubicBezTo>
                  <a:pt x="23" y="47"/>
                  <a:pt x="23" y="47"/>
                  <a:pt x="23" y="47"/>
                </a:cubicBezTo>
                <a:cubicBezTo>
                  <a:pt x="22" y="47"/>
                  <a:pt x="21" y="46"/>
                  <a:pt x="21" y="44"/>
                </a:cubicBezTo>
                <a:cubicBezTo>
                  <a:pt x="21" y="43"/>
                  <a:pt x="22" y="42"/>
                  <a:pt x="23" y="42"/>
                </a:cubicBezTo>
                <a:cubicBezTo>
                  <a:pt x="71" y="42"/>
                  <a:pt x="71" y="42"/>
                  <a:pt x="71" y="42"/>
                </a:cubicBezTo>
                <a:cubicBezTo>
                  <a:pt x="72" y="42"/>
                  <a:pt x="73" y="43"/>
                  <a:pt x="73" y="44"/>
                </a:cubicBezTo>
                <a:cubicBezTo>
                  <a:pt x="73" y="46"/>
                  <a:pt x="72" y="47"/>
                  <a:pt x="71" y="47"/>
                </a:cubicBezTo>
                <a:cubicBezTo>
                  <a:pt x="23" y="47"/>
                  <a:pt x="23" y="47"/>
                  <a:pt x="23" y="47"/>
                </a:cubicBezTo>
                <a:close/>
                <a:moveTo>
                  <a:pt x="23" y="64"/>
                </a:moveTo>
                <a:cubicBezTo>
                  <a:pt x="23" y="64"/>
                  <a:pt x="23" y="64"/>
                  <a:pt x="23" y="64"/>
                </a:cubicBezTo>
                <a:cubicBezTo>
                  <a:pt x="22" y="64"/>
                  <a:pt x="21" y="63"/>
                  <a:pt x="21" y="62"/>
                </a:cubicBezTo>
                <a:cubicBezTo>
                  <a:pt x="21" y="60"/>
                  <a:pt x="22" y="59"/>
                  <a:pt x="23" y="59"/>
                </a:cubicBezTo>
                <a:cubicBezTo>
                  <a:pt x="71" y="59"/>
                  <a:pt x="71" y="59"/>
                  <a:pt x="71" y="59"/>
                </a:cubicBezTo>
                <a:cubicBezTo>
                  <a:pt x="72" y="59"/>
                  <a:pt x="73" y="60"/>
                  <a:pt x="73" y="62"/>
                </a:cubicBezTo>
                <a:cubicBezTo>
                  <a:pt x="73" y="63"/>
                  <a:pt x="72" y="64"/>
                  <a:pt x="71" y="64"/>
                </a:cubicBezTo>
                <a:cubicBezTo>
                  <a:pt x="23" y="64"/>
                  <a:pt x="23" y="64"/>
                  <a:pt x="23"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38"/>
          <p:cNvSpPr>
            <a:spLocks noEditPoints="1"/>
          </p:cNvSpPr>
          <p:nvPr/>
        </p:nvSpPr>
        <p:spPr bwMode="auto">
          <a:xfrm>
            <a:off x="6431684" y="3034502"/>
            <a:ext cx="321482" cy="314979"/>
          </a:xfrm>
          <a:custGeom>
            <a:avLst/>
            <a:gdLst>
              <a:gd name="T0" fmla="*/ 107 w 108"/>
              <a:gd name="T1" fmla="*/ 76 h 107"/>
              <a:gd name="T2" fmla="*/ 103 w 108"/>
              <a:gd name="T3" fmla="*/ 94 h 107"/>
              <a:gd name="T4" fmla="*/ 98 w 108"/>
              <a:gd name="T5" fmla="*/ 102 h 107"/>
              <a:gd name="T6" fmla="*/ 85 w 108"/>
              <a:gd name="T7" fmla="*/ 93 h 107"/>
              <a:gd name="T8" fmla="*/ 74 w 108"/>
              <a:gd name="T9" fmla="*/ 105 h 107"/>
              <a:gd name="T10" fmla="*/ 62 w 108"/>
              <a:gd name="T11" fmla="*/ 58 h 107"/>
              <a:gd name="T12" fmla="*/ 56 w 108"/>
              <a:gd name="T13" fmla="*/ 72 h 107"/>
              <a:gd name="T14" fmla="*/ 45 w 108"/>
              <a:gd name="T15" fmla="*/ 73 h 107"/>
              <a:gd name="T16" fmla="*/ 34 w 108"/>
              <a:gd name="T17" fmla="*/ 61 h 107"/>
              <a:gd name="T18" fmla="*/ 34 w 108"/>
              <a:gd name="T19" fmla="*/ 44 h 107"/>
              <a:gd name="T20" fmla="*/ 62 w 108"/>
              <a:gd name="T21" fmla="*/ 33 h 107"/>
              <a:gd name="T22" fmla="*/ 69 w 108"/>
              <a:gd name="T23" fmla="*/ 38 h 107"/>
              <a:gd name="T24" fmla="*/ 73 w 108"/>
              <a:gd name="T25" fmla="*/ 55 h 107"/>
              <a:gd name="T26" fmla="*/ 69 w 108"/>
              <a:gd name="T27" fmla="*/ 46 h 107"/>
              <a:gd name="T28" fmla="*/ 65 w 108"/>
              <a:gd name="T29" fmla="*/ 41 h 107"/>
              <a:gd name="T30" fmla="*/ 42 w 108"/>
              <a:gd name="T31" fmla="*/ 41 h 107"/>
              <a:gd name="T32" fmla="*/ 38 w 108"/>
              <a:gd name="T33" fmla="*/ 46 h 107"/>
              <a:gd name="T34" fmla="*/ 38 w 108"/>
              <a:gd name="T35" fmla="*/ 59 h 107"/>
              <a:gd name="T36" fmla="*/ 47 w 108"/>
              <a:gd name="T37" fmla="*/ 68 h 107"/>
              <a:gd name="T38" fmla="*/ 54 w 108"/>
              <a:gd name="T39" fmla="*/ 84 h 107"/>
              <a:gd name="T40" fmla="*/ 40 w 108"/>
              <a:gd name="T41" fmla="*/ 86 h 107"/>
              <a:gd name="T42" fmla="*/ 20 w 108"/>
              <a:gd name="T43" fmla="*/ 66 h 107"/>
              <a:gd name="T44" fmla="*/ 20 w 108"/>
              <a:gd name="T45" fmla="*/ 39 h 107"/>
              <a:gd name="T46" fmla="*/ 40 w 108"/>
              <a:gd name="T47" fmla="*/ 19 h 107"/>
              <a:gd name="T48" fmla="*/ 67 w 108"/>
              <a:gd name="T49" fmla="*/ 19 h 107"/>
              <a:gd name="T50" fmla="*/ 87 w 108"/>
              <a:gd name="T51" fmla="*/ 39 h 107"/>
              <a:gd name="T52" fmla="*/ 85 w 108"/>
              <a:gd name="T53" fmla="*/ 53 h 107"/>
              <a:gd name="T54" fmla="*/ 76 w 108"/>
              <a:gd name="T55" fmla="*/ 31 h 107"/>
              <a:gd name="T56" fmla="*/ 42 w 108"/>
              <a:gd name="T57" fmla="*/ 24 h 107"/>
              <a:gd name="T58" fmla="*/ 25 w 108"/>
              <a:gd name="T59" fmla="*/ 41 h 107"/>
              <a:gd name="T60" fmla="*/ 25 w 108"/>
              <a:gd name="T61" fmla="*/ 65 h 107"/>
              <a:gd name="T62" fmla="*/ 54 w 108"/>
              <a:gd name="T63" fmla="*/ 84 h 107"/>
              <a:gd name="T64" fmla="*/ 58 w 108"/>
              <a:gd name="T65" fmla="*/ 102 h 107"/>
              <a:gd name="T66" fmla="*/ 33 w 108"/>
              <a:gd name="T67" fmla="*/ 102 h 107"/>
              <a:gd name="T68" fmla="*/ 4 w 108"/>
              <a:gd name="T69" fmla="*/ 73 h 107"/>
              <a:gd name="T70" fmla="*/ 4 w 108"/>
              <a:gd name="T71" fmla="*/ 32 h 107"/>
              <a:gd name="T72" fmla="*/ 33 w 108"/>
              <a:gd name="T73" fmla="*/ 4 h 107"/>
              <a:gd name="T74" fmla="*/ 74 w 108"/>
              <a:gd name="T75" fmla="*/ 4 h 107"/>
              <a:gd name="T76" fmla="*/ 91 w 108"/>
              <a:gd name="T77" fmla="*/ 15 h 107"/>
              <a:gd name="T78" fmla="*/ 107 w 108"/>
              <a:gd name="T79" fmla="*/ 53 h 107"/>
              <a:gd name="T80" fmla="*/ 95 w 108"/>
              <a:gd name="T81" fmla="*/ 36 h 107"/>
              <a:gd name="T82" fmla="*/ 71 w 108"/>
              <a:gd name="T83" fmla="*/ 11 h 107"/>
              <a:gd name="T84" fmla="*/ 36 w 108"/>
              <a:gd name="T85" fmla="*/ 11 h 107"/>
              <a:gd name="T86" fmla="*/ 9 w 108"/>
              <a:gd name="T87" fmla="*/ 53 h 107"/>
              <a:gd name="T88" fmla="*/ 22 w 108"/>
              <a:gd name="T89" fmla="*/ 85 h 107"/>
              <a:gd name="T90" fmla="*/ 99 w 108"/>
              <a:gd name="T91" fmla="*/ 76 h 107"/>
              <a:gd name="T92" fmla="*/ 77 w 108"/>
              <a:gd name="T93" fmla="*/ 98 h 107"/>
              <a:gd name="T94" fmla="*/ 83 w 108"/>
              <a:gd name="T95" fmla="*/ 87 h 107"/>
              <a:gd name="T96" fmla="*/ 98 w 108"/>
              <a:gd name="T97" fmla="*/ 95 h 107"/>
              <a:gd name="T98" fmla="*/ 88 w 108"/>
              <a:gd name="T99" fmla="*/ 8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07">
                <a:moveTo>
                  <a:pt x="62" y="58"/>
                </a:moveTo>
                <a:cubicBezTo>
                  <a:pt x="106" y="73"/>
                  <a:pt x="106" y="73"/>
                  <a:pt x="106" y="73"/>
                </a:cubicBezTo>
                <a:cubicBezTo>
                  <a:pt x="107" y="73"/>
                  <a:pt x="108" y="75"/>
                  <a:pt x="107" y="76"/>
                </a:cubicBezTo>
                <a:cubicBezTo>
                  <a:pt x="107" y="77"/>
                  <a:pt x="107" y="77"/>
                  <a:pt x="106" y="77"/>
                </a:cubicBezTo>
                <a:cubicBezTo>
                  <a:pt x="94" y="84"/>
                  <a:pt x="94" y="84"/>
                  <a:pt x="94" y="84"/>
                </a:cubicBezTo>
                <a:cubicBezTo>
                  <a:pt x="103" y="94"/>
                  <a:pt x="103" y="94"/>
                  <a:pt x="103" y="94"/>
                </a:cubicBezTo>
                <a:cubicBezTo>
                  <a:pt x="104" y="94"/>
                  <a:pt x="104" y="96"/>
                  <a:pt x="103" y="97"/>
                </a:cubicBezTo>
                <a:cubicBezTo>
                  <a:pt x="103" y="97"/>
                  <a:pt x="103" y="97"/>
                  <a:pt x="103" y="97"/>
                </a:cubicBezTo>
                <a:cubicBezTo>
                  <a:pt x="98" y="102"/>
                  <a:pt x="98" y="102"/>
                  <a:pt x="98" y="102"/>
                </a:cubicBezTo>
                <a:cubicBezTo>
                  <a:pt x="97" y="103"/>
                  <a:pt x="95" y="103"/>
                  <a:pt x="94" y="102"/>
                </a:cubicBezTo>
                <a:cubicBezTo>
                  <a:pt x="94" y="102"/>
                  <a:pt x="94" y="102"/>
                  <a:pt x="94" y="102"/>
                </a:cubicBezTo>
                <a:cubicBezTo>
                  <a:pt x="85" y="93"/>
                  <a:pt x="85" y="93"/>
                  <a:pt x="85" y="93"/>
                </a:cubicBezTo>
                <a:cubicBezTo>
                  <a:pt x="78" y="106"/>
                  <a:pt x="78" y="106"/>
                  <a:pt x="78" y="106"/>
                </a:cubicBezTo>
                <a:cubicBezTo>
                  <a:pt x="78" y="107"/>
                  <a:pt x="76" y="107"/>
                  <a:pt x="75" y="107"/>
                </a:cubicBezTo>
                <a:cubicBezTo>
                  <a:pt x="74" y="106"/>
                  <a:pt x="74" y="106"/>
                  <a:pt x="74" y="105"/>
                </a:cubicBezTo>
                <a:cubicBezTo>
                  <a:pt x="59" y="62"/>
                  <a:pt x="59" y="62"/>
                  <a:pt x="59" y="62"/>
                </a:cubicBezTo>
                <a:cubicBezTo>
                  <a:pt x="59" y="60"/>
                  <a:pt x="60" y="59"/>
                  <a:pt x="61" y="58"/>
                </a:cubicBezTo>
                <a:cubicBezTo>
                  <a:pt x="61" y="58"/>
                  <a:pt x="62" y="58"/>
                  <a:pt x="62" y="58"/>
                </a:cubicBezTo>
                <a:close/>
                <a:moveTo>
                  <a:pt x="54" y="69"/>
                </a:moveTo>
                <a:cubicBezTo>
                  <a:pt x="54" y="69"/>
                  <a:pt x="54" y="69"/>
                  <a:pt x="54" y="69"/>
                </a:cubicBezTo>
                <a:cubicBezTo>
                  <a:pt x="55" y="69"/>
                  <a:pt x="56" y="70"/>
                  <a:pt x="56" y="72"/>
                </a:cubicBezTo>
                <a:cubicBezTo>
                  <a:pt x="56" y="73"/>
                  <a:pt x="55" y="74"/>
                  <a:pt x="54" y="74"/>
                </a:cubicBezTo>
                <a:cubicBezTo>
                  <a:pt x="51" y="74"/>
                  <a:pt x="48" y="74"/>
                  <a:pt x="45" y="73"/>
                </a:cubicBezTo>
                <a:cubicBezTo>
                  <a:pt x="45" y="73"/>
                  <a:pt x="45" y="73"/>
                  <a:pt x="45" y="73"/>
                </a:cubicBezTo>
                <a:cubicBezTo>
                  <a:pt x="43" y="71"/>
                  <a:pt x="40" y="70"/>
                  <a:pt x="38" y="68"/>
                </a:cubicBezTo>
                <a:cubicBezTo>
                  <a:pt x="38" y="68"/>
                  <a:pt x="38" y="68"/>
                  <a:pt x="38" y="68"/>
                </a:cubicBezTo>
                <a:cubicBezTo>
                  <a:pt x="36" y="66"/>
                  <a:pt x="35" y="63"/>
                  <a:pt x="34" y="61"/>
                </a:cubicBezTo>
                <a:cubicBezTo>
                  <a:pt x="33" y="58"/>
                  <a:pt x="32" y="56"/>
                  <a:pt x="32" y="53"/>
                </a:cubicBezTo>
                <a:cubicBezTo>
                  <a:pt x="32" y="50"/>
                  <a:pt x="33" y="47"/>
                  <a:pt x="34" y="45"/>
                </a:cubicBezTo>
                <a:cubicBezTo>
                  <a:pt x="34" y="44"/>
                  <a:pt x="34" y="44"/>
                  <a:pt x="34" y="44"/>
                </a:cubicBezTo>
                <a:cubicBezTo>
                  <a:pt x="35" y="42"/>
                  <a:pt x="36" y="39"/>
                  <a:pt x="38" y="38"/>
                </a:cubicBezTo>
                <a:cubicBezTo>
                  <a:pt x="42" y="34"/>
                  <a:pt x="48" y="31"/>
                  <a:pt x="54" y="31"/>
                </a:cubicBezTo>
                <a:cubicBezTo>
                  <a:pt x="56" y="31"/>
                  <a:pt x="59" y="32"/>
                  <a:pt x="62" y="33"/>
                </a:cubicBezTo>
                <a:cubicBezTo>
                  <a:pt x="62" y="33"/>
                  <a:pt x="62" y="33"/>
                  <a:pt x="62" y="33"/>
                </a:cubicBezTo>
                <a:cubicBezTo>
                  <a:pt x="64" y="34"/>
                  <a:pt x="67" y="36"/>
                  <a:pt x="69" y="38"/>
                </a:cubicBezTo>
                <a:cubicBezTo>
                  <a:pt x="69" y="38"/>
                  <a:pt x="69" y="38"/>
                  <a:pt x="69" y="38"/>
                </a:cubicBezTo>
                <a:cubicBezTo>
                  <a:pt x="71" y="40"/>
                  <a:pt x="72" y="42"/>
                  <a:pt x="73" y="45"/>
                </a:cubicBezTo>
                <a:cubicBezTo>
                  <a:pt x="74" y="47"/>
                  <a:pt x="75" y="50"/>
                  <a:pt x="75" y="53"/>
                </a:cubicBezTo>
                <a:cubicBezTo>
                  <a:pt x="75" y="54"/>
                  <a:pt x="74" y="55"/>
                  <a:pt x="73" y="55"/>
                </a:cubicBezTo>
                <a:cubicBezTo>
                  <a:pt x="71" y="55"/>
                  <a:pt x="70" y="54"/>
                  <a:pt x="70" y="53"/>
                </a:cubicBezTo>
                <a:cubicBezTo>
                  <a:pt x="70" y="50"/>
                  <a:pt x="70" y="48"/>
                  <a:pt x="69" y="46"/>
                </a:cubicBezTo>
                <a:cubicBezTo>
                  <a:pt x="69" y="46"/>
                  <a:pt x="69" y="46"/>
                  <a:pt x="69" y="46"/>
                </a:cubicBezTo>
                <a:cubicBezTo>
                  <a:pt x="69" y="46"/>
                  <a:pt x="69" y="46"/>
                  <a:pt x="69" y="46"/>
                </a:cubicBezTo>
                <a:cubicBezTo>
                  <a:pt x="68" y="44"/>
                  <a:pt x="67" y="43"/>
                  <a:pt x="65" y="41"/>
                </a:cubicBezTo>
                <a:cubicBezTo>
                  <a:pt x="65" y="41"/>
                  <a:pt x="65" y="41"/>
                  <a:pt x="65" y="41"/>
                </a:cubicBezTo>
                <a:cubicBezTo>
                  <a:pt x="64" y="39"/>
                  <a:pt x="62" y="38"/>
                  <a:pt x="60" y="37"/>
                </a:cubicBezTo>
                <a:cubicBezTo>
                  <a:pt x="58" y="37"/>
                  <a:pt x="56" y="36"/>
                  <a:pt x="54" y="36"/>
                </a:cubicBezTo>
                <a:cubicBezTo>
                  <a:pt x="49" y="36"/>
                  <a:pt x="45" y="38"/>
                  <a:pt x="42" y="41"/>
                </a:cubicBezTo>
                <a:cubicBezTo>
                  <a:pt x="42" y="41"/>
                  <a:pt x="42" y="41"/>
                  <a:pt x="42" y="41"/>
                </a:cubicBezTo>
                <a:cubicBezTo>
                  <a:pt x="40" y="42"/>
                  <a:pt x="39" y="44"/>
                  <a:pt x="38" y="46"/>
                </a:cubicBezTo>
                <a:cubicBezTo>
                  <a:pt x="38" y="46"/>
                  <a:pt x="38" y="46"/>
                  <a:pt x="38" y="46"/>
                </a:cubicBezTo>
                <a:cubicBezTo>
                  <a:pt x="37" y="48"/>
                  <a:pt x="37" y="50"/>
                  <a:pt x="37" y="53"/>
                </a:cubicBezTo>
                <a:cubicBezTo>
                  <a:pt x="37" y="55"/>
                  <a:pt x="37" y="57"/>
                  <a:pt x="38" y="59"/>
                </a:cubicBezTo>
                <a:cubicBezTo>
                  <a:pt x="38" y="59"/>
                  <a:pt x="38" y="59"/>
                  <a:pt x="38" y="59"/>
                </a:cubicBezTo>
                <a:cubicBezTo>
                  <a:pt x="39" y="61"/>
                  <a:pt x="40" y="63"/>
                  <a:pt x="42" y="64"/>
                </a:cubicBezTo>
                <a:cubicBezTo>
                  <a:pt x="42" y="64"/>
                  <a:pt x="42" y="64"/>
                  <a:pt x="42" y="64"/>
                </a:cubicBezTo>
                <a:cubicBezTo>
                  <a:pt x="43" y="66"/>
                  <a:pt x="45" y="67"/>
                  <a:pt x="47" y="68"/>
                </a:cubicBezTo>
                <a:cubicBezTo>
                  <a:pt x="49" y="69"/>
                  <a:pt x="51" y="69"/>
                  <a:pt x="54" y="69"/>
                </a:cubicBezTo>
                <a:close/>
                <a:moveTo>
                  <a:pt x="54" y="84"/>
                </a:moveTo>
                <a:cubicBezTo>
                  <a:pt x="54" y="84"/>
                  <a:pt x="54" y="84"/>
                  <a:pt x="54" y="84"/>
                </a:cubicBezTo>
                <a:cubicBezTo>
                  <a:pt x="55" y="84"/>
                  <a:pt x="56" y="85"/>
                  <a:pt x="56" y="86"/>
                </a:cubicBezTo>
                <a:cubicBezTo>
                  <a:pt x="56" y="88"/>
                  <a:pt x="55" y="89"/>
                  <a:pt x="54" y="89"/>
                </a:cubicBezTo>
                <a:cubicBezTo>
                  <a:pt x="49" y="89"/>
                  <a:pt x="44" y="88"/>
                  <a:pt x="40" y="86"/>
                </a:cubicBezTo>
                <a:cubicBezTo>
                  <a:pt x="35" y="84"/>
                  <a:pt x="31" y="81"/>
                  <a:pt x="28" y="78"/>
                </a:cubicBezTo>
                <a:cubicBezTo>
                  <a:pt x="25" y="75"/>
                  <a:pt x="22" y="71"/>
                  <a:pt x="20" y="67"/>
                </a:cubicBezTo>
                <a:cubicBezTo>
                  <a:pt x="20" y="66"/>
                  <a:pt x="20" y="66"/>
                  <a:pt x="20" y="66"/>
                </a:cubicBezTo>
                <a:cubicBezTo>
                  <a:pt x="19" y="62"/>
                  <a:pt x="18" y="58"/>
                  <a:pt x="18" y="53"/>
                </a:cubicBezTo>
                <a:cubicBezTo>
                  <a:pt x="18" y="48"/>
                  <a:pt x="19" y="43"/>
                  <a:pt x="20" y="39"/>
                </a:cubicBezTo>
                <a:cubicBezTo>
                  <a:pt x="20" y="39"/>
                  <a:pt x="20" y="39"/>
                  <a:pt x="20" y="39"/>
                </a:cubicBezTo>
                <a:cubicBezTo>
                  <a:pt x="22" y="35"/>
                  <a:pt x="25" y="31"/>
                  <a:pt x="28" y="27"/>
                </a:cubicBezTo>
                <a:cubicBezTo>
                  <a:pt x="31" y="24"/>
                  <a:pt x="35" y="21"/>
                  <a:pt x="40" y="19"/>
                </a:cubicBezTo>
                <a:cubicBezTo>
                  <a:pt x="40" y="19"/>
                  <a:pt x="40" y="19"/>
                  <a:pt x="40" y="19"/>
                </a:cubicBezTo>
                <a:cubicBezTo>
                  <a:pt x="44" y="18"/>
                  <a:pt x="49" y="17"/>
                  <a:pt x="54" y="17"/>
                </a:cubicBezTo>
                <a:cubicBezTo>
                  <a:pt x="58" y="17"/>
                  <a:pt x="63" y="18"/>
                  <a:pt x="67" y="19"/>
                </a:cubicBezTo>
                <a:cubicBezTo>
                  <a:pt x="67" y="19"/>
                  <a:pt x="67" y="19"/>
                  <a:pt x="67" y="19"/>
                </a:cubicBezTo>
                <a:cubicBezTo>
                  <a:pt x="72" y="21"/>
                  <a:pt x="76" y="24"/>
                  <a:pt x="79" y="27"/>
                </a:cubicBezTo>
                <a:cubicBezTo>
                  <a:pt x="82" y="31"/>
                  <a:pt x="85" y="35"/>
                  <a:pt x="87" y="39"/>
                </a:cubicBezTo>
                <a:cubicBezTo>
                  <a:pt x="87" y="39"/>
                  <a:pt x="87" y="39"/>
                  <a:pt x="87" y="39"/>
                </a:cubicBezTo>
                <a:cubicBezTo>
                  <a:pt x="89" y="43"/>
                  <a:pt x="89" y="48"/>
                  <a:pt x="89" y="53"/>
                </a:cubicBezTo>
                <a:cubicBezTo>
                  <a:pt x="89" y="54"/>
                  <a:pt x="88" y="55"/>
                  <a:pt x="87" y="55"/>
                </a:cubicBezTo>
                <a:cubicBezTo>
                  <a:pt x="86" y="55"/>
                  <a:pt x="85" y="54"/>
                  <a:pt x="85" y="53"/>
                </a:cubicBezTo>
                <a:cubicBezTo>
                  <a:pt x="85" y="49"/>
                  <a:pt x="84" y="45"/>
                  <a:pt x="82" y="41"/>
                </a:cubicBezTo>
                <a:cubicBezTo>
                  <a:pt x="82" y="41"/>
                  <a:pt x="82" y="41"/>
                  <a:pt x="82" y="41"/>
                </a:cubicBezTo>
                <a:cubicBezTo>
                  <a:pt x="81" y="37"/>
                  <a:pt x="78" y="34"/>
                  <a:pt x="76" y="31"/>
                </a:cubicBezTo>
                <a:cubicBezTo>
                  <a:pt x="73" y="28"/>
                  <a:pt x="69" y="26"/>
                  <a:pt x="65" y="24"/>
                </a:cubicBezTo>
                <a:cubicBezTo>
                  <a:pt x="62" y="23"/>
                  <a:pt x="58" y="22"/>
                  <a:pt x="54" y="22"/>
                </a:cubicBezTo>
                <a:cubicBezTo>
                  <a:pt x="49" y="22"/>
                  <a:pt x="45" y="23"/>
                  <a:pt x="42" y="24"/>
                </a:cubicBezTo>
                <a:cubicBezTo>
                  <a:pt x="42" y="24"/>
                  <a:pt x="42" y="24"/>
                  <a:pt x="42" y="24"/>
                </a:cubicBezTo>
                <a:cubicBezTo>
                  <a:pt x="38" y="26"/>
                  <a:pt x="34" y="28"/>
                  <a:pt x="32" y="31"/>
                </a:cubicBezTo>
                <a:cubicBezTo>
                  <a:pt x="29" y="34"/>
                  <a:pt x="26" y="37"/>
                  <a:pt x="25" y="41"/>
                </a:cubicBezTo>
                <a:cubicBezTo>
                  <a:pt x="23" y="44"/>
                  <a:pt x="23" y="49"/>
                  <a:pt x="23" y="53"/>
                </a:cubicBezTo>
                <a:cubicBezTo>
                  <a:pt x="23" y="57"/>
                  <a:pt x="23" y="61"/>
                  <a:pt x="25" y="65"/>
                </a:cubicBezTo>
                <a:cubicBezTo>
                  <a:pt x="25" y="65"/>
                  <a:pt x="25" y="65"/>
                  <a:pt x="25" y="65"/>
                </a:cubicBezTo>
                <a:cubicBezTo>
                  <a:pt x="26" y="68"/>
                  <a:pt x="29" y="72"/>
                  <a:pt x="32" y="75"/>
                </a:cubicBezTo>
                <a:cubicBezTo>
                  <a:pt x="34" y="78"/>
                  <a:pt x="38" y="80"/>
                  <a:pt x="42" y="81"/>
                </a:cubicBezTo>
                <a:cubicBezTo>
                  <a:pt x="45" y="83"/>
                  <a:pt x="49" y="84"/>
                  <a:pt x="54" y="84"/>
                </a:cubicBezTo>
                <a:close/>
                <a:moveTo>
                  <a:pt x="54" y="98"/>
                </a:moveTo>
                <a:cubicBezTo>
                  <a:pt x="54" y="98"/>
                  <a:pt x="54" y="98"/>
                  <a:pt x="54" y="98"/>
                </a:cubicBezTo>
                <a:cubicBezTo>
                  <a:pt x="56" y="98"/>
                  <a:pt x="58" y="100"/>
                  <a:pt x="58" y="102"/>
                </a:cubicBezTo>
                <a:cubicBezTo>
                  <a:pt x="58" y="104"/>
                  <a:pt x="56" y="106"/>
                  <a:pt x="54" y="106"/>
                </a:cubicBezTo>
                <a:cubicBezTo>
                  <a:pt x="46" y="106"/>
                  <a:pt x="40" y="104"/>
                  <a:pt x="33" y="102"/>
                </a:cubicBezTo>
                <a:cubicBezTo>
                  <a:pt x="33" y="102"/>
                  <a:pt x="33" y="102"/>
                  <a:pt x="33" y="102"/>
                </a:cubicBezTo>
                <a:cubicBezTo>
                  <a:pt x="27" y="99"/>
                  <a:pt x="21" y="95"/>
                  <a:pt x="16" y="90"/>
                </a:cubicBezTo>
                <a:cubicBezTo>
                  <a:pt x="11" y="85"/>
                  <a:pt x="7" y="80"/>
                  <a:pt x="4" y="73"/>
                </a:cubicBezTo>
                <a:cubicBezTo>
                  <a:pt x="4" y="73"/>
                  <a:pt x="4" y="73"/>
                  <a:pt x="4" y="73"/>
                </a:cubicBezTo>
                <a:cubicBezTo>
                  <a:pt x="2" y="67"/>
                  <a:pt x="0" y="60"/>
                  <a:pt x="0" y="53"/>
                </a:cubicBezTo>
                <a:cubicBezTo>
                  <a:pt x="0" y="46"/>
                  <a:pt x="2" y="39"/>
                  <a:pt x="4" y="32"/>
                </a:cubicBezTo>
                <a:cubicBezTo>
                  <a:pt x="4" y="32"/>
                  <a:pt x="4" y="32"/>
                  <a:pt x="4" y="32"/>
                </a:cubicBezTo>
                <a:cubicBezTo>
                  <a:pt x="4" y="32"/>
                  <a:pt x="4" y="32"/>
                  <a:pt x="4" y="32"/>
                </a:cubicBezTo>
                <a:cubicBezTo>
                  <a:pt x="7" y="26"/>
                  <a:pt x="11" y="20"/>
                  <a:pt x="16" y="15"/>
                </a:cubicBezTo>
                <a:cubicBezTo>
                  <a:pt x="21" y="10"/>
                  <a:pt x="27" y="6"/>
                  <a:pt x="33" y="4"/>
                </a:cubicBezTo>
                <a:cubicBezTo>
                  <a:pt x="33" y="3"/>
                  <a:pt x="33" y="3"/>
                  <a:pt x="33" y="3"/>
                </a:cubicBezTo>
                <a:cubicBezTo>
                  <a:pt x="40" y="1"/>
                  <a:pt x="46" y="0"/>
                  <a:pt x="54" y="0"/>
                </a:cubicBezTo>
                <a:cubicBezTo>
                  <a:pt x="61" y="0"/>
                  <a:pt x="68" y="1"/>
                  <a:pt x="74" y="4"/>
                </a:cubicBezTo>
                <a:cubicBezTo>
                  <a:pt x="74" y="4"/>
                  <a:pt x="74" y="4"/>
                  <a:pt x="74" y="4"/>
                </a:cubicBezTo>
                <a:cubicBezTo>
                  <a:pt x="74" y="4"/>
                  <a:pt x="74" y="4"/>
                  <a:pt x="74" y="4"/>
                </a:cubicBezTo>
                <a:cubicBezTo>
                  <a:pt x="80" y="6"/>
                  <a:pt x="86" y="10"/>
                  <a:pt x="91" y="15"/>
                </a:cubicBezTo>
                <a:cubicBezTo>
                  <a:pt x="96" y="20"/>
                  <a:pt x="100" y="26"/>
                  <a:pt x="103" y="32"/>
                </a:cubicBezTo>
                <a:cubicBezTo>
                  <a:pt x="103" y="33"/>
                  <a:pt x="103" y="33"/>
                  <a:pt x="103" y="33"/>
                </a:cubicBezTo>
                <a:cubicBezTo>
                  <a:pt x="105" y="39"/>
                  <a:pt x="107" y="46"/>
                  <a:pt x="107" y="53"/>
                </a:cubicBezTo>
                <a:cubicBezTo>
                  <a:pt x="107" y="55"/>
                  <a:pt x="105" y="57"/>
                  <a:pt x="103" y="57"/>
                </a:cubicBezTo>
                <a:cubicBezTo>
                  <a:pt x="100" y="57"/>
                  <a:pt x="99" y="55"/>
                  <a:pt x="99" y="53"/>
                </a:cubicBezTo>
                <a:cubicBezTo>
                  <a:pt x="99" y="47"/>
                  <a:pt x="97" y="41"/>
                  <a:pt x="95" y="36"/>
                </a:cubicBezTo>
                <a:cubicBezTo>
                  <a:pt x="95" y="36"/>
                  <a:pt x="95" y="36"/>
                  <a:pt x="95" y="36"/>
                </a:cubicBezTo>
                <a:cubicBezTo>
                  <a:pt x="93" y="30"/>
                  <a:pt x="90" y="25"/>
                  <a:pt x="85" y="21"/>
                </a:cubicBezTo>
                <a:cubicBezTo>
                  <a:pt x="81" y="17"/>
                  <a:pt x="76" y="13"/>
                  <a:pt x="71" y="11"/>
                </a:cubicBezTo>
                <a:cubicBezTo>
                  <a:pt x="66" y="9"/>
                  <a:pt x="60" y="8"/>
                  <a:pt x="54" y="8"/>
                </a:cubicBezTo>
                <a:cubicBezTo>
                  <a:pt x="47" y="8"/>
                  <a:pt x="42" y="9"/>
                  <a:pt x="37" y="11"/>
                </a:cubicBezTo>
                <a:cubicBezTo>
                  <a:pt x="36" y="11"/>
                  <a:pt x="36" y="11"/>
                  <a:pt x="36" y="11"/>
                </a:cubicBezTo>
                <a:cubicBezTo>
                  <a:pt x="31" y="13"/>
                  <a:pt x="26" y="17"/>
                  <a:pt x="22" y="21"/>
                </a:cubicBezTo>
                <a:cubicBezTo>
                  <a:pt x="18" y="25"/>
                  <a:pt x="14" y="30"/>
                  <a:pt x="12" y="36"/>
                </a:cubicBezTo>
                <a:cubicBezTo>
                  <a:pt x="10" y="41"/>
                  <a:pt x="9" y="47"/>
                  <a:pt x="9" y="53"/>
                </a:cubicBezTo>
                <a:cubicBezTo>
                  <a:pt x="9" y="59"/>
                  <a:pt x="10" y="65"/>
                  <a:pt x="12" y="70"/>
                </a:cubicBezTo>
                <a:cubicBezTo>
                  <a:pt x="12" y="70"/>
                  <a:pt x="12" y="70"/>
                  <a:pt x="12" y="70"/>
                </a:cubicBezTo>
                <a:cubicBezTo>
                  <a:pt x="14" y="75"/>
                  <a:pt x="18" y="80"/>
                  <a:pt x="22" y="85"/>
                </a:cubicBezTo>
                <a:cubicBezTo>
                  <a:pt x="26" y="89"/>
                  <a:pt x="31" y="92"/>
                  <a:pt x="36" y="94"/>
                </a:cubicBezTo>
                <a:cubicBezTo>
                  <a:pt x="42" y="97"/>
                  <a:pt x="47" y="98"/>
                  <a:pt x="54" y="98"/>
                </a:cubicBezTo>
                <a:close/>
                <a:moveTo>
                  <a:pt x="99" y="76"/>
                </a:moveTo>
                <a:cubicBezTo>
                  <a:pt x="99" y="76"/>
                  <a:pt x="99" y="76"/>
                  <a:pt x="99" y="76"/>
                </a:cubicBezTo>
                <a:cubicBezTo>
                  <a:pt x="65" y="65"/>
                  <a:pt x="65" y="65"/>
                  <a:pt x="65" y="65"/>
                </a:cubicBezTo>
                <a:cubicBezTo>
                  <a:pt x="77" y="98"/>
                  <a:pt x="77" y="98"/>
                  <a:pt x="77" y="98"/>
                </a:cubicBezTo>
                <a:cubicBezTo>
                  <a:pt x="82" y="88"/>
                  <a:pt x="82" y="88"/>
                  <a:pt x="82" y="88"/>
                </a:cubicBezTo>
                <a:cubicBezTo>
                  <a:pt x="82" y="88"/>
                  <a:pt x="82" y="88"/>
                  <a:pt x="82" y="88"/>
                </a:cubicBezTo>
                <a:cubicBezTo>
                  <a:pt x="82" y="87"/>
                  <a:pt x="82" y="87"/>
                  <a:pt x="83" y="87"/>
                </a:cubicBezTo>
                <a:cubicBezTo>
                  <a:pt x="84" y="86"/>
                  <a:pt x="85" y="86"/>
                  <a:pt x="86" y="87"/>
                </a:cubicBezTo>
                <a:cubicBezTo>
                  <a:pt x="96" y="97"/>
                  <a:pt x="96" y="97"/>
                  <a:pt x="96" y="97"/>
                </a:cubicBezTo>
                <a:cubicBezTo>
                  <a:pt x="98" y="95"/>
                  <a:pt x="98" y="95"/>
                  <a:pt x="98" y="95"/>
                </a:cubicBezTo>
                <a:cubicBezTo>
                  <a:pt x="88" y="85"/>
                  <a:pt x="88" y="85"/>
                  <a:pt x="88" y="85"/>
                </a:cubicBezTo>
                <a:cubicBezTo>
                  <a:pt x="88" y="85"/>
                  <a:pt x="87" y="85"/>
                  <a:pt x="87" y="85"/>
                </a:cubicBezTo>
                <a:cubicBezTo>
                  <a:pt x="87" y="83"/>
                  <a:pt x="87" y="82"/>
                  <a:pt x="88" y="81"/>
                </a:cubicBezTo>
                <a:cubicBezTo>
                  <a:pt x="99" y="76"/>
                  <a:pt x="99" y="76"/>
                  <a:pt x="99"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39"/>
          <p:cNvSpPr>
            <a:spLocks noEditPoints="1"/>
          </p:cNvSpPr>
          <p:nvPr/>
        </p:nvSpPr>
        <p:spPr bwMode="auto">
          <a:xfrm>
            <a:off x="5477503" y="2638328"/>
            <a:ext cx="314950" cy="318246"/>
          </a:xfrm>
          <a:custGeom>
            <a:avLst/>
            <a:gdLst>
              <a:gd name="T0" fmla="*/ 66 w 106"/>
              <a:gd name="T1" fmla="*/ 0 h 107"/>
              <a:gd name="T2" fmla="*/ 68 w 106"/>
              <a:gd name="T3" fmla="*/ 0 h 107"/>
              <a:gd name="T4" fmla="*/ 77 w 106"/>
              <a:gd name="T5" fmla="*/ 4 h 107"/>
              <a:gd name="T6" fmla="*/ 72 w 106"/>
              <a:gd name="T7" fmla="*/ 8 h 107"/>
              <a:gd name="T8" fmla="*/ 103 w 106"/>
              <a:gd name="T9" fmla="*/ 96 h 107"/>
              <a:gd name="T10" fmla="*/ 96 w 106"/>
              <a:gd name="T11" fmla="*/ 107 h 107"/>
              <a:gd name="T12" fmla="*/ 10 w 106"/>
              <a:gd name="T13" fmla="*/ 107 h 107"/>
              <a:gd name="T14" fmla="*/ 3 w 106"/>
              <a:gd name="T15" fmla="*/ 95 h 107"/>
              <a:gd name="T16" fmla="*/ 34 w 106"/>
              <a:gd name="T17" fmla="*/ 8 h 107"/>
              <a:gd name="T18" fmla="*/ 29 w 106"/>
              <a:gd name="T19" fmla="*/ 4 h 107"/>
              <a:gd name="T20" fmla="*/ 38 w 106"/>
              <a:gd name="T21" fmla="*/ 0 h 107"/>
              <a:gd name="T22" fmla="*/ 38 w 106"/>
              <a:gd name="T23" fmla="*/ 0 h 107"/>
              <a:gd name="T24" fmla="*/ 27 w 106"/>
              <a:gd name="T25" fmla="*/ 86 h 107"/>
              <a:gd name="T26" fmla="*/ 30 w 106"/>
              <a:gd name="T27" fmla="*/ 89 h 107"/>
              <a:gd name="T28" fmla="*/ 25 w 106"/>
              <a:gd name="T29" fmla="*/ 89 h 107"/>
              <a:gd name="T30" fmla="*/ 40 w 106"/>
              <a:gd name="T31" fmla="*/ 79 h 107"/>
              <a:gd name="T32" fmla="*/ 43 w 106"/>
              <a:gd name="T33" fmla="*/ 82 h 107"/>
              <a:gd name="T34" fmla="*/ 38 w 106"/>
              <a:gd name="T35" fmla="*/ 82 h 107"/>
              <a:gd name="T36" fmla="*/ 36 w 106"/>
              <a:gd name="T37" fmla="*/ 63 h 107"/>
              <a:gd name="T38" fmla="*/ 39 w 106"/>
              <a:gd name="T39" fmla="*/ 65 h 107"/>
              <a:gd name="T40" fmla="*/ 34 w 106"/>
              <a:gd name="T41" fmla="*/ 65 h 107"/>
              <a:gd name="T42" fmla="*/ 37 w 106"/>
              <a:gd name="T43" fmla="*/ 87 h 107"/>
              <a:gd name="T44" fmla="*/ 41 w 106"/>
              <a:gd name="T45" fmla="*/ 92 h 107"/>
              <a:gd name="T46" fmla="*/ 33 w 106"/>
              <a:gd name="T47" fmla="*/ 92 h 107"/>
              <a:gd name="T48" fmla="*/ 32 w 106"/>
              <a:gd name="T49" fmla="*/ 72 h 107"/>
              <a:gd name="T50" fmla="*/ 36 w 106"/>
              <a:gd name="T51" fmla="*/ 76 h 107"/>
              <a:gd name="T52" fmla="*/ 28 w 106"/>
              <a:gd name="T53" fmla="*/ 76 h 107"/>
              <a:gd name="T54" fmla="*/ 37 w 106"/>
              <a:gd name="T55" fmla="*/ 53 h 107"/>
              <a:gd name="T56" fmla="*/ 69 w 106"/>
              <a:gd name="T57" fmla="*/ 53 h 107"/>
              <a:gd name="T58" fmla="*/ 64 w 106"/>
              <a:gd name="T59" fmla="*/ 42 h 107"/>
              <a:gd name="T60" fmla="*/ 42 w 106"/>
              <a:gd name="T61" fmla="*/ 8 h 107"/>
              <a:gd name="T62" fmla="*/ 42 w 106"/>
              <a:gd name="T63" fmla="*/ 42 h 107"/>
              <a:gd name="T64" fmla="*/ 37 w 106"/>
              <a:gd name="T65" fmla="*/ 53 h 107"/>
              <a:gd name="T66" fmla="*/ 72 w 106"/>
              <a:gd name="T67" fmla="*/ 58 h 107"/>
              <a:gd name="T68" fmla="*/ 11 w 106"/>
              <a:gd name="T69" fmla="*/ 98 h 107"/>
              <a:gd name="T70" fmla="*/ 72 w 106"/>
              <a:gd name="T71" fmla="*/ 58 h 107"/>
              <a:gd name="T72" fmla="*/ 49 w 106"/>
              <a:gd name="T73" fmla="*/ 91 h 107"/>
              <a:gd name="T74" fmla="*/ 49 w 106"/>
              <a:gd name="T75" fmla="*/ 86 h 107"/>
              <a:gd name="T76" fmla="*/ 60 w 106"/>
              <a:gd name="T77" fmla="*/ 88 h 107"/>
              <a:gd name="T78" fmla="*/ 49 w 106"/>
              <a:gd name="T79" fmla="*/ 91 h 107"/>
              <a:gd name="T80" fmla="*/ 51 w 106"/>
              <a:gd name="T81" fmla="*/ 78 h 107"/>
              <a:gd name="T82" fmla="*/ 51 w 106"/>
              <a:gd name="T83" fmla="*/ 73 h 107"/>
              <a:gd name="T84" fmla="*/ 57 w 106"/>
              <a:gd name="T85" fmla="*/ 75 h 107"/>
              <a:gd name="T86" fmla="*/ 51 w 106"/>
              <a:gd name="T87" fmla="*/ 78 h 107"/>
              <a:gd name="T88" fmla="*/ 51 w 106"/>
              <a:gd name="T89" fmla="*/ 51 h 107"/>
              <a:gd name="T90" fmla="*/ 51 w 106"/>
              <a:gd name="T91" fmla="*/ 46 h 107"/>
              <a:gd name="T92" fmla="*/ 57 w 106"/>
              <a:gd name="T93" fmla="*/ 49 h 107"/>
              <a:gd name="T94" fmla="*/ 51 w 106"/>
              <a:gd name="T95" fmla="*/ 51 h 107"/>
              <a:gd name="T96" fmla="*/ 49 w 106"/>
              <a:gd name="T97" fmla="*/ 64 h 107"/>
              <a:gd name="T98" fmla="*/ 49 w 106"/>
              <a:gd name="T99" fmla="*/ 60 h 107"/>
              <a:gd name="T100" fmla="*/ 60 w 106"/>
              <a:gd name="T101" fmla="*/ 62 h 107"/>
              <a:gd name="T102" fmla="*/ 49 w 106"/>
              <a:gd name="T103" fmla="*/ 64 h 107"/>
              <a:gd name="T104" fmla="*/ 49 w 106"/>
              <a:gd name="T105" fmla="*/ 38 h 107"/>
              <a:gd name="T106" fmla="*/ 49 w 106"/>
              <a:gd name="T107" fmla="*/ 33 h 107"/>
              <a:gd name="T108" fmla="*/ 60 w 106"/>
              <a:gd name="T109" fmla="*/ 36 h 107"/>
              <a:gd name="T110" fmla="*/ 49 w 106"/>
              <a:gd name="T111" fmla="*/ 3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 h="107">
                <a:moveTo>
                  <a:pt x="40" y="0"/>
                </a:moveTo>
                <a:cubicBezTo>
                  <a:pt x="66" y="0"/>
                  <a:pt x="66" y="0"/>
                  <a:pt x="66" y="0"/>
                </a:cubicBezTo>
                <a:cubicBezTo>
                  <a:pt x="68" y="0"/>
                  <a:pt x="68" y="0"/>
                  <a:pt x="68" y="0"/>
                </a:cubicBezTo>
                <a:cubicBezTo>
                  <a:pt x="68" y="0"/>
                  <a:pt x="68" y="0"/>
                  <a:pt x="68" y="0"/>
                </a:cubicBezTo>
                <a:cubicBezTo>
                  <a:pt x="73" y="0"/>
                  <a:pt x="73" y="0"/>
                  <a:pt x="73" y="0"/>
                </a:cubicBezTo>
                <a:cubicBezTo>
                  <a:pt x="75" y="0"/>
                  <a:pt x="77" y="2"/>
                  <a:pt x="77" y="4"/>
                </a:cubicBezTo>
                <a:cubicBezTo>
                  <a:pt x="77" y="7"/>
                  <a:pt x="75" y="8"/>
                  <a:pt x="73" y="8"/>
                </a:cubicBezTo>
                <a:cubicBezTo>
                  <a:pt x="72" y="8"/>
                  <a:pt x="72" y="8"/>
                  <a:pt x="72" y="8"/>
                </a:cubicBezTo>
                <a:cubicBezTo>
                  <a:pt x="72" y="41"/>
                  <a:pt x="72" y="41"/>
                  <a:pt x="72" y="41"/>
                </a:cubicBezTo>
                <a:cubicBezTo>
                  <a:pt x="103" y="96"/>
                  <a:pt x="103" y="96"/>
                  <a:pt x="103" y="96"/>
                </a:cubicBezTo>
                <a:cubicBezTo>
                  <a:pt x="106" y="100"/>
                  <a:pt x="102" y="107"/>
                  <a:pt x="96" y="107"/>
                </a:cubicBezTo>
                <a:cubicBezTo>
                  <a:pt x="96" y="107"/>
                  <a:pt x="96" y="107"/>
                  <a:pt x="96" y="107"/>
                </a:cubicBezTo>
                <a:cubicBezTo>
                  <a:pt x="10" y="107"/>
                  <a:pt x="10" y="107"/>
                  <a:pt x="10" y="107"/>
                </a:cubicBezTo>
                <a:cubicBezTo>
                  <a:pt x="10" y="107"/>
                  <a:pt x="10" y="107"/>
                  <a:pt x="10" y="107"/>
                </a:cubicBezTo>
                <a:cubicBezTo>
                  <a:pt x="4" y="107"/>
                  <a:pt x="0" y="100"/>
                  <a:pt x="3" y="96"/>
                </a:cubicBezTo>
                <a:cubicBezTo>
                  <a:pt x="3" y="95"/>
                  <a:pt x="3" y="95"/>
                  <a:pt x="3" y="95"/>
                </a:cubicBezTo>
                <a:cubicBezTo>
                  <a:pt x="34" y="41"/>
                  <a:pt x="34" y="41"/>
                  <a:pt x="34" y="41"/>
                </a:cubicBezTo>
                <a:cubicBezTo>
                  <a:pt x="34" y="8"/>
                  <a:pt x="34" y="8"/>
                  <a:pt x="34" y="8"/>
                </a:cubicBezTo>
                <a:cubicBezTo>
                  <a:pt x="33" y="8"/>
                  <a:pt x="33" y="8"/>
                  <a:pt x="33" y="8"/>
                </a:cubicBezTo>
                <a:cubicBezTo>
                  <a:pt x="31" y="8"/>
                  <a:pt x="29" y="7"/>
                  <a:pt x="29" y="4"/>
                </a:cubicBezTo>
                <a:cubicBezTo>
                  <a:pt x="29" y="2"/>
                  <a:pt x="31" y="0"/>
                  <a:pt x="33" y="0"/>
                </a:cubicBezTo>
                <a:cubicBezTo>
                  <a:pt x="38" y="0"/>
                  <a:pt x="38" y="0"/>
                  <a:pt x="38" y="0"/>
                </a:cubicBezTo>
                <a:cubicBezTo>
                  <a:pt x="38" y="0"/>
                  <a:pt x="38" y="0"/>
                  <a:pt x="38" y="0"/>
                </a:cubicBezTo>
                <a:cubicBezTo>
                  <a:pt x="38" y="0"/>
                  <a:pt x="38" y="0"/>
                  <a:pt x="38" y="0"/>
                </a:cubicBezTo>
                <a:cubicBezTo>
                  <a:pt x="40" y="0"/>
                  <a:pt x="40" y="0"/>
                  <a:pt x="40" y="0"/>
                </a:cubicBezTo>
                <a:close/>
                <a:moveTo>
                  <a:pt x="27" y="86"/>
                </a:moveTo>
                <a:cubicBezTo>
                  <a:pt x="27" y="86"/>
                  <a:pt x="27" y="86"/>
                  <a:pt x="27" y="86"/>
                </a:cubicBezTo>
                <a:cubicBezTo>
                  <a:pt x="29" y="86"/>
                  <a:pt x="30" y="87"/>
                  <a:pt x="30" y="89"/>
                </a:cubicBezTo>
                <a:cubicBezTo>
                  <a:pt x="30" y="90"/>
                  <a:pt x="29" y="91"/>
                  <a:pt x="27" y="91"/>
                </a:cubicBezTo>
                <a:cubicBezTo>
                  <a:pt x="26" y="91"/>
                  <a:pt x="25" y="90"/>
                  <a:pt x="25" y="89"/>
                </a:cubicBezTo>
                <a:cubicBezTo>
                  <a:pt x="25" y="87"/>
                  <a:pt x="26" y="86"/>
                  <a:pt x="27" y="86"/>
                </a:cubicBezTo>
                <a:close/>
                <a:moveTo>
                  <a:pt x="40" y="79"/>
                </a:moveTo>
                <a:cubicBezTo>
                  <a:pt x="40" y="79"/>
                  <a:pt x="40" y="79"/>
                  <a:pt x="40" y="79"/>
                </a:cubicBezTo>
                <a:cubicBezTo>
                  <a:pt x="42" y="79"/>
                  <a:pt x="43" y="80"/>
                  <a:pt x="43" y="82"/>
                </a:cubicBezTo>
                <a:cubicBezTo>
                  <a:pt x="43" y="83"/>
                  <a:pt x="42" y="84"/>
                  <a:pt x="40" y="84"/>
                </a:cubicBezTo>
                <a:cubicBezTo>
                  <a:pt x="39" y="84"/>
                  <a:pt x="38" y="83"/>
                  <a:pt x="38" y="82"/>
                </a:cubicBezTo>
                <a:cubicBezTo>
                  <a:pt x="38" y="80"/>
                  <a:pt x="39" y="79"/>
                  <a:pt x="40" y="79"/>
                </a:cubicBezTo>
                <a:close/>
                <a:moveTo>
                  <a:pt x="36" y="63"/>
                </a:moveTo>
                <a:cubicBezTo>
                  <a:pt x="36" y="63"/>
                  <a:pt x="36" y="63"/>
                  <a:pt x="36" y="63"/>
                </a:cubicBezTo>
                <a:cubicBezTo>
                  <a:pt x="38" y="63"/>
                  <a:pt x="39" y="64"/>
                  <a:pt x="39" y="65"/>
                </a:cubicBezTo>
                <a:cubicBezTo>
                  <a:pt x="39" y="67"/>
                  <a:pt x="38" y="68"/>
                  <a:pt x="36" y="68"/>
                </a:cubicBezTo>
                <a:cubicBezTo>
                  <a:pt x="35" y="68"/>
                  <a:pt x="34" y="67"/>
                  <a:pt x="34" y="65"/>
                </a:cubicBezTo>
                <a:cubicBezTo>
                  <a:pt x="34" y="64"/>
                  <a:pt x="35" y="63"/>
                  <a:pt x="36" y="63"/>
                </a:cubicBezTo>
                <a:close/>
                <a:moveTo>
                  <a:pt x="37" y="87"/>
                </a:moveTo>
                <a:cubicBezTo>
                  <a:pt x="37" y="87"/>
                  <a:pt x="37" y="87"/>
                  <a:pt x="37" y="87"/>
                </a:cubicBezTo>
                <a:cubicBezTo>
                  <a:pt x="39" y="87"/>
                  <a:pt x="41" y="89"/>
                  <a:pt x="41" y="92"/>
                </a:cubicBezTo>
                <a:cubicBezTo>
                  <a:pt x="41" y="94"/>
                  <a:pt x="39" y="96"/>
                  <a:pt x="37" y="96"/>
                </a:cubicBezTo>
                <a:cubicBezTo>
                  <a:pt x="35" y="96"/>
                  <a:pt x="33" y="94"/>
                  <a:pt x="33" y="92"/>
                </a:cubicBezTo>
                <a:cubicBezTo>
                  <a:pt x="33" y="89"/>
                  <a:pt x="35" y="87"/>
                  <a:pt x="37" y="87"/>
                </a:cubicBezTo>
                <a:close/>
                <a:moveTo>
                  <a:pt x="32" y="72"/>
                </a:moveTo>
                <a:cubicBezTo>
                  <a:pt x="32" y="72"/>
                  <a:pt x="32" y="72"/>
                  <a:pt x="32" y="72"/>
                </a:cubicBezTo>
                <a:cubicBezTo>
                  <a:pt x="34" y="72"/>
                  <a:pt x="36" y="74"/>
                  <a:pt x="36" y="76"/>
                </a:cubicBezTo>
                <a:cubicBezTo>
                  <a:pt x="36" y="78"/>
                  <a:pt x="34" y="80"/>
                  <a:pt x="32" y="80"/>
                </a:cubicBezTo>
                <a:cubicBezTo>
                  <a:pt x="30" y="80"/>
                  <a:pt x="28" y="78"/>
                  <a:pt x="28" y="76"/>
                </a:cubicBezTo>
                <a:cubicBezTo>
                  <a:pt x="28" y="74"/>
                  <a:pt x="30" y="72"/>
                  <a:pt x="32" y="72"/>
                </a:cubicBezTo>
                <a:close/>
                <a:moveTo>
                  <a:pt x="37" y="53"/>
                </a:moveTo>
                <a:cubicBezTo>
                  <a:pt x="37" y="53"/>
                  <a:pt x="37" y="53"/>
                  <a:pt x="37" y="53"/>
                </a:cubicBezTo>
                <a:cubicBezTo>
                  <a:pt x="69" y="53"/>
                  <a:pt x="69" y="53"/>
                  <a:pt x="69" y="53"/>
                </a:cubicBezTo>
                <a:cubicBezTo>
                  <a:pt x="64" y="45"/>
                  <a:pt x="64" y="45"/>
                  <a:pt x="64" y="45"/>
                </a:cubicBezTo>
                <a:cubicBezTo>
                  <a:pt x="64" y="44"/>
                  <a:pt x="64" y="43"/>
                  <a:pt x="64" y="42"/>
                </a:cubicBezTo>
                <a:cubicBezTo>
                  <a:pt x="64" y="8"/>
                  <a:pt x="64" y="8"/>
                  <a:pt x="64" y="8"/>
                </a:cubicBezTo>
                <a:cubicBezTo>
                  <a:pt x="42" y="8"/>
                  <a:pt x="42" y="8"/>
                  <a:pt x="42" y="8"/>
                </a:cubicBezTo>
                <a:cubicBezTo>
                  <a:pt x="42" y="42"/>
                  <a:pt x="42" y="42"/>
                  <a:pt x="42" y="42"/>
                </a:cubicBezTo>
                <a:cubicBezTo>
                  <a:pt x="42" y="42"/>
                  <a:pt x="42" y="42"/>
                  <a:pt x="42" y="42"/>
                </a:cubicBezTo>
                <a:cubicBezTo>
                  <a:pt x="42" y="43"/>
                  <a:pt x="42" y="44"/>
                  <a:pt x="42" y="44"/>
                </a:cubicBezTo>
                <a:cubicBezTo>
                  <a:pt x="37" y="53"/>
                  <a:pt x="37" y="53"/>
                  <a:pt x="37" y="53"/>
                </a:cubicBezTo>
                <a:close/>
                <a:moveTo>
                  <a:pt x="72" y="58"/>
                </a:moveTo>
                <a:cubicBezTo>
                  <a:pt x="72" y="58"/>
                  <a:pt x="72" y="58"/>
                  <a:pt x="72" y="58"/>
                </a:cubicBezTo>
                <a:cubicBezTo>
                  <a:pt x="34" y="58"/>
                  <a:pt x="34" y="58"/>
                  <a:pt x="34" y="58"/>
                </a:cubicBezTo>
                <a:cubicBezTo>
                  <a:pt x="11" y="98"/>
                  <a:pt x="11" y="98"/>
                  <a:pt x="11" y="98"/>
                </a:cubicBezTo>
                <a:cubicBezTo>
                  <a:pt x="95" y="98"/>
                  <a:pt x="95" y="98"/>
                  <a:pt x="95" y="98"/>
                </a:cubicBezTo>
                <a:cubicBezTo>
                  <a:pt x="72" y="58"/>
                  <a:pt x="72" y="58"/>
                  <a:pt x="72" y="58"/>
                </a:cubicBezTo>
                <a:close/>
                <a:moveTo>
                  <a:pt x="49" y="91"/>
                </a:moveTo>
                <a:cubicBezTo>
                  <a:pt x="49" y="91"/>
                  <a:pt x="49" y="91"/>
                  <a:pt x="49" y="91"/>
                </a:cubicBezTo>
                <a:cubicBezTo>
                  <a:pt x="47" y="91"/>
                  <a:pt x="46" y="90"/>
                  <a:pt x="46" y="88"/>
                </a:cubicBezTo>
                <a:cubicBezTo>
                  <a:pt x="46" y="87"/>
                  <a:pt x="47" y="86"/>
                  <a:pt x="49" y="86"/>
                </a:cubicBezTo>
                <a:cubicBezTo>
                  <a:pt x="57" y="86"/>
                  <a:pt x="57" y="86"/>
                  <a:pt x="57" y="86"/>
                </a:cubicBezTo>
                <a:cubicBezTo>
                  <a:pt x="59" y="86"/>
                  <a:pt x="60" y="87"/>
                  <a:pt x="60" y="88"/>
                </a:cubicBezTo>
                <a:cubicBezTo>
                  <a:pt x="60" y="90"/>
                  <a:pt x="59" y="91"/>
                  <a:pt x="57" y="91"/>
                </a:cubicBezTo>
                <a:cubicBezTo>
                  <a:pt x="49" y="91"/>
                  <a:pt x="49" y="91"/>
                  <a:pt x="49" y="91"/>
                </a:cubicBezTo>
                <a:close/>
                <a:moveTo>
                  <a:pt x="51" y="78"/>
                </a:moveTo>
                <a:cubicBezTo>
                  <a:pt x="51" y="78"/>
                  <a:pt x="51" y="78"/>
                  <a:pt x="51" y="78"/>
                </a:cubicBezTo>
                <a:cubicBezTo>
                  <a:pt x="50" y="78"/>
                  <a:pt x="49" y="76"/>
                  <a:pt x="49" y="75"/>
                </a:cubicBezTo>
                <a:cubicBezTo>
                  <a:pt x="49" y="74"/>
                  <a:pt x="50" y="73"/>
                  <a:pt x="51" y="73"/>
                </a:cubicBezTo>
                <a:cubicBezTo>
                  <a:pt x="55" y="73"/>
                  <a:pt x="55" y="73"/>
                  <a:pt x="55" y="73"/>
                </a:cubicBezTo>
                <a:cubicBezTo>
                  <a:pt x="56" y="73"/>
                  <a:pt x="57" y="74"/>
                  <a:pt x="57" y="75"/>
                </a:cubicBezTo>
                <a:cubicBezTo>
                  <a:pt x="57" y="76"/>
                  <a:pt x="56" y="78"/>
                  <a:pt x="55" y="78"/>
                </a:cubicBezTo>
                <a:cubicBezTo>
                  <a:pt x="51" y="78"/>
                  <a:pt x="51" y="78"/>
                  <a:pt x="51" y="78"/>
                </a:cubicBezTo>
                <a:close/>
                <a:moveTo>
                  <a:pt x="51" y="51"/>
                </a:moveTo>
                <a:cubicBezTo>
                  <a:pt x="51" y="51"/>
                  <a:pt x="51" y="51"/>
                  <a:pt x="51" y="51"/>
                </a:cubicBezTo>
                <a:cubicBezTo>
                  <a:pt x="50" y="51"/>
                  <a:pt x="49" y="50"/>
                  <a:pt x="49" y="49"/>
                </a:cubicBezTo>
                <a:cubicBezTo>
                  <a:pt x="49" y="47"/>
                  <a:pt x="50" y="46"/>
                  <a:pt x="51" y="46"/>
                </a:cubicBezTo>
                <a:cubicBezTo>
                  <a:pt x="55" y="46"/>
                  <a:pt x="55" y="46"/>
                  <a:pt x="55" y="46"/>
                </a:cubicBezTo>
                <a:cubicBezTo>
                  <a:pt x="56" y="46"/>
                  <a:pt x="57" y="47"/>
                  <a:pt x="57" y="49"/>
                </a:cubicBezTo>
                <a:cubicBezTo>
                  <a:pt x="57" y="50"/>
                  <a:pt x="56" y="51"/>
                  <a:pt x="55" y="51"/>
                </a:cubicBezTo>
                <a:cubicBezTo>
                  <a:pt x="51" y="51"/>
                  <a:pt x="51" y="51"/>
                  <a:pt x="51" y="51"/>
                </a:cubicBezTo>
                <a:close/>
                <a:moveTo>
                  <a:pt x="49" y="64"/>
                </a:moveTo>
                <a:cubicBezTo>
                  <a:pt x="49" y="64"/>
                  <a:pt x="49" y="64"/>
                  <a:pt x="49" y="64"/>
                </a:cubicBezTo>
                <a:cubicBezTo>
                  <a:pt x="47" y="64"/>
                  <a:pt x="46" y="63"/>
                  <a:pt x="46" y="62"/>
                </a:cubicBezTo>
                <a:cubicBezTo>
                  <a:pt x="46" y="61"/>
                  <a:pt x="47" y="60"/>
                  <a:pt x="49" y="60"/>
                </a:cubicBezTo>
                <a:cubicBezTo>
                  <a:pt x="57" y="60"/>
                  <a:pt x="57" y="60"/>
                  <a:pt x="57" y="60"/>
                </a:cubicBezTo>
                <a:cubicBezTo>
                  <a:pt x="59" y="60"/>
                  <a:pt x="60" y="61"/>
                  <a:pt x="60" y="62"/>
                </a:cubicBezTo>
                <a:cubicBezTo>
                  <a:pt x="60" y="63"/>
                  <a:pt x="59" y="64"/>
                  <a:pt x="57" y="64"/>
                </a:cubicBezTo>
                <a:cubicBezTo>
                  <a:pt x="49" y="64"/>
                  <a:pt x="49" y="64"/>
                  <a:pt x="49" y="64"/>
                </a:cubicBezTo>
                <a:close/>
                <a:moveTo>
                  <a:pt x="49" y="38"/>
                </a:moveTo>
                <a:cubicBezTo>
                  <a:pt x="49" y="38"/>
                  <a:pt x="49" y="38"/>
                  <a:pt x="49" y="38"/>
                </a:cubicBezTo>
                <a:cubicBezTo>
                  <a:pt x="47" y="38"/>
                  <a:pt x="46" y="37"/>
                  <a:pt x="46" y="36"/>
                </a:cubicBezTo>
                <a:cubicBezTo>
                  <a:pt x="46" y="34"/>
                  <a:pt x="47" y="33"/>
                  <a:pt x="49" y="33"/>
                </a:cubicBezTo>
                <a:cubicBezTo>
                  <a:pt x="57" y="33"/>
                  <a:pt x="57" y="33"/>
                  <a:pt x="57" y="33"/>
                </a:cubicBezTo>
                <a:cubicBezTo>
                  <a:pt x="59" y="33"/>
                  <a:pt x="60" y="34"/>
                  <a:pt x="60" y="36"/>
                </a:cubicBezTo>
                <a:cubicBezTo>
                  <a:pt x="60" y="37"/>
                  <a:pt x="59" y="38"/>
                  <a:pt x="57" y="38"/>
                </a:cubicBezTo>
                <a:cubicBezTo>
                  <a:pt x="49" y="38"/>
                  <a:pt x="49" y="38"/>
                  <a:pt x="49" y="38"/>
                </a:cubicBezTo>
                <a:close/>
              </a:path>
            </a:pathLst>
          </a:custGeom>
          <a:solidFill>
            <a:schemeClr val="bg1"/>
          </a:solidFill>
          <a:ln>
            <a:noFill/>
          </a:ln>
        </p:spPr>
        <p:txBody>
          <a:bodyPr/>
          <a:lstStyle/>
          <a:p>
            <a:endParaRPr lang="zh-CN" altLang="en-US"/>
          </a:p>
        </p:txBody>
      </p:sp>
      <p:sp>
        <p:nvSpPr>
          <p:cNvPr id="28" name="Freeform 40"/>
          <p:cNvSpPr>
            <a:spLocks noEditPoints="1"/>
          </p:cNvSpPr>
          <p:nvPr/>
        </p:nvSpPr>
        <p:spPr bwMode="auto">
          <a:xfrm>
            <a:off x="6431684" y="4968242"/>
            <a:ext cx="321482" cy="289314"/>
          </a:xfrm>
          <a:custGeom>
            <a:avLst/>
            <a:gdLst>
              <a:gd name="T0" fmla="*/ 2 w 108"/>
              <a:gd name="T1" fmla="*/ 72 h 98"/>
              <a:gd name="T2" fmla="*/ 28 w 108"/>
              <a:gd name="T3" fmla="*/ 74 h 98"/>
              <a:gd name="T4" fmla="*/ 28 w 108"/>
              <a:gd name="T5" fmla="*/ 95 h 98"/>
              <a:gd name="T6" fmla="*/ 25 w 108"/>
              <a:gd name="T7" fmla="*/ 98 h 98"/>
              <a:gd name="T8" fmla="*/ 0 w 108"/>
              <a:gd name="T9" fmla="*/ 95 h 98"/>
              <a:gd name="T10" fmla="*/ 0 w 108"/>
              <a:gd name="T11" fmla="*/ 74 h 98"/>
              <a:gd name="T12" fmla="*/ 63 w 108"/>
              <a:gd name="T13" fmla="*/ 15 h 98"/>
              <a:gd name="T14" fmla="*/ 43 w 108"/>
              <a:gd name="T15" fmla="*/ 31 h 98"/>
              <a:gd name="T16" fmla="*/ 4 w 108"/>
              <a:gd name="T17" fmla="*/ 40 h 98"/>
              <a:gd name="T18" fmla="*/ 39 w 108"/>
              <a:gd name="T19" fmla="*/ 24 h 98"/>
              <a:gd name="T20" fmla="*/ 41 w 108"/>
              <a:gd name="T21" fmla="*/ 8 h 98"/>
              <a:gd name="T22" fmla="*/ 41 w 108"/>
              <a:gd name="T23" fmla="*/ 0 h 98"/>
              <a:gd name="T24" fmla="*/ 71 w 108"/>
              <a:gd name="T25" fmla="*/ 4 h 98"/>
              <a:gd name="T26" fmla="*/ 71 w 108"/>
              <a:gd name="T27" fmla="*/ 30 h 98"/>
              <a:gd name="T28" fmla="*/ 63 w 108"/>
              <a:gd name="T29" fmla="*/ 30 h 98"/>
              <a:gd name="T30" fmla="*/ 83 w 108"/>
              <a:gd name="T31" fmla="*/ 16 h 98"/>
              <a:gd name="T32" fmla="*/ 83 w 108"/>
              <a:gd name="T33" fmla="*/ 16 h 98"/>
              <a:gd name="T34" fmla="*/ 108 w 108"/>
              <a:gd name="T35" fmla="*/ 19 h 98"/>
              <a:gd name="T36" fmla="*/ 108 w 108"/>
              <a:gd name="T37" fmla="*/ 95 h 98"/>
              <a:gd name="T38" fmla="*/ 106 w 108"/>
              <a:gd name="T39" fmla="*/ 98 h 98"/>
              <a:gd name="T40" fmla="*/ 80 w 108"/>
              <a:gd name="T41" fmla="*/ 95 h 98"/>
              <a:gd name="T42" fmla="*/ 80 w 108"/>
              <a:gd name="T43" fmla="*/ 19 h 98"/>
              <a:gd name="T44" fmla="*/ 103 w 108"/>
              <a:gd name="T45" fmla="*/ 21 h 98"/>
              <a:gd name="T46" fmla="*/ 85 w 108"/>
              <a:gd name="T47" fmla="*/ 21 h 98"/>
              <a:gd name="T48" fmla="*/ 103 w 108"/>
              <a:gd name="T49" fmla="*/ 93 h 98"/>
              <a:gd name="T50" fmla="*/ 42 w 108"/>
              <a:gd name="T51" fmla="*/ 44 h 98"/>
              <a:gd name="T52" fmla="*/ 43 w 108"/>
              <a:gd name="T53" fmla="*/ 44 h 98"/>
              <a:gd name="T54" fmla="*/ 68 w 108"/>
              <a:gd name="T55" fmla="*/ 46 h 98"/>
              <a:gd name="T56" fmla="*/ 68 w 108"/>
              <a:gd name="T57" fmla="*/ 95 h 98"/>
              <a:gd name="T58" fmla="*/ 65 w 108"/>
              <a:gd name="T59" fmla="*/ 98 h 98"/>
              <a:gd name="T60" fmla="*/ 40 w 108"/>
              <a:gd name="T61" fmla="*/ 95 h 98"/>
              <a:gd name="T62" fmla="*/ 40 w 108"/>
              <a:gd name="T63" fmla="*/ 46 h 98"/>
              <a:gd name="T64" fmla="*/ 63 w 108"/>
              <a:gd name="T65" fmla="*/ 49 h 98"/>
              <a:gd name="T66" fmla="*/ 45 w 108"/>
              <a:gd name="T67" fmla="*/ 49 h 98"/>
              <a:gd name="T68" fmla="*/ 63 w 108"/>
              <a:gd name="T69" fmla="*/ 93 h 98"/>
              <a:gd name="T70" fmla="*/ 23 w 108"/>
              <a:gd name="T71" fmla="*/ 77 h 98"/>
              <a:gd name="T72" fmla="*/ 5 w 108"/>
              <a:gd name="T73" fmla="*/ 77 h 98"/>
              <a:gd name="T74" fmla="*/ 23 w 108"/>
              <a:gd name="T75"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98">
                <a:moveTo>
                  <a:pt x="2" y="72"/>
                </a:moveTo>
                <a:cubicBezTo>
                  <a:pt x="2" y="72"/>
                  <a:pt x="2" y="72"/>
                  <a:pt x="2" y="72"/>
                </a:cubicBezTo>
                <a:cubicBezTo>
                  <a:pt x="25" y="72"/>
                  <a:pt x="25" y="72"/>
                  <a:pt x="25" y="72"/>
                </a:cubicBezTo>
                <a:cubicBezTo>
                  <a:pt x="27" y="72"/>
                  <a:pt x="28" y="73"/>
                  <a:pt x="28" y="74"/>
                </a:cubicBezTo>
                <a:cubicBezTo>
                  <a:pt x="28" y="74"/>
                  <a:pt x="28" y="74"/>
                  <a:pt x="28" y="74"/>
                </a:cubicBezTo>
                <a:cubicBezTo>
                  <a:pt x="28" y="95"/>
                  <a:pt x="28" y="95"/>
                  <a:pt x="28" y="95"/>
                </a:cubicBezTo>
                <a:cubicBezTo>
                  <a:pt x="28" y="97"/>
                  <a:pt x="27" y="98"/>
                  <a:pt x="25" y="98"/>
                </a:cubicBezTo>
                <a:cubicBezTo>
                  <a:pt x="25" y="98"/>
                  <a:pt x="25" y="98"/>
                  <a:pt x="25" y="98"/>
                </a:cubicBezTo>
                <a:cubicBezTo>
                  <a:pt x="2" y="98"/>
                  <a:pt x="2" y="98"/>
                  <a:pt x="2" y="98"/>
                </a:cubicBezTo>
                <a:cubicBezTo>
                  <a:pt x="1" y="98"/>
                  <a:pt x="0" y="97"/>
                  <a:pt x="0" y="95"/>
                </a:cubicBezTo>
                <a:cubicBezTo>
                  <a:pt x="0" y="95"/>
                  <a:pt x="0" y="95"/>
                  <a:pt x="0" y="95"/>
                </a:cubicBezTo>
                <a:cubicBezTo>
                  <a:pt x="0" y="74"/>
                  <a:pt x="0" y="74"/>
                  <a:pt x="0" y="74"/>
                </a:cubicBezTo>
                <a:cubicBezTo>
                  <a:pt x="0" y="73"/>
                  <a:pt x="1" y="72"/>
                  <a:pt x="2" y="72"/>
                </a:cubicBezTo>
                <a:close/>
                <a:moveTo>
                  <a:pt x="63" y="15"/>
                </a:moveTo>
                <a:cubicBezTo>
                  <a:pt x="63" y="15"/>
                  <a:pt x="63" y="15"/>
                  <a:pt x="63" y="15"/>
                </a:cubicBezTo>
                <a:cubicBezTo>
                  <a:pt x="57" y="22"/>
                  <a:pt x="50" y="27"/>
                  <a:pt x="43" y="31"/>
                </a:cubicBezTo>
                <a:cubicBezTo>
                  <a:pt x="33" y="38"/>
                  <a:pt x="21" y="42"/>
                  <a:pt x="8" y="44"/>
                </a:cubicBezTo>
                <a:cubicBezTo>
                  <a:pt x="6" y="44"/>
                  <a:pt x="4" y="43"/>
                  <a:pt x="4" y="40"/>
                </a:cubicBezTo>
                <a:cubicBezTo>
                  <a:pt x="3" y="38"/>
                  <a:pt x="5" y="36"/>
                  <a:pt x="7" y="36"/>
                </a:cubicBezTo>
                <a:cubicBezTo>
                  <a:pt x="19" y="34"/>
                  <a:pt x="29" y="30"/>
                  <a:pt x="39" y="24"/>
                </a:cubicBezTo>
                <a:cubicBezTo>
                  <a:pt x="46" y="20"/>
                  <a:pt x="53" y="14"/>
                  <a:pt x="58" y="8"/>
                </a:cubicBezTo>
                <a:cubicBezTo>
                  <a:pt x="41" y="8"/>
                  <a:pt x="41" y="8"/>
                  <a:pt x="41" y="8"/>
                </a:cubicBezTo>
                <a:cubicBezTo>
                  <a:pt x="39" y="8"/>
                  <a:pt x="37" y="6"/>
                  <a:pt x="37" y="4"/>
                </a:cubicBezTo>
                <a:cubicBezTo>
                  <a:pt x="37" y="2"/>
                  <a:pt x="39" y="0"/>
                  <a:pt x="41" y="0"/>
                </a:cubicBezTo>
                <a:cubicBezTo>
                  <a:pt x="67" y="0"/>
                  <a:pt x="67" y="0"/>
                  <a:pt x="67" y="0"/>
                </a:cubicBezTo>
                <a:cubicBezTo>
                  <a:pt x="69" y="0"/>
                  <a:pt x="71" y="2"/>
                  <a:pt x="71" y="4"/>
                </a:cubicBezTo>
                <a:cubicBezTo>
                  <a:pt x="71" y="4"/>
                  <a:pt x="71" y="4"/>
                  <a:pt x="71" y="4"/>
                </a:cubicBezTo>
                <a:cubicBezTo>
                  <a:pt x="71" y="30"/>
                  <a:pt x="71" y="30"/>
                  <a:pt x="71" y="30"/>
                </a:cubicBezTo>
                <a:cubicBezTo>
                  <a:pt x="71" y="32"/>
                  <a:pt x="69" y="34"/>
                  <a:pt x="67" y="34"/>
                </a:cubicBezTo>
                <a:cubicBezTo>
                  <a:pt x="65" y="34"/>
                  <a:pt x="63" y="32"/>
                  <a:pt x="63" y="30"/>
                </a:cubicBezTo>
                <a:cubicBezTo>
                  <a:pt x="63" y="15"/>
                  <a:pt x="63" y="15"/>
                  <a:pt x="63" y="15"/>
                </a:cubicBezTo>
                <a:close/>
                <a:moveTo>
                  <a:pt x="83" y="16"/>
                </a:moveTo>
                <a:cubicBezTo>
                  <a:pt x="83" y="16"/>
                  <a:pt x="83" y="16"/>
                  <a:pt x="83" y="16"/>
                </a:cubicBezTo>
                <a:cubicBezTo>
                  <a:pt x="83" y="16"/>
                  <a:pt x="83" y="16"/>
                  <a:pt x="83" y="16"/>
                </a:cubicBezTo>
                <a:cubicBezTo>
                  <a:pt x="106" y="16"/>
                  <a:pt x="106" y="16"/>
                  <a:pt x="106" y="16"/>
                </a:cubicBezTo>
                <a:cubicBezTo>
                  <a:pt x="107" y="16"/>
                  <a:pt x="108" y="17"/>
                  <a:pt x="108" y="19"/>
                </a:cubicBezTo>
                <a:cubicBezTo>
                  <a:pt x="108" y="19"/>
                  <a:pt x="108" y="19"/>
                  <a:pt x="108" y="19"/>
                </a:cubicBezTo>
                <a:cubicBezTo>
                  <a:pt x="108" y="95"/>
                  <a:pt x="108" y="95"/>
                  <a:pt x="108" y="95"/>
                </a:cubicBezTo>
                <a:cubicBezTo>
                  <a:pt x="108" y="97"/>
                  <a:pt x="107" y="98"/>
                  <a:pt x="106" y="98"/>
                </a:cubicBezTo>
                <a:cubicBezTo>
                  <a:pt x="106" y="98"/>
                  <a:pt x="106" y="98"/>
                  <a:pt x="106" y="98"/>
                </a:cubicBezTo>
                <a:cubicBezTo>
                  <a:pt x="83" y="98"/>
                  <a:pt x="83" y="98"/>
                  <a:pt x="83" y="98"/>
                </a:cubicBezTo>
                <a:cubicBezTo>
                  <a:pt x="81" y="98"/>
                  <a:pt x="80" y="97"/>
                  <a:pt x="80" y="95"/>
                </a:cubicBezTo>
                <a:cubicBezTo>
                  <a:pt x="80" y="95"/>
                  <a:pt x="80" y="95"/>
                  <a:pt x="80" y="95"/>
                </a:cubicBezTo>
                <a:cubicBezTo>
                  <a:pt x="80" y="19"/>
                  <a:pt x="80" y="19"/>
                  <a:pt x="80" y="19"/>
                </a:cubicBezTo>
                <a:cubicBezTo>
                  <a:pt x="80" y="17"/>
                  <a:pt x="81" y="16"/>
                  <a:pt x="83" y="16"/>
                </a:cubicBezTo>
                <a:close/>
                <a:moveTo>
                  <a:pt x="103" y="21"/>
                </a:moveTo>
                <a:cubicBezTo>
                  <a:pt x="103" y="21"/>
                  <a:pt x="103" y="21"/>
                  <a:pt x="103" y="21"/>
                </a:cubicBezTo>
                <a:cubicBezTo>
                  <a:pt x="85" y="21"/>
                  <a:pt x="85" y="21"/>
                  <a:pt x="85" y="21"/>
                </a:cubicBezTo>
                <a:cubicBezTo>
                  <a:pt x="85" y="93"/>
                  <a:pt x="85" y="93"/>
                  <a:pt x="85" y="93"/>
                </a:cubicBezTo>
                <a:cubicBezTo>
                  <a:pt x="103" y="93"/>
                  <a:pt x="103" y="93"/>
                  <a:pt x="103" y="93"/>
                </a:cubicBezTo>
                <a:cubicBezTo>
                  <a:pt x="103" y="21"/>
                  <a:pt x="103" y="21"/>
                  <a:pt x="103" y="21"/>
                </a:cubicBezTo>
                <a:close/>
                <a:moveTo>
                  <a:pt x="42" y="44"/>
                </a:moveTo>
                <a:cubicBezTo>
                  <a:pt x="42" y="44"/>
                  <a:pt x="42" y="44"/>
                  <a:pt x="42" y="44"/>
                </a:cubicBezTo>
                <a:cubicBezTo>
                  <a:pt x="42" y="44"/>
                  <a:pt x="43" y="44"/>
                  <a:pt x="43" y="44"/>
                </a:cubicBezTo>
                <a:cubicBezTo>
                  <a:pt x="50" y="44"/>
                  <a:pt x="58" y="44"/>
                  <a:pt x="65" y="44"/>
                </a:cubicBezTo>
                <a:cubicBezTo>
                  <a:pt x="67" y="44"/>
                  <a:pt x="68" y="45"/>
                  <a:pt x="68" y="46"/>
                </a:cubicBezTo>
                <a:cubicBezTo>
                  <a:pt x="68" y="47"/>
                  <a:pt x="68" y="47"/>
                  <a:pt x="68" y="47"/>
                </a:cubicBezTo>
                <a:cubicBezTo>
                  <a:pt x="68" y="63"/>
                  <a:pt x="68" y="79"/>
                  <a:pt x="68" y="95"/>
                </a:cubicBezTo>
                <a:cubicBezTo>
                  <a:pt x="68" y="97"/>
                  <a:pt x="67" y="98"/>
                  <a:pt x="65" y="98"/>
                </a:cubicBezTo>
                <a:cubicBezTo>
                  <a:pt x="65" y="98"/>
                  <a:pt x="65" y="98"/>
                  <a:pt x="65" y="98"/>
                </a:cubicBezTo>
                <a:cubicBezTo>
                  <a:pt x="58" y="98"/>
                  <a:pt x="50" y="98"/>
                  <a:pt x="42" y="98"/>
                </a:cubicBezTo>
                <a:cubicBezTo>
                  <a:pt x="41" y="98"/>
                  <a:pt x="40" y="97"/>
                  <a:pt x="40" y="95"/>
                </a:cubicBezTo>
                <a:cubicBezTo>
                  <a:pt x="40" y="95"/>
                  <a:pt x="40" y="95"/>
                  <a:pt x="40" y="95"/>
                </a:cubicBezTo>
                <a:cubicBezTo>
                  <a:pt x="40" y="79"/>
                  <a:pt x="40" y="63"/>
                  <a:pt x="40" y="46"/>
                </a:cubicBezTo>
                <a:cubicBezTo>
                  <a:pt x="40" y="45"/>
                  <a:pt x="41" y="44"/>
                  <a:pt x="42" y="44"/>
                </a:cubicBezTo>
                <a:close/>
                <a:moveTo>
                  <a:pt x="63" y="49"/>
                </a:moveTo>
                <a:cubicBezTo>
                  <a:pt x="63" y="49"/>
                  <a:pt x="63" y="49"/>
                  <a:pt x="63" y="49"/>
                </a:cubicBezTo>
                <a:cubicBezTo>
                  <a:pt x="57" y="49"/>
                  <a:pt x="51" y="49"/>
                  <a:pt x="45" y="49"/>
                </a:cubicBezTo>
                <a:cubicBezTo>
                  <a:pt x="45" y="64"/>
                  <a:pt x="45" y="78"/>
                  <a:pt x="45" y="93"/>
                </a:cubicBezTo>
                <a:cubicBezTo>
                  <a:pt x="51" y="93"/>
                  <a:pt x="57" y="93"/>
                  <a:pt x="63" y="93"/>
                </a:cubicBezTo>
                <a:cubicBezTo>
                  <a:pt x="63" y="78"/>
                  <a:pt x="63" y="64"/>
                  <a:pt x="63" y="49"/>
                </a:cubicBezTo>
                <a:close/>
                <a:moveTo>
                  <a:pt x="23" y="77"/>
                </a:moveTo>
                <a:cubicBezTo>
                  <a:pt x="23" y="77"/>
                  <a:pt x="23" y="77"/>
                  <a:pt x="23" y="77"/>
                </a:cubicBezTo>
                <a:cubicBezTo>
                  <a:pt x="5" y="77"/>
                  <a:pt x="5" y="77"/>
                  <a:pt x="5" y="77"/>
                </a:cubicBezTo>
                <a:cubicBezTo>
                  <a:pt x="5" y="93"/>
                  <a:pt x="5" y="93"/>
                  <a:pt x="5" y="93"/>
                </a:cubicBezTo>
                <a:cubicBezTo>
                  <a:pt x="23" y="93"/>
                  <a:pt x="23" y="93"/>
                  <a:pt x="23" y="93"/>
                </a:cubicBezTo>
                <a:cubicBezTo>
                  <a:pt x="23" y="77"/>
                  <a:pt x="23" y="77"/>
                  <a:pt x="23"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41"/>
          <p:cNvSpPr>
            <a:spLocks noEditPoints="1"/>
          </p:cNvSpPr>
          <p:nvPr/>
        </p:nvSpPr>
        <p:spPr bwMode="auto">
          <a:xfrm>
            <a:off x="4493926" y="4971509"/>
            <a:ext cx="321482" cy="318246"/>
          </a:xfrm>
          <a:custGeom>
            <a:avLst/>
            <a:gdLst>
              <a:gd name="T0" fmla="*/ 90 w 107"/>
              <a:gd name="T1" fmla="*/ 88 h 107"/>
              <a:gd name="T2" fmla="*/ 71 w 107"/>
              <a:gd name="T3" fmla="*/ 73 h 107"/>
              <a:gd name="T4" fmla="*/ 75 w 107"/>
              <a:gd name="T5" fmla="*/ 70 h 107"/>
              <a:gd name="T6" fmla="*/ 83 w 107"/>
              <a:gd name="T7" fmla="*/ 0 h 107"/>
              <a:gd name="T8" fmla="*/ 88 w 107"/>
              <a:gd name="T9" fmla="*/ 0 h 107"/>
              <a:gd name="T10" fmla="*/ 95 w 107"/>
              <a:gd name="T11" fmla="*/ 7 h 107"/>
              <a:gd name="T12" fmla="*/ 94 w 107"/>
              <a:gd name="T13" fmla="*/ 9 h 107"/>
              <a:gd name="T14" fmla="*/ 85 w 107"/>
              <a:gd name="T15" fmla="*/ 20 h 107"/>
              <a:gd name="T16" fmla="*/ 88 w 107"/>
              <a:gd name="T17" fmla="*/ 22 h 107"/>
              <a:gd name="T18" fmla="*/ 99 w 107"/>
              <a:gd name="T19" fmla="*/ 13 h 107"/>
              <a:gd name="T20" fmla="*/ 105 w 107"/>
              <a:gd name="T21" fmla="*/ 15 h 107"/>
              <a:gd name="T22" fmla="*/ 107 w 107"/>
              <a:gd name="T23" fmla="*/ 19 h 107"/>
              <a:gd name="T24" fmla="*/ 107 w 107"/>
              <a:gd name="T25" fmla="*/ 24 h 107"/>
              <a:gd name="T26" fmla="*/ 83 w 107"/>
              <a:gd name="T27" fmla="*/ 48 h 107"/>
              <a:gd name="T28" fmla="*/ 77 w 107"/>
              <a:gd name="T29" fmla="*/ 52 h 107"/>
              <a:gd name="T30" fmla="*/ 102 w 107"/>
              <a:gd name="T31" fmla="*/ 77 h 107"/>
              <a:gd name="T32" fmla="*/ 102 w 107"/>
              <a:gd name="T33" fmla="*/ 101 h 107"/>
              <a:gd name="T34" fmla="*/ 102 w 107"/>
              <a:gd name="T35" fmla="*/ 101 h 107"/>
              <a:gd name="T36" fmla="*/ 78 w 107"/>
              <a:gd name="T37" fmla="*/ 101 h 107"/>
              <a:gd name="T38" fmla="*/ 28 w 107"/>
              <a:gd name="T39" fmla="*/ 102 h 107"/>
              <a:gd name="T40" fmla="*/ 6 w 107"/>
              <a:gd name="T41" fmla="*/ 101 h 107"/>
              <a:gd name="T42" fmla="*/ 2 w 107"/>
              <a:gd name="T43" fmla="*/ 96 h 107"/>
              <a:gd name="T44" fmla="*/ 6 w 107"/>
              <a:gd name="T45" fmla="*/ 79 h 107"/>
              <a:gd name="T46" fmla="*/ 24 w 107"/>
              <a:gd name="T47" fmla="*/ 40 h 107"/>
              <a:gd name="T48" fmla="*/ 12 w 107"/>
              <a:gd name="T49" fmla="*/ 35 h 107"/>
              <a:gd name="T50" fmla="*/ 4 w 107"/>
              <a:gd name="T51" fmla="*/ 10 h 107"/>
              <a:gd name="T52" fmla="*/ 11 w 107"/>
              <a:gd name="T53" fmla="*/ 2 h 107"/>
              <a:gd name="T54" fmla="*/ 37 w 107"/>
              <a:gd name="T55" fmla="*/ 11 h 107"/>
              <a:gd name="T56" fmla="*/ 42 w 107"/>
              <a:gd name="T57" fmla="*/ 22 h 107"/>
              <a:gd name="T58" fmla="*/ 59 w 107"/>
              <a:gd name="T59" fmla="*/ 25 h 107"/>
              <a:gd name="T60" fmla="*/ 59 w 107"/>
              <a:gd name="T61" fmla="*/ 24 h 107"/>
              <a:gd name="T62" fmla="*/ 66 w 107"/>
              <a:gd name="T63" fmla="*/ 7 h 107"/>
              <a:gd name="T64" fmla="*/ 72 w 107"/>
              <a:gd name="T65" fmla="*/ 58 h 107"/>
              <a:gd name="T66" fmla="*/ 59 w 107"/>
              <a:gd name="T67" fmla="*/ 70 h 107"/>
              <a:gd name="T68" fmla="*/ 90 w 107"/>
              <a:gd name="T69" fmla="*/ 98 h 107"/>
              <a:gd name="T70" fmla="*/ 97 w 107"/>
              <a:gd name="T71" fmla="*/ 95 h 107"/>
              <a:gd name="T72" fmla="*/ 97 w 107"/>
              <a:gd name="T73" fmla="*/ 83 h 107"/>
              <a:gd name="T74" fmla="*/ 72 w 107"/>
              <a:gd name="T75" fmla="*/ 58 h 107"/>
              <a:gd name="T76" fmla="*/ 40 w 107"/>
              <a:gd name="T77" fmla="*/ 45 h 107"/>
              <a:gd name="T78" fmla="*/ 35 w 107"/>
              <a:gd name="T79" fmla="*/ 27 h 107"/>
              <a:gd name="T80" fmla="*/ 32 w 107"/>
              <a:gd name="T81" fmla="*/ 17 h 107"/>
              <a:gd name="T82" fmla="*/ 13 w 107"/>
              <a:gd name="T83" fmla="*/ 12 h 107"/>
              <a:gd name="T84" fmla="*/ 19 w 107"/>
              <a:gd name="T85" fmla="*/ 30 h 107"/>
              <a:gd name="T86" fmla="*/ 29 w 107"/>
              <a:gd name="T87" fmla="*/ 34 h 107"/>
              <a:gd name="T88" fmla="*/ 83 w 107"/>
              <a:gd name="T89" fmla="*/ 8 h 107"/>
              <a:gd name="T90" fmla="*/ 72 w 107"/>
              <a:gd name="T91" fmla="*/ 13 h 107"/>
              <a:gd name="T92" fmla="*/ 68 w 107"/>
              <a:gd name="T93" fmla="*/ 24 h 107"/>
              <a:gd name="T94" fmla="*/ 68 w 107"/>
              <a:gd name="T95" fmla="*/ 25 h 107"/>
              <a:gd name="T96" fmla="*/ 68 w 107"/>
              <a:gd name="T97" fmla="*/ 26 h 107"/>
              <a:gd name="T98" fmla="*/ 11 w 107"/>
              <a:gd name="T99" fmla="*/ 85 h 107"/>
              <a:gd name="T100" fmla="*/ 10 w 107"/>
              <a:gd name="T101" fmla="*/ 93 h 107"/>
              <a:gd name="T102" fmla="*/ 14 w 107"/>
              <a:gd name="T103" fmla="*/ 98 h 107"/>
              <a:gd name="T104" fmla="*/ 51 w 107"/>
              <a:gd name="T105" fmla="*/ 68 h 107"/>
              <a:gd name="T106" fmla="*/ 69 w 107"/>
              <a:gd name="T107" fmla="*/ 49 h 107"/>
              <a:gd name="T108" fmla="*/ 77 w 107"/>
              <a:gd name="T109" fmla="*/ 41 h 107"/>
              <a:gd name="T110" fmla="*/ 81 w 107"/>
              <a:gd name="T111" fmla="*/ 39 h 107"/>
              <a:gd name="T112" fmla="*/ 83 w 107"/>
              <a:gd name="T113" fmla="*/ 40 h 107"/>
              <a:gd name="T114" fmla="*/ 94 w 107"/>
              <a:gd name="T115" fmla="*/ 35 h 107"/>
              <a:gd name="T116" fmla="*/ 94 w 107"/>
              <a:gd name="T117" fmla="*/ 30 h 107"/>
              <a:gd name="T118" fmla="*/ 85 w 107"/>
              <a:gd name="T119" fmla="*/ 30 h 107"/>
              <a:gd name="T120" fmla="*/ 78 w 107"/>
              <a:gd name="T121" fmla="*/ 26 h 107"/>
              <a:gd name="T122" fmla="*/ 76 w 107"/>
              <a:gd name="T123" fmla="*/ 18 h 107"/>
              <a:gd name="T124" fmla="*/ 83 w 107"/>
              <a:gd name="T125" fmla="*/ 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107">
                <a:moveTo>
                  <a:pt x="90" y="85"/>
                </a:moveTo>
                <a:cubicBezTo>
                  <a:pt x="91" y="86"/>
                  <a:pt x="91" y="87"/>
                  <a:pt x="90" y="88"/>
                </a:cubicBezTo>
                <a:cubicBezTo>
                  <a:pt x="89" y="89"/>
                  <a:pt x="87" y="89"/>
                  <a:pt x="86" y="88"/>
                </a:cubicBezTo>
                <a:cubicBezTo>
                  <a:pt x="71" y="73"/>
                  <a:pt x="71" y="73"/>
                  <a:pt x="71" y="73"/>
                </a:cubicBezTo>
                <a:cubicBezTo>
                  <a:pt x="71" y="72"/>
                  <a:pt x="71" y="71"/>
                  <a:pt x="72" y="70"/>
                </a:cubicBezTo>
                <a:cubicBezTo>
                  <a:pt x="72" y="69"/>
                  <a:pt x="74" y="69"/>
                  <a:pt x="75" y="70"/>
                </a:cubicBezTo>
                <a:cubicBezTo>
                  <a:pt x="90" y="85"/>
                  <a:pt x="90" y="85"/>
                  <a:pt x="90" y="85"/>
                </a:cubicBezTo>
                <a:close/>
                <a:moveTo>
                  <a:pt x="83" y="0"/>
                </a:moveTo>
                <a:cubicBezTo>
                  <a:pt x="83" y="0"/>
                  <a:pt x="83" y="0"/>
                  <a:pt x="83" y="0"/>
                </a:cubicBezTo>
                <a:cubicBezTo>
                  <a:pt x="85" y="0"/>
                  <a:pt x="86" y="0"/>
                  <a:pt x="88" y="0"/>
                </a:cubicBezTo>
                <a:cubicBezTo>
                  <a:pt x="90" y="1"/>
                  <a:pt x="91" y="1"/>
                  <a:pt x="93" y="2"/>
                </a:cubicBezTo>
                <a:cubicBezTo>
                  <a:pt x="95" y="3"/>
                  <a:pt x="96" y="5"/>
                  <a:pt x="95" y="7"/>
                </a:cubicBezTo>
                <a:cubicBezTo>
                  <a:pt x="95" y="8"/>
                  <a:pt x="94" y="8"/>
                  <a:pt x="94" y="9"/>
                </a:cubicBezTo>
                <a:cubicBezTo>
                  <a:pt x="94" y="9"/>
                  <a:pt x="94" y="9"/>
                  <a:pt x="94" y="9"/>
                </a:cubicBezTo>
                <a:cubicBezTo>
                  <a:pt x="91" y="12"/>
                  <a:pt x="88" y="15"/>
                  <a:pt x="85" y="18"/>
                </a:cubicBezTo>
                <a:cubicBezTo>
                  <a:pt x="85" y="20"/>
                  <a:pt x="85" y="20"/>
                  <a:pt x="85" y="20"/>
                </a:cubicBezTo>
                <a:cubicBezTo>
                  <a:pt x="86" y="22"/>
                  <a:pt x="86" y="22"/>
                  <a:pt x="86" y="22"/>
                </a:cubicBezTo>
                <a:cubicBezTo>
                  <a:pt x="88" y="22"/>
                  <a:pt x="88" y="22"/>
                  <a:pt x="88" y="22"/>
                </a:cubicBezTo>
                <a:cubicBezTo>
                  <a:pt x="89" y="23"/>
                  <a:pt x="89" y="23"/>
                  <a:pt x="89" y="23"/>
                </a:cubicBezTo>
                <a:cubicBezTo>
                  <a:pt x="92" y="19"/>
                  <a:pt x="96" y="16"/>
                  <a:pt x="99" y="13"/>
                </a:cubicBezTo>
                <a:cubicBezTo>
                  <a:pt x="100" y="12"/>
                  <a:pt x="103" y="12"/>
                  <a:pt x="104" y="13"/>
                </a:cubicBezTo>
                <a:cubicBezTo>
                  <a:pt x="105" y="14"/>
                  <a:pt x="105" y="14"/>
                  <a:pt x="105" y="15"/>
                </a:cubicBezTo>
                <a:cubicBezTo>
                  <a:pt x="106" y="16"/>
                  <a:pt x="106" y="18"/>
                  <a:pt x="107" y="19"/>
                </a:cubicBezTo>
                <a:cubicBezTo>
                  <a:pt x="107" y="19"/>
                  <a:pt x="107" y="19"/>
                  <a:pt x="107" y="19"/>
                </a:cubicBezTo>
                <a:cubicBezTo>
                  <a:pt x="107" y="19"/>
                  <a:pt x="107" y="19"/>
                  <a:pt x="107" y="19"/>
                </a:cubicBezTo>
                <a:cubicBezTo>
                  <a:pt x="107" y="21"/>
                  <a:pt x="107" y="22"/>
                  <a:pt x="107" y="24"/>
                </a:cubicBezTo>
                <a:cubicBezTo>
                  <a:pt x="107" y="30"/>
                  <a:pt x="105" y="37"/>
                  <a:pt x="100" y="41"/>
                </a:cubicBezTo>
                <a:cubicBezTo>
                  <a:pt x="96" y="45"/>
                  <a:pt x="90" y="48"/>
                  <a:pt x="83" y="48"/>
                </a:cubicBezTo>
                <a:cubicBezTo>
                  <a:pt x="83" y="48"/>
                  <a:pt x="82" y="48"/>
                  <a:pt x="82" y="48"/>
                </a:cubicBezTo>
                <a:cubicBezTo>
                  <a:pt x="77" y="52"/>
                  <a:pt x="77" y="52"/>
                  <a:pt x="77" y="52"/>
                </a:cubicBezTo>
                <a:cubicBezTo>
                  <a:pt x="102" y="77"/>
                  <a:pt x="102" y="77"/>
                  <a:pt x="102" y="77"/>
                </a:cubicBezTo>
                <a:cubicBezTo>
                  <a:pt x="102" y="77"/>
                  <a:pt x="102" y="77"/>
                  <a:pt x="102" y="77"/>
                </a:cubicBezTo>
                <a:cubicBezTo>
                  <a:pt x="106" y="81"/>
                  <a:pt x="107" y="85"/>
                  <a:pt x="107" y="89"/>
                </a:cubicBezTo>
                <a:cubicBezTo>
                  <a:pt x="107" y="93"/>
                  <a:pt x="106" y="98"/>
                  <a:pt x="102" y="101"/>
                </a:cubicBezTo>
                <a:cubicBezTo>
                  <a:pt x="102" y="101"/>
                  <a:pt x="102" y="101"/>
                  <a:pt x="102" y="101"/>
                </a:cubicBezTo>
                <a:cubicBezTo>
                  <a:pt x="102" y="101"/>
                  <a:pt x="102" y="101"/>
                  <a:pt x="102" y="101"/>
                </a:cubicBezTo>
                <a:cubicBezTo>
                  <a:pt x="99" y="104"/>
                  <a:pt x="95" y="106"/>
                  <a:pt x="90" y="106"/>
                </a:cubicBezTo>
                <a:cubicBezTo>
                  <a:pt x="86" y="106"/>
                  <a:pt x="82" y="104"/>
                  <a:pt x="78" y="101"/>
                </a:cubicBezTo>
                <a:cubicBezTo>
                  <a:pt x="54" y="76"/>
                  <a:pt x="54" y="76"/>
                  <a:pt x="54" y="76"/>
                </a:cubicBezTo>
                <a:cubicBezTo>
                  <a:pt x="28" y="102"/>
                  <a:pt x="28" y="102"/>
                  <a:pt x="28" y="102"/>
                </a:cubicBezTo>
                <a:cubicBezTo>
                  <a:pt x="23" y="107"/>
                  <a:pt x="16" y="107"/>
                  <a:pt x="11" y="105"/>
                </a:cubicBezTo>
                <a:cubicBezTo>
                  <a:pt x="9" y="104"/>
                  <a:pt x="7" y="103"/>
                  <a:pt x="6" y="101"/>
                </a:cubicBezTo>
                <a:cubicBezTo>
                  <a:pt x="6" y="101"/>
                  <a:pt x="6" y="101"/>
                  <a:pt x="6" y="101"/>
                </a:cubicBezTo>
                <a:cubicBezTo>
                  <a:pt x="4" y="100"/>
                  <a:pt x="3" y="98"/>
                  <a:pt x="2" y="96"/>
                </a:cubicBezTo>
                <a:cubicBezTo>
                  <a:pt x="0" y="91"/>
                  <a:pt x="0" y="84"/>
                  <a:pt x="6" y="79"/>
                </a:cubicBezTo>
                <a:cubicBezTo>
                  <a:pt x="6" y="79"/>
                  <a:pt x="6" y="79"/>
                  <a:pt x="6" y="79"/>
                </a:cubicBezTo>
                <a:cubicBezTo>
                  <a:pt x="34" y="51"/>
                  <a:pt x="34" y="51"/>
                  <a:pt x="34" y="51"/>
                </a:cubicBezTo>
                <a:cubicBezTo>
                  <a:pt x="24" y="40"/>
                  <a:pt x="24" y="40"/>
                  <a:pt x="24" y="40"/>
                </a:cubicBezTo>
                <a:cubicBezTo>
                  <a:pt x="14" y="38"/>
                  <a:pt x="14" y="38"/>
                  <a:pt x="14" y="38"/>
                </a:cubicBezTo>
                <a:cubicBezTo>
                  <a:pt x="13" y="37"/>
                  <a:pt x="12" y="36"/>
                  <a:pt x="12" y="35"/>
                </a:cubicBezTo>
                <a:cubicBezTo>
                  <a:pt x="3" y="15"/>
                  <a:pt x="3" y="15"/>
                  <a:pt x="3" y="15"/>
                </a:cubicBezTo>
                <a:cubicBezTo>
                  <a:pt x="2" y="13"/>
                  <a:pt x="2" y="11"/>
                  <a:pt x="4" y="10"/>
                </a:cubicBezTo>
                <a:cubicBezTo>
                  <a:pt x="7" y="6"/>
                  <a:pt x="7" y="6"/>
                  <a:pt x="7" y="6"/>
                </a:cubicBezTo>
                <a:cubicBezTo>
                  <a:pt x="11" y="2"/>
                  <a:pt x="11" y="2"/>
                  <a:pt x="11" y="2"/>
                </a:cubicBezTo>
                <a:cubicBezTo>
                  <a:pt x="12" y="1"/>
                  <a:pt x="14" y="1"/>
                  <a:pt x="15" y="2"/>
                </a:cubicBezTo>
                <a:cubicBezTo>
                  <a:pt x="37" y="11"/>
                  <a:pt x="37" y="11"/>
                  <a:pt x="37" y="11"/>
                </a:cubicBezTo>
                <a:cubicBezTo>
                  <a:pt x="38" y="11"/>
                  <a:pt x="38" y="12"/>
                  <a:pt x="39" y="13"/>
                </a:cubicBezTo>
                <a:cubicBezTo>
                  <a:pt x="42" y="22"/>
                  <a:pt x="42" y="22"/>
                  <a:pt x="42" y="22"/>
                </a:cubicBezTo>
                <a:cubicBezTo>
                  <a:pt x="52" y="33"/>
                  <a:pt x="52" y="33"/>
                  <a:pt x="52" y="33"/>
                </a:cubicBezTo>
                <a:cubicBezTo>
                  <a:pt x="59" y="25"/>
                  <a:pt x="59" y="25"/>
                  <a:pt x="59" y="25"/>
                </a:cubicBezTo>
                <a:cubicBezTo>
                  <a:pt x="59" y="25"/>
                  <a:pt x="59" y="24"/>
                  <a:pt x="59" y="24"/>
                </a:cubicBezTo>
                <a:cubicBezTo>
                  <a:pt x="59" y="24"/>
                  <a:pt x="59" y="24"/>
                  <a:pt x="59" y="24"/>
                </a:cubicBezTo>
                <a:cubicBezTo>
                  <a:pt x="59" y="17"/>
                  <a:pt x="62" y="11"/>
                  <a:pt x="66" y="7"/>
                </a:cubicBezTo>
                <a:cubicBezTo>
                  <a:pt x="66" y="7"/>
                  <a:pt x="66" y="7"/>
                  <a:pt x="66" y="7"/>
                </a:cubicBezTo>
                <a:cubicBezTo>
                  <a:pt x="71" y="3"/>
                  <a:pt x="77" y="0"/>
                  <a:pt x="83" y="0"/>
                </a:cubicBezTo>
                <a:close/>
                <a:moveTo>
                  <a:pt x="72" y="58"/>
                </a:moveTo>
                <a:cubicBezTo>
                  <a:pt x="72" y="58"/>
                  <a:pt x="72" y="58"/>
                  <a:pt x="72" y="58"/>
                </a:cubicBezTo>
                <a:cubicBezTo>
                  <a:pt x="59" y="70"/>
                  <a:pt x="59" y="70"/>
                  <a:pt x="59" y="70"/>
                </a:cubicBezTo>
                <a:cubicBezTo>
                  <a:pt x="84" y="95"/>
                  <a:pt x="84" y="95"/>
                  <a:pt x="84" y="95"/>
                </a:cubicBezTo>
                <a:cubicBezTo>
                  <a:pt x="86" y="97"/>
                  <a:pt x="88" y="98"/>
                  <a:pt x="90" y="98"/>
                </a:cubicBezTo>
                <a:cubicBezTo>
                  <a:pt x="93" y="98"/>
                  <a:pt x="95" y="97"/>
                  <a:pt x="96" y="95"/>
                </a:cubicBezTo>
                <a:cubicBezTo>
                  <a:pt x="97" y="95"/>
                  <a:pt x="97" y="95"/>
                  <a:pt x="97" y="95"/>
                </a:cubicBezTo>
                <a:cubicBezTo>
                  <a:pt x="98" y="94"/>
                  <a:pt x="99" y="91"/>
                  <a:pt x="99" y="89"/>
                </a:cubicBezTo>
                <a:cubicBezTo>
                  <a:pt x="99" y="87"/>
                  <a:pt x="98" y="85"/>
                  <a:pt x="97" y="83"/>
                </a:cubicBezTo>
                <a:cubicBezTo>
                  <a:pt x="96" y="83"/>
                  <a:pt x="96" y="83"/>
                  <a:pt x="96" y="83"/>
                </a:cubicBezTo>
                <a:cubicBezTo>
                  <a:pt x="72" y="58"/>
                  <a:pt x="72" y="58"/>
                  <a:pt x="72" y="58"/>
                </a:cubicBezTo>
                <a:close/>
                <a:moveTo>
                  <a:pt x="40" y="45"/>
                </a:moveTo>
                <a:cubicBezTo>
                  <a:pt x="40" y="45"/>
                  <a:pt x="40" y="45"/>
                  <a:pt x="40" y="45"/>
                </a:cubicBezTo>
                <a:cubicBezTo>
                  <a:pt x="46" y="39"/>
                  <a:pt x="46" y="39"/>
                  <a:pt x="46" y="39"/>
                </a:cubicBezTo>
                <a:cubicBezTo>
                  <a:pt x="35" y="27"/>
                  <a:pt x="35" y="27"/>
                  <a:pt x="35" y="27"/>
                </a:cubicBezTo>
                <a:cubicBezTo>
                  <a:pt x="34" y="27"/>
                  <a:pt x="34" y="26"/>
                  <a:pt x="34" y="25"/>
                </a:cubicBezTo>
                <a:cubicBezTo>
                  <a:pt x="32" y="17"/>
                  <a:pt x="32" y="17"/>
                  <a:pt x="32" y="17"/>
                </a:cubicBezTo>
                <a:cubicBezTo>
                  <a:pt x="15" y="10"/>
                  <a:pt x="15" y="10"/>
                  <a:pt x="15" y="10"/>
                </a:cubicBezTo>
                <a:cubicBezTo>
                  <a:pt x="13" y="12"/>
                  <a:pt x="13" y="12"/>
                  <a:pt x="13" y="12"/>
                </a:cubicBezTo>
                <a:cubicBezTo>
                  <a:pt x="11" y="14"/>
                  <a:pt x="11" y="14"/>
                  <a:pt x="11" y="14"/>
                </a:cubicBezTo>
                <a:cubicBezTo>
                  <a:pt x="19" y="30"/>
                  <a:pt x="19" y="30"/>
                  <a:pt x="19" y="30"/>
                </a:cubicBezTo>
                <a:cubicBezTo>
                  <a:pt x="27" y="33"/>
                  <a:pt x="27" y="33"/>
                  <a:pt x="27" y="33"/>
                </a:cubicBezTo>
                <a:cubicBezTo>
                  <a:pt x="28" y="33"/>
                  <a:pt x="28" y="33"/>
                  <a:pt x="29" y="34"/>
                </a:cubicBezTo>
                <a:cubicBezTo>
                  <a:pt x="40" y="45"/>
                  <a:pt x="40" y="45"/>
                  <a:pt x="40" y="45"/>
                </a:cubicBezTo>
                <a:close/>
                <a:moveTo>
                  <a:pt x="83" y="8"/>
                </a:moveTo>
                <a:cubicBezTo>
                  <a:pt x="83" y="8"/>
                  <a:pt x="83" y="8"/>
                  <a:pt x="83" y="8"/>
                </a:cubicBezTo>
                <a:cubicBezTo>
                  <a:pt x="79" y="8"/>
                  <a:pt x="75" y="10"/>
                  <a:pt x="72" y="13"/>
                </a:cubicBezTo>
                <a:cubicBezTo>
                  <a:pt x="72" y="13"/>
                  <a:pt x="72" y="13"/>
                  <a:pt x="72" y="13"/>
                </a:cubicBezTo>
                <a:cubicBezTo>
                  <a:pt x="69" y="16"/>
                  <a:pt x="68" y="20"/>
                  <a:pt x="68" y="24"/>
                </a:cubicBezTo>
                <a:cubicBezTo>
                  <a:pt x="68" y="24"/>
                  <a:pt x="68" y="24"/>
                  <a:pt x="68" y="24"/>
                </a:cubicBezTo>
                <a:cubicBezTo>
                  <a:pt x="68" y="24"/>
                  <a:pt x="68" y="25"/>
                  <a:pt x="68" y="25"/>
                </a:cubicBezTo>
                <a:cubicBezTo>
                  <a:pt x="68" y="25"/>
                  <a:pt x="68" y="25"/>
                  <a:pt x="68" y="25"/>
                </a:cubicBezTo>
                <a:cubicBezTo>
                  <a:pt x="68" y="26"/>
                  <a:pt x="68" y="26"/>
                  <a:pt x="68" y="26"/>
                </a:cubicBezTo>
                <a:cubicBezTo>
                  <a:pt x="68" y="27"/>
                  <a:pt x="68" y="29"/>
                  <a:pt x="67" y="30"/>
                </a:cubicBezTo>
                <a:cubicBezTo>
                  <a:pt x="11" y="85"/>
                  <a:pt x="11" y="85"/>
                  <a:pt x="11" y="85"/>
                </a:cubicBezTo>
                <a:cubicBezTo>
                  <a:pt x="11" y="85"/>
                  <a:pt x="11" y="85"/>
                  <a:pt x="11" y="85"/>
                </a:cubicBezTo>
                <a:cubicBezTo>
                  <a:pt x="9" y="88"/>
                  <a:pt x="9" y="91"/>
                  <a:pt x="10" y="93"/>
                </a:cubicBezTo>
                <a:cubicBezTo>
                  <a:pt x="10" y="94"/>
                  <a:pt x="11" y="95"/>
                  <a:pt x="11" y="96"/>
                </a:cubicBezTo>
                <a:cubicBezTo>
                  <a:pt x="12" y="97"/>
                  <a:pt x="13" y="97"/>
                  <a:pt x="14" y="98"/>
                </a:cubicBezTo>
                <a:cubicBezTo>
                  <a:pt x="17" y="99"/>
                  <a:pt x="20" y="98"/>
                  <a:pt x="22" y="96"/>
                </a:cubicBezTo>
                <a:cubicBezTo>
                  <a:pt x="51" y="68"/>
                  <a:pt x="51" y="68"/>
                  <a:pt x="51" y="68"/>
                </a:cubicBezTo>
                <a:cubicBezTo>
                  <a:pt x="51" y="67"/>
                  <a:pt x="51" y="67"/>
                  <a:pt x="51" y="67"/>
                </a:cubicBezTo>
                <a:cubicBezTo>
                  <a:pt x="69" y="49"/>
                  <a:pt x="69" y="49"/>
                  <a:pt x="69" y="49"/>
                </a:cubicBezTo>
                <a:cubicBezTo>
                  <a:pt x="69" y="49"/>
                  <a:pt x="69" y="49"/>
                  <a:pt x="69" y="49"/>
                </a:cubicBezTo>
                <a:cubicBezTo>
                  <a:pt x="77" y="41"/>
                  <a:pt x="77" y="41"/>
                  <a:pt x="77" y="41"/>
                </a:cubicBezTo>
                <a:cubicBezTo>
                  <a:pt x="77" y="41"/>
                  <a:pt x="77" y="41"/>
                  <a:pt x="77" y="41"/>
                </a:cubicBezTo>
                <a:cubicBezTo>
                  <a:pt x="78" y="40"/>
                  <a:pt x="80" y="39"/>
                  <a:pt x="81" y="39"/>
                </a:cubicBezTo>
                <a:cubicBezTo>
                  <a:pt x="81" y="40"/>
                  <a:pt x="82" y="40"/>
                  <a:pt x="82" y="40"/>
                </a:cubicBezTo>
                <a:cubicBezTo>
                  <a:pt x="82" y="40"/>
                  <a:pt x="83" y="40"/>
                  <a:pt x="83" y="40"/>
                </a:cubicBezTo>
                <a:cubicBezTo>
                  <a:pt x="88" y="40"/>
                  <a:pt x="92" y="38"/>
                  <a:pt x="94" y="35"/>
                </a:cubicBezTo>
                <a:cubicBezTo>
                  <a:pt x="94" y="35"/>
                  <a:pt x="94" y="35"/>
                  <a:pt x="94" y="35"/>
                </a:cubicBezTo>
                <a:cubicBezTo>
                  <a:pt x="97" y="32"/>
                  <a:pt x="99" y="29"/>
                  <a:pt x="99" y="24"/>
                </a:cubicBezTo>
                <a:cubicBezTo>
                  <a:pt x="97" y="26"/>
                  <a:pt x="95" y="28"/>
                  <a:pt x="94" y="30"/>
                </a:cubicBezTo>
                <a:cubicBezTo>
                  <a:pt x="93" y="31"/>
                  <a:pt x="91" y="31"/>
                  <a:pt x="90" y="31"/>
                </a:cubicBezTo>
                <a:cubicBezTo>
                  <a:pt x="85" y="30"/>
                  <a:pt x="85" y="30"/>
                  <a:pt x="85" y="30"/>
                </a:cubicBezTo>
                <a:cubicBezTo>
                  <a:pt x="81" y="29"/>
                  <a:pt x="81" y="29"/>
                  <a:pt x="81" y="29"/>
                </a:cubicBezTo>
                <a:cubicBezTo>
                  <a:pt x="80" y="28"/>
                  <a:pt x="79" y="27"/>
                  <a:pt x="78" y="26"/>
                </a:cubicBezTo>
                <a:cubicBezTo>
                  <a:pt x="77" y="22"/>
                  <a:pt x="77" y="22"/>
                  <a:pt x="77" y="22"/>
                </a:cubicBezTo>
                <a:cubicBezTo>
                  <a:pt x="76" y="18"/>
                  <a:pt x="76" y="18"/>
                  <a:pt x="76" y="18"/>
                </a:cubicBezTo>
                <a:cubicBezTo>
                  <a:pt x="76" y="16"/>
                  <a:pt x="76" y="15"/>
                  <a:pt x="77" y="14"/>
                </a:cubicBezTo>
                <a:cubicBezTo>
                  <a:pt x="79" y="12"/>
                  <a:pt x="81" y="10"/>
                  <a:pt x="83"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TextBox 18"/>
          <p:cNvSpPr txBox="1"/>
          <p:nvPr/>
        </p:nvSpPr>
        <p:spPr>
          <a:xfrm>
            <a:off x="2329329" y="1748215"/>
            <a:ext cx="1811125" cy="998350"/>
          </a:xfrm>
          <a:prstGeom prst="rect">
            <a:avLst/>
          </a:prstGeom>
          <a:noFill/>
        </p:spPr>
        <p:txBody>
          <a:bodyPr wrap="square" lIns="68580" tIns="34290" rIns="68580" bIns="34290" rtlCol="0">
            <a:spAutoFit/>
          </a:bodyPr>
          <a:lstStyle/>
          <a:p>
            <a:pPr algn="ctr">
              <a:lnSpc>
                <a:spcPct val="130000"/>
              </a:lnSpc>
            </a:pPr>
            <a:r>
              <a:rPr lang="fr-FR"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Shortest Path Problems' Algorithms?</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6" name="TextBox 18"/>
          <p:cNvSpPr txBox="1"/>
          <p:nvPr/>
        </p:nvSpPr>
        <p:spPr>
          <a:xfrm>
            <a:off x="841903" y="3015581"/>
            <a:ext cx="2528001" cy="998350"/>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Where to copy commodity for multicast problem?</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9" name="TextBox 18"/>
          <p:cNvSpPr txBox="1"/>
          <p:nvPr/>
        </p:nvSpPr>
        <p:spPr>
          <a:xfrm>
            <a:off x="719760" y="4334316"/>
            <a:ext cx="2537813" cy="678263"/>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Different commodities come at the same time?</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62" name="TextBox 18"/>
          <p:cNvSpPr txBox="1"/>
          <p:nvPr/>
        </p:nvSpPr>
        <p:spPr>
          <a:xfrm>
            <a:off x="7694815" y="4106450"/>
            <a:ext cx="2096375" cy="998350"/>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Service chain path</a:t>
            </a:r>
          </a:p>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Steiner tree</a:t>
            </a:r>
          </a:p>
          <a:p>
            <a:pPr algn="ctr">
              <a:lnSpc>
                <a:spcPct val="130000"/>
              </a:lnSpc>
            </a:pP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65" name="TextBox 18"/>
          <p:cNvSpPr txBox="1"/>
          <p:nvPr/>
        </p:nvSpPr>
        <p:spPr>
          <a:xfrm>
            <a:off x="7304827" y="5395090"/>
            <a:ext cx="2096375" cy="358175"/>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Capacity Region</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68" name="TextBox 18"/>
          <p:cNvSpPr txBox="1"/>
          <p:nvPr/>
        </p:nvSpPr>
        <p:spPr>
          <a:xfrm>
            <a:off x="7694815" y="2616730"/>
            <a:ext cx="2385534" cy="358175"/>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Mathematical proof</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grpSp>
        <p:nvGrpSpPr>
          <p:cNvPr id="9" name="组合 8">
            <a:extLst>
              <a:ext uri="{FF2B5EF4-FFF2-40B4-BE49-F238E27FC236}">
                <a16:creationId xmlns:a16="http://schemas.microsoft.com/office/drawing/2014/main" id="{0A0098CC-6FAA-FB3F-CF4B-D36ED5E2A1B4}"/>
              </a:ext>
            </a:extLst>
          </p:cNvPr>
          <p:cNvGrpSpPr/>
          <p:nvPr/>
        </p:nvGrpSpPr>
        <p:grpSpPr>
          <a:xfrm>
            <a:off x="6262928" y="266844"/>
            <a:ext cx="4511752" cy="330008"/>
            <a:chOff x="5025390" y="266844"/>
            <a:chExt cx="6259830" cy="330008"/>
          </a:xfrm>
        </p:grpSpPr>
        <p:cxnSp>
          <p:nvCxnSpPr>
            <p:cNvPr id="10" name="直接连接符 9">
              <a:extLst>
                <a:ext uri="{FF2B5EF4-FFF2-40B4-BE49-F238E27FC236}">
                  <a16:creationId xmlns:a16="http://schemas.microsoft.com/office/drawing/2014/main" id="{2B5856DB-790F-5FD4-C176-82FEFA6D9BE6}"/>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524082D-D79C-C0A3-DD8A-0BF34899A3E9}"/>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ADCD581-9BE7-D719-702A-A8D071860A52}"/>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BB29278-107E-C861-3182-A87F54B91AED}"/>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BA9F1EE-3026-6FE0-76EA-A13B1035461B}"/>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C82CBE0B-5E00-B2EB-3F2E-1D91BE516EB1}"/>
              </a:ext>
            </a:extLst>
          </p:cNvPr>
          <p:cNvGrpSpPr/>
          <p:nvPr/>
        </p:nvGrpSpPr>
        <p:grpSpPr>
          <a:xfrm>
            <a:off x="0" y="266844"/>
            <a:ext cx="487680" cy="330008"/>
            <a:chOff x="5025390" y="266844"/>
            <a:chExt cx="6259830" cy="330008"/>
          </a:xfrm>
        </p:grpSpPr>
        <p:cxnSp>
          <p:nvCxnSpPr>
            <p:cNvPr id="42" name="直接连接符 41">
              <a:extLst>
                <a:ext uri="{FF2B5EF4-FFF2-40B4-BE49-F238E27FC236}">
                  <a16:creationId xmlns:a16="http://schemas.microsoft.com/office/drawing/2014/main" id="{03BA68B5-649B-51E2-25A1-3C4DE0AFA304}"/>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24E8228-4B64-BB29-2978-DD232561D5C8}"/>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7690C05-6FDF-6621-2B58-A0BAA1FE9C4B}"/>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A59D1A0-F2FF-93A7-A9BE-C23B78F36842}"/>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F3A87B1-1A8B-D922-43C1-2DF5304A6D45}"/>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53" name="图片 52">
            <a:extLst>
              <a:ext uri="{FF2B5EF4-FFF2-40B4-BE49-F238E27FC236}">
                <a16:creationId xmlns:a16="http://schemas.microsoft.com/office/drawing/2014/main" id="{B4B2F8AA-4BD4-DB04-A951-8AB9C974D9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37" name="矩形 36">
            <a:extLst>
              <a:ext uri="{FF2B5EF4-FFF2-40B4-BE49-F238E27FC236}">
                <a16:creationId xmlns:a16="http://schemas.microsoft.com/office/drawing/2014/main" id="{DB52BA83-C5F2-106A-418F-44768591C1D0}"/>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9" name="矩形 38">
            <a:extLst>
              <a:ext uri="{FF2B5EF4-FFF2-40B4-BE49-F238E27FC236}">
                <a16:creationId xmlns:a16="http://schemas.microsoft.com/office/drawing/2014/main" id="{0540A74B-57A1-7FFA-F8C2-DEBE63A15B08}"/>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5" name="矩形 54">
            <a:extLst>
              <a:ext uri="{FF2B5EF4-FFF2-40B4-BE49-F238E27FC236}">
                <a16:creationId xmlns:a16="http://schemas.microsoft.com/office/drawing/2014/main" id="{4409E1B6-084B-7F86-014B-3C579D15BCF3}"/>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7" name="矩形 56">
            <a:extLst>
              <a:ext uri="{FF2B5EF4-FFF2-40B4-BE49-F238E27FC236}">
                <a16:creationId xmlns:a16="http://schemas.microsoft.com/office/drawing/2014/main" id="{CA0D4176-4B7F-550F-2122-DF11D8D4815C}"/>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8" name="矩形 57">
            <a:extLst>
              <a:ext uri="{FF2B5EF4-FFF2-40B4-BE49-F238E27FC236}">
                <a16:creationId xmlns:a16="http://schemas.microsoft.com/office/drawing/2014/main" id="{33E0DFB8-017C-B281-A13B-D7F1CDE2CDA0}"/>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60" name="直接连接符 59">
            <a:extLst>
              <a:ext uri="{FF2B5EF4-FFF2-40B4-BE49-F238E27FC236}">
                <a16:creationId xmlns:a16="http://schemas.microsoft.com/office/drawing/2014/main" id="{BCDD014C-2D01-B02E-39F7-5E41407F2106}"/>
              </a:ext>
            </a:extLst>
          </p:cNvPr>
          <p:cNvCxnSpPr>
            <a:cxnSpLocks/>
          </p:cNvCxnSpPr>
          <p:nvPr/>
        </p:nvCxnSpPr>
        <p:spPr>
          <a:xfrm>
            <a:off x="3809282" y="581311"/>
            <a:ext cx="853132"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09CEDE06-E4FE-1FA5-CB4A-1A8CCE1A82B4}"/>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24692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5"/>
                                        </p:tgtEl>
                                        <p:attrNameLst>
                                          <p:attrName>style.visibility</p:attrName>
                                        </p:attrNameLst>
                                      </p:cBhvr>
                                      <p:to>
                                        <p:strVal val="visible"/>
                                      </p:to>
                                    </p:set>
                                    <p:animEffect transition="in" filter="wipe(left)">
                                      <p:cBhvr>
                                        <p:cTn id="13" dur="500"/>
                                        <p:tgtEl>
                                          <p:spTgt spid="55"/>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55" grpId="0"/>
      <p:bldP spid="57" grpId="0"/>
      <p:bldP spid="58"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7121" y="1253167"/>
            <a:ext cx="2559495" cy="4063749"/>
            <a:chOff x="1022470" y="1481251"/>
            <a:chExt cx="2066102" cy="4063749"/>
          </a:xfrm>
        </p:grpSpPr>
        <p:sp>
          <p:nvSpPr>
            <p:cNvPr id="19"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5" name="椭圆 24"/>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649818" y="2274461"/>
            <a:ext cx="2777492" cy="1015663"/>
          </a:xfrm>
          <a:prstGeom prst="rect">
            <a:avLst/>
          </a:prstGeom>
        </p:spPr>
        <p:txBody>
          <a:bodyPr wrap="none">
            <a:spAutoFit/>
          </a:bodyPr>
          <a:lstStyle/>
          <a:p>
            <a:pPr algn="ctr">
              <a:defRPr/>
            </a:pPr>
            <a:r>
              <a:rPr lang="en-US" altLang="zh-CN"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2"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椭圆 52"/>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44213" y="2934527"/>
            <a:ext cx="2372539" cy="830997"/>
          </a:xfrm>
          <a:prstGeom prst="rect">
            <a:avLst/>
          </a:prstGeom>
          <a:noFill/>
        </p:spPr>
        <p:txBody>
          <a:bodyPr wrap="square" rtlCol="0">
            <a:spAutoFit/>
          </a:bodyPr>
          <a:lstStyle/>
          <a:p>
            <a:r>
              <a:rPr lang="en-US" altLang="zh-CN" sz="4800" dirty="0">
                <a:solidFill>
                  <a:schemeClr val="bg1"/>
                </a:solidFill>
                <a:latin typeface="思源黑体 CN Medium" panose="020B0600000000000000" pitchFamily="34" charset="-122"/>
                <a:ea typeface="思源黑体 CN Medium" panose="020B0600000000000000" pitchFamily="34" charset="-122"/>
              </a:rPr>
              <a:t>PART 5</a:t>
            </a:r>
            <a:endParaRPr lang="zh-CN" altLang="en-US" sz="4800" dirty="0">
              <a:solidFill>
                <a:schemeClr val="bg1"/>
              </a:solidFill>
              <a:latin typeface="思源黑体 CN Medium" panose="020B0600000000000000" pitchFamily="34" charset="-122"/>
              <a:ea typeface="思源黑体 CN Medium" panose="020B0600000000000000" pitchFamily="34" charset="-122"/>
            </a:endParaRPr>
          </a:p>
        </p:txBody>
      </p:sp>
      <p:sp>
        <p:nvSpPr>
          <p:cNvPr id="56" name="椭圆 55"/>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5C2365E9-E34E-F067-04E3-537863AF7A8E}"/>
              </a:ext>
            </a:extLst>
          </p:cNvPr>
          <p:cNvGrpSpPr/>
          <p:nvPr/>
        </p:nvGrpSpPr>
        <p:grpSpPr>
          <a:xfrm>
            <a:off x="6262928" y="266844"/>
            <a:ext cx="4511752" cy="330008"/>
            <a:chOff x="5025390" y="266844"/>
            <a:chExt cx="6259830" cy="330008"/>
          </a:xfrm>
        </p:grpSpPr>
        <p:cxnSp>
          <p:nvCxnSpPr>
            <p:cNvPr id="23" name="直接连接符 22">
              <a:extLst>
                <a:ext uri="{FF2B5EF4-FFF2-40B4-BE49-F238E27FC236}">
                  <a16:creationId xmlns:a16="http://schemas.microsoft.com/office/drawing/2014/main" id="{671112FB-736F-1D38-56E3-C90DA7BEED5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7973A9-699F-5810-979E-08989EBA080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C5E3712-44A8-CF22-17D8-383FFED1A79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77238AC-ABA4-A8AE-989F-CCF75896A406}"/>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385A3C-B5A1-E0F9-5332-9144B1AA774E}"/>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8FF06AA-E262-E374-5E28-C0A6585945C4}"/>
              </a:ext>
            </a:extLst>
          </p:cNvPr>
          <p:cNvGrpSpPr/>
          <p:nvPr/>
        </p:nvGrpSpPr>
        <p:grpSpPr>
          <a:xfrm>
            <a:off x="0" y="266844"/>
            <a:ext cx="487680" cy="330008"/>
            <a:chOff x="5025390" y="266844"/>
            <a:chExt cx="6259830" cy="330008"/>
          </a:xfrm>
        </p:grpSpPr>
        <p:cxnSp>
          <p:nvCxnSpPr>
            <p:cNvPr id="29" name="直接连接符 28">
              <a:extLst>
                <a:ext uri="{FF2B5EF4-FFF2-40B4-BE49-F238E27FC236}">
                  <a16:creationId xmlns:a16="http://schemas.microsoft.com/office/drawing/2014/main" id="{E2646FDE-2531-60C8-3FD5-60A0B4B85ABD}"/>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48C5D91-F65E-07FF-4F9D-47B0C802A3F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2448B38-76F5-04A1-4898-1FD10EDB1E9A}"/>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C6CBAC2-335B-02E1-4EEA-C2A708163277}"/>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216524F-0E90-649F-457E-C7DCBD9E3A1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76C34962-B51A-B3D9-A113-143ECE5D9337}"/>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8D59A5DE-006E-3261-B828-C9286C5BFE1B}"/>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矩形 47">
            <a:extLst>
              <a:ext uri="{FF2B5EF4-FFF2-40B4-BE49-F238E27FC236}">
                <a16:creationId xmlns:a16="http://schemas.microsoft.com/office/drawing/2014/main" id="{7A86D162-9C3A-96D8-B959-39CF2D3F690A}"/>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9" name="矩形 48">
            <a:extLst>
              <a:ext uri="{FF2B5EF4-FFF2-40B4-BE49-F238E27FC236}">
                <a16:creationId xmlns:a16="http://schemas.microsoft.com/office/drawing/2014/main" id="{0F95FC61-69BC-9832-07B0-959C92A670E8}"/>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0" name="矩形 49">
            <a:extLst>
              <a:ext uri="{FF2B5EF4-FFF2-40B4-BE49-F238E27FC236}">
                <a16:creationId xmlns:a16="http://schemas.microsoft.com/office/drawing/2014/main" id="{8F0A95B3-EBA9-5594-96AA-63FD8AEBA8D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8" name="直接连接符 57">
            <a:extLst>
              <a:ext uri="{FF2B5EF4-FFF2-40B4-BE49-F238E27FC236}">
                <a16:creationId xmlns:a16="http://schemas.microsoft.com/office/drawing/2014/main" id="{2D0669A5-7A3C-B352-E009-EBC410707DC3}"/>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59" name="图片 58">
            <a:extLst>
              <a:ext uri="{FF2B5EF4-FFF2-40B4-BE49-F238E27FC236}">
                <a16:creationId xmlns:a16="http://schemas.microsoft.com/office/drawing/2014/main" id="{5153C59C-6CA5-CC22-A963-C63457D5F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60" name="矩形 59">
            <a:extLst>
              <a:ext uri="{FF2B5EF4-FFF2-40B4-BE49-F238E27FC236}">
                <a16:creationId xmlns:a16="http://schemas.microsoft.com/office/drawing/2014/main" id="{3BCAD99A-D7CB-8966-6588-07B17E0B0D13}"/>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 name="文本框 2">
            <a:extLst>
              <a:ext uri="{FF2B5EF4-FFF2-40B4-BE49-F238E27FC236}">
                <a16:creationId xmlns:a16="http://schemas.microsoft.com/office/drawing/2014/main" id="{1B9DB59F-B92B-1320-7655-CFC8B0F94B3C}"/>
              </a:ext>
            </a:extLst>
          </p:cNvPr>
          <p:cNvSpPr txBox="1"/>
          <p:nvPr/>
        </p:nvSpPr>
        <p:spPr>
          <a:xfrm>
            <a:off x="649138" y="1064279"/>
            <a:ext cx="4328304" cy="5909310"/>
          </a:xfrm>
          <a:prstGeom prst="rect">
            <a:avLst/>
          </a:prstGeom>
          <a:noFill/>
        </p:spPr>
        <p:txBody>
          <a:bodyPr wrap="square">
            <a:spAutoFit/>
          </a:bodyPr>
          <a:lstStyle/>
          <a:p>
            <a:r>
              <a:rPr lang="en-US" altLang="zh-CN" sz="1800" b="0" i="0" dirty="0">
                <a:solidFill>
                  <a:srgbClr val="000000"/>
                </a:solidFill>
                <a:effectLst/>
                <a:latin typeface="URWPalladioL-Roma"/>
              </a:rPr>
              <a:t>For the first line, I generate </a:t>
            </a:r>
            <a:r>
              <a:rPr lang="en-US" altLang="zh-CN" sz="1800" b="0" i="0" dirty="0" err="1">
                <a:solidFill>
                  <a:srgbClr val="000000"/>
                </a:solidFill>
                <a:effectLst/>
                <a:latin typeface="URWPalladioL-Roma"/>
              </a:rPr>
              <a:t>num_commodity</a:t>
            </a:r>
            <a:r>
              <a:rPr lang="en-US" altLang="zh-CN" sz="1800" b="0" i="0" dirty="0">
                <a:solidFill>
                  <a:srgbClr val="000000"/>
                </a:solidFill>
                <a:effectLst/>
                <a:latin typeface="URWPalladioL-Roma"/>
              </a:rPr>
              <a:t>, that means how many different kind of commodities that may come into this network. Next we will get </a:t>
            </a:r>
            <a:r>
              <a:rPr lang="en-US" altLang="zh-CN" sz="1800" b="0" i="0" dirty="0" err="1">
                <a:solidFill>
                  <a:srgbClr val="000000"/>
                </a:solidFill>
                <a:effectLst/>
                <a:latin typeface="URWPalladioL-Roma"/>
              </a:rPr>
              <a:t>num_commodity</a:t>
            </a:r>
            <a:r>
              <a:rPr lang="en-US" altLang="zh-CN" sz="1800" b="0" i="0" dirty="0">
                <a:solidFill>
                  <a:srgbClr val="000000"/>
                </a:solidFill>
                <a:effectLst/>
                <a:latin typeface="URWPalladioL-Roma"/>
              </a:rPr>
              <a:t> sets of inputs, the first line of each set of inputs represents the commodity’s id. The first number in the second line represents its source node, and the following numbers represent its destination node (there may be more than one). The last line is its service chain, in groups of two digits. The first number in each group is r(output rate), and the second number is </a:t>
            </a:r>
            <a:r>
              <a:rPr lang="en-US" altLang="zh-CN" sz="1800" b="0" i="1" dirty="0">
                <a:solidFill>
                  <a:srgbClr val="000000"/>
                </a:solidFill>
                <a:effectLst/>
                <a:latin typeface="PazoMath-Italic"/>
              </a:rPr>
              <a:t>ϵ</a:t>
            </a:r>
            <a:r>
              <a:rPr lang="en-US" altLang="zh-CN" sz="1800" b="0" i="0" dirty="0">
                <a:solidFill>
                  <a:srgbClr val="000000"/>
                </a:solidFill>
                <a:effectLst/>
                <a:latin typeface="URWPalladioL-Roma"/>
              </a:rPr>
              <a:t>(scaling factor).</a:t>
            </a:r>
          </a:p>
          <a:p>
            <a:endParaRPr lang="en-US" altLang="zh-CN" sz="1800" b="0" i="0" dirty="0">
              <a:solidFill>
                <a:srgbClr val="000000"/>
              </a:solidFill>
              <a:effectLst/>
              <a:latin typeface="URWPalladioL-Roma"/>
            </a:endParaRPr>
          </a:p>
          <a:p>
            <a:r>
              <a:rPr lang="en-US" altLang="zh-CN" sz="1800" b="0" i="0" dirty="0">
                <a:solidFill>
                  <a:srgbClr val="000000"/>
                </a:solidFill>
                <a:effectLst/>
                <a:latin typeface="URWPalladioL-Roma"/>
              </a:rPr>
              <a:t>For the remaining part, we track packets arriving from time 0 up to </a:t>
            </a:r>
            <a:r>
              <a:rPr lang="en-US" altLang="zh-CN" sz="1800" b="0" i="0" dirty="0" err="1">
                <a:solidFill>
                  <a:srgbClr val="000000"/>
                </a:solidFill>
                <a:effectLst/>
                <a:latin typeface="URWPalladioL-Roma"/>
              </a:rPr>
              <a:t>max_time</a:t>
            </a:r>
            <a:r>
              <a:rPr lang="en-US" altLang="zh-CN" sz="1800" b="0" i="0" dirty="0">
                <a:solidFill>
                  <a:srgbClr val="000000"/>
                </a:solidFill>
                <a:effectLst/>
                <a:latin typeface="URWPalladioL-Roma"/>
              </a:rPr>
              <a:t>. At each time point t, we identify the commodity by its id and count the number of packets for it that arrive at that particular time.</a:t>
            </a:r>
            <a:r>
              <a:rPr lang="en-US" altLang="zh-CN" dirty="0"/>
              <a:t> </a:t>
            </a:r>
            <a:br>
              <a:rPr lang="en-US" altLang="zh-CN" dirty="0"/>
            </a:br>
            <a:endParaRPr lang="zh-CN" altLang="en-US" dirty="0"/>
          </a:p>
        </p:txBody>
      </p:sp>
      <p:sp>
        <p:nvSpPr>
          <p:cNvPr id="5" name="文本框 4">
            <a:extLst>
              <a:ext uri="{FF2B5EF4-FFF2-40B4-BE49-F238E27FC236}">
                <a16:creationId xmlns:a16="http://schemas.microsoft.com/office/drawing/2014/main" id="{E80DAE20-2660-5133-E6BD-C52215304E30}"/>
              </a:ext>
            </a:extLst>
          </p:cNvPr>
          <p:cNvSpPr txBox="1"/>
          <p:nvPr/>
        </p:nvSpPr>
        <p:spPr>
          <a:xfrm>
            <a:off x="5172452" y="1084383"/>
            <a:ext cx="6417893" cy="3139321"/>
          </a:xfrm>
          <a:prstGeom prst="rect">
            <a:avLst/>
          </a:prstGeom>
          <a:noFill/>
        </p:spPr>
        <p:txBody>
          <a:bodyPr wrap="square">
            <a:spAutoFit/>
          </a:bodyPr>
          <a:lstStyle/>
          <a:p>
            <a:r>
              <a:rPr lang="zh-CN" altLang="en-US" dirty="0"/>
              <a:t>10</a:t>
            </a:r>
            <a:endParaRPr lang="en-US" altLang="zh-CN" dirty="0"/>
          </a:p>
          <a:p>
            <a:endParaRPr lang="zh-CN" altLang="en-US" dirty="0"/>
          </a:p>
          <a:p>
            <a:r>
              <a:rPr lang="zh-CN" altLang="en-US" dirty="0"/>
              <a:t>0</a:t>
            </a:r>
          </a:p>
          <a:p>
            <a:r>
              <a:rPr lang="zh-CN" altLang="en-US" dirty="0"/>
              <a:t>1 7</a:t>
            </a:r>
          </a:p>
          <a:p>
            <a:r>
              <a:rPr lang="zh-CN" altLang="en-US" dirty="0"/>
              <a:t>1.87 1.4 0.83 1.77 0.95 1.4 1.26 1.94 </a:t>
            </a:r>
            <a:endParaRPr lang="en-US" altLang="zh-CN" dirty="0"/>
          </a:p>
          <a:p>
            <a:endParaRPr lang="zh-CN" altLang="en-US" dirty="0"/>
          </a:p>
          <a:p>
            <a:r>
              <a:rPr lang="zh-CN" altLang="en-US" dirty="0"/>
              <a:t>1</a:t>
            </a:r>
          </a:p>
          <a:p>
            <a:r>
              <a:rPr lang="zh-CN" altLang="en-US" dirty="0"/>
              <a:t>7 1 4 10 11</a:t>
            </a:r>
          </a:p>
          <a:p>
            <a:r>
              <a:rPr lang="zh-CN" altLang="en-US" dirty="0"/>
              <a:t>0.12 1.97 1.64 1.76 1.09 1.78 0.46 1.9 </a:t>
            </a:r>
            <a:endParaRPr lang="en-US" altLang="zh-CN" dirty="0"/>
          </a:p>
          <a:p>
            <a:r>
              <a:rPr lang="en-US" altLang="zh-CN" dirty="0"/>
              <a:t>…</a:t>
            </a:r>
            <a:endParaRPr lang="zh-CN" altLang="en-US" dirty="0"/>
          </a:p>
          <a:p>
            <a:endParaRPr lang="zh-CN" altLang="en-US" dirty="0"/>
          </a:p>
        </p:txBody>
      </p:sp>
      <p:sp>
        <p:nvSpPr>
          <p:cNvPr id="7" name="文本框 6">
            <a:extLst>
              <a:ext uri="{FF2B5EF4-FFF2-40B4-BE49-F238E27FC236}">
                <a16:creationId xmlns:a16="http://schemas.microsoft.com/office/drawing/2014/main" id="{7121E902-6DDC-380D-60BB-72731995E2B0}"/>
              </a:ext>
            </a:extLst>
          </p:cNvPr>
          <p:cNvSpPr txBox="1"/>
          <p:nvPr/>
        </p:nvSpPr>
        <p:spPr>
          <a:xfrm>
            <a:off x="9448081" y="780582"/>
            <a:ext cx="504811" cy="6186309"/>
          </a:xfrm>
          <a:prstGeom prst="rect">
            <a:avLst/>
          </a:prstGeom>
          <a:noFill/>
        </p:spPr>
        <p:txBody>
          <a:bodyPr wrap="square">
            <a:spAutoFit/>
          </a:bodyPr>
          <a:lstStyle/>
          <a:p>
            <a:r>
              <a:rPr lang="zh-CN" altLang="en-US" dirty="0"/>
              <a:t>0</a:t>
            </a:r>
          </a:p>
          <a:p>
            <a:r>
              <a:rPr lang="zh-CN" altLang="en-US" dirty="0"/>
              <a:t>0 2</a:t>
            </a:r>
          </a:p>
          <a:p>
            <a:r>
              <a:rPr lang="zh-CN" altLang="en-US" dirty="0"/>
              <a:t>1 1</a:t>
            </a:r>
          </a:p>
          <a:p>
            <a:r>
              <a:rPr lang="zh-CN" altLang="en-US" dirty="0"/>
              <a:t>2 3</a:t>
            </a:r>
          </a:p>
          <a:p>
            <a:r>
              <a:rPr lang="zh-CN" altLang="en-US" dirty="0"/>
              <a:t>4 3</a:t>
            </a:r>
          </a:p>
          <a:p>
            <a:r>
              <a:rPr lang="zh-CN" altLang="en-US" dirty="0"/>
              <a:t>5 2</a:t>
            </a:r>
          </a:p>
          <a:p>
            <a:r>
              <a:rPr lang="zh-CN" altLang="en-US" dirty="0"/>
              <a:t>6 3</a:t>
            </a:r>
          </a:p>
          <a:p>
            <a:r>
              <a:rPr lang="zh-CN" altLang="en-US" dirty="0"/>
              <a:t>7 4</a:t>
            </a:r>
          </a:p>
          <a:p>
            <a:r>
              <a:rPr lang="zh-CN" altLang="en-US" dirty="0"/>
              <a:t>9 4</a:t>
            </a:r>
          </a:p>
          <a:p>
            <a:endParaRPr lang="zh-CN" altLang="en-US" dirty="0"/>
          </a:p>
          <a:p>
            <a:r>
              <a:rPr lang="zh-CN" altLang="en-US" dirty="0"/>
              <a:t>1</a:t>
            </a:r>
          </a:p>
          <a:p>
            <a:r>
              <a:rPr lang="zh-CN" altLang="en-US" dirty="0"/>
              <a:t>0 2</a:t>
            </a:r>
          </a:p>
          <a:p>
            <a:r>
              <a:rPr lang="zh-CN" altLang="en-US" dirty="0"/>
              <a:t>1 2</a:t>
            </a:r>
          </a:p>
          <a:p>
            <a:r>
              <a:rPr lang="zh-CN" altLang="en-US" dirty="0"/>
              <a:t>2 1</a:t>
            </a:r>
          </a:p>
          <a:p>
            <a:r>
              <a:rPr lang="zh-CN" altLang="en-US" dirty="0"/>
              <a:t>3 2</a:t>
            </a:r>
          </a:p>
          <a:p>
            <a:r>
              <a:rPr lang="zh-CN" altLang="en-US" dirty="0"/>
              <a:t>4 4</a:t>
            </a:r>
          </a:p>
          <a:p>
            <a:r>
              <a:rPr lang="zh-CN" altLang="en-US" dirty="0"/>
              <a:t>5 2</a:t>
            </a:r>
          </a:p>
          <a:p>
            <a:r>
              <a:rPr lang="zh-CN" altLang="en-US" dirty="0"/>
              <a:t>6 1</a:t>
            </a:r>
          </a:p>
          <a:p>
            <a:r>
              <a:rPr lang="zh-CN" altLang="en-US" dirty="0"/>
              <a:t>7 3</a:t>
            </a:r>
          </a:p>
          <a:p>
            <a:r>
              <a:rPr lang="zh-CN" altLang="en-US" dirty="0"/>
              <a:t>8 4</a:t>
            </a:r>
          </a:p>
          <a:p>
            <a:r>
              <a:rPr lang="zh-CN" altLang="en-US" dirty="0"/>
              <a:t>9 3</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3765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8" grpId="0"/>
      <p:bldP spid="49" grpId="0"/>
      <p:bldP spid="50"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5C2365E9-E34E-F067-04E3-537863AF7A8E}"/>
              </a:ext>
            </a:extLst>
          </p:cNvPr>
          <p:cNvGrpSpPr/>
          <p:nvPr/>
        </p:nvGrpSpPr>
        <p:grpSpPr>
          <a:xfrm>
            <a:off x="6262928" y="266844"/>
            <a:ext cx="4511752" cy="330008"/>
            <a:chOff x="5025390" y="266844"/>
            <a:chExt cx="6259830" cy="330008"/>
          </a:xfrm>
        </p:grpSpPr>
        <p:cxnSp>
          <p:nvCxnSpPr>
            <p:cNvPr id="23" name="直接连接符 22">
              <a:extLst>
                <a:ext uri="{FF2B5EF4-FFF2-40B4-BE49-F238E27FC236}">
                  <a16:creationId xmlns:a16="http://schemas.microsoft.com/office/drawing/2014/main" id="{671112FB-736F-1D38-56E3-C90DA7BEED5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7973A9-699F-5810-979E-08989EBA080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C5E3712-44A8-CF22-17D8-383FFED1A79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77238AC-ABA4-A8AE-989F-CCF75896A406}"/>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385A3C-B5A1-E0F9-5332-9144B1AA774E}"/>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8FF06AA-E262-E374-5E28-C0A6585945C4}"/>
              </a:ext>
            </a:extLst>
          </p:cNvPr>
          <p:cNvGrpSpPr/>
          <p:nvPr/>
        </p:nvGrpSpPr>
        <p:grpSpPr>
          <a:xfrm>
            <a:off x="0" y="266844"/>
            <a:ext cx="487680" cy="330008"/>
            <a:chOff x="5025390" y="266844"/>
            <a:chExt cx="6259830" cy="330008"/>
          </a:xfrm>
        </p:grpSpPr>
        <p:cxnSp>
          <p:nvCxnSpPr>
            <p:cNvPr id="29" name="直接连接符 28">
              <a:extLst>
                <a:ext uri="{FF2B5EF4-FFF2-40B4-BE49-F238E27FC236}">
                  <a16:creationId xmlns:a16="http://schemas.microsoft.com/office/drawing/2014/main" id="{E2646FDE-2531-60C8-3FD5-60A0B4B85ABD}"/>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48C5D91-F65E-07FF-4F9D-47B0C802A3F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2448B38-76F5-04A1-4898-1FD10EDB1E9A}"/>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C6CBAC2-335B-02E1-4EEA-C2A708163277}"/>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216524F-0E90-649F-457E-C7DCBD9E3A1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76C34962-B51A-B3D9-A113-143ECE5D9337}"/>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8D59A5DE-006E-3261-B828-C9286C5BFE1B}"/>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矩形 47">
            <a:extLst>
              <a:ext uri="{FF2B5EF4-FFF2-40B4-BE49-F238E27FC236}">
                <a16:creationId xmlns:a16="http://schemas.microsoft.com/office/drawing/2014/main" id="{7A86D162-9C3A-96D8-B959-39CF2D3F690A}"/>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9" name="矩形 48">
            <a:extLst>
              <a:ext uri="{FF2B5EF4-FFF2-40B4-BE49-F238E27FC236}">
                <a16:creationId xmlns:a16="http://schemas.microsoft.com/office/drawing/2014/main" id="{0F95FC61-69BC-9832-07B0-959C92A670E8}"/>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0" name="矩形 49">
            <a:extLst>
              <a:ext uri="{FF2B5EF4-FFF2-40B4-BE49-F238E27FC236}">
                <a16:creationId xmlns:a16="http://schemas.microsoft.com/office/drawing/2014/main" id="{8F0A95B3-EBA9-5594-96AA-63FD8AEBA8D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8" name="直接连接符 57">
            <a:extLst>
              <a:ext uri="{FF2B5EF4-FFF2-40B4-BE49-F238E27FC236}">
                <a16:creationId xmlns:a16="http://schemas.microsoft.com/office/drawing/2014/main" id="{2D0669A5-7A3C-B352-E009-EBC410707DC3}"/>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59" name="图片 58">
            <a:extLst>
              <a:ext uri="{FF2B5EF4-FFF2-40B4-BE49-F238E27FC236}">
                <a16:creationId xmlns:a16="http://schemas.microsoft.com/office/drawing/2014/main" id="{5153C59C-6CA5-CC22-A963-C63457D5F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60" name="矩形 59">
            <a:extLst>
              <a:ext uri="{FF2B5EF4-FFF2-40B4-BE49-F238E27FC236}">
                <a16:creationId xmlns:a16="http://schemas.microsoft.com/office/drawing/2014/main" id="{3BCAD99A-D7CB-8966-6588-07B17E0B0D13}"/>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pic>
        <p:nvPicPr>
          <p:cNvPr id="3" name="图片 2">
            <a:extLst>
              <a:ext uri="{FF2B5EF4-FFF2-40B4-BE49-F238E27FC236}">
                <a16:creationId xmlns:a16="http://schemas.microsoft.com/office/drawing/2014/main" id="{E394EA39-189D-3898-A0DD-1E8883BC4F58}"/>
              </a:ext>
            </a:extLst>
          </p:cNvPr>
          <p:cNvPicPr>
            <a:picLocks noChangeAspect="1"/>
          </p:cNvPicPr>
          <p:nvPr/>
        </p:nvPicPr>
        <p:blipFill>
          <a:blip r:embed="rId3"/>
          <a:stretch>
            <a:fillRect/>
          </a:stretch>
        </p:blipFill>
        <p:spPr>
          <a:xfrm>
            <a:off x="261495" y="894182"/>
            <a:ext cx="4023258" cy="2884187"/>
          </a:xfrm>
          <a:prstGeom prst="rect">
            <a:avLst/>
          </a:prstGeom>
        </p:spPr>
      </p:pic>
      <p:pic>
        <p:nvPicPr>
          <p:cNvPr id="5" name="图片 4">
            <a:extLst>
              <a:ext uri="{FF2B5EF4-FFF2-40B4-BE49-F238E27FC236}">
                <a16:creationId xmlns:a16="http://schemas.microsoft.com/office/drawing/2014/main" id="{69B50C84-1CF8-877E-36D6-7E8B61A00484}"/>
              </a:ext>
            </a:extLst>
          </p:cNvPr>
          <p:cNvPicPr>
            <a:picLocks noChangeAspect="1"/>
          </p:cNvPicPr>
          <p:nvPr/>
        </p:nvPicPr>
        <p:blipFill>
          <a:blip r:embed="rId4"/>
          <a:stretch>
            <a:fillRect/>
          </a:stretch>
        </p:blipFill>
        <p:spPr>
          <a:xfrm>
            <a:off x="4602823" y="855244"/>
            <a:ext cx="7215366" cy="748365"/>
          </a:xfrm>
          <a:prstGeom prst="rect">
            <a:avLst/>
          </a:prstGeom>
        </p:spPr>
      </p:pic>
      <p:pic>
        <p:nvPicPr>
          <p:cNvPr id="9" name="图片 8">
            <a:extLst>
              <a:ext uri="{FF2B5EF4-FFF2-40B4-BE49-F238E27FC236}">
                <a16:creationId xmlns:a16="http://schemas.microsoft.com/office/drawing/2014/main" id="{AB28B88A-798E-0749-800E-546A546B27B0}"/>
              </a:ext>
            </a:extLst>
          </p:cNvPr>
          <p:cNvPicPr>
            <a:picLocks noChangeAspect="1"/>
          </p:cNvPicPr>
          <p:nvPr/>
        </p:nvPicPr>
        <p:blipFill>
          <a:blip r:embed="rId5"/>
          <a:stretch>
            <a:fillRect/>
          </a:stretch>
        </p:blipFill>
        <p:spPr>
          <a:xfrm>
            <a:off x="4602823" y="1856950"/>
            <a:ext cx="7215366" cy="918419"/>
          </a:xfrm>
          <a:prstGeom prst="rect">
            <a:avLst/>
          </a:prstGeom>
        </p:spPr>
      </p:pic>
      <p:pic>
        <p:nvPicPr>
          <p:cNvPr id="11" name="图片 10">
            <a:extLst>
              <a:ext uri="{FF2B5EF4-FFF2-40B4-BE49-F238E27FC236}">
                <a16:creationId xmlns:a16="http://schemas.microsoft.com/office/drawing/2014/main" id="{995465E5-172F-C745-9EC9-182908012A2D}"/>
              </a:ext>
            </a:extLst>
          </p:cNvPr>
          <p:cNvPicPr>
            <a:picLocks noChangeAspect="1"/>
          </p:cNvPicPr>
          <p:nvPr/>
        </p:nvPicPr>
        <p:blipFill>
          <a:blip r:embed="rId6"/>
          <a:stretch>
            <a:fillRect/>
          </a:stretch>
        </p:blipFill>
        <p:spPr>
          <a:xfrm>
            <a:off x="4602823" y="3028710"/>
            <a:ext cx="7215366" cy="2876119"/>
          </a:xfrm>
          <a:prstGeom prst="rect">
            <a:avLst/>
          </a:prstGeom>
        </p:spPr>
      </p:pic>
      <p:pic>
        <p:nvPicPr>
          <p:cNvPr id="13" name="图片 12">
            <a:extLst>
              <a:ext uri="{FF2B5EF4-FFF2-40B4-BE49-F238E27FC236}">
                <a16:creationId xmlns:a16="http://schemas.microsoft.com/office/drawing/2014/main" id="{1FF32C90-F636-77C2-0AAB-BA45CC28E0E1}"/>
              </a:ext>
            </a:extLst>
          </p:cNvPr>
          <p:cNvPicPr>
            <a:picLocks noChangeAspect="1"/>
          </p:cNvPicPr>
          <p:nvPr/>
        </p:nvPicPr>
        <p:blipFill>
          <a:blip r:embed="rId7"/>
          <a:stretch>
            <a:fillRect/>
          </a:stretch>
        </p:blipFill>
        <p:spPr>
          <a:xfrm>
            <a:off x="329529" y="5079444"/>
            <a:ext cx="4192142" cy="1511712"/>
          </a:xfrm>
          <a:prstGeom prst="rect">
            <a:avLst/>
          </a:prstGeom>
        </p:spPr>
      </p:pic>
      <p:pic>
        <p:nvPicPr>
          <p:cNvPr id="15" name="图片 14">
            <a:extLst>
              <a:ext uri="{FF2B5EF4-FFF2-40B4-BE49-F238E27FC236}">
                <a16:creationId xmlns:a16="http://schemas.microsoft.com/office/drawing/2014/main" id="{B87CCC3D-5FC7-376E-744D-3548E8E719D9}"/>
              </a:ext>
            </a:extLst>
          </p:cNvPr>
          <p:cNvPicPr>
            <a:picLocks noChangeAspect="1"/>
          </p:cNvPicPr>
          <p:nvPr/>
        </p:nvPicPr>
        <p:blipFill>
          <a:blip r:embed="rId8"/>
          <a:stretch>
            <a:fillRect/>
          </a:stretch>
        </p:blipFill>
        <p:spPr>
          <a:xfrm>
            <a:off x="4662414" y="5914294"/>
            <a:ext cx="6940373" cy="689239"/>
          </a:xfrm>
          <a:prstGeom prst="rect">
            <a:avLst/>
          </a:prstGeom>
        </p:spPr>
      </p:pic>
    </p:spTree>
    <p:extLst>
      <p:ext uri="{BB962C8B-B14F-4D97-AF65-F5344CB8AC3E}">
        <p14:creationId xmlns:p14="http://schemas.microsoft.com/office/powerpoint/2010/main" val="42112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8" grpId="0"/>
      <p:bldP spid="49" grpId="0"/>
      <p:bldP spid="50"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5C2365E9-E34E-F067-04E3-537863AF7A8E}"/>
              </a:ext>
            </a:extLst>
          </p:cNvPr>
          <p:cNvGrpSpPr/>
          <p:nvPr/>
        </p:nvGrpSpPr>
        <p:grpSpPr>
          <a:xfrm>
            <a:off x="6262928" y="266844"/>
            <a:ext cx="4511752" cy="330008"/>
            <a:chOff x="5025390" y="266844"/>
            <a:chExt cx="6259830" cy="330008"/>
          </a:xfrm>
        </p:grpSpPr>
        <p:cxnSp>
          <p:nvCxnSpPr>
            <p:cNvPr id="23" name="直接连接符 22">
              <a:extLst>
                <a:ext uri="{FF2B5EF4-FFF2-40B4-BE49-F238E27FC236}">
                  <a16:creationId xmlns:a16="http://schemas.microsoft.com/office/drawing/2014/main" id="{671112FB-736F-1D38-56E3-C90DA7BEED5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7973A9-699F-5810-979E-08989EBA080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C5E3712-44A8-CF22-17D8-383FFED1A79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77238AC-ABA4-A8AE-989F-CCF75896A406}"/>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385A3C-B5A1-E0F9-5332-9144B1AA774E}"/>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8FF06AA-E262-E374-5E28-C0A6585945C4}"/>
              </a:ext>
            </a:extLst>
          </p:cNvPr>
          <p:cNvGrpSpPr/>
          <p:nvPr/>
        </p:nvGrpSpPr>
        <p:grpSpPr>
          <a:xfrm>
            <a:off x="0" y="266844"/>
            <a:ext cx="487680" cy="330008"/>
            <a:chOff x="5025390" y="266844"/>
            <a:chExt cx="6259830" cy="330008"/>
          </a:xfrm>
        </p:grpSpPr>
        <p:cxnSp>
          <p:nvCxnSpPr>
            <p:cNvPr id="29" name="直接连接符 28">
              <a:extLst>
                <a:ext uri="{FF2B5EF4-FFF2-40B4-BE49-F238E27FC236}">
                  <a16:creationId xmlns:a16="http://schemas.microsoft.com/office/drawing/2014/main" id="{E2646FDE-2531-60C8-3FD5-60A0B4B85ABD}"/>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48C5D91-F65E-07FF-4F9D-47B0C802A3F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2448B38-76F5-04A1-4898-1FD10EDB1E9A}"/>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C6CBAC2-335B-02E1-4EEA-C2A708163277}"/>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216524F-0E90-649F-457E-C7DCBD9E3A1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76C34962-B51A-B3D9-A113-143ECE5D9337}"/>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8D59A5DE-006E-3261-B828-C9286C5BFE1B}"/>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矩形 47">
            <a:extLst>
              <a:ext uri="{FF2B5EF4-FFF2-40B4-BE49-F238E27FC236}">
                <a16:creationId xmlns:a16="http://schemas.microsoft.com/office/drawing/2014/main" id="{7A86D162-9C3A-96D8-B959-39CF2D3F690A}"/>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9" name="矩形 48">
            <a:extLst>
              <a:ext uri="{FF2B5EF4-FFF2-40B4-BE49-F238E27FC236}">
                <a16:creationId xmlns:a16="http://schemas.microsoft.com/office/drawing/2014/main" id="{0F95FC61-69BC-9832-07B0-959C92A670E8}"/>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0" name="矩形 49">
            <a:extLst>
              <a:ext uri="{FF2B5EF4-FFF2-40B4-BE49-F238E27FC236}">
                <a16:creationId xmlns:a16="http://schemas.microsoft.com/office/drawing/2014/main" id="{8F0A95B3-EBA9-5594-96AA-63FD8AEBA8D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8" name="直接连接符 57">
            <a:extLst>
              <a:ext uri="{FF2B5EF4-FFF2-40B4-BE49-F238E27FC236}">
                <a16:creationId xmlns:a16="http://schemas.microsoft.com/office/drawing/2014/main" id="{2D0669A5-7A3C-B352-E009-EBC410707DC3}"/>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59" name="图片 58">
            <a:extLst>
              <a:ext uri="{FF2B5EF4-FFF2-40B4-BE49-F238E27FC236}">
                <a16:creationId xmlns:a16="http://schemas.microsoft.com/office/drawing/2014/main" id="{5153C59C-6CA5-CC22-A963-C63457D5F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60" name="矩形 59">
            <a:extLst>
              <a:ext uri="{FF2B5EF4-FFF2-40B4-BE49-F238E27FC236}">
                <a16:creationId xmlns:a16="http://schemas.microsoft.com/office/drawing/2014/main" id="{3BCAD99A-D7CB-8966-6588-07B17E0B0D13}"/>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pic>
        <p:nvPicPr>
          <p:cNvPr id="62" name="图片 61">
            <a:extLst>
              <a:ext uri="{FF2B5EF4-FFF2-40B4-BE49-F238E27FC236}">
                <a16:creationId xmlns:a16="http://schemas.microsoft.com/office/drawing/2014/main" id="{598B3A54-4B91-99E1-558A-8C9DD378A879}"/>
              </a:ext>
            </a:extLst>
          </p:cNvPr>
          <p:cNvPicPr>
            <a:picLocks noChangeAspect="1"/>
          </p:cNvPicPr>
          <p:nvPr/>
        </p:nvPicPr>
        <p:blipFill>
          <a:blip r:embed="rId3"/>
          <a:stretch>
            <a:fillRect/>
          </a:stretch>
        </p:blipFill>
        <p:spPr>
          <a:xfrm>
            <a:off x="760625" y="755301"/>
            <a:ext cx="10157601" cy="58222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8" grpId="0"/>
      <p:bldP spid="49" grpId="0"/>
      <p:bldP spid="50"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5C2365E9-E34E-F067-04E3-537863AF7A8E}"/>
              </a:ext>
            </a:extLst>
          </p:cNvPr>
          <p:cNvGrpSpPr/>
          <p:nvPr/>
        </p:nvGrpSpPr>
        <p:grpSpPr>
          <a:xfrm>
            <a:off x="6262928" y="266844"/>
            <a:ext cx="4511752" cy="330008"/>
            <a:chOff x="5025390" y="266844"/>
            <a:chExt cx="6259830" cy="330008"/>
          </a:xfrm>
        </p:grpSpPr>
        <p:cxnSp>
          <p:nvCxnSpPr>
            <p:cNvPr id="23" name="直接连接符 22">
              <a:extLst>
                <a:ext uri="{FF2B5EF4-FFF2-40B4-BE49-F238E27FC236}">
                  <a16:creationId xmlns:a16="http://schemas.microsoft.com/office/drawing/2014/main" id="{671112FB-736F-1D38-56E3-C90DA7BEED5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7973A9-699F-5810-979E-08989EBA080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C5E3712-44A8-CF22-17D8-383FFED1A79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77238AC-ABA4-A8AE-989F-CCF75896A406}"/>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385A3C-B5A1-E0F9-5332-9144B1AA774E}"/>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8FF06AA-E262-E374-5E28-C0A6585945C4}"/>
              </a:ext>
            </a:extLst>
          </p:cNvPr>
          <p:cNvGrpSpPr/>
          <p:nvPr/>
        </p:nvGrpSpPr>
        <p:grpSpPr>
          <a:xfrm>
            <a:off x="0" y="266844"/>
            <a:ext cx="487680" cy="330008"/>
            <a:chOff x="5025390" y="266844"/>
            <a:chExt cx="6259830" cy="330008"/>
          </a:xfrm>
        </p:grpSpPr>
        <p:cxnSp>
          <p:nvCxnSpPr>
            <p:cNvPr id="29" name="直接连接符 28">
              <a:extLst>
                <a:ext uri="{FF2B5EF4-FFF2-40B4-BE49-F238E27FC236}">
                  <a16:creationId xmlns:a16="http://schemas.microsoft.com/office/drawing/2014/main" id="{E2646FDE-2531-60C8-3FD5-60A0B4B85ABD}"/>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48C5D91-F65E-07FF-4F9D-47B0C802A3F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2448B38-76F5-04A1-4898-1FD10EDB1E9A}"/>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C6CBAC2-335B-02E1-4EEA-C2A708163277}"/>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216524F-0E90-649F-457E-C7DCBD9E3A1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76C34962-B51A-B3D9-A113-143ECE5D9337}"/>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8D59A5DE-006E-3261-B828-C9286C5BFE1B}"/>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矩形 47">
            <a:extLst>
              <a:ext uri="{FF2B5EF4-FFF2-40B4-BE49-F238E27FC236}">
                <a16:creationId xmlns:a16="http://schemas.microsoft.com/office/drawing/2014/main" id="{7A86D162-9C3A-96D8-B959-39CF2D3F690A}"/>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9" name="矩形 48">
            <a:extLst>
              <a:ext uri="{FF2B5EF4-FFF2-40B4-BE49-F238E27FC236}">
                <a16:creationId xmlns:a16="http://schemas.microsoft.com/office/drawing/2014/main" id="{0F95FC61-69BC-9832-07B0-959C92A670E8}"/>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0" name="矩形 49">
            <a:extLst>
              <a:ext uri="{FF2B5EF4-FFF2-40B4-BE49-F238E27FC236}">
                <a16:creationId xmlns:a16="http://schemas.microsoft.com/office/drawing/2014/main" id="{8F0A95B3-EBA9-5594-96AA-63FD8AEBA8D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8" name="直接连接符 57">
            <a:extLst>
              <a:ext uri="{FF2B5EF4-FFF2-40B4-BE49-F238E27FC236}">
                <a16:creationId xmlns:a16="http://schemas.microsoft.com/office/drawing/2014/main" id="{2D0669A5-7A3C-B352-E009-EBC410707DC3}"/>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59" name="图片 58">
            <a:extLst>
              <a:ext uri="{FF2B5EF4-FFF2-40B4-BE49-F238E27FC236}">
                <a16:creationId xmlns:a16="http://schemas.microsoft.com/office/drawing/2014/main" id="{5153C59C-6CA5-CC22-A963-C63457D5F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60" name="矩形 59">
            <a:extLst>
              <a:ext uri="{FF2B5EF4-FFF2-40B4-BE49-F238E27FC236}">
                <a16:creationId xmlns:a16="http://schemas.microsoft.com/office/drawing/2014/main" id="{3BCAD99A-D7CB-8966-6588-07B17E0B0D13}"/>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pic>
        <p:nvPicPr>
          <p:cNvPr id="3" name="图片 2">
            <a:extLst>
              <a:ext uri="{FF2B5EF4-FFF2-40B4-BE49-F238E27FC236}">
                <a16:creationId xmlns:a16="http://schemas.microsoft.com/office/drawing/2014/main" id="{9F9B205E-3B43-5A9D-C5E5-DA407770B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35" y="814470"/>
            <a:ext cx="6956730" cy="5599103"/>
          </a:xfrm>
          <a:prstGeom prst="rect">
            <a:avLst/>
          </a:prstGeom>
        </p:spPr>
      </p:pic>
    </p:spTree>
    <p:extLst>
      <p:ext uri="{BB962C8B-B14F-4D97-AF65-F5344CB8AC3E}">
        <p14:creationId xmlns:p14="http://schemas.microsoft.com/office/powerpoint/2010/main" val="98317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8" grpId="0"/>
      <p:bldP spid="49" grpId="0"/>
      <p:bldP spid="50"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5C2365E9-E34E-F067-04E3-537863AF7A8E}"/>
              </a:ext>
            </a:extLst>
          </p:cNvPr>
          <p:cNvGrpSpPr/>
          <p:nvPr/>
        </p:nvGrpSpPr>
        <p:grpSpPr>
          <a:xfrm>
            <a:off x="6262928" y="266844"/>
            <a:ext cx="4511752" cy="330008"/>
            <a:chOff x="5025390" y="266844"/>
            <a:chExt cx="6259830" cy="330008"/>
          </a:xfrm>
        </p:grpSpPr>
        <p:cxnSp>
          <p:nvCxnSpPr>
            <p:cNvPr id="23" name="直接连接符 22">
              <a:extLst>
                <a:ext uri="{FF2B5EF4-FFF2-40B4-BE49-F238E27FC236}">
                  <a16:creationId xmlns:a16="http://schemas.microsoft.com/office/drawing/2014/main" id="{671112FB-736F-1D38-56E3-C90DA7BEED5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87973A9-699F-5810-979E-08989EBA080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C5E3712-44A8-CF22-17D8-383FFED1A79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77238AC-ABA4-A8AE-989F-CCF75896A406}"/>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385A3C-B5A1-E0F9-5332-9144B1AA774E}"/>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8FF06AA-E262-E374-5E28-C0A6585945C4}"/>
              </a:ext>
            </a:extLst>
          </p:cNvPr>
          <p:cNvGrpSpPr/>
          <p:nvPr/>
        </p:nvGrpSpPr>
        <p:grpSpPr>
          <a:xfrm>
            <a:off x="0" y="266844"/>
            <a:ext cx="487680" cy="330008"/>
            <a:chOff x="5025390" y="266844"/>
            <a:chExt cx="6259830" cy="330008"/>
          </a:xfrm>
        </p:grpSpPr>
        <p:cxnSp>
          <p:nvCxnSpPr>
            <p:cNvPr id="29" name="直接连接符 28">
              <a:extLst>
                <a:ext uri="{FF2B5EF4-FFF2-40B4-BE49-F238E27FC236}">
                  <a16:creationId xmlns:a16="http://schemas.microsoft.com/office/drawing/2014/main" id="{E2646FDE-2531-60C8-3FD5-60A0B4B85ABD}"/>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48C5D91-F65E-07FF-4F9D-47B0C802A3FF}"/>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2448B38-76F5-04A1-4898-1FD10EDB1E9A}"/>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C6CBAC2-335B-02E1-4EEA-C2A708163277}"/>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216524F-0E90-649F-457E-C7DCBD9E3A1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a:extLst>
              <a:ext uri="{FF2B5EF4-FFF2-40B4-BE49-F238E27FC236}">
                <a16:creationId xmlns:a16="http://schemas.microsoft.com/office/drawing/2014/main" id="{76C34962-B51A-B3D9-A113-143ECE5D9337}"/>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8D59A5DE-006E-3261-B828-C9286C5BFE1B}"/>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矩形 47">
            <a:extLst>
              <a:ext uri="{FF2B5EF4-FFF2-40B4-BE49-F238E27FC236}">
                <a16:creationId xmlns:a16="http://schemas.microsoft.com/office/drawing/2014/main" id="{7A86D162-9C3A-96D8-B959-39CF2D3F690A}"/>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9" name="矩形 48">
            <a:extLst>
              <a:ext uri="{FF2B5EF4-FFF2-40B4-BE49-F238E27FC236}">
                <a16:creationId xmlns:a16="http://schemas.microsoft.com/office/drawing/2014/main" id="{0F95FC61-69BC-9832-07B0-959C92A670E8}"/>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0" name="矩形 49">
            <a:extLst>
              <a:ext uri="{FF2B5EF4-FFF2-40B4-BE49-F238E27FC236}">
                <a16:creationId xmlns:a16="http://schemas.microsoft.com/office/drawing/2014/main" id="{8F0A95B3-EBA9-5594-96AA-63FD8AEBA8D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8" name="直接连接符 57">
            <a:extLst>
              <a:ext uri="{FF2B5EF4-FFF2-40B4-BE49-F238E27FC236}">
                <a16:creationId xmlns:a16="http://schemas.microsoft.com/office/drawing/2014/main" id="{2D0669A5-7A3C-B352-E009-EBC410707DC3}"/>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59" name="图片 58">
            <a:extLst>
              <a:ext uri="{FF2B5EF4-FFF2-40B4-BE49-F238E27FC236}">
                <a16:creationId xmlns:a16="http://schemas.microsoft.com/office/drawing/2014/main" id="{5153C59C-6CA5-CC22-A963-C63457D5F7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60" name="矩形 59">
            <a:extLst>
              <a:ext uri="{FF2B5EF4-FFF2-40B4-BE49-F238E27FC236}">
                <a16:creationId xmlns:a16="http://schemas.microsoft.com/office/drawing/2014/main" id="{3BCAD99A-D7CB-8966-6588-07B17E0B0D13}"/>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pic>
        <p:nvPicPr>
          <p:cNvPr id="4" name="图片 3">
            <a:extLst>
              <a:ext uri="{FF2B5EF4-FFF2-40B4-BE49-F238E27FC236}">
                <a16:creationId xmlns:a16="http://schemas.microsoft.com/office/drawing/2014/main" id="{6E5C1D79-33B4-52CA-DA0E-EADB51395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3699"/>
            <a:ext cx="5613304" cy="3888029"/>
          </a:xfrm>
          <a:prstGeom prst="rect">
            <a:avLst/>
          </a:prstGeom>
        </p:spPr>
      </p:pic>
      <p:pic>
        <p:nvPicPr>
          <p:cNvPr id="6" name="图片 5">
            <a:extLst>
              <a:ext uri="{FF2B5EF4-FFF2-40B4-BE49-F238E27FC236}">
                <a16:creationId xmlns:a16="http://schemas.microsoft.com/office/drawing/2014/main" id="{AF5FFBCF-CFA6-8FAA-BC2A-A12B38AF9BA6}"/>
              </a:ext>
            </a:extLst>
          </p:cNvPr>
          <p:cNvPicPr>
            <a:picLocks noChangeAspect="1"/>
          </p:cNvPicPr>
          <p:nvPr/>
        </p:nvPicPr>
        <p:blipFill>
          <a:blip r:embed="rId4"/>
          <a:stretch>
            <a:fillRect/>
          </a:stretch>
        </p:blipFill>
        <p:spPr>
          <a:xfrm>
            <a:off x="5941123" y="1313700"/>
            <a:ext cx="5788426" cy="3888028"/>
          </a:xfrm>
          <a:prstGeom prst="rect">
            <a:avLst/>
          </a:prstGeom>
        </p:spPr>
      </p:pic>
    </p:spTree>
    <p:extLst>
      <p:ext uri="{BB962C8B-B14F-4D97-AF65-F5344CB8AC3E}">
        <p14:creationId xmlns:p14="http://schemas.microsoft.com/office/powerpoint/2010/main" val="4615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8" grpId="0"/>
      <p:bldP spid="49" grpId="0"/>
      <p:bldP spid="50"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77FCA9-DA6A-F2A8-31CF-1F03D360001E}"/>
              </a:ext>
            </a:extLst>
          </p:cNvPr>
          <p:cNvPicPr>
            <a:picLocks noChangeAspect="1"/>
          </p:cNvPicPr>
          <p:nvPr/>
        </p:nvPicPr>
        <p:blipFill>
          <a:blip r:embed="rId2"/>
          <a:stretch>
            <a:fillRect/>
          </a:stretch>
        </p:blipFill>
        <p:spPr>
          <a:xfrm>
            <a:off x="2809416" y="1145331"/>
            <a:ext cx="6573167" cy="5363323"/>
          </a:xfrm>
          <a:prstGeom prst="rect">
            <a:avLst/>
          </a:prstGeom>
        </p:spPr>
      </p:pic>
      <p:grpSp>
        <p:nvGrpSpPr>
          <p:cNvPr id="4" name="组合 3">
            <a:extLst>
              <a:ext uri="{FF2B5EF4-FFF2-40B4-BE49-F238E27FC236}">
                <a16:creationId xmlns:a16="http://schemas.microsoft.com/office/drawing/2014/main" id="{A09D5688-7C77-0D2A-EA8B-377DCB69E0B5}"/>
              </a:ext>
            </a:extLst>
          </p:cNvPr>
          <p:cNvGrpSpPr/>
          <p:nvPr/>
        </p:nvGrpSpPr>
        <p:grpSpPr>
          <a:xfrm>
            <a:off x="6262928" y="266844"/>
            <a:ext cx="4511752" cy="330008"/>
            <a:chOff x="5025390" y="266844"/>
            <a:chExt cx="6259830" cy="330008"/>
          </a:xfrm>
        </p:grpSpPr>
        <p:cxnSp>
          <p:nvCxnSpPr>
            <p:cNvPr id="5" name="直接连接符 4">
              <a:extLst>
                <a:ext uri="{FF2B5EF4-FFF2-40B4-BE49-F238E27FC236}">
                  <a16:creationId xmlns:a16="http://schemas.microsoft.com/office/drawing/2014/main" id="{56DD8FE7-D4CA-9A0A-2CE7-353CF858EAD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1CF7190-70A3-F9CF-6B17-D97B185746FE}"/>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F0330DE-9076-D876-D603-F2D00673FFB3}"/>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66E77E9-1379-0CC8-1AF9-8A68CC5A82C5}"/>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D41B668-4D54-C05F-2A31-59567511D2DA}"/>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4DD2A990-0CA8-51F3-C17F-00C1495F682B}"/>
              </a:ext>
            </a:extLst>
          </p:cNvPr>
          <p:cNvGrpSpPr/>
          <p:nvPr/>
        </p:nvGrpSpPr>
        <p:grpSpPr>
          <a:xfrm>
            <a:off x="0" y="266844"/>
            <a:ext cx="487680" cy="330008"/>
            <a:chOff x="5025390" y="266844"/>
            <a:chExt cx="6259830" cy="330008"/>
          </a:xfrm>
        </p:grpSpPr>
        <p:cxnSp>
          <p:nvCxnSpPr>
            <p:cNvPr id="11" name="直接连接符 10">
              <a:extLst>
                <a:ext uri="{FF2B5EF4-FFF2-40B4-BE49-F238E27FC236}">
                  <a16:creationId xmlns:a16="http://schemas.microsoft.com/office/drawing/2014/main" id="{C8031B75-F6E2-AD50-ACD8-366AE9A3C3FE}"/>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A16C46-0C79-6F76-5D96-D6C9E4B0A56A}"/>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4691C64-74C5-A1FA-A5C9-8D2ABB22504C}"/>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B518EB2-27E1-B0A2-52E7-DB92E84729C0}"/>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2ACE072-D4D1-2B35-41F4-09D69EFFFEA0}"/>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C3F0F2B3-5E9A-7864-110C-AF957AAFBC09}"/>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7" name="矩形 16">
            <a:extLst>
              <a:ext uri="{FF2B5EF4-FFF2-40B4-BE49-F238E27FC236}">
                <a16:creationId xmlns:a16="http://schemas.microsoft.com/office/drawing/2014/main" id="{3ADAAD2F-8454-F210-8460-B0277805BF90}"/>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8" name="矩形 17">
            <a:extLst>
              <a:ext uri="{FF2B5EF4-FFF2-40B4-BE49-F238E27FC236}">
                <a16:creationId xmlns:a16="http://schemas.microsoft.com/office/drawing/2014/main" id="{B8225922-9B48-9882-52FE-D68D7FC5A339}"/>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9" name="矩形 18">
            <a:extLst>
              <a:ext uri="{FF2B5EF4-FFF2-40B4-BE49-F238E27FC236}">
                <a16:creationId xmlns:a16="http://schemas.microsoft.com/office/drawing/2014/main" id="{64EE5FD7-7898-85A7-70D6-9324B6F57323}"/>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20" name="矩形 19">
            <a:extLst>
              <a:ext uri="{FF2B5EF4-FFF2-40B4-BE49-F238E27FC236}">
                <a16:creationId xmlns:a16="http://schemas.microsoft.com/office/drawing/2014/main" id="{2BF82855-1668-2EDD-4CC5-037678C14D80}"/>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21" name="直接连接符 20">
            <a:extLst>
              <a:ext uri="{FF2B5EF4-FFF2-40B4-BE49-F238E27FC236}">
                <a16:creationId xmlns:a16="http://schemas.microsoft.com/office/drawing/2014/main" id="{D7852F97-16EC-B4D6-4E46-EA7774094D6C}"/>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B004D0E-B7A9-0AC1-7957-5E3C88CC6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23" name="矩形 22">
            <a:extLst>
              <a:ext uri="{FF2B5EF4-FFF2-40B4-BE49-F238E27FC236}">
                <a16:creationId xmlns:a16="http://schemas.microsoft.com/office/drawing/2014/main" id="{5FBE0352-C2E3-F9F1-E5A7-5D0F37A29CC7}"/>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10173228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9488" y="2874211"/>
            <a:ext cx="890821" cy="369332"/>
          </a:xfrm>
          <a:prstGeom prst="rect">
            <a:avLst/>
          </a:prstGeom>
        </p:spPr>
        <p:txBody>
          <a:bodyPr wrap="none">
            <a:spAutoFit/>
          </a:bodyPr>
          <a:lstStyle/>
          <a:p>
            <a:pPr algn="ctr" defTabSz="914400">
              <a:defRPr/>
            </a:pPr>
            <a:r>
              <a:rPr lang="en-US" altLang="zh-CN" spc="200">
                <a:solidFill>
                  <a:schemeClr val="tx1">
                    <a:lumMod val="65000"/>
                    <a:lumOff val="35000"/>
                  </a:schemeClr>
                </a:solidFill>
                <a:latin typeface="思源黑体 CN Medium" panose="020B0600000000000000" pitchFamily="34" charset="-122"/>
                <a:ea typeface="思源黑体 CN Medium" panose="020B0600000000000000" pitchFamily="34" charset="-122"/>
              </a:rPr>
              <a:t>Part1</a:t>
            </a:r>
            <a:endParaRPr lang="zh-CN" altLang="en-US" spc="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 name="任意多边形: 形状 120"/>
          <p:cNvSpPr/>
          <p:nvPr/>
        </p:nvSpPr>
        <p:spPr>
          <a:xfrm rot="2001767">
            <a:off x="9105615" y="1066962"/>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122"/>
          <p:cNvSpPr/>
          <p:nvPr/>
        </p:nvSpPr>
        <p:spPr>
          <a:xfrm>
            <a:off x="-2470562" y="3071153"/>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124"/>
          <p:cNvSpPr/>
          <p:nvPr/>
        </p:nvSpPr>
        <p:spPr>
          <a:xfrm>
            <a:off x="-4096162" y="3100182"/>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28186" y="3375818"/>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8" name="椭圆 7"/>
          <p:cNvSpPr/>
          <p:nvPr/>
        </p:nvSpPr>
        <p:spPr>
          <a:xfrm>
            <a:off x="8787379" y="1478302"/>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185"/>
          <p:cNvSpPr/>
          <p:nvPr/>
        </p:nvSpPr>
        <p:spPr>
          <a:xfrm>
            <a:off x="3805093" y="1"/>
            <a:ext cx="3968423" cy="1933574"/>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186"/>
          <p:cNvSpPr/>
          <p:nvPr/>
        </p:nvSpPr>
        <p:spPr>
          <a:xfrm>
            <a:off x="4414949" y="1"/>
            <a:ext cx="3901235" cy="1719263"/>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87"/>
          <p:cNvSpPr/>
          <p:nvPr/>
        </p:nvSpPr>
        <p:spPr>
          <a:xfrm>
            <a:off x="4294786" y="0"/>
            <a:ext cx="3592905" cy="1725984"/>
          </a:xfrm>
          <a:custGeom>
            <a:avLst/>
            <a:gdLst>
              <a:gd name="connsiteX0" fmla="*/ 0 w 3592905"/>
              <a:gd name="connsiteY0" fmla="*/ 0 h 1725984"/>
              <a:gd name="connsiteX1" fmla="*/ 3592905 w 3592905"/>
              <a:gd name="connsiteY1" fmla="*/ 0 h 1725984"/>
              <a:gd name="connsiteX2" fmla="*/ 3587358 w 3592905"/>
              <a:gd name="connsiteY2" fmla="*/ 109844 h 1725984"/>
              <a:gd name="connsiteX3" fmla="*/ 1796452 w 3592905"/>
              <a:gd name="connsiteY3" fmla="*/ 1725984 h 1725984"/>
              <a:gd name="connsiteX4" fmla="*/ 5547 w 3592905"/>
              <a:gd name="connsiteY4" fmla="*/ 109844 h 172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2905" h="1725984">
                <a:moveTo>
                  <a:pt x="0" y="0"/>
                </a:moveTo>
                <a:lnTo>
                  <a:pt x="3592905" y="0"/>
                </a:lnTo>
                <a:lnTo>
                  <a:pt x="3587358" y="109844"/>
                </a:lnTo>
                <a:cubicBezTo>
                  <a:pt x="3495170" y="1017606"/>
                  <a:pt x="2728536" y="1725984"/>
                  <a:pt x="1796452" y="1725984"/>
                </a:cubicBezTo>
                <a:cubicBezTo>
                  <a:pt x="864368" y="1725984"/>
                  <a:pt x="97735" y="1017606"/>
                  <a:pt x="5547" y="109844"/>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2" name="组合 11"/>
          <p:cNvGrpSpPr/>
          <p:nvPr/>
        </p:nvGrpSpPr>
        <p:grpSpPr>
          <a:xfrm>
            <a:off x="4839672" y="367977"/>
            <a:ext cx="2460032" cy="935731"/>
            <a:chOff x="4794903" y="367977"/>
            <a:chExt cx="2460032" cy="935731"/>
          </a:xfrm>
        </p:grpSpPr>
        <p:sp>
          <p:nvSpPr>
            <p:cNvPr id="13" name="矩形 12"/>
            <p:cNvSpPr/>
            <p:nvPr/>
          </p:nvSpPr>
          <p:spPr>
            <a:xfrm>
              <a:off x="4794903" y="367977"/>
              <a:ext cx="2460032" cy="769441"/>
            </a:xfrm>
            <a:prstGeom prst="rect">
              <a:avLst/>
            </a:prstGeom>
          </p:spPr>
          <p:txBody>
            <a:bodyPr wrap="none">
              <a:spAutoFit/>
            </a:bodyPr>
            <a:lstStyle/>
            <a:p>
              <a:pPr algn="ctr" defTabSz="914400">
                <a:defRPr/>
              </a:pPr>
              <a:r>
                <a:rPr lang="en-US" altLang="zh-CN" sz="4400" b="1">
                  <a:solidFill>
                    <a:schemeClr val="bg1"/>
                  </a:solidFill>
                  <a:latin typeface="思源黑体 CN Medium" panose="020B0600000000000000" pitchFamily="34" charset="-122"/>
                  <a:ea typeface="思源黑体 CN Medium" panose="020B0600000000000000" pitchFamily="34" charset="-122"/>
                </a:rPr>
                <a:t>Content</a:t>
              </a:r>
              <a:endParaRPr lang="zh-CN" altLang="en-US" sz="4400" b="1">
                <a:solidFill>
                  <a:schemeClr val="bg1"/>
                </a:solidFill>
                <a:latin typeface="思源黑体 CN Medium" panose="020B0600000000000000" pitchFamily="34" charset="-122"/>
                <a:ea typeface="思源黑体 CN Medium" panose="020B0600000000000000" pitchFamily="34" charset="-122"/>
              </a:endParaRPr>
            </a:p>
          </p:txBody>
        </p:sp>
        <p:sp>
          <p:nvSpPr>
            <p:cNvPr id="14" name="矩形 13"/>
            <p:cNvSpPr/>
            <p:nvPr/>
          </p:nvSpPr>
          <p:spPr>
            <a:xfrm>
              <a:off x="6239855" y="534267"/>
              <a:ext cx="184730" cy="769441"/>
            </a:xfrm>
            <a:prstGeom prst="rect">
              <a:avLst/>
            </a:prstGeom>
          </p:spPr>
          <p:txBody>
            <a:bodyPr wrap="none">
              <a:spAutoFit/>
            </a:bodyPr>
            <a:lstStyle/>
            <a:p>
              <a:pPr algn="ctr" defTabSz="914400">
                <a:defRPr/>
              </a:pPr>
              <a:endParaRPr lang="zh-CN" altLang="en-US" sz="4400" b="1">
                <a:solidFill>
                  <a:schemeClr val="bg1"/>
                </a:solidFill>
                <a:latin typeface="思源黑体 CN Medium" panose="020B0600000000000000" pitchFamily="34" charset="-122"/>
                <a:ea typeface="思源黑体 CN Medium" panose="020B0600000000000000" pitchFamily="34" charset="-122"/>
              </a:endParaRPr>
            </a:p>
          </p:txBody>
        </p:sp>
        <p:cxnSp>
          <p:nvCxnSpPr>
            <p:cNvPr id="15" name="直接连接符 14"/>
            <p:cNvCxnSpPr/>
            <p:nvPr/>
          </p:nvCxnSpPr>
          <p:spPr>
            <a:xfrm flipV="1">
              <a:off x="5603081" y="1001316"/>
              <a:ext cx="279797" cy="2155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210300" y="379810"/>
              <a:ext cx="279797" cy="2155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椭圆 16"/>
          <p:cNvSpPr/>
          <p:nvPr/>
        </p:nvSpPr>
        <p:spPr>
          <a:xfrm>
            <a:off x="4218102" y="1144930"/>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293011" y="3432141"/>
            <a:ext cx="890820" cy="369332"/>
          </a:xfrm>
          <a:prstGeom prst="rect">
            <a:avLst/>
          </a:prstGeom>
        </p:spPr>
        <p:txBody>
          <a:bodyPr wrap="none">
            <a:spAutoFit/>
          </a:bodyPr>
          <a:lstStyle/>
          <a:p>
            <a:pPr algn="ctr" defTabSz="914400">
              <a:defRPr/>
            </a:pPr>
            <a:r>
              <a:rPr lang="en-US" altLang="zh-CN" spc="200">
                <a:solidFill>
                  <a:schemeClr val="tx1">
                    <a:lumMod val="65000"/>
                    <a:lumOff val="35000"/>
                  </a:schemeClr>
                </a:solidFill>
                <a:latin typeface="思源黑体 CN Medium" panose="020B0600000000000000" pitchFamily="34" charset="-122"/>
                <a:ea typeface="思源黑体 CN Medium" panose="020B0600000000000000" pitchFamily="34" charset="-122"/>
              </a:rPr>
              <a:t>Part2</a:t>
            </a:r>
            <a:endParaRPr lang="zh-CN" altLang="en-US" spc="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2" name="椭圆 21"/>
          <p:cNvSpPr/>
          <p:nvPr/>
        </p:nvSpPr>
        <p:spPr>
          <a:xfrm>
            <a:off x="2661711" y="3885405"/>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3" name="矩形 22"/>
          <p:cNvSpPr/>
          <p:nvPr/>
        </p:nvSpPr>
        <p:spPr>
          <a:xfrm>
            <a:off x="4672559" y="2869448"/>
            <a:ext cx="890820" cy="369332"/>
          </a:xfrm>
          <a:prstGeom prst="rect">
            <a:avLst/>
          </a:prstGeom>
        </p:spPr>
        <p:txBody>
          <a:bodyPr wrap="none">
            <a:spAutoFit/>
          </a:bodyPr>
          <a:lstStyle/>
          <a:p>
            <a:pPr algn="ctr" defTabSz="914400">
              <a:defRPr/>
            </a:pPr>
            <a:r>
              <a:rPr lang="en-US" altLang="zh-CN" spc="200">
                <a:solidFill>
                  <a:schemeClr val="tx1">
                    <a:lumMod val="65000"/>
                    <a:lumOff val="35000"/>
                  </a:schemeClr>
                </a:solidFill>
                <a:latin typeface="思源黑体 CN Medium" panose="020B0600000000000000" pitchFamily="34" charset="-122"/>
                <a:ea typeface="思源黑体 CN Medium" panose="020B0600000000000000" pitchFamily="34" charset="-122"/>
              </a:rPr>
              <a:t>Part3</a:t>
            </a:r>
            <a:endParaRPr lang="zh-CN" altLang="en-US" spc="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4" name="椭圆 23"/>
          <p:cNvSpPr/>
          <p:nvPr/>
        </p:nvSpPr>
        <p:spPr>
          <a:xfrm>
            <a:off x="5041259" y="3371055"/>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5" name="矩形 24"/>
          <p:cNvSpPr/>
          <p:nvPr/>
        </p:nvSpPr>
        <p:spPr>
          <a:xfrm>
            <a:off x="6777584" y="2697998"/>
            <a:ext cx="890820" cy="369332"/>
          </a:xfrm>
          <a:prstGeom prst="rect">
            <a:avLst/>
          </a:prstGeom>
        </p:spPr>
        <p:txBody>
          <a:bodyPr wrap="none">
            <a:spAutoFit/>
          </a:bodyPr>
          <a:lstStyle/>
          <a:p>
            <a:pPr algn="ctr" defTabSz="914400">
              <a:defRPr/>
            </a:pPr>
            <a:r>
              <a:rPr lang="en-US" altLang="zh-CN" spc="200">
                <a:solidFill>
                  <a:schemeClr val="tx1">
                    <a:lumMod val="65000"/>
                    <a:lumOff val="35000"/>
                  </a:schemeClr>
                </a:solidFill>
                <a:latin typeface="思源黑体 CN Medium" panose="020B0600000000000000" pitchFamily="34" charset="-122"/>
                <a:ea typeface="思源黑体 CN Medium" panose="020B0600000000000000" pitchFamily="34" charset="-122"/>
              </a:rPr>
              <a:t>Part4</a:t>
            </a:r>
            <a:endParaRPr lang="zh-CN" altLang="en-US" spc="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6" name="椭圆 25"/>
          <p:cNvSpPr/>
          <p:nvPr/>
        </p:nvSpPr>
        <p:spPr>
          <a:xfrm>
            <a:off x="7146284" y="3199605"/>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7" name="矩形 26"/>
          <p:cNvSpPr/>
          <p:nvPr/>
        </p:nvSpPr>
        <p:spPr>
          <a:xfrm>
            <a:off x="8195677" y="3824264"/>
            <a:ext cx="890820" cy="369332"/>
          </a:xfrm>
          <a:prstGeom prst="rect">
            <a:avLst/>
          </a:prstGeom>
        </p:spPr>
        <p:txBody>
          <a:bodyPr wrap="none">
            <a:spAutoFit/>
          </a:bodyPr>
          <a:lstStyle/>
          <a:p>
            <a:pPr algn="ctr" defTabSz="914400">
              <a:defRPr/>
            </a:pPr>
            <a:r>
              <a:rPr lang="en-US" altLang="zh-CN" spc="200">
                <a:solidFill>
                  <a:schemeClr val="tx1">
                    <a:lumMod val="65000"/>
                    <a:lumOff val="35000"/>
                  </a:schemeClr>
                </a:solidFill>
                <a:latin typeface="思源黑体 CN Medium" panose="020B0600000000000000" pitchFamily="34" charset="-122"/>
                <a:ea typeface="思源黑体 CN Medium" panose="020B0600000000000000" pitchFamily="34" charset="-122"/>
              </a:rPr>
              <a:t>Part5</a:t>
            </a:r>
            <a:endParaRPr lang="zh-CN" altLang="en-US" spc="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8" name="椭圆 27"/>
          <p:cNvSpPr/>
          <p:nvPr/>
        </p:nvSpPr>
        <p:spPr>
          <a:xfrm>
            <a:off x="8527841" y="4241738"/>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0" name="椭圆 29"/>
          <p:cNvSpPr/>
          <p:nvPr/>
        </p:nvSpPr>
        <p:spPr>
          <a:xfrm>
            <a:off x="9702501" y="2873716"/>
            <a:ext cx="452100" cy="4521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1" name="椭圆 30"/>
          <p:cNvSpPr/>
          <p:nvPr/>
        </p:nvSpPr>
        <p:spPr>
          <a:xfrm>
            <a:off x="10594052" y="4395158"/>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2" name="矩形 31"/>
          <p:cNvSpPr/>
          <p:nvPr/>
        </p:nvSpPr>
        <p:spPr>
          <a:xfrm>
            <a:off x="2266370" y="4146622"/>
            <a:ext cx="1085105" cy="400110"/>
          </a:xfrm>
          <a:prstGeom prst="rect">
            <a:avLst/>
          </a:prstGeom>
        </p:spPr>
        <p:txBody>
          <a:bodyPr wrap="none">
            <a:spAutoFit/>
          </a:bodyPr>
          <a:lstStyle/>
          <a:p>
            <a:pPr algn="ctr">
              <a:defRPr/>
            </a:pPr>
            <a:r>
              <a:rPr lang="en-US" altLang="zh-CN"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3" name="矩形 32"/>
          <p:cNvSpPr/>
          <p:nvPr/>
        </p:nvSpPr>
        <p:spPr>
          <a:xfrm>
            <a:off x="375926" y="3747383"/>
            <a:ext cx="1650260" cy="400110"/>
          </a:xfrm>
          <a:prstGeom prst="rect">
            <a:avLst/>
          </a:prstGeom>
        </p:spPr>
        <p:txBody>
          <a:bodyPr wrap="none">
            <a:spAutoFit/>
          </a:bodyPr>
          <a:lstStyle/>
          <a:p>
            <a:pPr algn="ctr">
              <a:defRPr/>
            </a:pPr>
            <a:r>
              <a:rPr lang="en-US" altLang="zh-CN"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4" name="矩形 33"/>
          <p:cNvSpPr/>
          <p:nvPr/>
        </p:nvSpPr>
        <p:spPr>
          <a:xfrm>
            <a:off x="4205390" y="3690687"/>
            <a:ext cx="2011966" cy="400110"/>
          </a:xfrm>
          <a:prstGeom prst="rect">
            <a:avLst/>
          </a:prstGeom>
        </p:spPr>
        <p:txBody>
          <a:bodyPr wrap="square">
            <a:spAutoFit/>
          </a:bodyPr>
          <a:lstStyle/>
          <a:p>
            <a:pPr algn="ctr">
              <a:defRPr/>
            </a:pPr>
            <a:r>
              <a:rPr lang="en-US" altLang="zh-CN" sz="20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20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5" name="矩形 34"/>
          <p:cNvSpPr/>
          <p:nvPr/>
        </p:nvSpPr>
        <p:spPr>
          <a:xfrm>
            <a:off x="8074479" y="4497025"/>
            <a:ext cx="1050544" cy="400110"/>
          </a:xfrm>
          <a:prstGeom prst="rect">
            <a:avLst/>
          </a:prstGeom>
        </p:spPr>
        <p:txBody>
          <a:bodyPr wrap="none">
            <a:spAutoFit/>
          </a:bodyPr>
          <a:lstStyle/>
          <a:p>
            <a:pPr algn="ctr">
              <a:defRPr/>
            </a:pPr>
            <a:r>
              <a:rPr lang="en-US" altLang="zh-CN"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6" name="矩形 35"/>
          <p:cNvSpPr/>
          <p:nvPr/>
        </p:nvSpPr>
        <p:spPr>
          <a:xfrm>
            <a:off x="6502253" y="3508163"/>
            <a:ext cx="1483099" cy="400110"/>
          </a:xfrm>
          <a:prstGeom prst="rect">
            <a:avLst/>
          </a:prstGeom>
        </p:spPr>
        <p:txBody>
          <a:bodyPr wrap="none">
            <a:spAutoFit/>
          </a:bodyPr>
          <a:lstStyle/>
          <a:p>
            <a:pPr algn="ctr">
              <a:defRPr/>
            </a:pPr>
            <a:r>
              <a:rPr lang="en-US" altLang="zh-CN"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20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37" name="文本框 36"/>
          <p:cNvSpPr txBox="1"/>
          <p:nvPr/>
        </p:nvSpPr>
        <p:spPr>
          <a:xfrm>
            <a:off x="9886309" y="4604874"/>
            <a:ext cx="1722325" cy="430851"/>
          </a:xfrm>
          <a:prstGeom prst="rect">
            <a:avLst/>
          </a:prstGeom>
          <a:noFill/>
        </p:spPr>
        <p:txBody>
          <a:bodyPr wrap="square" lIns="121882" tIns="60942" rIns="121882" bIns="60942" rtlCol="0">
            <a:spAutoFit/>
          </a:bodyPr>
          <a:lstStyle/>
          <a:p>
            <a:r>
              <a:rPr lang="fr-FR" altLang="zh-CN" sz="2000" spc="300" dirty="0">
                <a:solidFill>
                  <a:schemeClr val="tx1">
                    <a:lumMod val="65000"/>
                    <a:lumOff val="35000"/>
                  </a:schemeClr>
                </a:solidFill>
                <a:latin typeface="思源黑体 CN Medium" panose="020B0600000000000000" pitchFamily="34" charset="-122"/>
                <a:ea typeface="思源黑体 CN Medium" panose="020B0600000000000000" pitchFamily="34" charset="-122"/>
              </a:rPr>
              <a:t>Summary</a:t>
            </a:r>
          </a:p>
        </p:txBody>
      </p:sp>
      <p:sp>
        <p:nvSpPr>
          <p:cNvPr id="38" name="矩形 37"/>
          <p:cNvSpPr/>
          <p:nvPr/>
        </p:nvSpPr>
        <p:spPr>
          <a:xfrm>
            <a:off x="10225352" y="3965838"/>
            <a:ext cx="890820" cy="369332"/>
          </a:xfrm>
          <a:prstGeom prst="rect">
            <a:avLst/>
          </a:prstGeom>
        </p:spPr>
        <p:txBody>
          <a:bodyPr wrap="none">
            <a:spAutoFit/>
          </a:bodyPr>
          <a:lstStyle/>
          <a:p>
            <a:pPr algn="ctr" defTabSz="914400">
              <a:defRPr/>
            </a:pPr>
            <a:r>
              <a:rPr lang="en-US" altLang="zh-CN" spc="200">
                <a:solidFill>
                  <a:schemeClr val="tx1">
                    <a:lumMod val="65000"/>
                    <a:lumOff val="35000"/>
                  </a:schemeClr>
                </a:solidFill>
                <a:latin typeface="思源黑体 CN Medium" panose="020B0600000000000000" pitchFamily="34" charset="-122"/>
                <a:ea typeface="思源黑体 CN Medium" panose="020B0600000000000000" pitchFamily="34" charset="-122"/>
              </a:rPr>
              <a:t>Part6</a:t>
            </a:r>
            <a:endParaRPr lang="zh-CN" altLang="en-US" spc="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0F2A53A-F000-3CAC-7BA8-0C05D06894B8}"/>
              </a:ext>
            </a:extLst>
          </p:cNvPr>
          <p:cNvPicPr>
            <a:picLocks noChangeAspect="1"/>
          </p:cNvPicPr>
          <p:nvPr/>
        </p:nvPicPr>
        <p:blipFill>
          <a:blip r:embed="rId2"/>
          <a:stretch>
            <a:fillRect/>
          </a:stretch>
        </p:blipFill>
        <p:spPr>
          <a:xfrm>
            <a:off x="1157061" y="1062346"/>
            <a:ext cx="9194637" cy="5519978"/>
          </a:xfrm>
          <a:prstGeom prst="rect">
            <a:avLst/>
          </a:prstGeom>
        </p:spPr>
      </p:pic>
      <p:grpSp>
        <p:nvGrpSpPr>
          <p:cNvPr id="4" name="组合 3">
            <a:extLst>
              <a:ext uri="{FF2B5EF4-FFF2-40B4-BE49-F238E27FC236}">
                <a16:creationId xmlns:a16="http://schemas.microsoft.com/office/drawing/2014/main" id="{0653403D-5EBA-63E5-A4BA-88DF81BD0B60}"/>
              </a:ext>
            </a:extLst>
          </p:cNvPr>
          <p:cNvGrpSpPr/>
          <p:nvPr/>
        </p:nvGrpSpPr>
        <p:grpSpPr>
          <a:xfrm>
            <a:off x="6262928" y="266844"/>
            <a:ext cx="4511752" cy="330008"/>
            <a:chOff x="5025390" y="266844"/>
            <a:chExt cx="6259830" cy="330008"/>
          </a:xfrm>
        </p:grpSpPr>
        <p:cxnSp>
          <p:nvCxnSpPr>
            <p:cNvPr id="5" name="直接连接符 4">
              <a:extLst>
                <a:ext uri="{FF2B5EF4-FFF2-40B4-BE49-F238E27FC236}">
                  <a16:creationId xmlns:a16="http://schemas.microsoft.com/office/drawing/2014/main" id="{B53D0244-5083-F5E2-D7FC-E92A45D48706}"/>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3EB6621-9C22-0233-8420-53BBFF0F0152}"/>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413B59F-6EAC-D2A2-8D1F-600CC4DE89C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7E65242-3E16-787A-E272-35470953B294}"/>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BD903B7-BC6D-81AA-E886-2E248E7D4391}"/>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259AD219-4679-C657-5F5C-11EC921E6CDF}"/>
              </a:ext>
            </a:extLst>
          </p:cNvPr>
          <p:cNvGrpSpPr/>
          <p:nvPr/>
        </p:nvGrpSpPr>
        <p:grpSpPr>
          <a:xfrm>
            <a:off x="0" y="266844"/>
            <a:ext cx="487680" cy="330008"/>
            <a:chOff x="5025390" y="266844"/>
            <a:chExt cx="6259830" cy="330008"/>
          </a:xfrm>
        </p:grpSpPr>
        <p:cxnSp>
          <p:nvCxnSpPr>
            <p:cNvPr id="11" name="直接连接符 10">
              <a:extLst>
                <a:ext uri="{FF2B5EF4-FFF2-40B4-BE49-F238E27FC236}">
                  <a16:creationId xmlns:a16="http://schemas.microsoft.com/office/drawing/2014/main" id="{16CC2D80-435C-2BC0-CB0F-7272A0ADF7E8}"/>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ED602E1-3CE1-31D2-3EB3-FA49F8D234A4}"/>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B27A569-C0AA-ACA1-06CF-6164ED93FFC6}"/>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3F82470-ABA7-7EFF-0E26-7BCE954ED21C}"/>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F54A782-749B-B71B-20B6-41F289A495B2}"/>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CA0118DB-84FD-62CA-AF8D-BF25ADBBC924}"/>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7" name="矩形 16">
            <a:extLst>
              <a:ext uri="{FF2B5EF4-FFF2-40B4-BE49-F238E27FC236}">
                <a16:creationId xmlns:a16="http://schemas.microsoft.com/office/drawing/2014/main" id="{27AAC0E4-81B6-90C6-2982-82546E36B62D}"/>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8" name="矩形 17">
            <a:extLst>
              <a:ext uri="{FF2B5EF4-FFF2-40B4-BE49-F238E27FC236}">
                <a16:creationId xmlns:a16="http://schemas.microsoft.com/office/drawing/2014/main" id="{AC9071EB-BCDE-A907-B91C-22B02B414D64}"/>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9" name="矩形 18">
            <a:extLst>
              <a:ext uri="{FF2B5EF4-FFF2-40B4-BE49-F238E27FC236}">
                <a16:creationId xmlns:a16="http://schemas.microsoft.com/office/drawing/2014/main" id="{859ADE5D-40DE-EA6D-1028-433553C3C421}"/>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20" name="矩形 19">
            <a:extLst>
              <a:ext uri="{FF2B5EF4-FFF2-40B4-BE49-F238E27FC236}">
                <a16:creationId xmlns:a16="http://schemas.microsoft.com/office/drawing/2014/main" id="{23C7E95A-D47A-503B-CE2D-499A763B0938}"/>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21" name="直接连接符 20">
            <a:extLst>
              <a:ext uri="{FF2B5EF4-FFF2-40B4-BE49-F238E27FC236}">
                <a16:creationId xmlns:a16="http://schemas.microsoft.com/office/drawing/2014/main" id="{B75CD4CA-5915-D255-8B16-5100ABDC5A0F}"/>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8B8527FB-B415-DE0F-EBEF-5544EEF0D7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23" name="矩形 22">
            <a:extLst>
              <a:ext uri="{FF2B5EF4-FFF2-40B4-BE49-F238E27FC236}">
                <a16:creationId xmlns:a16="http://schemas.microsoft.com/office/drawing/2014/main" id="{F4553F01-A993-C142-6EF8-A39DE38CF32A}"/>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2008801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09D5688-7C77-0D2A-EA8B-377DCB69E0B5}"/>
              </a:ext>
            </a:extLst>
          </p:cNvPr>
          <p:cNvGrpSpPr/>
          <p:nvPr/>
        </p:nvGrpSpPr>
        <p:grpSpPr>
          <a:xfrm>
            <a:off x="6262928" y="266844"/>
            <a:ext cx="4511752" cy="330008"/>
            <a:chOff x="5025390" y="266844"/>
            <a:chExt cx="6259830" cy="330008"/>
          </a:xfrm>
        </p:grpSpPr>
        <p:cxnSp>
          <p:nvCxnSpPr>
            <p:cNvPr id="5" name="直接连接符 4">
              <a:extLst>
                <a:ext uri="{FF2B5EF4-FFF2-40B4-BE49-F238E27FC236}">
                  <a16:creationId xmlns:a16="http://schemas.microsoft.com/office/drawing/2014/main" id="{56DD8FE7-D4CA-9A0A-2CE7-353CF858EAD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1CF7190-70A3-F9CF-6B17-D97B185746FE}"/>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F0330DE-9076-D876-D603-F2D00673FFB3}"/>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66E77E9-1379-0CC8-1AF9-8A68CC5A82C5}"/>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D41B668-4D54-C05F-2A31-59567511D2DA}"/>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4DD2A990-0CA8-51F3-C17F-00C1495F682B}"/>
              </a:ext>
            </a:extLst>
          </p:cNvPr>
          <p:cNvGrpSpPr/>
          <p:nvPr/>
        </p:nvGrpSpPr>
        <p:grpSpPr>
          <a:xfrm>
            <a:off x="0" y="266844"/>
            <a:ext cx="487680" cy="330008"/>
            <a:chOff x="5025390" y="266844"/>
            <a:chExt cx="6259830" cy="330008"/>
          </a:xfrm>
        </p:grpSpPr>
        <p:cxnSp>
          <p:nvCxnSpPr>
            <p:cNvPr id="11" name="直接连接符 10">
              <a:extLst>
                <a:ext uri="{FF2B5EF4-FFF2-40B4-BE49-F238E27FC236}">
                  <a16:creationId xmlns:a16="http://schemas.microsoft.com/office/drawing/2014/main" id="{C8031B75-F6E2-AD50-ACD8-366AE9A3C3FE}"/>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A16C46-0C79-6F76-5D96-D6C9E4B0A56A}"/>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4691C64-74C5-A1FA-A5C9-8D2ABB22504C}"/>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B518EB2-27E1-B0A2-52E7-DB92E84729C0}"/>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2ACE072-D4D1-2B35-41F4-09D69EFFFEA0}"/>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C3F0F2B3-5E9A-7864-110C-AF957AAFBC09}"/>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7" name="矩形 16">
            <a:extLst>
              <a:ext uri="{FF2B5EF4-FFF2-40B4-BE49-F238E27FC236}">
                <a16:creationId xmlns:a16="http://schemas.microsoft.com/office/drawing/2014/main" id="{3ADAAD2F-8454-F210-8460-B0277805BF90}"/>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8" name="矩形 17">
            <a:extLst>
              <a:ext uri="{FF2B5EF4-FFF2-40B4-BE49-F238E27FC236}">
                <a16:creationId xmlns:a16="http://schemas.microsoft.com/office/drawing/2014/main" id="{B8225922-9B48-9882-52FE-D68D7FC5A339}"/>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9" name="矩形 18">
            <a:extLst>
              <a:ext uri="{FF2B5EF4-FFF2-40B4-BE49-F238E27FC236}">
                <a16:creationId xmlns:a16="http://schemas.microsoft.com/office/drawing/2014/main" id="{64EE5FD7-7898-85A7-70D6-9324B6F57323}"/>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20" name="矩形 19">
            <a:extLst>
              <a:ext uri="{FF2B5EF4-FFF2-40B4-BE49-F238E27FC236}">
                <a16:creationId xmlns:a16="http://schemas.microsoft.com/office/drawing/2014/main" id="{2BF82855-1668-2EDD-4CC5-037678C14D80}"/>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21" name="直接连接符 20">
            <a:extLst>
              <a:ext uri="{FF2B5EF4-FFF2-40B4-BE49-F238E27FC236}">
                <a16:creationId xmlns:a16="http://schemas.microsoft.com/office/drawing/2014/main" id="{D7852F97-16EC-B4D6-4E46-EA7774094D6C}"/>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B004D0E-B7A9-0AC1-7957-5E3C88CC6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23" name="矩形 22">
            <a:extLst>
              <a:ext uri="{FF2B5EF4-FFF2-40B4-BE49-F238E27FC236}">
                <a16:creationId xmlns:a16="http://schemas.microsoft.com/office/drawing/2014/main" id="{5FBE0352-C2E3-F9F1-E5A7-5D0F37A29CC7}"/>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pic>
        <p:nvPicPr>
          <p:cNvPr id="24" name="图片 23">
            <a:extLst>
              <a:ext uri="{FF2B5EF4-FFF2-40B4-BE49-F238E27FC236}">
                <a16:creationId xmlns:a16="http://schemas.microsoft.com/office/drawing/2014/main" id="{435181EE-5A6A-65E8-7995-28185EF316E7}"/>
              </a:ext>
            </a:extLst>
          </p:cNvPr>
          <p:cNvPicPr>
            <a:picLocks noChangeAspect="1"/>
          </p:cNvPicPr>
          <p:nvPr/>
        </p:nvPicPr>
        <p:blipFill>
          <a:blip r:embed="rId3"/>
          <a:stretch>
            <a:fillRect/>
          </a:stretch>
        </p:blipFill>
        <p:spPr>
          <a:xfrm>
            <a:off x="527860" y="1441005"/>
            <a:ext cx="11136279" cy="4648849"/>
          </a:xfrm>
          <a:prstGeom prst="rect">
            <a:avLst/>
          </a:prstGeom>
        </p:spPr>
      </p:pic>
    </p:spTree>
    <p:extLst>
      <p:ext uri="{BB962C8B-B14F-4D97-AF65-F5344CB8AC3E}">
        <p14:creationId xmlns:p14="http://schemas.microsoft.com/office/powerpoint/2010/main" val="5461785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7E89EE3-AB0A-D95A-A9DB-501106B67ACE}"/>
              </a:ext>
            </a:extLst>
          </p:cNvPr>
          <p:cNvPicPr>
            <a:picLocks noChangeAspect="1"/>
          </p:cNvPicPr>
          <p:nvPr/>
        </p:nvPicPr>
        <p:blipFill>
          <a:blip r:embed="rId2"/>
          <a:stretch>
            <a:fillRect/>
          </a:stretch>
        </p:blipFill>
        <p:spPr>
          <a:xfrm>
            <a:off x="1971451" y="1238361"/>
            <a:ext cx="8249097" cy="4845194"/>
          </a:xfrm>
          <a:prstGeom prst="rect">
            <a:avLst/>
          </a:prstGeom>
        </p:spPr>
      </p:pic>
      <p:grpSp>
        <p:nvGrpSpPr>
          <p:cNvPr id="4" name="组合 3">
            <a:extLst>
              <a:ext uri="{FF2B5EF4-FFF2-40B4-BE49-F238E27FC236}">
                <a16:creationId xmlns:a16="http://schemas.microsoft.com/office/drawing/2014/main" id="{D03A7902-B26F-8D1F-DCE3-C9AFB9206684}"/>
              </a:ext>
            </a:extLst>
          </p:cNvPr>
          <p:cNvGrpSpPr/>
          <p:nvPr/>
        </p:nvGrpSpPr>
        <p:grpSpPr>
          <a:xfrm>
            <a:off x="6262928" y="266844"/>
            <a:ext cx="4511752" cy="330008"/>
            <a:chOff x="5025390" y="266844"/>
            <a:chExt cx="6259830" cy="330008"/>
          </a:xfrm>
        </p:grpSpPr>
        <p:cxnSp>
          <p:nvCxnSpPr>
            <p:cNvPr id="5" name="直接连接符 4">
              <a:extLst>
                <a:ext uri="{FF2B5EF4-FFF2-40B4-BE49-F238E27FC236}">
                  <a16:creationId xmlns:a16="http://schemas.microsoft.com/office/drawing/2014/main" id="{EBFA7C0A-DC2B-DF47-D131-B19C175B80C2}"/>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C26AF806-83D8-A191-6EC1-45292A07BA4C}"/>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F59AFF1-4BF9-87F8-4E74-616B1E3D0BDE}"/>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10FFDF5-34BB-0C14-C761-6C701086E4A3}"/>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A0FCC4D-E1CC-799E-42EC-31BCC54BB299}"/>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7D49D4B0-0A8F-8ECA-6A57-8CF5EDF39E40}"/>
              </a:ext>
            </a:extLst>
          </p:cNvPr>
          <p:cNvGrpSpPr/>
          <p:nvPr/>
        </p:nvGrpSpPr>
        <p:grpSpPr>
          <a:xfrm>
            <a:off x="0" y="266844"/>
            <a:ext cx="487680" cy="330008"/>
            <a:chOff x="5025390" y="266844"/>
            <a:chExt cx="6259830" cy="330008"/>
          </a:xfrm>
        </p:grpSpPr>
        <p:cxnSp>
          <p:nvCxnSpPr>
            <p:cNvPr id="11" name="直接连接符 10">
              <a:extLst>
                <a:ext uri="{FF2B5EF4-FFF2-40B4-BE49-F238E27FC236}">
                  <a16:creationId xmlns:a16="http://schemas.microsoft.com/office/drawing/2014/main" id="{FC3ADC62-F057-95BB-42A3-AB062D94AB5A}"/>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9400228-E507-98BA-950C-13802AA5B779}"/>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22B0949-D45A-EBBA-00F6-7AB104EDCC1F}"/>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98A023-A701-07C4-7FCE-A90964E3C801}"/>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C3B73C0-84B7-550D-4A38-158EC1CE1727}"/>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498218C4-F5B6-BD40-AC5C-85910569377A}"/>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7" name="矩形 16">
            <a:extLst>
              <a:ext uri="{FF2B5EF4-FFF2-40B4-BE49-F238E27FC236}">
                <a16:creationId xmlns:a16="http://schemas.microsoft.com/office/drawing/2014/main" id="{1B43E0E6-37A1-E452-E648-A4A9C3DD7981}"/>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8" name="矩形 17">
            <a:extLst>
              <a:ext uri="{FF2B5EF4-FFF2-40B4-BE49-F238E27FC236}">
                <a16:creationId xmlns:a16="http://schemas.microsoft.com/office/drawing/2014/main" id="{0B283928-E5DC-934D-C169-B6A88E745C1D}"/>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9" name="矩形 18">
            <a:extLst>
              <a:ext uri="{FF2B5EF4-FFF2-40B4-BE49-F238E27FC236}">
                <a16:creationId xmlns:a16="http://schemas.microsoft.com/office/drawing/2014/main" id="{22E8AECB-F27C-67D1-230E-F8B417413EBB}"/>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20" name="矩形 19">
            <a:extLst>
              <a:ext uri="{FF2B5EF4-FFF2-40B4-BE49-F238E27FC236}">
                <a16:creationId xmlns:a16="http://schemas.microsoft.com/office/drawing/2014/main" id="{A491ECFE-FAB4-9DC8-B715-059B5E45D1F0}"/>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21" name="直接连接符 20">
            <a:extLst>
              <a:ext uri="{FF2B5EF4-FFF2-40B4-BE49-F238E27FC236}">
                <a16:creationId xmlns:a16="http://schemas.microsoft.com/office/drawing/2014/main" id="{12533CB5-63BF-AE3C-D061-FFC09CAEF6F4}"/>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F64B18C-7374-AB5D-0B02-F5182E3798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23" name="矩形 22">
            <a:extLst>
              <a:ext uri="{FF2B5EF4-FFF2-40B4-BE49-F238E27FC236}">
                <a16:creationId xmlns:a16="http://schemas.microsoft.com/office/drawing/2014/main" id="{B6E45BE0-746A-8FCE-3705-69CC6EA089A4}"/>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22407497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3EA6EB-D37A-7874-7533-AB6931F56C1E}"/>
              </a:ext>
            </a:extLst>
          </p:cNvPr>
          <p:cNvPicPr>
            <a:picLocks noChangeAspect="1"/>
          </p:cNvPicPr>
          <p:nvPr/>
        </p:nvPicPr>
        <p:blipFill>
          <a:blip r:embed="rId2"/>
          <a:stretch>
            <a:fillRect/>
          </a:stretch>
        </p:blipFill>
        <p:spPr>
          <a:xfrm>
            <a:off x="718387" y="1887888"/>
            <a:ext cx="10755226" cy="4410691"/>
          </a:xfrm>
          <a:prstGeom prst="rect">
            <a:avLst/>
          </a:prstGeom>
        </p:spPr>
      </p:pic>
      <p:grpSp>
        <p:nvGrpSpPr>
          <p:cNvPr id="4" name="组合 3">
            <a:extLst>
              <a:ext uri="{FF2B5EF4-FFF2-40B4-BE49-F238E27FC236}">
                <a16:creationId xmlns:a16="http://schemas.microsoft.com/office/drawing/2014/main" id="{474CC80F-CF54-FCBF-1DB5-78270B1181F6}"/>
              </a:ext>
            </a:extLst>
          </p:cNvPr>
          <p:cNvGrpSpPr/>
          <p:nvPr/>
        </p:nvGrpSpPr>
        <p:grpSpPr>
          <a:xfrm>
            <a:off x="6262928" y="266844"/>
            <a:ext cx="4511752" cy="330008"/>
            <a:chOff x="5025390" y="266844"/>
            <a:chExt cx="6259830" cy="330008"/>
          </a:xfrm>
        </p:grpSpPr>
        <p:cxnSp>
          <p:nvCxnSpPr>
            <p:cNvPr id="5" name="直接连接符 4">
              <a:extLst>
                <a:ext uri="{FF2B5EF4-FFF2-40B4-BE49-F238E27FC236}">
                  <a16:creationId xmlns:a16="http://schemas.microsoft.com/office/drawing/2014/main" id="{147DA680-D9F3-6143-822E-C4EB0760CF97}"/>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D9582D3-B879-60C9-AC88-3BE7593C7034}"/>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479CFE7-88E5-9F1D-C4A6-DFE07D8D09DB}"/>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580F805-7673-3D82-CBA1-F2CFA21E13EE}"/>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79FC355-EFEF-F777-118E-EAAAAC115A24}"/>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B4BB4905-279C-7165-B8A5-A4F9DF00DD46}"/>
              </a:ext>
            </a:extLst>
          </p:cNvPr>
          <p:cNvGrpSpPr/>
          <p:nvPr/>
        </p:nvGrpSpPr>
        <p:grpSpPr>
          <a:xfrm>
            <a:off x="0" y="266844"/>
            <a:ext cx="487680" cy="330008"/>
            <a:chOff x="5025390" y="266844"/>
            <a:chExt cx="6259830" cy="330008"/>
          </a:xfrm>
        </p:grpSpPr>
        <p:cxnSp>
          <p:nvCxnSpPr>
            <p:cNvPr id="11" name="直接连接符 10">
              <a:extLst>
                <a:ext uri="{FF2B5EF4-FFF2-40B4-BE49-F238E27FC236}">
                  <a16:creationId xmlns:a16="http://schemas.microsoft.com/office/drawing/2014/main" id="{493B3AEE-2DFB-AEC4-DD43-AF25293B52D6}"/>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2C4F332-1401-AA7F-DDF6-0ED923A47E5B}"/>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438011F-9845-E016-8D8E-D2EF784A8E7D}"/>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217EC6A-469D-B2C9-20A8-4FACAC7F36BD}"/>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A1B015D-23EC-4271-F893-E760110786E6}"/>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82DE1019-2844-1736-01C5-3BCF44042689}"/>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7" name="矩形 16">
            <a:extLst>
              <a:ext uri="{FF2B5EF4-FFF2-40B4-BE49-F238E27FC236}">
                <a16:creationId xmlns:a16="http://schemas.microsoft.com/office/drawing/2014/main" id="{B8A9F2AF-8C22-A9E1-C8AB-CF7663C792D3}"/>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8" name="矩形 17">
            <a:extLst>
              <a:ext uri="{FF2B5EF4-FFF2-40B4-BE49-F238E27FC236}">
                <a16:creationId xmlns:a16="http://schemas.microsoft.com/office/drawing/2014/main" id="{04F4BF62-5B2A-69A5-1A84-BEF2F174FA7F}"/>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9" name="矩形 18">
            <a:extLst>
              <a:ext uri="{FF2B5EF4-FFF2-40B4-BE49-F238E27FC236}">
                <a16:creationId xmlns:a16="http://schemas.microsoft.com/office/drawing/2014/main" id="{0061E2AE-5616-AA1C-7B71-B263831B850B}"/>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20" name="矩形 19">
            <a:extLst>
              <a:ext uri="{FF2B5EF4-FFF2-40B4-BE49-F238E27FC236}">
                <a16:creationId xmlns:a16="http://schemas.microsoft.com/office/drawing/2014/main" id="{D599FA64-6244-7EB7-2BBF-E744A6A83F7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21" name="直接连接符 20">
            <a:extLst>
              <a:ext uri="{FF2B5EF4-FFF2-40B4-BE49-F238E27FC236}">
                <a16:creationId xmlns:a16="http://schemas.microsoft.com/office/drawing/2014/main" id="{7F886218-A770-AEE0-A10D-E49D92E34EB6}"/>
              </a:ext>
            </a:extLst>
          </p:cNvPr>
          <p:cNvCxnSpPr>
            <a:cxnSpLocks/>
          </p:cNvCxnSpPr>
          <p:nvPr/>
        </p:nvCxnSpPr>
        <p:spPr>
          <a:xfrm>
            <a:off x="4715873" y="588267"/>
            <a:ext cx="684644"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A7CA192D-10C9-23E1-FE6E-B45FD8AB9E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23" name="矩形 22">
            <a:extLst>
              <a:ext uri="{FF2B5EF4-FFF2-40B4-BE49-F238E27FC236}">
                <a16:creationId xmlns:a16="http://schemas.microsoft.com/office/drawing/2014/main" id="{1E2CE069-4C0D-76B0-2EB2-5CD630E5A69F}"/>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5378723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7121" y="1253167"/>
            <a:ext cx="2559495" cy="4063749"/>
            <a:chOff x="1022470" y="1481251"/>
            <a:chExt cx="2066102" cy="4063749"/>
          </a:xfrm>
        </p:grpSpPr>
        <p:sp>
          <p:nvSpPr>
            <p:cNvPr id="31"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3" name="椭圆 32"/>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426561" y="2166999"/>
            <a:ext cx="3890552" cy="1015663"/>
          </a:xfrm>
          <a:prstGeom prst="rect">
            <a:avLst/>
          </a:prstGeom>
        </p:spPr>
        <p:txBody>
          <a:bodyPr wrap="none">
            <a:spAutoFit/>
          </a:bodyPr>
          <a:lstStyle/>
          <a:p>
            <a:pPr algn="ctr">
              <a:defRPr/>
            </a:pPr>
            <a:r>
              <a:rPr lang="en-US" altLang="zh-CN" sz="6000" kern="100" dirty="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6000" kern="100" dirty="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椭圆 48"/>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44213" y="2934527"/>
            <a:ext cx="2372539" cy="830997"/>
          </a:xfrm>
          <a:prstGeom prst="rect">
            <a:avLst/>
          </a:prstGeom>
          <a:noFill/>
        </p:spPr>
        <p:txBody>
          <a:bodyPr wrap="square" rtlCol="0">
            <a:spAutoFit/>
          </a:bodyPr>
          <a:lstStyle/>
          <a:p>
            <a:r>
              <a:rPr lang="en-US" altLang="zh-CN" sz="4800">
                <a:solidFill>
                  <a:schemeClr val="bg1"/>
                </a:solidFill>
                <a:latin typeface="思源黑体 CN Medium" panose="020B0600000000000000" pitchFamily="34" charset="-122"/>
                <a:ea typeface="思源黑体 CN Medium" panose="020B0600000000000000" pitchFamily="34" charset="-122"/>
              </a:rPr>
              <a:t>PART 6</a:t>
            </a:r>
            <a:endParaRPr lang="zh-CN" altLang="en-US" sz="4800">
              <a:solidFill>
                <a:schemeClr val="bg1"/>
              </a:solidFill>
              <a:latin typeface="思源黑体 CN Medium" panose="020B0600000000000000" pitchFamily="34" charset="-122"/>
              <a:ea typeface="思源黑体 CN Medium" panose="020B0600000000000000" pitchFamily="34" charset="-122"/>
            </a:endParaRPr>
          </a:p>
        </p:txBody>
      </p:sp>
      <p:sp>
        <p:nvSpPr>
          <p:cNvPr id="52" name="椭圆 51"/>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CD282F4-E5A2-A12E-8B0A-C5BC5AD069EB}"/>
              </a:ext>
            </a:extLst>
          </p:cNvPr>
          <p:cNvSpPr txBox="1"/>
          <p:nvPr/>
        </p:nvSpPr>
        <p:spPr>
          <a:xfrm>
            <a:off x="4476091" y="3290552"/>
            <a:ext cx="6818681" cy="2031325"/>
          </a:xfrm>
          <a:prstGeom prst="rect">
            <a:avLst/>
          </a:prstGeom>
          <a:noFill/>
        </p:spPr>
        <p:txBody>
          <a:bodyPr wrap="square" rtlCol="0">
            <a:spAutoFit/>
          </a:bodyPr>
          <a:lstStyle/>
          <a:p>
            <a:r>
              <a:rPr lang="en-US" altLang="zh-CN" b="1">
                <a:solidFill>
                  <a:srgbClr val="C00000"/>
                </a:solidFill>
              </a:rPr>
              <a:t>We characterized the capacity region and developed the first</a:t>
            </a:r>
          </a:p>
          <a:p>
            <a:r>
              <a:rPr lang="en-US" altLang="zh-CN" b="1">
                <a:solidFill>
                  <a:srgbClr val="C00000"/>
                </a:solidFill>
              </a:rPr>
              <a:t>throughput-optimal control policy (UCNC) for unicast and</a:t>
            </a:r>
          </a:p>
          <a:p>
            <a:r>
              <a:rPr lang="en-US" altLang="zh-CN" b="1">
                <a:solidFill>
                  <a:srgbClr val="C00000"/>
                </a:solidFill>
              </a:rPr>
              <a:t>multicast traffic in a distributed computing network. UCNC</a:t>
            </a:r>
          </a:p>
          <a:p>
            <a:r>
              <a:rPr lang="en-US" altLang="zh-CN" b="1">
                <a:solidFill>
                  <a:srgbClr val="C00000"/>
                </a:solidFill>
              </a:rPr>
              <a:t>handles both communication and computation constraints,</a:t>
            </a:r>
          </a:p>
          <a:p>
            <a:r>
              <a:rPr lang="en-US" altLang="zh-CN" b="1">
                <a:solidFill>
                  <a:srgbClr val="C00000"/>
                </a:solidFill>
              </a:rPr>
              <a:t>flow scaling through service function chains, and packet duplications. Simulation results suggest that UCNC has superior</a:t>
            </a:r>
          </a:p>
          <a:p>
            <a:r>
              <a:rPr lang="en-US" altLang="zh-CN" b="1">
                <a:solidFill>
                  <a:srgbClr val="C00000"/>
                </a:solidFill>
              </a:rPr>
              <a:t>performance compared with existing algorithms.</a:t>
            </a:r>
            <a:endParaRPr lang="zh-CN" altLang="en-US" b="1">
              <a:solidFill>
                <a:srgbClr val="C00000"/>
              </a:solidFill>
            </a:endParaRPr>
          </a:p>
        </p:txBody>
      </p:sp>
    </p:spTree>
    <p:extLst>
      <p:ext uri="{BB962C8B-B14F-4D97-AF65-F5344CB8AC3E}">
        <p14:creationId xmlns:p14="http://schemas.microsoft.com/office/powerpoint/2010/main" val="144677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形状 2"/>
          <p:cNvSpPr/>
          <p:nvPr/>
        </p:nvSpPr>
        <p:spPr>
          <a:xfrm>
            <a:off x="-1422399" y="3780766"/>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3"/>
          <p:cNvSpPr/>
          <p:nvPr/>
        </p:nvSpPr>
        <p:spPr>
          <a:xfrm>
            <a:off x="-3047999" y="3809795"/>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761323" y="1202532"/>
            <a:ext cx="389278" cy="38927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834274" y="2629242"/>
            <a:ext cx="6769173" cy="1938992"/>
          </a:xfrm>
          <a:prstGeom prst="rect">
            <a:avLst/>
          </a:prstGeom>
          <a:noFill/>
        </p:spPr>
        <p:txBody>
          <a:bodyPr wrap="square">
            <a:spAutoFit/>
          </a:bodyPr>
          <a:lstStyle/>
          <a:p>
            <a:pPr algn="ctr"/>
            <a:r>
              <a:rPr lang="en-US" altLang="zh-CN" sz="6000" b="1">
                <a:solidFill>
                  <a:schemeClr val="tx1">
                    <a:lumMod val="65000"/>
                    <a:lumOff val="35000"/>
                  </a:schemeClr>
                </a:solidFill>
                <a:latin typeface="思源黑体 CN Medium" panose="020B0600000000000000" pitchFamily="34" charset="-122"/>
                <a:ea typeface="思源黑体 CN Medium" panose="020B0600000000000000" pitchFamily="34" charset="-122"/>
              </a:rPr>
              <a:t>Thanks for listening</a:t>
            </a:r>
            <a:endParaRPr lang="zh-CN" altLang="en-US" sz="60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2" name="椭圆 31"/>
          <p:cNvSpPr/>
          <p:nvPr/>
        </p:nvSpPr>
        <p:spPr>
          <a:xfrm>
            <a:off x="2694741" y="3233939"/>
            <a:ext cx="194120" cy="1941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501709" y="3286582"/>
            <a:ext cx="94318" cy="9431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311862" y="3222590"/>
            <a:ext cx="194120" cy="1941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595972" y="3275233"/>
            <a:ext cx="94318" cy="9431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71877" y="2044360"/>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344523" y="817902"/>
            <a:ext cx="356620" cy="3566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646350" y="5476986"/>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333151" y="3059454"/>
            <a:ext cx="452100" cy="452100"/>
          </a:xfrm>
          <a:prstGeom prst="ellipse">
            <a:avLst/>
          </a:prstGeom>
          <a:solidFill>
            <a:schemeClr val="bg1"/>
          </a:solid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190637" y="1558131"/>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8787379" y="1478302"/>
            <a:ext cx="153420" cy="153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7"/>
          <p:cNvSpPr/>
          <p:nvPr/>
        </p:nvSpPr>
        <p:spPr>
          <a:xfrm rot="2001767">
            <a:off x="10705817" y="1962311"/>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任意多边形: 形状 49"/>
          <p:cNvSpPr/>
          <p:nvPr/>
        </p:nvSpPr>
        <p:spPr>
          <a:xfrm rot="2001767">
            <a:off x="8342563" y="399356"/>
            <a:ext cx="471236" cy="47411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866" y="1610375"/>
            <a:ext cx="3144268" cy="928079"/>
          </a:xfrm>
          <a:prstGeom prst="rect">
            <a:avLst/>
          </a:prstGeom>
        </p:spPr>
      </p:pic>
      <p:sp>
        <p:nvSpPr>
          <p:cNvPr id="45" name="矩形 44"/>
          <p:cNvSpPr/>
          <p:nvPr/>
        </p:nvSpPr>
        <p:spPr>
          <a:xfrm flipH="1">
            <a:off x="7804773" y="6349099"/>
            <a:ext cx="3208297" cy="400110"/>
          </a:xfrm>
          <a:prstGeom prst="rect">
            <a:avLst/>
          </a:prstGeom>
        </p:spPr>
        <p:txBody>
          <a:bodyPr wrap="square">
            <a:spAutoFit/>
          </a:bodyPr>
          <a:lstStyle/>
          <a:p>
            <a:r>
              <a:rPr lang="zh-CN" altLang="en-US" sz="2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mn-lt"/>
              </a:rPr>
              <a:t>戚一嘉豪 李鹏 张嘉楠老师</a:t>
            </a:r>
          </a:p>
        </p:txBody>
      </p:sp>
      <p:sp>
        <p:nvSpPr>
          <p:cNvPr id="46" name="椭圆 45"/>
          <p:cNvSpPr/>
          <p:nvPr/>
        </p:nvSpPr>
        <p:spPr>
          <a:xfrm>
            <a:off x="10785251" y="4148461"/>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BD4E5E0-CA3C-58C6-D232-BC8D76B04E86}"/>
              </a:ext>
            </a:extLst>
          </p:cNvPr>
          <p:cNvSpPr txBox="1"/>
          <p:nvPr/>
        </p:nvSpPr>
        <p:spPr>
          <a:xfrm>
            <a:off x="3720588" y="5247625"/>
            <a:ext cx="4996543" cy="1477328"/>
          </a:xfrm>
          <a:prstGeom prst="rect">
            <a:avLst/>
          </a:prstGeom>
          <a:noFill/>
        </p:spPr>
        <p:txBody>
          <a:bodyPr wrap="square" rtlCol="0">
            <a:spAutoFit/>
          </a:bodyPr>
          <a:lstStyle/>
          <a:p>
            <a:r>
              <a:rPr lang="en-US" altLang="zh-CN"/>
              <a:t>Reference: Zhang, J., Sinha, A., Llorca, J., Tulino, A. M., &amp; Modiano, E. (2021). Optimal control of distributed computing networks with mixed-cast traffic flows. IEEE/ACM Transactions on Networking, 29(4), 1760-1773. </a:t>
            </a:r>
            <a:endParaRPr lang="zh-CN" altLang="en-US"/>
          </a:p>
        </p:txBody>
      </p:sp>
    </p:spTree>
    <p:extLst>
      <p:ext uri="{BB962C8B-B14F-4D97-AF65-F5344CB8AC3E}">
        <p14:creationId xmlns:p14="http://schemas.microsoft.com/office/powerpoint/2010/main" val="27308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7121" y="1253167"/>
            <a:ext cx="2559495" cy="4063749"/>
            <a:chOff x="1022470" y="1481251"/>
            <a:chExt cx="2066102" cy="4063749"/>
          </a:xfrm>
        </p:grpSpPr>
        <p:sp>
          <p:nvSpPr>
            <p:cNvPr id="19"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3" name="椭圆 32"/>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244024" y="2228322"/>
            <a:ext cx="4584717" cy="1015663"/>
          </a:xfrm>
          <a:prstGeom prst="rect">
            <a:avLst/>
          </a:prstGeom>
        </p:spPr>
        <p:txBody>
          <a:bodyPr wrap="none">
            <a:spAutoFit/>
          </a:bodyPr>
          <a:lstStyle/>
          <a:p>
            <a:pPr algn="ctr">
              <a:defRPr/>
            </a:pPr>
            <a:r>
              <a:rPr lang="en-US" altLang="zh-CN"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椭圆 48"/>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44213" y="2934527"/>
            <a:ext cx="2372539" cy="830997"/>
          </a:xfrm>
          <a:prstGeom prst="rect">
            <a:avLst/>
          </a:prstGeom>
          <a:noFill/>
        </p:spPr>
        <p:txBody>
          <a:bodyPr wrap="square" rtlCol="0">
            <a:spAutoFit/>
          </a:bodyPr>
          <a:lstStyle/>
          <a:p>
            <a:r>
              <a:rPr lang="en-US" altLang="zh-CN" sz="4800" dirty="0">
                <a:solidFill>
                  <a:schemeClr val="bg1"/>
                </a:solidFill>
                <a:latin typeface="思源黑体 CN Medium" panose="020B0600000000000000" pitchFamily="34" charset="-122"/>
                <a:ea typeface="思源黑体 CN Medium" panose="020B0600000000000000" pitchFamily="34" charset="-122"/>
              </a:rPr>
              <a:t>PART 1</a:t>
            </a:r>
            <a:endParaRPr lang="zh-CN" altLang="en-US" sz="4800" dirty="0">
              <a:solidFill>
                <a:schemeClr val="bg1"/>
              </a:solidFill>
              <a:latin typeface="思源黑体 CN Medium" panose="020B0600000000000000" pitchFamily="34" charset="-122"/>
              <a:ea typeface="思源黑体 CN Medium" panose="020B0600000000000000" pitchFamily="34" charset="-122"/>
            </a:endParaRPr>
          </a:p>
        </p:txBody>
      </p:sp>
      <p:sp>
        <p:nvSpPr>
          <p:cNvPr id="52" name="椭圆 51"/>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19344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482278" y="2853422"/>
            <a:ext cx="3149388" cy="3078145"/>
            <a:chOff x="3606127" y="1637198"/>
            <a:chExt cx="4690298" cy="4584198"/>
          </a:xfrm>
        </p:grpSpPr>
        <p:sp>
          <p:nvSpPr>
            <p:cNvPr id="2" name="Arc 3"/>
            <p:cNvSpPr/>
            <p:nvPr/>
          </p:nvSpPr>
          <p:spPr bwMode="auto">
            <a:xfrm rot="7873550">
              <a:off x="5290109" y="4690729"/>
              <a:ext cx="1408344" cy="1404653"/>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tx1">
                  <a:lumMod val="65000"/>
                  <a:lumOff val="35000"/>
                </a:schemeClr>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4000" b="0" i="0" u="none" strike="noStrike" kern="0" cap="none" spc="0" normalizeH="0" baseline="0" noProof="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3" name="Arc 4"/>
            <p:cNvSpPr/>
            <p:nvPr/>
          </p:nvSpPr>
          <p:spPr bwMode="auto">
            <a:xfrm rot="3306815">
              <a:off x="6411417" y="3727175"/>
              <a:ext cx="1484755" cy="148086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tx1">
                  <a:lumMod val="65000"/>
                  <a:lumOff val="35000"/>
                </a:schemeClr>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4000" b="0" i="0" u="none" strike="noStrike" kern="0" cap="none" spc="0" normalizeH="0" baseline="0" noProof="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4" name="Arc 5"/>
            <p:cNvSpPr/>
            <p:nvPr/>
          </p:nvSpPr>
          <p:spPr bwMode="auto">
            <a:xfrm rot="11977892">
              <a:off x="4118026" y="3937643"/>
              <a:ext cx="1408344" cy="140465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tx1">
                  <a:lumMod val="65000"/>
                  <a:lumOff val="35000"/>
                </a:schemeClr>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4000" b="0" i="0" u="none" strike="noStrike" kern="0" cap="none" spc="0" normalizeH="0" baseline="0" noProof="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grpSp>
          <p:nvGrpSpPr>
            <p:cNvPr id="5" name="Group 6"/>
            <p:cNvGrpSpPr/>
            <p:nvPr/>
          </p:nvGrpSpPr>
          <p:grpSpPr bwMode="auto">
            <a:xfrm>
              <a:off x="4202933" y="2095564"/>
              <a:ext cx="3514402" cy="3514402"/>
              <a:chOff x="3923" y="1888"/>
              <a:chExt cx="1406" cy="1406"/>
            </a:xfrm>
          </p:grpSpPr>
          <p:sp>
            <p:nvSpPr>
              <p:cNvPr id="6" name="Line 7"/>
              <p:cNvSpPr>
                <a:spLocks noChangeShapeType="1"/>
              </p:cNvSpPr>
              <p:nvPr/>
            </p:nvSpPr>
            <p:spPr bwMode="auto">
              <a:xfrm flipH="1">
                <a:off x="4150" y="1888"/>
                <a:ext cx="499" cy="1406"/>
              </a:xfrm>
              <a:prstGeom prst="lin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思源黑体 CN Medium" panose="020B0600000000000000" pitchFamily="34" charset="-122"/>
                  <a:ea typeface="思源黑体 CN Medium" panose="020B0600000000000000" pitchFamily="34" charset="-122"/>
                </a:endParaRPr>
              </a:p>
            </p:txBody>
          </p:sp>
          <p:sp>
            <p:nvSpPr>
              <p:cNvPr id="7" name="Line 8"/>
              <p:cNvSpPr>
                <a:spLocks noChangeShapeType="1"/>
              </p:cNvSpPr>
              <p:nvPr/>
            </p:nvSpPr>
            <p:spPr bwMode="auto">
              <a:xfrm>
                <a:off x="4649" y="1888"/>
                <a:ext cx="454" cy="1406"/>
              </a:xfrm>
              <a:prstGeom prst="lin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思源黑体 CN Medium" panose="020B0600000000000000" pitchFamily="34" charset="-122"/>
                  <a:ea typeface="思源黑体 CN Medium" panose="020B0600000000000000" pitchFamily="34" charset="-122"/>
                </a:endParaRPr>
              </a:p>
            </p:txBody>
          </p:sp>
          <p:sp>
            <p:nvSpPr>
              <p:cNvPr id="8" name="Line 9"/>
              <p:cNvSpPr>
                <a:spLocks noChangeShapeType="1"/>
              </p:cNvSpPr>
              <p:nvPr/>
            </p:nvSpPr>
            <p:spPr bwMode="auto">
              <a:xfrm flipH="1">
                <a:off x="4150" y="2432"/>
                <a:ext cx="1179" cy="862"/>
              </a:xfrm>
              <a:prstGeom prst="lin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思源黑体 CN Medium" panose="020B0600000000000000" pitchFamily="34" charset="-122"/>
                  <a:ea typeface="思源黑体 CN Medium" panose="020B0600000000000000" pitchFamily="34" charset="-122"/>
                </a:endParaRPr>
              </a:p>
            </p:txBody>
          </p:sp>
          <p:sp>
            <p:nvSpPr>
              <p:cNvPr id="9" name="Line 10"/>
              <p:cNvSpPr>
                <a:spLocks noChangeShapeType="1"/>
              </p:cNvSpPr>
              <p:nvPr/>
            </p:nvSpPr>
            <p:spPr bwMode="auto">
              <a:xfrm>
                <a:off x="3923" y="2432"/>
                <a:ext cx="1180" cy="862"/>
              </a:xfrm>
              <a:prstGeom prst="lin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思源黑体 CN Medium" panose="020B0600000000000000" pitchFamily="34" charset="-122"/>
                  <a:ea typeface="思源黑体 CN Medium" panose="020B0600000000000000" pitchFamily="34" charset="-122"/>
                </a:endParaRPr>
              </a:p>
            </p:txBody>
          </p:sp>
          <p:sp>
            <p:nvSpPr>
              <p:cNvPr id="10" name="Line 11"/>
              <p:cNvSpPr>
                <a:spLocks noChangeShapeType="1"/>
              </p:cNvSpPr>
              <p:nvPr/>
            </p:nvSpPr>
            <p:spPr bwMode="auto">
              <a:xfrm flipV="1">
                <a:off x="3923" y="2432"/>
                <a:ext cx="1391" cy="0"/>
              </a:xfrm>
              <a:prstGeom prst="lin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思源黑体 CN Medium" panose="020B0600000000000000" pitchFamily="34" charset="-122"/>
                  <a:ea typeface="思源黑体 CN Medium" panose="020B0600000000000000" pitchFamily="34" charset="-122"/>
                </a:endParaRPr>
              </a:p>
            </p:txBody>
          </p:sp>
        </p:grpSp>
        <p:sp>
          <p:nvSpPr>
            <p:cNvPr id="11" name="Arc 12"/>
            <p:cNvSpPr/>
            <p:nvPr/>
          </p:nvSpPr>
          <p:spPr bwMode="auto">
            <a:xfrm rot="16542568">
              <a:off x="4367209" y="2209975"/>
              <a:ext cx="1408344" cy="1404653"/>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tx1">
                  <a:lumMod val="65000"/>
                  <a:lumOff val="35000"/>
                </a:schemeClr>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4000" b="0" i="0" u="none" strike="noStrike" kern="0" cap="none" spc="0" normalizeH="0" baseline="0" noProof="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2" name="Oval 68"/>
            <p:cNvSpPr>
              <a:spLocks noChangeArrowheads="1"/>
            </p:cNvSpPr>
            <p:nvPr/>
          </p:nvSpPr>
          <p:spPr bwMode="gray">
            <a:xfrm>
              <a:off x="7132216" y="3032448"/>
              <a:ext cx="1164209" cy="1149932"/>
            </a:xfrm>
            <a:prstGeom prst="ellipse">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思源黑体 CN Medium" panose="020B0600000000000000" pitchFamily="34" charset="-122"/>
                  <a:ea typeface="思源黑体 CN Medium" panose="020B0600000000000000" pitchFamily="34" charset="-122"/>
                </a:rPr>
                <a:t>2</a:t>
              </a:r>
              <a:endParaRPr lang="zh-CN" altLang="en-US" sz="3600">
                <a:solidFill>
                  <a:schemeClr val="bg1"/>
                </a:solidFill>
                <a:latin typeface="思源黑体 CN Medium" panose="020B0600000000000000" pitchFamily="34" charset="-122"/>
                <a:ea typeface="思源黑体 CN Medium" panose="020B0600000000000000" pitchFamily="34" charset="-122"/>
              </a:endParaRPr>
            </a:p>
          </p:txBody>
        </p:sp>
        <p:sp>
          <p:nvSpPr>
            <p:cNvPr id="13" name="Arc 98"/>
            <p:cNvSpPr/>
            <p:nvPr/>
          </p:nvSpPr>
          <p:spPr bwMode="auto">
            <a:xfrm rot="21229832">
              <a:off x="6128101" y="2198900"/>
              <a:ext cx="1408346" cy="1404654"/>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tx1">
                  <a:lumMod val="65000"/>
                  <a:lumOff val="35000"/>
                </a:schemeClr>
              </a:solidFill>
              <a:prstDash val="sysDot"/>
              <a:rou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4000" b="0" i="0" u="none" strike="noStrike" kern="0" cap="none" spc="0" normalizeH="0" baseline="0" noProof="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4" name="Oval 68"/>
            <p:cNvSpPr>
              <a:spLocks noChangeArrowheads="1"/>
            </p:cNvSpPr>
            <p:nvPr/>
          </p:nvSpPr>
          <p:spPr bwMode="gray">
            <a:xfrm>
              <a:off x="5415092" y="1637198"/>
              <a:ext cx="1164209" cy="1149932"/>
            </a:xfrm>
            <a:prstGeom prst="ellipse">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思源黑体 CN Medium" panose="020B0600000000000000" pitchFamily="34" charset="-122"/>
                  <a:ea typeface="思源黑体 CN Medium" panose="020B0600000000000000" pitchFamily="34" charset="-122"/>
                </a:rPr>
                <a:t>1</a:t>
              </a:r>
              <a:endParaRPr lang="zh-CN" altLang="en-US" sz="3600">
                <a:solidFill>
                  <a:schemeClr val="bg1"/>
                </a:solidFill>
                <a:latin typeface="思源黑体 CN Medium" panose="020B0600000000000000" pitchFamily="34" charset="-122"/>
                <a:ea typeface="思源黑体 CN Medium" panose="020B0600000000000000" pitchFamily="34" charset="-122"/>
              </a:endParaRPr>
            </a:p>
          </p:txBody>
        </p:sp>
        <p:sp>
          <p:nvSpPr>
            <p:cNvPr id="15" name="Oval 68"/>
            <p:cNvSpPr>
              <a:spLocks noChangeArrowheads="1"/>
            </p:cNvSpPr>
            <p:nvPr/>
          </p:nvSpPr>
          <p:spPr bwMode="gray">
            <a:xfrm>
              <a:off x="6618778" y="5071464"/>
              <a:ext cx="1164209" cy="1149932"/>
            </a:xfrm>
            <a:prstGeom prst="ellipse">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思源黑体 CN Medium" panose="020B0600000000000000" pitchFamily="34" charset="-122"/>
                  <a:ea typeface="思源黑体 CN Medium" panose="020B0600000000000000" pitchFamily="34" charset="-122"/>
                </a:rPr>
                <a:t>3</a:t>
              </a:r>
              <a:endParaRPr lang="zh-CN" altLang="en-US" sz="3600">
                <a:solidFill>
                  <a:schemeClr val="bg1"/>
                </a:solidFill>
                <a:latin typeface="思源黑体 CN Medium" panose="020B0600000000000000" pitchFamily="34" charset="-122"/>
                <a:ea typeface="思源黑体 CN Medium" panose="020B0600000000000000" pitchFamily="34" charset="-122"/>
              </a:endParaRPr>
            </a:p>
          </p:txBody>
        </p:sp>
        <p:sp>
          <p:nvSpPr>
            <p:cNvPr id="16" name="Oval 68"/>
            <p:cNvSpPr>
              <a:spLocks noChangeArrowheads="1"/>
            </p:cNvSpPr>
            <p:nvPr/>
          </p:nvSpPr>
          <p:spPr bwMode="gray">
            <a:xfrm>
              <a:off x="4323981" y="5071464"/>
              <a:ext cx="1164209" cy="1149932"/>
            </a:xfrm>
            <a:prstGeom prst="ellipse">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思源黑体 CN Medium" panose="020B0600000000000000" pitchFamily="34" charset="-122"/>
                  <a:ea typeface="思源黑体 CN Medium" panose="020B0600000000000000" pitchFamily="34" charset="-122"/>
                </a:rPr>
                <a:t>4</a:t>
              </a:r>
              <a:endParaRPr lang="zh-CN" altLang="en-US" sz="3600">
                <a:solidFill>
                  <a:schemeClr val="bg1"/>
                </a:solidFill>
                <a:latin typeface="思源黑体 CN Medium" panose="020B0600000000000000" pitchFamily="34" charset="-122"/>
                <a:ea typeface="思源黑体 CN Medium" panose="020B0600000000000000" pitchFamily="34" charset="-122"/>
              </a:endParaRPr>
            </a:p>
          </p:txBody>
        </p:sp>
        <p:sp>
          <p:nvSpPr>
            <p:cNvPr id="17" name="Oval 68"/>
            <p:cNvSpPr>
              <a:spLocks noChangeArrowheads="1"/>
            </p:cNvSpPr>
            <p:nvPr/>
          </p:nvSpPr>
          <p:spPr bwMode="gray">
            <a:xfrm>
              <a:off x="3606127" y="3032448"/>
              <a:ext cx="1164209" cy="1149932"/>
            </a:xfrm>
            <a:prstGeom prst="ellipse">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latin typeface="思源黑体 CN Medium" panose="020B0600000000000000" pitchFamily="34" charset="-122"/>
                  <a:ea typeface="思源黑体 CN Medium" panose="020B0600000000000000" pitchFamily="34" charset="-122"/>
                </a:rPr>
                <a:t>5</a:t>
              </a:r>
              <a:endParaRPr lang="zh-CN" altLang="en-US" sz="3600">
                <a:solidFill>
                  <a:schemeClr val="bg1"/>
                </a:solidFill>
                <a:latin typeface="思源黑体 CN Medium" panose="020B0600000000000000" pitchFamily="34" charset="-122"/>
                <a:ea typeface="思源黑体 CN Medium" panose="020B0600000000000000" pitchFamily="34" charset="-122"/>
              </a:endParaRPr>
            </a:p>
          </p:txBody>
        </p:sp>
      </p:grpSp>
      <p:grpSp>
        <p:nvGrpSpPr>
          <p:cNvPr id="31" name="组合 30"/>
          <p:cNvGrpSpPr/>
          <p:nvPr/>
        </p:nvGrpSpPr>
        <p:grpSpPr>
          <a:xfrm>
            <a:off x="1152729" y="2354247"/>
            <a:ext cx="3653991" cy="2125652"/>
            <a:chOff x="-2219942" y="4702664"/>
            <a:chExt cx="3653991" cy="2125652"/>
          </a:xfrm>
        </p:grpSpPr>
        <p:sp>
          <p:nvSpPr>
            <p:cNvPr id="32" name="TextBox 18"/>
            <p:cNvSpPr txBox="1"/>
            <p:nvPr/>
          </p:nvSpPr>
          <p:spPr>
            <a:xfrm>
              <a:off x="-1497828" y="4702664"/>
              <a:ext cx="1728611" cy="998350"/>
            </a:xfrm>
            <a:prstGeom prst="rect">
              <a:avLst/>
            </a:prstGeom>
            <a:noFill/>
          </p:spPr>
          <p:txBody>
            <a:bodyPr wrap="square" lIns="68580" tIns="34290" rIns="68580" bIns="34290" rtlCol="0">
              <a:spAutoFit/>
            </a:bodyPr>
            <a:lstStyle/>
            <a:p>
              <a:pPr algn="ctr">
                <a:lnSpc>
                  <a:spcPct val="130000"/>
                </a:lnSpc>
              </a:pPr>
              <a:r>
                <a:rPr lang="fr-FR"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Scalability and Adaptability Concerns</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3" name="学论网-www.xuelun.me"/>
            <p:cNvSpPr txBox="1"/>
            <p:nvPr/>
          </p:nvSpPr>
          <p:spPr>
            <a:xfrm>
              <a:off x="-2219942" y="5752957"/>
              <a:ext cx="3653991" cy="1075359"/>
            </a:xfrm>
            <a:prstGeom prst="rect">
              <a:avLst/>
            </a:prstGeom>
            <a:noFill/>
            <a:ln>
              <a:noFill/>
            </a:ln>
          </p:spPr>
          <p:txBody>
            <a:bodyPr wrap="square" lIns="0" tIns="0" rIns="0" bIns="0" rtlCol="0">
              <a:spAutoFit/>
            </a:bodyPr>
            <a:lstStyle/>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adapt to changing traffic patterns, service demands, and network configurations without requiring significant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manual</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intervention</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or reconfiguration</a:t>
              </a:r>
              <a:endParaRPr lang="zh-CN" altLang="en-US"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grpSp>
      <p:grpSp>
        <p:nvGrpSpPr>
          <p:cNvPr id="34" name="组合 33"/>
          <p:cNvGrpSpPr/>
          <p:nvPr/>
        </p:nvGrpSpPr>
        <p:grpSpPr>
          <a:xfrm>
            <a:off x="7732922" y="2253624"/>
            <a:ext cx="3041758" cy="1971737"/>
            <a:chOff x="-1788099" y="4487828"/>
            <a:chExt cx="3041758" cy="1971737"/>
          </a:xfrm>
        </p:grpSpPr>
        <p:sp>
          <p:nvSpPr>
            <p:cNvPr id="35" name="TextBox 18"/>
            <p:cNvSpPr txBox="1"/>
            <p:nvPr/>
          </p:nvSpPr>
          <p:spPr>
            <a:xfrm>
              <a:off x="-1788099" y="4487828"/>
              <a:ext cx="2514311" cy="998350"/>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Convergence of Networking and Computing</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6" name="学论网-www.xuelun.me"/>
            <p:cNvSpPr txBox="1"/>
            <p:nvPr/>
          </p:nvSpPr>
          <p:spPr>
            <a:xfrm>
              <a:off x="-1743928" y="5384206"/>
              <a:ext cx="2997587" cy="1075359"/>
            </a:xfrm>
            <a:prstGeom prst="rect">
              <a:avLst/>
            </a:prstGeom>
            <a:noFill/>
            <a:ln>
              <a:noFill/>
            </a:ln>
          </p:spPr>
          <p:txBody>
            <a:bodyPr wrap="square" lIns="0" tIns="0" rIns="0" bIns="0" rtlCol="0">
              <a:spAutoFit/>
            </a:bodyPr>
            <a:lstStyle/>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1. closer to information sources and end-users </a:t>
              </a:r>
            </a:p>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2.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joint</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optimization</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of communication and computation resources.</a:t>
              </a:r>
              <a:endParaRPr lang="zh-CN" altLang="en-US"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grpSp>
      <p:grpSp>
        <p:nvGrpSpPr>
          <p:cNvPr id="40" name="组合 39"/>
          <p:cNvGrpSpPr/>
          <p:nvPr/>
        </p:nvGrpSpPr>
        <p:grpSpPr>
          <a:xfrm>
            <a:off x="1136887" y="4887617"/>
            <a:ext cx="3869946" cy="1555037"/>
            <a:chOff x="-2312416" y="4496710"/>
            <a:chExt cx="3869946" cy="1555037"/>
          </a:xfrm>
        </p:grpSpPr>
        <p:sp>
          <p:nvSpPr>
            <p:cNvPr id="41" name="TextBox 18"/>
            <p:cNvSpPr txBox="1"/>
            <p:nvPr/>
          </p:nvSpPr>
          <p:spPr>
            <a:xfrm>
              <a:off x="-1774725" y="4496710"/>
              <a:ext cx="2317346" cy="998350"/>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Demand for Low Latency and High Throughput</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2" name="学论网-www.xuelun.me"/>
            <p:cNvSpPr txBox="1"/>
            <p:nvPr/>
          </p:nvSpPr>
          <p:spPr>
            <a:xfrm>
              <a:off x="-2312416" y="5530386"/>
              <a:ext cx="3869946" cy="521361"/>
            </a:xfrm>
            <a:prstGeom prst="rect">
              <a:avLst/>
            </a:prstGeom>
            <a:noFill/>
            <a:ln>
              <a:noFill/>
            </a:ln>
          </p:spPr>
          <p:txBody>
            <a:bodyPr wrap="square" lIns="0" tIns="0" rIns="0" bIns="0" rtlCol="0">
              <a:spAutoFit/>
            </a:bodyPr>
            <a:lstStyle/>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considering the need to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balance</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traffic across both communicational and computational resources.</a:t>
              </a:r>
              <a:endParaRPr lang="zh-CN" altLang="en-US"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grpSp>
      <p:grpSp>
        <p:nvGrpSpPr>
          <p:cNvPr id="46" name="组合 45"/>
          <p:cNvGrpSpPr/>
          <p:nvPr/>
        </p:nvGrpSpPr>
        <p:grpSpPr>
          <a:xfrm>
            <a:off x="4838844" y="874142"/>
            <a:ext cx="2514311" cy="1834495"/>
            <a:chOff x="-1743928" y="4348071"/>
            <a:chExt cx="2514311" cy="1834495"/>
          </a:xfrm>
        </p:grpSpPr>
        <p:sp>
          <p:nvSpPr>
            <p:cNvPr id="47" name="TextBox 18"/>
            <p:cNvSpPr txBox="1"/>
            <p:nvPr/>
          </p:nvSpPr>
          <p:spPr>
            <a:xfrm>
              <a:off x="-1699020" y="4348071"/>
              <a:ext cx="2424493" cy="998350"/>
            </a:xfrm>
            <a:prstGeom prst="rect">
              <a:avLst/>
            </a:prstGeom>
            <a:noFill/>
          </p:spPr>
          <p:txBody>
            <a:bodyPr wrap="square" lIns="68580" tIns="34290" rIns="68580" bIns="34290" rtlCol="0">
              <a:spAutoFit/>
            </a:bodyPr>
            <a:lstStyle/>
            <a:p>
              <a:pPr algn="ctr">
                <a:lnSpc>
                  <a:spcPct val="130000"/>
                </a:lnSpc>
              </a:pPr>
              <a:r>
                <a:rPr lang="fr-FR"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Emergence </a:t>
              </a:r>
            </a:p>
            <a:p>
              <a:pPr algn="ctr">
                <a:lnSpc>
                  <a:spcPct val="130000"/>
                </a:lnSpc>
              </a:pPr>
              <a:r>
                <a:rPr lang="fr-FR"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of Augmented Information Services</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8" name="学论网-www.xuelun.me"/>
            <p:cNvSpPr txBox="1"/>
            <p:nvPr/>
          </p:nvSpPr>
          <p:spPr>
            <a:xfrm>
              <a:off x="-1743928" y="5384206"/>
              <a:ext cx="2514311" cy="798360"/>
            </a:xfrm>
            <a:prstGeom prst="rect">
              <a:avLst/>
            </a:prstGeom>
            <a:noFill/>
            <a:ln>
              <a:noFill/>
            </a:ln>
          </p:spPr>
          <p:txBody>
            <a:bodyPr wrap="square" lIns="0" tIns="0" rIns="0" bIns="0" rtlCol="0">
              <a:spAutoFit/>
            </a:bodyPr>
            <a:lstStyle/>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1.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real-time</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processing of source data</a:t>
              </a:r>
            </a:p>
            <a:p>
              <a:pPr>
                <a:lnSpc>
                  <a:spcPct val="150000"/>
                </a:lnSpc>
              </a:pPr>
              <a:r>
                <a:rPr lang="fr-FR"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2. complex service function chains</a:t>
              </a:r>
              <a:endParaRPr lang="zh-CN" altLang="en-US"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grpSp>
      <p:grpSp>
        <p:nvGrpSpPr>
          <p:cNvPr id="49" name="组合 48"/>
          <p:cNvGrpSpPr/>
          <p:nvPr/>
        </p:nvGrpSpPr>
        <p:grpSpPr>
          <a:xfrm>
            <a:off x="7847756" y="4639211"/>
            <a:ext cx="3395500" cy="1829193"/>
            <a:chOff x="-1743928" y="4630372"/>
            <a:chExt cx="3395500" cy="1829193"/>
          </a:xfrm>
        </p:grpSpPr>
        <p:sp>
          <p:nvSpPr>
            <p:cNvPr id="50" name="TextBox 18"/>
            <p:cNvSpPr txBox="1"/>
            <p:nvPr/>
          </p:nvSpPr>
          <p:spPr>
            <a:xfrm>
              <a:off x="-1743928" y="4630372"/>
              <a:ext cx="2410267" cy="678263"/>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Increased Complexity in Traffic Patterns</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1" name="学论网-www.xuelun.me"/>
            <p:cNvSpPr txBox="1"/>
            <p:nvPr/>
          </p:nvSpPr>
          <p:spPr>
            <a:xfrm>
              <a:off x="-1743928" y="5384206"/>
              <a:ext cx="3395500" cy="1075359"/>
            </a:xfrm>
            <a:prstGeom prst="rect">
              <a:avLst/>
            </a:prstGeom>
            <a:noFill/>
            <a:ln>
              <a:noFill/>
            </a:ln>
          </p:spPr>
          <p:txBody>
            <a:bodyPr wrap="square" lIns="0" tIns="0" rIns="0" bIns="0" rtlCol="0">
              <a:spAutoFit/>
            </a:bodyPr>
            <a:lstStyle/>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a diverse mix of traffic, including unicast, multicast, and even broadcast or anycast flows</a:t>
              </a:r>
            </a:p>
            <a:p>
              <a:pPr>
                <a:lnSpc>
                  <a:spcPct val="150000"/>
                </a:lnSpc>
              </a:pP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data packets must undergo </a:t>
              </a:r>
              <a:r>
                <a:rPr lang="en-US" altLang="zh-CN" sz="1200" dirty="0">
                  <a:solidFill>
                    <a:srgbClr val="FF0000"/>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specific</a:t>
              </a:r>
              <a:r>
                <a:rPr lang="en-US" altLang="zh-CN"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processing steps</a:t>
              </a:r>
              <a:endParaRPr lang="zh-CN" altLang="en-US" sz="12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endParaRPr>
            </a:p>
          </p:txBody>
        </p:sp>
      </p:grpSp>
      <p:grpSp>
        <p:nvGrpSpPr>
          <p:cNvPr id="18" name="组合 17">
            <a:extLst>
              <a:ext uri="{FF2B5EF4-FFF2-40B4-BE49-F238E27FC236}">
                <a16:creationId xmlns:a16="http://schemas.microsoft.com/office/drawing/2014/main" id="{20DACB36-9D2E-80B0-D4B1-87043CA0100B}"/>
              </a:ext>
            </a:extLst>
          </p:cNvPr>
          <p:cNvGrpSpPr/>
          <p:nvPr/>
        </p:nvGrpSpPr>
        <p:grpSpPr>
          <a:xfrm>
            <a:off x="6262928" y="266844"/>
            <a:ext cx="4511752" cy="330008"/>
            <a:chOff x="5025390" y="266844"/>
            <a:chExt cx="6259830" cy="330008"/>
          </a:xfrm>
        </p:grpSpPr>
        <p:cxnSp>
          <p:nvCxnSpPr>
            <p:cNvPr id="19" name="直接连接符 18">
              <a:extLst>
                <a:ext uri="{FF2B5EF4-FFF2-40B4-BE49-F238E27FC236}">
                  <a16:creationId xmlns:a16="http://schemas.microsoft.com/office/drawing/2014/main" id="{06F22517-BF71-0BE3-4BD3-4107ED3FD912}"/>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492AAC84-ED5E-9356-80B0-9B78934965D7}"/>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9261703C-1181-C426-3DAF-582923202970}"/>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FF8F7151-E733-9043-5193-EFABFE6A09A9}"/>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09249F6B-D4BE-EC5C-3BA9-410008706B45}"/>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7970AEFB-6B16-EF4C-1F4B-26BEC3780546}"/>
              </a:ext>
            </a:extLst>
          </p:cNvPr>
          <p:cNvGrpSpPr/>
          <p:nvPr/>
        </p:nvGrpSpPr>
        <p:grpSpPr>
          <a:xfrm>
            <a:off x="0" y="266844"/>
            <a:ext cx="487680" cy="330008"/>
            <a:chOff x="5025390" y="266844"/>
            <a:chExt cx="6259830" cy="330008"/>
          </a:xfrm>
        </p:grpSpPr>
        <p:cxnSp>
          <p:nvCxnSpPr>
            <p:cNvPr id="61" name="直接连接符 60">
              <a:extLst>
                <a:ext uri="{FF2B5EF4-FFF2-40B4-BE49-F238E27FC236}">
                  <a16:creationId xmlns:a16="http://schemas.microsoft.com/office/drawing/2014/main" id="{8CFEA6BE-A048-1B2C-8FD1-7037F45CC3F0}"/>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A3BA3248-3BB7-20C6-78C9-ADDA9917E831}"/>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E61F5E0A-08A2-C15F-2539-FB2DAC09850D}"/>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1509751-E062-ED44-00E9-C46683D4E8AB}"/>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D40B814-DF9E-B5A5-626F-8078C2108F7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66" name="图片 65">
            <a:extLst>
              <a:ext uri="{FF2B5EF4-FFF2-40B4-BE49-F238E27FC236}">
                <a16:creationId xmlns:a16="http://schemas.microsoft.com/office/drawing/2014/main" id="{76EE7920-6A38-029B-2510-8CAB72958E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67" name="矩形 66">
            <a:extLst>
              <a:ext uri="{FF2B5EF4-FFF2-40B4-BE49-F238E27FC236}">
                <a16:creationId xmlns:a16="http://schemas.microsoft.com/office/drawing/2014/main" id="{ACAE34FE-1A56-4365-BE04-13AD7D16153B}"/>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68" name="矩形 67">
            <a:extLst>
              <a:ext uri="{FF2B5EF4-FFF2-40B4-BE49-F238E27FC236}">
                <a16:creationId xmlns:a16="http://schemas.microsoft.com/office/drawing/2014/main" id="{D65B9C5F-7235-6A5D-07E2-4F510B1E4B93}"/>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69" name="矩形 68">
            <a:extLst>
              <a:ext uri="{FF2B5EF4-FFF2-40B4-BE49-F238E27FC236}">
                <a16:creationId xmlns:a16="http://schemas.microsoft.com/office/drawing/2014/main" id="{744786E5-2581-58A6-9E47-9AD86B31EAE6}"/>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70" name="矩形 69">
            <a:extLst>
              <a:ext uri="{FF2B5EF4-FFF2-40B4-BE49-F238E27FC236}">
                <a16:creationId xmlns:a16="http://schemas.microsoft.com/office/drawing/2014/main" id="{A5CB6731-88D1-DC85-66AD-76151E60A120}"/>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71" name="矩形 70">
            <a:extLst>
              <a:ext uri="{FF2B5EF4-FFF2-40B4-BE49-F238E27FC236}">
                <a16:creationId xmlns:a16="http://schemas.microsoft.com/office/drawing/2014/main" id="{218CE993-AD56-5ED5-5C63-50C4F258A450}"/>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72" name="直接连接符 71">
            <a:extLst>
              <a:ext uri="{FF2B5EF4-FFF2-40B4-BE49-F238E27FC236}">
                <a16:creationId xmlns:a16="http://schemas.microsoft.com/office/drawing/2014/main" id="{FDA2C3FD-48CA-2BF7-DF8A-D8EA70E491BE}"/>
              </a:ext>
            </a:extLst>
          </p:cNvPr>
          <p:cNvCxnSpPr>
            <a:cxnSpLocks/>
          </p:cNvCxnSpPr>
          <p:nvPr/>
        </p:nvCxnSpPr>
        <p:spPr>
          <a:xfrm>
            <a:off x="602134" y="597354"/>
            <a:ext cx="1069506"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0560A063-D75B-1626-FA82-6A6C6DBEFE40}"/>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41195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2" presetClass="entr" presetSubtype="8" fill="hold" grpId="0" nodeType="withEffect">
                                  <p:stCondLst>
                                    <p:cond delay="25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8"/>
                                        </p:tgtEl>
                                        <p:attrNameLst>
                                          <p:attrName>style.visibility</p:attrName>
                                        </p:attrNameLst>
                                      </p:cBhvr>
                                      <p:to>
                                        <p:strVal val="visible"/>
                                      </p:to>
                                    </p:set>
                                    <p:animEffect transition="in" filter="wipe(left)">
                                      <p:cBhvr>
                                        <p:cTn id="30" dur="500"/>
                                        <p:tgtEl>
                                          <p:spTgt spid="68"/>
                                        </p:tgtEl>
                                      </p:cBhvr>
                                    </p:animEffect>
                                  </p:childTnLst>
                                </p:cTn>
                              </p:par>
                              <p:par>
                                <p:cTn id="31" presetID="22" presetClass="entr" presetSubtype="8" fill="hold" grpId="0" nodeType="withEffect">
                                  <p:stCondLst>
                                    <p:cond delay="100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500"/>
                                        <p:tgtEl>
                                          <p:spTgt spid="69"/>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70"/>
                                        </p:tgtEl>
                                        <p:attrNameLst>
                                          <p:attrName>style.visibility</p:attrName>
                                        </p:attrNameLst>
                                      </p:cBhvr>
                                      <p:to>
                                        <p:strVal val="visible"/>
                                      </p:to>
                                    </p:set>
                                    <p:animEffect transition="in" filter="wipe(left)">
                                      <p:cBhvr>
                                        <p:cTn id="36" dur="500"/>
                                        <p:tgtEl>
                                          <p:spTgt spid="70"/>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71"/>
                                        </p:tgtEl>
                                        <p:attrNameLst>
                                          <p:attrName>style.visibility</p:attrName>
                                        </p:attrNameLst>
                                      </p:cBhvr>
                                      <p:to>
                                        <p:strVal val="visible"/>
                                      </p:to>
                                    </p:set>
                                    <p:animEffect transition="in" filter="wipe(left)">
                                      <p:cBhvr>
                                        <p:cTn id="39" dur="500"/>
                                        <p:tgtEl>
                                          <p:spTgt spid="71"/>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73"/>
                                        </p:tgtEl>
                                        <p:attrNameLst>
                                          <p:attrName>style.visibility</p:attrName>
                                        </p:attrNameLst>
                                      </p:cBhvr>
                                      <p:to>
                                        <p:strVal val="visible"/>
                                      </p:to>
                                    </p:set>
                                    <p:animEffect transition="in" filter="wipe(left)">
                                      <p:cBhvr>
                                        <p:cTn id="4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97121" y="1253167"/>
            <a:ext cx="2559495" cy="4063749"/>
            <a:chOff x="1022470" y="1481251"/>
            <a:chExt cx="2066102" cy="4063749"/>
          </a:xfrm>
        </p:grpSpPr>
        <p:sp>
          <p:nvSpPr>
            <p:cNvPr id="29"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4" name="椭圆 33"/>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594736" y="2274461"/>
            <a:ext cx="2887650" cy="1015663"/>
          </a:xfrm>
          <a:prstGeom prst="rect">
            <a:avLst/>
          </a:prstGeom>
        </p:spPr>
        <p:txBody>
          <a:bodyPr wrap="none">
            <a:spAutoFit/>
          </a:bodyPr>
          <a:lstStyle/>
          <a:p>
            <a:pPr algn="ctr">
              <a:defRPr/>
            </a:pPr>
            <a:r>
              <a:rPr lang="en-US" altLang="zh-CN"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18"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椭圆 18"/>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4213" y="2934527"/>
            <a:ext cx="2372539" cy="830997"/>
          </a:xfrm>
          <a:prstGeom prst="rect">
            <a:avLst/>
          </a:prstGeom>
          <a:noFill/>
        </p:spPr>
        <p:txBody>
          <a:bodyPr wrap="square" rtlCol="0">
            <a:spAutoFit/>
          </a:bodyPr>
          <a:lstStyle/>
          <a:p>
            <a:r>
              <a:rPr lang="en-US" altLang="zh-CN" sz="4800" dirty="0">
                <a:solidFill>
                  <a:schemeClr val="bg1"/>
                </a:solidFill>
                <a:latin typeface="思源黑体 CN Medium" panose="020B0600000000000000" pitchFamily="34" charset="-122"/>
                <a:ea typeface="思源黑体 CN Medium" panose="020B0600000000000000" pitchFamily="34" charset="-122"/>
              </a:rPr>
              <a:t>PART 2</a:t>
            </a:r>
            <a:endParaRPr lang="zh-CN" altLang="en-US" sz="4800" dirty="0">
              <a:solidFill>
                <a:schemeClr val="bg1"/>
              </a:solidFill>
              <a:latin typeface="思源黑体 CN Medium" panose="020B0600000000000000" pitchFamily="34" charset="-122"/>
              <a:ea typeface="思源黑体 CN Medium" panose="020B0600000000000000" pitchFamily="34" charset="-122"/>
            </a:endParaRPr>
          </a:p>
        </p:txBody>
      </p:sp>
      <p:sp>
        <p:nvSpPr>
          <p:cNvPr id="33" name="椭圆 32"/>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3"/>
          <p:cNvSpPr/>
          <p:nvPr/>
        </p:nvSpPr>
        <p:spPr bwMode="gray">
          <a:xfrm flipV="1">
            <a:off x="1523158" y="4161348"/>
            <a:ext cx="1289892" cy="179461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3" name="箭头2"/>
          <p:cNvSpPr/>
          <p:nvPr/>
        </p:nvSpPr>
        <p:spPr bwMode="gray">
          <a:xfrm rot="16200000">
            <a:off x="1863049" y="3414482"/>
            <a:ext cx="383377" cy="1533215"/>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4" name="箭头1"/>
          <p:cNvSpPr/>
          <p:nvPr/>
        </p:nvSpPr>
        <p:spPr bwMode="gray">
          <a:xfrm>
            <a:off x="1514864" y="2200922"/>
            <a:ext cx="1289892" cy="207888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6" name="标题1"/>
          <p:cNvSpPr>
            <a:spLocks noChangeArrowheads="1"/>
          </p:cNvSpPr>
          <p:nvPr/>
        </p:nvSpPr>
        <p:spPr bwMode="gray">
          <a:xfrm>
            <a:off x="2962058" y="1734940"/>
            <a:ext cx="1466422" cy="1418637"/>
          </a:xfrm>
          <a:prstGeom prst="roundRect">
            <a:avLst>
              <a:gd name="adj" fmla="val 11921"/>
            </a:avLst>
          </a:prstGeom>
          <a:solidFill>
            <a:srgbClr val="AC4243"/>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2400" b="1">
                <a:solidFill>
                  <a:sysClr val="window" lastClr="FFFFFF">
                    <a:lumMod val="95000"/>
                  </a:sysClr>
                </a:solidFill>
                <a:latin typeface="思源黑体 CN Medium" panose="020B0600000000000000" pitchFamily="34" charset="-122"/>
                <a:ea typeface="思源黑体 CN Medium" panose="020B0600000000000000" pitchFamily="34" charset="-122"/>
              </a:rPr>
              <a:t>i</a:t>
            </a:r>
            <a:endParaRPr lang="zh-CN" altLang="zh-CN" sz="2400" b="1">
              <a:solidFill>
                <a:sysClr val="window" lastClr="FFFFFF">
                  <a:lumMod val="95000"/>
                </a:sysClr>
              </a:solidFill>
              <a:latin typeface="思源黑体 CN Medium" panose="020B0600000000000000" pitchFamily="34" charset="-122"/>
              <a:ea typeface="思源黑体 CN Medium" panose="020B0600000000000000" pitchFamily="34" charset="-122"/>
            </a:endParaRPr>
          </a:p>
        </p:txBody>
      </p:sp>
      <p:sp>
        <p:nvSpPr>
          <p:cNvPr id="8" name="标题2"/>
          <p:cNvSpPr>
            <a:spLocks noChangeArrowheads="1"/>
          </p:cNvSpPr>
          <p:nvPr/>
        </p:nvSpPr>
        <p:spPr bwMode="gray">
          <a:xfrm>
            <a:off x="2962058" y="3457322"/>
            <a:ext cx="1466424" cy="1406744"/>
          </a:xfrm>
          <a:prstGeom prst="roundRect">
            <a:avLst>
              <a:gd name="adj" fmla="val 11921"/>
            </a:avLst>
          </a:prstGeom>
          <a:solidFill>
            <a:srgbClr val="AC4243"/>
          </a:solidFill>
          <a:ln w="25400" cap="flat" cmpd="sng" algn="ctr">
            <a:noFill/>
            <a:prstDash val="solid"/>
          </a:ln>
          <a:effectLst/>
        </p:spPr>
        <p:txBody>
          <a:bodyPr lIns="62118" tIns="31058" rIns="62118" bIns="31058" anchor="ctr"/>
          <a:lstStyle/>
          <a:p>
            <a:pPr algn="ctr" fontAlgn="base">
              <a:lnSpc>
                <a:spcPct val="120000"/>
              </a:lnSpc>
              <a:spcBef>
                <a:spcPct val="0"/>
              </a:spcBef>
              <a:spcAft>
                <a:spcPct val="0"/>
              </a:spcAft>
            </a:pPr>
            <a:r>
              <a:rPr lang="en-US" altLang="zh-CN" sz="2400" b="1">
                <a:solidFill>
                  <a:sysClr val="window" lastClr="FFFFFF">
                    <a:lumMod val="95000"/>
                  </a:sysClr>
                </a:solidFill>
                <a:latin typeface="思源黑体 CN Medium" panose="020B0600000000000000" pitchFamily="34" charset="-122"/>
                <a:ea typeface="思源黑体 CN Medium" panose="020B0600000000000000" pitchFamily="34" charset="-122"/>
              </a:rPr>
              <a:t>ii</a:t>
            </a:r>
            <a:endParaRPr lang="zh-CN" altLang="zh-CN" sz="2400" b="1">
              <a:solidFill>
                <a:sysClr val="window" lastClr="FFFFFF">
                  <a:lumMod val="95000"/>
                </a:sysClr>
              </a:solidFill>
              <a:latin typeface="思源黑体 CN Medium" panose="020B0600000000000000" pitchFamily="34" charset="-122"/>
              <a:ea typeface="思源黑体 CN Medium" panose="020B0600000000000000" pitchFamily="34" charset="-122"/>
            </a:endParaRPr>
          </a:p>
        </p:txBody>
      </p:sp>
      <p:sp>
        <p:nvSpPr>
          <p:cNvPr id="10" name="标题3"/>
          <p:cNvSpPr>
            <a:spLocks noChangeArrowheads="1"/>
          </p:cNvSpPr>
          <p:nvPr/>
        </p:nvSpPr>
        <p:spPr bwMode="gray">
          <a:xfrm>
            <a:off x="2962058" y="5157958"/>
            <a:ext cx="1466422" cy="1394194"/>
          </a:xfrm>
          <a:prstGeom prst="roundRect">
            <a:avLst>
              <a:gd name="adj" fmla="val 11921"/>
            </a:avLst>
          </a:prstGeom>
          <a:solidFill>
            <a:srgbClr val="AC4243"/>
          </a:solidFill>
          <a:ln w="25400" cap="flat" cmpd="sng" algn="ctr">
            <a:noFill/>
            <a:prstDash val="solid"/>
          </a:ln>
          <a:effectLst/>
        </p:spPr>
        <p:txBody>
          <a:bodyPr lIns="62118" tIns="31058" rIns="62118" bIns="31058" anchor="ctr"/>
          <a:lstStyle/>
          <a:p>
            <a:pPr algn="ctr" fontAlgn="base">
              <a:lnSpc>
                <a:spcPct val="120000"/>
              </a:lnSpc>
              <a:spcBef>
                <a:spcPct val="0"/>
              </a:spcBef>
              <a:spcAft>
                <a:spcPct val="0"/>
              </a:spcAft>
            </a:pPr>
            <a:r>
              <a:rPr lang="en-US" altLang="zh-CN" sz="2400" b="1">
                <a:solidFill>
                  <a:sysClr val="window" lastClr="FFFFFF">
                    <a:lumMod val="95000"/>
                  </a:sysClr>
                </a:solidFill>
                <a:latin typeface="思源黑体 CN Medium" panose="020B0600000000000000" pitchFamily="34" charset="-122"/>
                <a:ea typeface="思源黑体 CN Medium" panose="020B0600000000000000" pitchFamily="34" charset="-122"/>
              </a:rPr>
              <a:t>iii</a:t>
            </a:r>
            <a:endParaRPr lang="zh-CN" altLang="zh-CN" sz="2400" b="1">
              <a:solidFill>
                <a:sysClr val="window" lastClr="FFFFFF">
                  <a:lumMod val="95000"/>
                </a:sysClr>
              </a:solidFill>
              <a:latin typeface="思源黑体 CN Medium" panose="020B0600000000000000" pitchFamily="34" charset="-122"/>
              <a:ea typeface="思源黑体 CN Medium" panose="020B0600000000000000" pitchFamily="34" charset="-122"/>
            </a:endParaRPr>
          </a:p>
        </p:txBody>
      </p:sp>
      <p:sp>
        <p:nvSpPr>
          <p:cNvPr id="11" name="Oval 19"/>
          <p:cNvSpPr>
            <a:spLocks noChangeArrowheads="1"/>
          </p:cNvSpPr>
          <p:nvPr/>
        </p:nvSpPr>
        <p:spPr bwMode="auto">
          <a:xfrm>
            <a:off x="763743" y="3457322"/>
            <a:ext cx="1647935" cy="1406744"/>
          </a:xfrm>
          <a:prstGeom prst="ellipse">
            <a:avLst/>
          </a:pr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思源黑体 CN Medium" panose="020B0600000000000000" pitchFamily="34" charset="-122"/>
                <a:ea typeface="思源黑体 CN Medium" panose="020B0600000000000000" pitchFamily="34" charset="-122"/>
              </a:rPr>
              <a:t>UCNC</a:t>
            </a:r>
            <a:endParaRPr lang="zh-CN" altLang="en-US" sz="2400" b="1">
              <a:solidFill>
                <a:schemeClr val="bg1"/>
              </a:solidFill>
              <a:latin typeface="思源黑体 CN Medium" panose="020B0600000000000000" pitchFamily="34" charset="-122"/>
              <a:ea typeface="思源黑体 CN Medium" panose="020B0600000000000000" pitchFamily="34" charset="-122"/>
            </a:endParaRPr>
          </a:p>
        </p:txBody>
      </p:sp>
      <p:sp>
        <p:nvSpPr>
          <p:cNvPr id="17" name="TextBox 18"/>
          <p:cNvSpPr txBox="1"/>
          <p:nvPr/>
        </p:nvSpPr>
        <p:spPr>
          <a:xfrm>
            <a:off x="4396366" y="2265170"/>
            <a:ext cx="6188898" cy="358175"/>
          </a:xfrm>
          <a:prstGeom prst="rect">
            <a:avLst/>
          </a:prstGeom>
          <a:noFill/>
        </p:spPr>
        <p:txBody>
          <a:bodyPr wrap="square" lIns="68580" tIns="34290" rIns="68580" bIns="34290" rtlCol="0">
            <a:spAutoFit/>
          </a:bodyPr>
          <a:lstStyle/>
          <a:p>
            <a:pPr algn="ctr">
              <a:lnSpc>
                <a:spcPct val="130000"/>
              </a:lnSpc>
            </a:pP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are processed by a specified chain of service functions</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0" name="TextBox 18"/>
          <p:cNvSpPr txBox="1"/>
          <p:nvPr/>
        </p:nvSpPr>
        <p:spPr>
          <a:xfrm>
            <a:off x="3984993" y="4014603"/>
            <a:ext cx="7011643" cy="358175"/>
          </a:xfrm>
          <a:prstGeom prst="rect">
            <a:avLst/>
          </a:prstGeom>
          <a:noFill/>
        </p:spPr>
        <p:txBody>
          <a:bodyPr wrap="square" lIns="68580" tIns="34290" rIns="68580" bIns="34290" rtlCol="0">
            <a:spAutoFit/>
          </a:bodyPr>
          <a:lstStyle/>
          <a:p>
            <a:pPr algn="ct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follow </a:t>
            </a:r>
            <a:r>
              <a:rPr lang="en-US" altLang="zh-CN" sz="1600" b="1" dirty="0">
                <a:solidFill>
                  <a:srgbClr val="FF0000"/>
                </a:solidFill>
                <a:latin typeface="思源黑体 CN Medium" panose="020B0600000000000000" pitchFamily="34" charset="-122"/>
                <a:ea typeface="思源黑体 CN Medium" panose="020B0600000000000000" pitchFamily="34" charset="-122"/>
              </a:rPr>
              <a:t>cycle-free</a:t>
            </a: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 routes between consecutive functions</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3" name="TextBox 18"/>
          <p:cNvSpPr txBox="1"/>
          <p:nvPr/>
        </p:nvSpPr>
        <p:spPr>
          <a:xfrm>
            <a:off x="4260919" y="5725525"/>
            <a:ext cx="6786263" cy="678263"/>
          </a:xfrm>
          <a:prstGeom prst="rect">
            <a:avLst/>
          </a:prstGeom>
          <a:noFill/>
        </p:spPr>
        <p:txBody>
          <a:bodyPr wrap="square" lIns="68580" tIns="34290" rIns="68580" bIns="34290" rtlCol="0">
            <a:spAutoFit/>
          </a:bodyPr>
          <a:lstStyle/>
          <a:p>
            <a:pPr algn="ctr">
              <a:lnSpc>
                <a:spcPct val="130000"/>
              </a:lnSpc>
            </a:pP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are delivered to their corresponding set of destinations via proper packet duplications</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4" name="TextBox 18">
            <a:extLst>
              <a:ext uri="{FF2B5EF4-FFF2-40B4-BE49-F238E27FC236}">
                <a16:creationId xmlns:a16="http://schemas.microsoft.com/office/drawing/2014/main" id="{B399DDCF-DC8B-D33A-3A3A-4BF231F592C0}"/>
              </a:ext>
            </a:extLst>
          </p:cNvPr>
          <p:cNvSpPr txBox="1"/>
          <p:nvPr/>
        </p:nvSpPr>
        <p:spPr>
          <a:xfrm>
            <a:off x="893446" y="786431"/>
            <a:ext cx="10405108" cy="678263"/>
          </a:xfrm>
          <a:prstGeom prst="rect">
            <a:avLst/>
          </a:prstGeom>
          <a:noFill/>
        </p:spPr>
        <p:txBody>
          <a:bodyPr wrap="square" lIns="68580" tIns="34290" rIns="68580" bIns="34290" rtlCol="0">
            <a:spAutoFit/>
          </a:bodyPr>
          <a:lstStyle/>
          <a:p>
            <a:pPr>
              <a:lnSpc>
                <a:spcPct val="130000"/>
              </a:lnSpc>
            </a:pP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Universal Computing Network Control (</a:t>
            </a:r>
            <a:r>
              <a:rPr lang="en-US" altLang="zh-CN" sz="1600" b="1" dirty="0" err="1">
                <a:solidFill>
                  <a:schemeClr val="tx1">
                    <a:lumMod val="65000"/>
                    <a:lumOff val="35000"/>
                  </a:schemeClr>
                </a:solidFill>
                <a:latin typeface="思源黑体 CN Medium" panose="020B0600000000000000" pitchFamily="34" charset="-122"/>
                <a:ea typeface="思源黑体 CN Medium" panose="020B0600000000000000" pitchFamily="34" charset="-122"/>
              </a:rPr>
              <a:t>UCNC</a:t>
            </a: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 is the first throughput-optimal policy for </a:t>
            </a:r>
            <a:r>
              <a:rPr lang="en-US" altLang="zh-CN" sz="1600" b="1" dirty="0">
                <a:solidFill>
                  <a:srgbClr val="FF0000"/>
                </a:solidFill>
                <a:latin typeface="思源黑体 CN Medium" panose="020B0600000000000000" pitchFamily="34" charset="-122"/>
                <a:ea typeface="思源黑体 CN Medium" panose="020B0600000000000000" pitchFamily="34" charset="-122"/>
              </a:rPr>
              <a:t>non-unicast </a:t>
            </a:r>
            <a:r>
              <a:rPr lang="en-US" altLang="zh-CN"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rPr>
              <a:t>traffic in distributed computing networks with both communication and computation constraints</a:t>
            </a:r>
            <a:endParaRPr lang="zh-CN" altLang="en-US" sz="1600" b="1"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grpSp>
        <p:nvGrpSpPr>
          <p:cNvPr id="16" name="组合 15">
            <a:extLst>
              <a:ext uri="{FF2B5EF4-FFF2-40B4-BE49-F238E27FC236}">
                <a16:creationId xmlns:a16="http://schemas.microsoft.com/office/drawing/2014/main" id="{C6ADFD60-A69A-AC26-51E4-B1A117C9F1C5}"/>
              </a:ext>
            </a:extLst>
          </p:cNvPr>
          <p:cNvGrpSpPr/>
          <p:nvPr/>
        </p:nvGrpSpPr>
        <p:grpSpPr>
          <a:xfrm>
            <a:off x="6262928" y="266844"/>
            <a:ext cx="4511752" cy="330008"/>
            <a:chOff x="5025390" y="266844"/>
            <a:chExt cx="6259830" cy="330008"/>
          </a:xfrm>
        </p:grpSpPr>
        <p:cxnSp>
          <p:nvCxnSpPr>
            <p:cNvPr id="18" name="直接连接符 17">
              <a:extLst>
                <a:ext uri="{FF2B5EF4-FFF2-40B4-BE49-F238E27FC236}">
                  <a16:creationId xmlns:a16="http://schemas.microsoft.com/office/drawing/2014/main" id="{23020901-43D6-E295-24E2-9AC1B51C47AA}"/>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9813A64-D402-E92D-EE05-22E0A687DD7A}"/>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925B997-D0BB-38C5-BC6D-440C66AF4CDC}"/>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3C79838-7866-1CF2-992A-E2000BF9E3F5}"/>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1BF95CA-2185-27B4-41BD-3FB25CBD276C}"/>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355185A3-E1A8-1451-3273-74529DB11227}"/>
              </a:ext>
            </a:extLst>
          </p:cNvPr>
          <p:cNvGrpSpPr/>
          <p:nvPr/>
        </p:nvGrpSpPr>
        <p:grpSpPr>
          <a:xfrm>
            <a:off x="0" y="266844"/>
            <a:ext cx="487680" cy="330008"/>
            <a:chOff x="5025390" y="266844"/>
            <a:chExt cx="6259830" cy="330008"/>
          </a:xfrm>
        </p:grpSpPr>
        <p:cxnSp>
          <p:nvCxnSpPr>
            <p:cNvPr id="38" name="直接连接符 37">
              <a:extLst>
                <a:ext uri="{FF2B5EF4-FFF2-40B4-BE49-F238E27FC236}">
                  <a16:creationId xmlns:a16="http://schemas.microsoft.com/office/drawing/2014/main" id="{E451E995-8FC9-EB8E-9876-2DD1C744F579}"/>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2E2BDF3-5D0D-8B62-8678-7015D5E9AC50}"/>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B347496-14CE-8FBE-F895-3D3455F14107}"/>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7519A33-749C-9198-3F81-8CF249F67991}"/>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738FA47-F861-93B0-94DE-0D514AC60AF5}"/>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45" name="图片 44">
            <a:extLst>
              <a:ext uri="{FF2B5EF4-FFF2-40B4-BE49-F238E27FC236}">
                <a16:creationId xmlns:a16="http://schemas.microsoft.com/office/drawing/2014/main" id="{48DA56A9-A3F7-C3C1-300A-C35ABAADA9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46" name="矩形 45">
            <a:extLst>
              <a:ext uri="{FF2B5EF4-FFF2-40B4-BE49-F238E27FC236}">
                <a16:creationId xmlns:a16="http://schemas.microsoft.com/office/drawing/2014/main" id="{EF7D52C4-69BE-B80C-CC56-0479C31B1A8F}"/>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D5D8E6D7-A4C1-6820-D2CD-F686FD3D8DB9}"/>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8" name="矩形 47">
            <a:extLst>
              <a:ext uri="{FF2B5EF4-FFF2-40B4-BE49-F238E27FC236}">
                <a16:creationId xmlns:a16="http://schemas.microsoft.com/office/drawing/2014/main" id="{817FDC89-1070-E0CF-29E3-FF1FFF6F1595}"/>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9" name="矩形 48">
            <a:extLst>
              <a:ext uri="{FF2B5EF4-FFF2-40B4-BE49-F238E27FC236}">
                <a16:creationId xmlns:a16="http://schemas.microsoft.com/office/drawing/2014/main" id="{4718244F-824A-462A-DC9F-EE07AFEDC276}"/>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50" name="矩形 49">
            <a:extLst>
              <a:ext uri="{FF2B5EF4-FFF2-40B4-BE49-F238E27FC236}">
                <a16:creationId xmlns:a16="http://schemas.microsoft.com/office/drawing/2014/main" id="{0A4C09D8-D86E-CE15-E251-C3857BE7FC07}"/>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51" name="直接连接符 50">
            <a:extLst>
              <a:ext uri="{FF2B5EF4-FFF2-40B4-BE49-F238E27FC236}">
                <a16:creationId xmlns:a16="http://schemas.microsoft.com/office/drawing/2014/main" id="{C71382AF-D9C7-C2B9-B7A4-A7F46D95A361}"/>
              </a:ext>
            </a:extLst>
          </p:cNvPr>
          <p:cNvCxnSpPr>
            <a:cxnSpLocks/>
          </p:cNvCxnSpPr>
          <p:nvPr/>
        </p:nvCxnSpPr>
        <p:spPr>
          <a:xfrm>
            <a:off x="1755640" y="598116"/>
            <a:ext cx="669960"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26295C71-5A73-4A65-8E54-38FF9887EC17}"/>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7121" y="1253167"/>
            <a:ext cx="2559495" cy="4063749"/>
            <a:chOff x="1022470" y="1481251"/>
            <a:chExt cx="2066102" cy="4063749"/>
          </a:xfrm>
        </p:grpSpPr>
        <p:sp>
          <p:nvSpPr>
            <p:cNvPr id="19" name="任意多边形: 形状 185"/>
            <p:cNvSpPr/>
            <p:nvPr/>
          </p:nvSpPr>
          <p:spPr>
            <a:xfrm rot="16200000">
              <a:off x="64703" y="2439018"/>
              <a:ext cx="3981636" cy="2066102"/>
            </a:xfrm>
            <a:custGeom>
              <a:avLst/>
              <a:gdLst>
                <a:gd name="connsiteX0" fmla="*/ 0 w 3968423"/>
                <a:gd name="connsiteY0" fmla="*/ 0 h 1933574"/>
                <a:gd name="connsiteX1" fmla="*/ 3968423 w 3968423"/>
                <a:gd name="connsiteY1" fmla="*/ 0 h 1933574"/>
                <a:gd name="connsiteX2" fmla="*/ 3946431 w 3968423"/>
                <a:gd name="connsiteY2" fmla="*/ 161996 h 1933574"/>
                <a:gd name="connsiteX3" fmla="*/ 1984212 w 3968423"/>
                <a:gd name="connsiteY3" fmla="*/ 1933574 h 1933574"/>
                <a:gd name="connsiteX4" fmla="*/ 21992 w 3968423"/>
                <a:gd name="connsiteY4" fmla="*/ 161996 h 1933574"/>
                <a:gd name="connsiteX0-1" fmla="*/ 0 w 3968423"/>
                <a:gd name="connsiteY0-2" fmla="*/ 19051 h 1952625"/>
                <a:gd name="connsiteX1-3" fmla="*/ 304945 w 3968423"/>
                <a:gd name="connsiteY1-4" fmla="*/ 0 h 1952625"/>
                <a:gd name="connsiteX2-5" fmla="*/ 3968423 w 3968423"/>
                <a:gd name="connsiteY2-6" fmla="*/ 19051 h 1952625"/>
                <a:gd name="connsiteX3-7" fmla="*/ 3946431 w 3968423"/>
                <a:gd name="connsiteY3-8" fmla="*/ 181047 h 1952625"/>
                <a:gd name="connsiteX4-9" fmla="*/ 1984212 w 3968423"/>
                <a:gd name="connsiteY4-10" fmla="*/ 1952625 h 1952625"/>
                <a:gd name="connsiteX5" fmla="*/ 21992 w 3968423"/>
                <a:gd name="connsiteY5" fmla="*/ 181047 h 1952625"/>
                <a:gd name="connsiteX6" fmla="*/ 0 w 3968423"/>
                <a:gd name="connsiteY6" fmla="*/ 19051 h 1952625"/>
                <a:gd name="connsiteX0-11" fmla="*/ 0 w 3968423"/>
                <a:gd name="connsiteY0-12" fmla="*/ 0 h 1933574"/>
                <a:gd name="connsiteX1-13" fmla="*/ 3968423 w 3968423"/>
                <a:gd name="connsiteY1-14" fmla="*/ 0 h 1933574"/>
                <a:gd name="connsiteX2-15" fmla="*/ 3946431 w 3968423"/>
                <a:gd name="connsiteY2-16" fmla="*/ 161996 h 1933574"/>
                <a:gd name="connsiteX3-17" fmla="*/ 1984212 w 3968423"/>
                <a:gd name="connsiteY3-18" fmla="*/ 1933574 h 1933574"/>
                <a:gd name="connsiteX4-19" fmla="*/ 21992 w 3968423"/>
                <a:gd name="connsiteY4-20" fmla="*/ 161996 h 1933574"/>
                <a:gd name="connsiteX5-21" fmla="*/ 0 w 3968423"/>
                <a:gd name="connsiteY5-22" fmla="*/ 0 h 1933574"/>
                <a:gd name="connsiteX0-23" fmla="*/ 0 w 3968423"/>
                <a:gd name="connsiteY0-24" fmla="*/ 14289 h 1947863"/>
                <a:gd name="connsiteX1-25" fmla="*/ 328757 w 3968423"/>
                <a:gd name="connsiteY1-26" fmla="*/ 0 h 1947863"/>
                <a:gd name="connsiteX2-27" fmla="*/ 3968423 w 3968423"/>
                <a:gd name="connsiteY2-28" fmla="*/ 14289 h 1947863"/>
                <a:gd name="connsiteX3-29" fmla="*/ 3946431 w 3968423"/>
                <a:gd name="connsiteY3-30" fmla="*/ 176285 h 1947863"/>
                <a:gd name="connsiteX4-31" fmla="*/ 1984212 w 3968423"/>
                <a:gd name="connsiteY4-32" fmla="*/ 1947863 h 1947863"/>
                <a:gd name="connsiteX5-33" fmla="*/ 21992 w 3968423"/>
                <a:gd name="connsiteY5-34" fmla="*/ 176285 h 1947863"/>
                <a:gd name="connsiteX6-35" fmla="*/ 0 w 3968423"/>
                <a:gd name="connsiteY6-36" fmla="*/ 14289 h 1947863"/>
                <a:gd name="connsiteX0-37" fmla="*/ 328757 w 3968423"/>
                <a:gd name="connsiteY0-38" fmla="*/ 0 h 1947863"/>
                <a:gd name="connsiteX1-39" fmla="*/ 3968423 w 3968423"/>
                <a:gd name="connsiteY1-40" fmla="*/ 14289 h 1947863"/>
                <a:gd name="connsiteX2-41" fmla="*/ 3946431 w 3968423"/>
                <a:gd name="connsiteY2-42" fmla="*/ 176285 h 1947863"/>
                <a:gd name="connsiteX3-43" fmla="*/ 1984212 w 3968423"/>
                <a:gd name="connsiteY3-44" fmla="*/ 1947863 h 1947863"/>
                <a:gd name="connsiteX4-45" fmla="*/ 21992 w 3968423"/>
                <a:gd name="connsiteY4-46" fmla="*/ 176285 h 1947863"/>
                <a:gd name="connsiteX5-47" fmla="*/ 0 w 3968423"/>
                <a:gd name="connsiteY5-48" fmla="*/ 14289 h 1947863"/>
                <a:gd name="connsiteX6-49" fmla="*/ 420197 w 3968423"/>
                <a:gd name="connsiteY6-50" fmla="*/ 91440 h 1947863"/>
                <a:gd name="connsiteX0-51" fmla="*/ 328757 w 3968423"/>
                <a:gd name="connsiteY0-52" fmla="*/ 0 h 1947863"/>
                <a:gd name="connsiteX1-53" fmla="*/ 3968423 w 3968423"/>
                <a:gd name="connsiteY1-54" fmla="*/ 14289 h 1947863"/>
                <a:gd name="connsiteX2-55" fmla="*/ 3946431 w 3968423"/>
                <a:gd name="connsiteY2-56" fmla="*/ 176285 h 1947863"/>
                <a:gd name="connsiteX3-57" fmla="*/ 1984212 w 3968423"/>
                <a:gd name="connsiteY3-58" fmla="*/ 1947863 h 1947863"/>
                <a:gd name="connsiteX4-59" fmla="*/ 21992 w 3968423"/>
                <a:gd name="connsiteY4-60" fmla="*/ 176285 h 1947863"/>
                <a:gd name="connsiteX5-61" fmla="*/ 0 w 3968423"/>
                <a:gd name="connsiteY5-62" fmla="*/ 14289 h 1947863"/>
                <a:gd name="connsiteX0-63" fmla="*/ 3968423 w 3968423"/>
                <a:gd name="connsiteY0-64" fmla="*/ 0 h 1933574"/>
                <a:gd name="connsiteX1-65" fmla="*/ 3946431 w 3968423"/>
                <a:gd name="connsiteY1-66" fmla="*/ 161996 h 1933574"/>
                <a:gd name="connsiteX2-67" fmla="*/ 1984212 w 3968423"/>
                <a:gd name="connsiteY2-68" fmla="*/ 1933574 h 1933574"/>
                <a:gd name="connsiteX3-69" fmla="*/ 21992 w 3968423"/>
                <a:gd name="connsiteY3-70" fmla="*/ 161996 h 1933574"/>
                <a:gd name="connsiteX4-71" fmla="*/ 0 w 3968423"/>
                <a:gd name="connsiteY4-72" fmla="*/ 0 h 19335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68423" h="1933574">
                  <a:moveTo>
                    <a:pt x="3968423" y="0"/>
                  </a:moveTo>
                  <a:lnTo>
                    <a:pt x="3946431" y="161996"/>
                  </a:lnTo>
                  <a:cubicBezTo>
                    <a:pt x="3764638" y="1172055"/>
                    <a:pt x="2955217" y="1933574"/>
                    <a:pt x="1984212" y="1933574"/>
                  </a:cubicBezTo>
                  <a:cubicBezTo>
                    <a:pt x="1013203" y="1933574"/>
                    <a:pt x="203783" y="1172055"/>
                    <a:pt x="21992" y="161996"/>
                  </a:cubicBez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86"/>
            <p:cNvSpPr/>
            <p:nvPr/>
          </p:nvSpPr>
          <p:spPr>
            <a:xfrm rot="16200000">
              <a:off x="101594" y="2669337"/>
              <a:ext cx="3914225" cy="1837102"/>
            </a:xfrm>
            <a:custGeom>
              <a:avLst/>
              <a:gdLst>
                <a:gd name="connsiteX0" fmla="*/ 0 w 3901235"/>
                <a:gd name="connsiteY0" fmla="*/ 0 h 1719263"/>
                <a:gd name="connsiteX1" fmla="*/ 3901235 w 3901235"/>
                <a:gd name="connsiteY1" fmla="*/ 0 h 1719263"/>
                <a:gd name="connsiteX2" fmla="*/ 3871510 w 3901235"/>
                <a:gd name="connsiteY2" fmla="*/ 134033 h 1719263"/>
                <a:gd name="connsiteX3" fmla="*/ 1950618 w 3901235"/>
                <a:gd name="connsiteY3" fmla="*/ 1719263 h 1719263"/>
                <a:gd name="connsiteX4" fmla="*/ 29725 w 3901235"/>
                <a:gd name="connsiteY4" fmla="*/ 134033 h 1719263"/>
                <a:gd name="connsiteX0-1" fmla="*/ 0 w 3901235"/>
                <a:gd name="connsiteY0-2" fmla="*/ 4764 h 1724027"/>
                <a:gd name="connsiteX1-3" fmla="*/ 971439 w 3901235"/>
                <a:gd name="connsiteY1-4" fmla="*/ 0 h 1724027"/>
                <a:gd name="connsiteX2-5" fmla="*/ 3901235 w 3901235"/>
                <a:gd name="connsiteY2-6" fmla="*/ 4764 h 1724027"/>
                <a:gd name="connsiteX3-7" fmla="*/ 3871510 w 3901235"/>
                <a:gd name="connsiteY3-8" fmla="*/ 138797 h 1724027"/>
                <a:gd name="connsiteX4-9" fmla="*/ 1950618 w 3901235"/>
                <a:gd name="connsiteY4-10" fmla="*/ 1724027 h 1724027"/>
                <a:gd name="connsiteX5" fmla="*/ 29725 w 3901235"/>
                <a:gd name="connsiteY5" fmla="*/ 138797 h 1724027"/>
                <a:gd name="connsiteX6" fmla="*/ 0 w 3901235"/>
                <a:gd name="connsiteY6" fmla="*/ 4764 h 1724027"/>
                <a:gd name="connsiteX0-11" fmla="*/ 971439 w 3901235"/>
                <a:gd name="connsiteY0-12" fmla="*/ 0 h 1724027"/>
                <a:gd name="connsiteX1-13" fmla="*/ 3901235 w 3901235"/>
                <a:gd name="connsiteY1-14" fmla="*/ 4764 h 1724027"/>
                <a:gd name="connsiteX2-15" fmla="*/ 3871510 w 3901235"/>
                <a:gd name="connsiteY2-16" fmla="*/ 138797 h 1724027"/>
                <a:gd name="connsiteX3-17" fmla="*/ 1950618 w 3901235"/>
                <a:gd name="connsiteY3-18" fmla="*/ 1724027 h 1724027"/>
                <a:gd name="connsiteX4-19" fmla="*/ 29725 w 3901235"/>
                <a:gd name="connsiteY4-20" fmla="*/ 138797 h 1724027"/>
                <a:gd name="connsiteX5-21" fmla="*/ 0 w 3901235"/>
                <a:gd name="connsiteY5-22" fmla="*/ 4764 h 1724027"/>
                <a:gd name="connsiteX6-23" fmla="*/ 1062879 w 3901235"/>
                <a:gd name="connsiteY6-24" fmla="*/ 91440 h 1724027"/>
                <a:gd name="connsiteX0-25" fmla="*/ 971439 w 3901235"/>
                <a:gd name="connsiteY0-26" fmla="*/ 0 h 1724027"/>
                <a:gd name="connsiteX1-27" fmla="*/ 3901235 w 3901235"/>
                <a:gd name="connsiteY1-28" fmla="*/ 4764 h 1724027"/>
                <a:gd name="connsiteX2-29" fmla="*/ 3871510 w 3901235"/>
                <a:gd name="connsiteY2-30" fmla="*/ 138797 h 1724027"/>
                <a:gd name="connsiteX3-31" fmla="*/ 1950618 w 3901235"/>
                <a:gd name="connsiteY3-32" fmla="*/ 1724027 h 1724027"/>
                <a:gd name="connsiteX4-33" fmla="*/ 29725 w 3901235"/>
                <a:gd name="connsiteY4-34" fmla="*/ 138797 h 1724027"/>
                <a:gd name="connsiteX5-35" fmla="*/ 0 w 3901235"/>
                <a:gd name="connsiteY5-36" fmla="*/ 4764 h 1724027"/>
                <a:gd name="connsiteX0-37" fmla="*/ 3901235 w 3901235"/>
                <a:gd name="connsiteY0-38" fmla="*/ 0 h 1719263"/>
                <a:gd name="connsiteX1-39" fmla="*/ 3871510 w 3901235"/>
                <a:gd name="connsiteY1-40" fmla="*/ 134033 h 1719263"/>
                <a:gd name="connsiteX2-41" fmla="*/ 1950618 w 3901235"/>
                <a:gd name="connsiteY2-42" fmla="*/ 1719263 h 1719263"/>
                <a:gd name="connsiteX3-43" fmla="*/ 29725 w 3901235"/>
                <a:gd name="connsiteY3-44" fmla="*/ 134033 h 1719263"/>
                <a:gd name="connsiteX4-45" fmla="*/ 0 w 3901235"/>
                <a:gd name="connsiteY4-46" fmla="*/ 0 h 17192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01235" h="1719263">
                  <a:moveTo>
                    <a:pt x="3901235" y="0"/>
                  </a:moveTo>
                  <a:lnTo>
                    <a:pt x="3871510" y="134033"/>
                  </a:lnTo>
                  <a:cubicBezTo>
                    <a:pt x="3629235" y="1049959"/>
                    <a:pt x="2860935" y="1719263"/>
                    <a:pt x="1950618" y="1719263"/>
                  </a:cubicBezTo>
                  <a:cubicBezTo>
                    <a:pt x="1040298" y="1719263"/>
                    <a:pt x="271998" y="1049959"/>
                    <a:pt x="29725" y="134033"/>
                  </a:cubicBezTo>
                  <a:lnTo>
                    <a:pt x="0" y="0"/>
                  </a:lnTo>
                </a:path>
              </a:pathLst>
            </a:custGeom>
            <a:noFill/>
            <a:ln>
              <a:solidFill>
                <a:srgbClr val="AC424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1" name="椭圆 20"/>
          <p:cNvSpPr/>
          <p:nvPr/>
        </p:nvSpPr>
        <p:spPr>
          <a:xfrm>
            <a:off x="-759511" y="1885309"/>
            <a:ext cx="2976448" cy="2976448"/>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4007576" y="1481250"/>
            <a:ext cx="0" cy="3737552"/>
          </a:xfrm>
          <a:prstGeom prst="line">
            <a:avLst/>
          </a:prstGeom>
          <a:ln w="19050">
            <a:solidFill>
              <a:srgbClr val="AC4243"/>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091174" y="2228322"/>
            <a:ext cx="5197257" cy="1015663"/>
          </a:xfrm>
          <a:prstGeom prst="rect">
            <a:avLst/>
          </a:prstGeom>
        </p:spPr>
        <p:txBody>
          <a:bodyPr wrap="none">
            <a:spAutoFit/>
          </a:bodyPr>
          <a:lstStyle/>
          <a:p>
            <a:pPr algn="ctr">
              <a:defRPr/>
            </a:pPr>
            <a:r>
              <a:rPr lang="en-US" altLang="zh-CN"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6000" kern="100">
              <a:solidFill>
                <a:srgbClr val="AB1E21"/>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0" name="任意多边形: 形状 120"/>
          <p:cNvSpPr/>
          <p:nvPr/>
        </p:nvSpPr>
        <p:spPr>
          <a:xfrm rot="18201767">
            <a:off x="2498891" y="1017834"/>
            <a:ext cx="979224" cy="985205"/>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1" name="椭圆 40"/>
          <p:cNvSpPr/>
          <p:nvPr/>
        </p:nvSpPr>
        <p:spPr>
          <a:xfrm rot="16200000">
            <a:off x="6536383" y="1404540"/>
            <a:ext cx="153420" cy="153420"/>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200000">
            <a:off x="1566654" y="4983591"/>
            <a:ext cx="140946" cy="140946"/>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4213" y="2934527"/>
            <a:ext cx="2372539" cy="830997"/>
          </a:xfrm>
          <a:prstGeom prst="rect">
            <a:avLst/>
          </a:prstGeom>
          <a:noFill/>
        </p:spPr>
        <p:txBody>
          <a:bodyPr wrap="square" rtlCol="0">
            <a:spAutoFit/>
          </a:bodyPr>
          <a:lstStyle/>
          <a:p>
            <a:r>
              <a:rPr lang="en-US" altLang="zh-CN" sz="4800">
                <a:solidFill>
                  <a:schemeClr val="bg1"/>
                </a:solidFill>
                <a:latin typeface="思源黑体 CN Medium" panose="020B0600000000000000" pitchFamily="34" charset="-122"/>
                <a:ea typeface="思源黑体 CN Medium" panose="020B0600000000000000" pitchFamily="34" charset="-122"/>
              </a:rPr>
              <a:t>PART 3</a:t>
            </a:r>
            <a:endParaRPr lang="zh-CN" altLang="en-US" sz="4800">
              <a:solidFill>
                <a:schemeClr val="bg1"/>
              </a:solidFill>
              <a:latin typeface="思源黑体 CN Medium" panose="020B0600000000000000" pitchFamily="34" charset="-122"/>
              <a:ea typeface="思源黑体 CN Medium" panose="020B0600000000000000" pitchFamily="34" charset="-122"/>
            </a:endParaRPr>
          </a:p>
        </p:txBody>
      </p:sp>
      <p:sp>
        <p:nvSpPr>
          <p:cNvPr id="44" name="椭圆 43"/>
          <p:cNvSpPr/>
          <p:nvPr/>
        </p:nvSpPr>
        <p:spPr>
          <a:xfrm>
            <a:off x="2485210" y="5481711"/>
            <a:ext cx="603363" cy="603363"/>
          </a:xfrm>
          <a:prstGeom prst="ellipse">
            <a:avLst/>
          </a:prstGeom>
          <a:solidFill>
            <a:srgbClr val="AC4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429307" y="2657744"/>
            <a:ext cx="2825120" cy="25471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5" name="Freeform 5"/>
          <p:cNvSpPr/>
          <p:nvPr/>
        </p:nvSpPr>
        <p:spPr bwMode="auto">
          <a:xfrm>
            <a:off x="3471745" y="1152659"/>
            <a:ext cx="921060" cy="5570113"/>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AC4243"/>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2" name="文本框 21"/>
          <p:cNvSpPr txBox="1"/>
          <p:nvPr/>
        </p:nvSpPr>
        <p:spPr>
          <a:xfrm flipH="1">
            <a:off x="705788" y="3588808"/>
            <a:ext cx="2409446" cy="707886"/>
          </a:xfrm>
          <a:prstGeom prst="rect">
            <a:avLst/>
          </a:prstGeom>
          <a:noFill/>
        </p:spPr>
        <p:txBody>
          <a:bodyPr wrap="square" rtlCol="0">
            <a:spAutoFit/>
          </a:bodyPr>
          <a:lstStyle/>
          <a:p>
            <a:r>
              <a:rPr lang="en-US" altLang="zh-CN" sz="4000">
                <a:solidFill>
                  <a:schemeClr val="bg1"/>
                </a:solidFill>
                <a:latin typeface="思源黑体 CN Medium" panose="020B0600000000000000" pitchFamily="34" charset="-122"/>
                <a:ea typeface="思源黑体 CN Medium" panose="020B0600000000000000" pitchFamily="34" charset="-122"/>
              </a:rPr>
              <a:t>Notation</a:t>
            </a:r>
            <a:endParaRPr lang="zh-CN" altLang="en-US" sz="4000">
              <a:solidFill>
                <a:schemeClr val="bg1"/>
              </a:solidFill>
              <a:latin typeface="思源黑体 CN Medium" panose="020B0600000000000000" pitchFamily="34" charset="-122"/>
              <a:ea typeface="思源黑体 CN Medium" panose="020B0600000000000000" pitchFamily="34" charset="-122"/>
            </a:endParaRPr>
          </a:p>
        </p:txBody>
      </p:sp>
      <p:grpSp>
        <p:nvGrpSpPr>
          <p:cNvPr id="14" name="组合 13">
            <a:extLst>
              <a:ext uri="{FF2B5EF4-FFF2-40B4-BE49-F238E27FC236}">
                <a16:creationId xmlns:a16="http://schemas.microsoft.com/office/drawing/2014/main" id="{49A38473-0017-1D44-268C-93DA205A061E}"/>
              </a:ext>
            </a:extLst>
          </p:cNvPr>
          <p:cNvGrpSpPr/>
          <p:nvPr/>
        </p:nvGrpSpPr>
        <p:grpSpPr>
          <a:xfrm>
            <a:off x="0" y="266844"/>
            <a:ext cx="487680" cy="330008"/>
            <a:chOff x="5025390" y="266844"/>
            <a:chExt cx="6259830" cy="330008"/>
          </a:xfrm>
        </p:grpSpPr>
        <p:cxnSp>
          <p:nvCxnSpPr>
            <p:cNvPr id="15" name="直接连接符 14">
              <a:extLst>
                <a:ext uri="{FF2B5EF4-FFF2-40B4-BE49-F238E27FC236}">
                  <a16:creationId xmlns:a16="http://schemas.microsoft.com/office/drawing/2014/main" id="{026CE2F4-F42C-8BDF-E9AE-C50187D70C81}"/>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5AEAF39-6125-197A-F63E-F66404B96413}"/>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FD9EF73-AEE8-DDC8-1E83-2D4031AE1D99}"/>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7F31C2E-6858-B421-6447-1E5AA11CDD24}"/>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2730DC7-FCBD-AE14-A57E-8FDFBC87F437}"/>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37" name="图片 36">
            <a:extLst>
              <a:ext uri="{FF2B5EF4-FFF2-40B4-BE49-F238E27FC236}">
                <a16:creationId xmlns:a16="http://schemas.microsoft.com/office/drawing/2014/main" id="{0CE346CA-D105-D61E-C7D1-0FF6365D4583}"/>
              </a:ext>
            </a:extLst>
          </p:cNvPr>
          <p:cNvPicPr>
            <a:picLocks noChangeAspect="1"/>
          </p:cNvPicPr>
          <p:nvPr/>
        </p:nvPicPr>
        <p:blipFill>
          <a:blip r:embed="rId2"/>
          <a:stretch>
            <a:fillRect/>
          </a:stretch>
        </p:blipFill>
        <p:spPr>
          <a:xfrm>
            <a:off x="4505494" y="1020972"/>
            <a:ext cx="6016545" cy="940306"/>
          </a:xfrm>
          <a:prstGeom prst="rect">
            <a:avLst/>
          </a:prstGeom>
        </p:spPr>
      </p:pic>
      <p:pic>
        <p:nvPicPr>
          <p:cNvPr id="39" name="图片 38">
            <a:extLst>
              <a:ext uri="{FF2B5EF4-FFF2-40B4-BE49-F238E27FC236}">
                <a16:creationId xmlns:a16="http://schemas.microsoft.com/office/drawing/2014/main" id="{BFFAEAAD-6447-E68C-3154-47B40FDAEEF9}"/>
              </a:ext>
            </a:extLst>
          </p:cNvPr>
          <p:cNvPicPr>
            <a:picLocks noChangeAspect="1"/>
          </p:cNvPicPr>
          <p:nvPr/>
        </p:nvPicPr>
        <p:blipFill>
          <a:blip r:embed="rId3"/>
          <a:stretch>
            <a:fillRect/>
          </a:stretch>
        </p:blipFill>
        <p:spPr>
          <a:xfrm>
            <a:off x="4555689" y="1988529"/>
            <a:ext cx="4137551" cy="602080"/>
          </a:xfrm>
          <a:prstGeom prst="rect">
            <a:avLst/>
          </a:prstGeom>
        </p:spPr>
      </p:pic>
      <p:pic>
        <p:nvPicPr>
          <p:cNvPr id="41" name="图片 40">
            <a:extLst>
              <a:ext uri="{FF2B5EF4-FFF2-40B4-BE49-F238E27FC236}">
                <a16:creationId xmlns:a16="http://schemas.microsoft.com/office/drawing/2014/main" id="{9A2716A0-86D3-DD81-0C75-89538C87D64A}"/>
              </a:ext>
            </a:extLst>
          </p:cNvPr>
          <p:cNvPicPr>
            <a:picLocks noChangeAspect="1"/>
          </p:cNvPicPr>
          <p:nvPr/>
        </p:nvPicPr>
        <p:blipFill>
          <a:blip r:embed="rId4"/>
          <a:stretch>
            <a:fillRect/>
          </a:stretch>
        </p:blipFill>
        <p:spPr>
          <a:xfrm>
            <a:off x="4734668" y="2582646"/>
            <a:ext cx="6014256" cy="1234761"/>
          </a:xfrm>
          <a:prstGeom prst="rect">
            <a:avLst/>
          </a:prstGeom>
        </p:spPr>
      </p:pic>
      <p:pic>
        <p:nvPicPr>
          <p:cNvPr id="43" name="图片 42">
            <a:extLst>
              <a:ext uri="{FF2B5EF4-FFF2-40B4-BE49-F238E27FC236}">
                <a16:creationId xmlns:a16="http://schemas.microsoft.com/office/drawing/2014/main" id="{87630AB4-A086-8066-4FC3-F9C123A06715}"/>
              </a:ext>
            </a:extLst>
          </p:cNvPr>
          <p:cNvPicPr>
            <a:picLocks noChangeAspect="1"/>
          </p:cNvPicPr>
          <p:nvPr/>
        </p:nvPicPr>
        <p:blipFill>
          <a:blip r:embed="rId5"/>
          <a:stretch>
            <a:fillRect/>
          </a:stretch>
        </p:blipFill>
        <p:spPr>
          <a:xfrm>
            <a:off x="4555689" y="3849533"/>
            <a:ext cx="6308772" cy="1099694"/>
          </a:xfrm>
          <a:prstGeom prst="rect">
            <a:avLst/>
          </a:prstGeom>
        </p:spPr>
      </p:pic>
      <p:pic>
        <p:nvPicPr>
          <p:cNvPr id="45" name="图片 44">
            <a:extLst>
              <a:ext uri="{FF2B5EF4-FFF2-40B4-BE49-F238E27FC236}">
                <a16:creationId xmlns:a16="http://schemas.microsoft.com/office/drawing/2014/main" id="{3EA63FAE-ACD7-C26A-F984-564B11BA97C8}"/>
              </a:ext>
            </a:extLst>
          </p:cNvPr>
          <p:cNvPicPr>
            <a:picLocks noChangeAspect="1"/>
          </p:cNvPicPr>
          <p:nvPr/>
        </p:nvPicPr>
        <p:blipFill>
          <a:blip r:embed="rId6"/>
          <a:stretch>
            <a:fillRect/>
          </a:stretch>
        </p:blipFill>
        <p:spPr>
          <a:xfrm>
            <a:off x="4610123" y="5003070"/>
            <a:ext cx="5933992" cy="1719702"/>
          </a:xfrm>
          <a:prstGeom prst="rect">
            <a:avLst/>
          </a:prstGeom>
        </p:spPr>
      </p:pic>
      <p:grpSp>
        <p:nvGrpSpPr>
          <p:cNvPr id="4" name="组合 3">
            <a:extLst>
              <a:ext uri="{FF2B5EF4-FFF2-40B4-BE49-F238E27FC236}">
                <a16:creationId xmlns:a16="http://schemas.microsoft.com/office/drawing/2014/main" id="{9F400D27-0F6C-D112-CC0D-2D9DC5E159E4}"/>
              </a:ext>
            </a:extLst>
          </p:cNvPr>
          <p:cNvGrpSpPr/>
          <p:nvPr/>
        </p:nvGrpSpPr>
        <p:grpSpPr>
          <a:xfrm>
            <a:off x="6262928" y="266844"/>
            <a:ext cx="4511752" cy="330008"/>
            <a:chOff x="5025390" y="266844"/>
            <a:chExt cx="6259830" cy="330008"/>
          </a:xfrm>
        </p:grpSpPr>
        <p:cxnSp>
          <p:nvCxnSpPr>
            <p:cNvPr id="6" name="直接连接符 5">
              <a:extLst>
                <a:ext uri="{FF2B5EF4-FFF2-40B4-BE49-F238E27FC236}">
                  <a16:creationId xmlns:a16="http://schemas.microsoft.com/office/drawing/2014/main" id="{4B37434A-8A7A-B6C8-73AE-084069AA7607}"/>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DC12105-65F8-8B4E-D88A-3E7C84EEBED2}"/>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0989E7C-2A22-E8B1-CA27-0EBD1B5B5DDA}"/>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7ED0ABE-D7FB-ECDC-BD14-718820B8F0A7}"/>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4DE98D0-A425-06CE-64B2-B977B875A213}"/>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5CAB89D0-C2B4-4AAD-B793-D9C507C9FF1E}"/>
              </a:ext>
            </a:extLst>
          </p:cNvPr>
          <p:cNvGrpSpPr/>
          <p:nvPr/>
        </p:nvGrpSpPr>
        <p:grpSpPr>
          <a:xfrm>
            <a:off x="0" y="266844"/>
            <a:ext cx="487680" cy="330008"/>
            <a:chOff x="5025390" y="266844"/>
            <a:chExt cx="6259830" cy="330008"/>
          </a:xfrm>
        </p:grpSpPr>
        <p:cxnSp>
          <p:nvCxnSpPr>
            <p:cNvPr id="21" name="直接连接符 20">
              <a:extLst>
                <a:ext uri="{FF2B5EF4-FFF2-40B4-BE49-F238E27FC236}">
                  <a16:creationId xmlns:a16="http://schemas.microsoft.com/office/drawing/2014/main" id="{C358F447-5FA0-95CC-C44A-193BC2832BEE}"/>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094E7A5-6738-0BD6-ADC4-AFA126E7D315}"/>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1ECEECA-4F11-1D6C-DF26-8F97B8D35E6F}"/>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15BA54-4576-CF1A-BADA-76B78CBCE679}"/>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9779C8A6-421A-0711-B79E-934BF489BE3A}"/>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38" name="图片 37">
            <a:extLst>
              <a:ext uri="{FF2B5EF4-FFF2-40B4-BE49-F238E27FC236}">
                <a16:creationId xmlns:a16="http://schemas.microsoft.com/office/drawing/2014/main" id="{4C3CAD1D-45D5-C891-384F-A5CFC84C8B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40" name="矩形 39">
            <a:extLst>
              <a:ext uri="{FF2B5EF4-FFF2-40B4-BE49-F238E27FC236}">
                <a16:creationId xmlns:a16="http://schemas.microsoft.com/office/drawing/2014/main" id="{0515DA36-2BB8-EBD7-B33F-FCB77C9007A5}"/>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2" name="矩形 41">
            <a:extLst>
              <a:ext uri="{FF2B5EF4-FFF2-40B4-BE49-F238E27FC236}">
                <a16:creationId xmlns:a16="http://schemas.microsoft.com/office/drawing/2014/main" id="{E3228F73-458A-C3EB-7FE9-C1CAC0BBB327}"/>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4" name="矩形 43">
            <a:extLst>
              <a:ext uri="{FF2B5EF4-FFF2-40B4-BE49-F238E27FC236}">
                <a16:creationId xmlns:a16="http://schemas.microsoft.com/office/drawing/2014/main" id="{F8B139A0-B7C5-E7EB-A76B-8B6A98216E0E}"/>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6" name="矩形 45">
            <a:extLst>
              <a:ext uri="{FF2B5EF4-FFF2-40B4-BE49-F238E27FC236}">
                <a16:creationId xmlns:a16="http://schemas.microsoft.com/office/drawing/2014/main" id="{8378A8FA-549C-EE9C-1081-5531502DB033}"/>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7" name="矩形 46">
            <a:extLst>
              <a:ext uri="{FF2B5EF4-FFF2-40B4-BE49-F238E27FC236}">
                <a16:creationId xmlns:a16="http://schemas.microsoft.com/office/drawing/2014/main" id="{BD3EA09B-0FED-D4B3-C1BE-206D627B86BB}"/>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48" name="直接连接符 47">
            <a:extLst>
              <a:ext uri="{FF2B5EF4-FFF2-40B4-BE49-F238E27FC236}">
                <a16:creationId xmlns:a16="http://schemas.microsoft.com/office/drawing/2014/main" id="{433126B0-6361-06FE-7F69-2710D1C5178F}"/>
              </a:ext>
            </a:extLst>
          </p:cNvPr>
          <p:cNvCxnSpPr>
            <a:cxnSpLocks/>
          </p:cNvCxnSpPr>
          <p:nvPr/>
        </p:nvCxnSpPr>
        <p:spPr>
          <a:xfrm>
            <a:off x="2513649" y="620938"/>
            <a:ext cx="1208721"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3875EC16-E711-2233-39F5-305BE0DAA9FD}"/>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9252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P spid="46" grpId="0"/>
      <p:bldP spid="47"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515938" y="2689941"/>
            <a:ext cx="2825120" cy="25471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C4243"/>
          </a:soli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bg1"/>
              </a:solidFill>
              <a:latin typeface="思源黑体 CN Medium" panose="020B0600000000000000" pitchFamily="34" charset="-122"/>
              <a:ea typeface="思源黑体 CN Medium" panose="020B0600000000000000" pitchFamily="34" charset="-122"/>
            </a:endParaRPr>
          </a:p>
        </p:txBody>
      </p:sp>
      <p:sp>
        <p:nvSpPr>
          <p:cNvPr id="5" name="Freeform 5"/>
          <p:cNvSpPr/>
          <p:nvPr/>
        </p:nvSpPr>
        <p:spPr bwMode="auto">
          <a:xfrm>
            <a:off x="3471745" y="1152659"/>
            <a:ext cx="921060" cy="5570113"/>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AC4243"/>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2" name="文本框 21"/>
          <p:cNvSpPr txBox="1"/>
          <p:nvPr/>
        </p:nvSpPr>
        <p:spPr>
          <a:xfrm flipH="1">
            <a:off x="790156" y="3609577"/>
            <a:ext cx="2339726" cy="707886"/>
          </a:xfrm>
          <a:prstGeom prst="rect">
            <a:avLst/>
          </a:prstGeom>
          <a:noFill/>
        </p:spPr>
        <p:txBody>
          <a:bodyPr wrap="square" rtlCol="0">
            <a:spAutoFit/>
          </a:bodyPr>
          <a:lstStyle/>
          <a:p>
            <a:r>
              <a:rPr lang="en-US" altLang="zh-CN" sz="4000">
                <a:solidFill>
                  <a:schemeClr val="bg1"/>
                </a:solidFill>
                <a:latin typeface="思源黑体 CN Medium" panose="020B0600000000000000" pitchFamily="34" charset="-122"/>
                <a:ea typeface="思源黑体 CN Medium" panose="020B0600000000000000" pitchFamily="34" charset="-122"/>
              </a:rPr>
              <a:t>example</a:t>
            </a:r>
            <a:endParaRPr lang="zh-CN" altLang="en-US" sz="4000">
              <a:solidFill>
                <a:schemeClr val="bg1"/>
              </a:solidFill>
              <a:latin typeface="思源黑体 CN Medium" panose="020B0600000000000000" pitchFamily="34" charset="-122"/>
              <a:ea typeface="思源黑体 CN Medium" panose="020B0600000000000000" pitchFamily="34" charset="-122"/>
            </a:endParaRPr>
          </a:p>
        </p:txBody>
      </p:sp>
      <p:pic>
        <p:nvPicPr>
          <p:cNvPr id="6" name="图片 5">
            <a:extLst>
              <a:ext uri="{FF2B5EF4-FFF2-40B4-BE49-F238E27FC236}">
                <a16:creationId xmlns:a16="http://schemas.microsoft.com/office/drawing/2014/main" id="{38136A45-C60C-E79C-52B9-03ECA0814874}"/>
              </a:ext>
            </a:extLst>
          </p:cNvPr>
          <p:cNvPicPr>
            <a:picLocks noChangeAspect="1"/>
          </p:cNvPicPr>
          <p:nvPr/>
        </p:nvPicPr>
        <p:blipFill>
          <a:blip r:embed="rId2"/>
          <a:stretch>
            <a:fillRect/>
          </a:stretch>
        </p:blipFill>
        <p:spPr>
          <a:xfrm>
            <a:off x="4523492" y="988362"/>
            <a:ext cx="7041736" cy="2051816"/>
          </a:xfrm>
          <a:prstGeom prst="rect">
            <a:avLst/>
          </a:prstGeom>
        </p:spPr>
      </p:pic>
      <p:sp>
        <p:nvSpPr>
          <p:cNvPr id="8" name="文本框 7">
            <a:extLst>
              <a:ext uri="{FF2B5EF4-FFF2-40B4-BE49-F238E27FC236}">
                <a16:creationId xmlns:a16="http://schemas.microsoft.com/office/drawing/2014/main" id="{5A63168A-4F25-5A3F-54BB-77C23664DA9F}"/>
              </a:ext>
            </a:extLst>
          </p:cNvPr>
          <p:cNvSpPr txBox="1"/>
          <p:nvPr/>
        </p:nvSpPr>
        <p:spPr>
          <a:xfrm>
            <a:off x="7437548" y="2883124"/>
            <a:ext cx="1706451" cy="369332"/>
          </a:xfrm>
          <a:prstGeom prst="rect">
            <a:avLst/>
          </a:prstGeom>
          <a:noFill/>
        </p:spPr>
        <p:txBody>
          <a:bodyPr wrap="square" rtlCol="0">
            <a:spAutoFit/>
          </a:bodyPr>
          <a:lstStyle/>
          <a:p>
            <a:r>
              <a:rPr lang="en-US" altLang="zh-CN" b="1">
                <a:ea typeface="思源黑体 CN Medium" panose="020B0600000000000000"/>
              </a:rPr>
              <a:t>Service Model</a:t>
            </a:r>
            <a:endParaRPr lang="zh-CN" altLang="en-US" b="1">
              <a:ea typeface="思源黑体 CN Medium" panose="020B0600000000000000"/>
            </a:endParaRPr>
          </a:p>
        </p:txBody>
      </p:sp>
      <p:pic>
        <p:nvPicPr>
          <p:cNvPr id="19" name="图片 18">
            <a:extLst>
              <a:ext uri="{FF2B5EF4-FFF2-40B4-BE49-F238E27FC236}">
                <a16:creationId xmlns:a16="http://schemas.microsoft.com/office/drawing/2014/main" id="{69BA1E37-605B-E591-624B-11248BDC5F89}"/>
              </a:ext>
            </a:extLst>
          </p:cNvPr>
          <p:cNvPicPr>
            <a:picLocks noChangeAspect="1"/>
          </p:cNvPicPr>
          <p:nvPr/>
        </p:nvPicPr>
        <p:blipFill>
          <a:blip r:embed="rId3"/>
          <a:stretch>
            <a:fillRect/>
          </a:stretch>
        </p:blipFill>
        <p:spPr>
          <a:xfrm>
            <a:off x="4629947" y="3213106"/>
            <a:ext cx="5254589" cy="3644894"/>
          </a:xfrm>
          <a:prstGeom prst="rect">
            <a:avLst/>
          </a:prstGeom>
        </p:spPr>
      </p:pic>
      <p:sp>
        <p:nvSpPr>
          <p:cNvPr id="20" name="文本框 19">
            <a:extLst>
              <a:ext uri="{FF2B5EF4-FFF2-40B4-BE49-F238E27FC236}">
                <a16:creationId xmlns:a16="http://schemas.microsoft.com/office/drawing/2014/main" id="{6953B4D2-3768-E7A7-9389-35F85C40F111}"/>
              </a:ext>
            </a:extLst>
          </p:cNvPr>
          <p:cNvSpPr txBox="1"/>
          <p:nvPr/>
        </p:nvSpPr>
        <p:spPr>
          <a:xfrm>
            <a:off x="10187189" y="4968072"/>
            <a:ext cx="1010991" cy="646331"/>
          </a:xfrm>
          <a:prstGeom prst="rect">
            <a:avLst/>
          </a:prstGeom>
          <a:noFill/>
        </p:spPr>
        <p:txBody>
          <a:bodyPr wrap="square" rtlCol="0">
            <a:spAutoFit/>
          </a:bodyPr>
          <a:lstStyle/>
          <a:p>
            <a:r>
              <a:rPr lang="en-US" altLang="zh-CN" b="1"/>
              <a:t>Layered</a:t>
            </a:r>
          </a:p>
          <a:p>
            <a:pPr algn="ctr"/>
            <a:r>
              <a:rPr lang="en-US" altLang="zh-CN" b="1"/>
              <a:t>Graph</a:t>
            </a:r>
            <a:endParaRPr lang="zh-CN" altLang="en-US" b="1"/>
          </a:p>
        </p:txBody>
      </p:sp>
      <p:grpSp>
        <p:nvGrpSpPr>
          <p:cNvPr id="4" name="组合 3">
            <a:extLst>
              <a:ext uri="{FF2B5EF4-FFF2-40B4-BE49-F238E27FC236}">
                <a16:creationId xmlns:a16="http://schemas.microsoft.com/office/drawing/2014/main" id="{28573AA7-9ADF-5B08-646C-A9E382A16E7C}"/>
              </a:ext>
            </a:extLst>
          </p:cNvPr>
          <p:cNvGrpSpPr/>
          <p:nvPr/>
        </p:nvGrpSpPr>
        <p:grpSpPr>
          <a:xfrm>
            <a:off x="6262928" y="266844"/>
            <a:ext cx="4511752" cy="330008"/>
            <a:chOff x="5025390" y="266844"/>
            <a:chExt cx="6259830" cy="330008"/>
          </a:xfrm>
        </p:grpSpPr>
        <p:cxnSp>
          <p:nvCxnSpPr>
            <p:cNvPr id="7" name="直接连接符 6">
              <a:extLst>
                <a:ext uri="{FF2B5EF4-FFF2-40B4-BE49-F238E27FC236}">
                  <a16:creationId xmlns:a16="http://schemas.microsoft.com/office/drawing/2014/main" id="{5EDB2EBD-3AB8-E3FD-1556-3BB366EB86E3}"/>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ECA3FF4-4671-F4F2-BF06-DBCCCF1A342E}"/>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8CE3A6E-D940-E7F4-B941-2122DCD9CD9C}"/>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0D31A257-5E81-A835-0BAD-0A1598E83808}"/>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2E4B8FD-1F27-41F9-35AA-495DC48F0D7B}"/>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BF1182DE-9838-193D-E535-3054765C2AB6}"/>
              </a:ext>
            </a:extLst>
          </p:cNvPr>
          <p:cNvGrpSpPr/>
          <p:nvPr/>
        </p:nvGrpSpPr>
        <p:grpSpPr>
          <a:xfrm>
            <a:off x="0" y="266844"/>
            <a:ext cx="487680" cy="330008"/>
            <a:chOff x="5025390" y="266844"/>
            <a:chExt cx="6259830" cy="330008"/>
          </a:xfrm>
        </p:grpSpPr>
        <p:cxnSp>
          <p:nvCxnSpPr>
            <p:cNvPr id="35" name="直接连接符 34">
              <a:extLst>
                <a:ext uri="{FF2B5EF4-FFF2-40B4-BE49-F238E27FC236}">
                  <a16:creationId xmlns:a16="http://schemas.microsoft.com/office/drawing/2014/main" id="{E5DB88EB-DB49-D06A-EE12-498BED0002C4}"/>
                </a:ext>
              </a:extLst>
            </p:cNvPr>
            <p:cNvCxnSpPr/>
            <p:nvPr/>
          </p:nvCxnSpPr>
          <p:spPr>
            <a:xfrm flipH="1">
              <a:off x="5025390" y="596852"/>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46EB0A8-2FD6-11E3-AC40-657286E67D47}"/>
                </a:ext>
              </a:extLst>
            </p:cNvPr>
            <p:cNvCxnSpPr/>
            <p:nvPr/>
          </p:nvCxnSpPr>
          <p:spPr>
            <a:xfrm flipH="1">
              <a:off x="5025390" y="514350"/>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DE4C8AD-7113-453B-D070-F7302DDE7990}"/>
                </a:ext>
              </a:extLst>
            </p:cNvPr>
            <p:cNvCxnSpPr/>
            <p:nvPr/>
          </p:nvCxnSpPr>
          <p:spPr>
            <a:xfrm flipH="1">
              <a:off x="5025390" y="431848"/>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6EFD57E-B8F4-092C-3CEA-9045FD81549A}"/>
                </a:ext>
              </a:extLst>
            </p:cNvPr>
            <p:cNvCxnSpPr/>
            <p:nvPr/>
          </p:nvCxnSpPr>
          <p:spPr>
            <a:xfrm flipH="1">
              <a:off x="5025390" y="349346"/>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7DC8302-CAEE-357A-7B72-EBBDEFDC3DC8}"/>
                </a:ext>
              </a:extLst>
            </p:cNvPr>
            <p:cNvCxnSpPr/>
            <p:nvPr/>
          </p:nvCxnSpPr>
          <p:spPr>
            <a:xfrm flipH="1">
              <a:off x="5025390" y="266844"/>
              <a:ext cx="625983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41" name="图片 40">
            <a:extLst>
              <a:ext uri="{FF2B5EF4-FFF2-40B4-BE49-F238E27FC236}">
                <a16:creationId xmlns:a16="http://schemas.microsoft.com/office/drawing/2014/main" id="{5F005F75-CFC9-67DB-05DA-45F88690D9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4461" y="254467"/>
            <a:ext cx="1156842" cy="341460"/>
          </a:xfrm>
          <a:prstGeom prst="rect">
            <a:avLst/>
          </a:prstGeom>
        </p:spPr>
      </p:pic>
      <p:sp>
        <p:nvSpPr>
          <p:cNvPr id="42" name="矩形 41">
            <a:extLst>
              <a:ext uri="{FF2B5EF4-FFF2-40B4-BE49-F238E27FC236}">
                <a16:creationId xmlns:a16="http://schemas.microsoft.com/office/drawing/2014/main" id="{3C9CFDDF-601C-D2E0-C742-6957B552681F}"/>
              </a:ext>
            </a:extLst>
          </p:cNvPr>
          <p:cNvSpPr/>
          <p:nvPr/>
        </p:nvSpPr>
        <p:spPr>
          <a:xfrm>
            <a:off x="1695155" y="280490"/>
            <a:ext cx="81849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Preface</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3" name="矩形 42">
            <a:extLst>
              <a:ext uri="{FF2B5EF4-FFF2-40B4-BE49-F238E27FC236}">
                <a16:creationId xmlns:a16="http://schemas.microsoft.com/office/drawing/2014/main" id="{CB62AA91-3DE2-A2A6-9B36-F6B293C4AE70}"/>
              </a:ext>
            </a:extLst>
          </p:cNvPr>
          <p:cNvSpPr/>
          <p:nvPr/>
        </p:nvSpPr>
        <p:spPr>
          <a:xfrm>
            <a:off x="497492" y="281664"/>
            <a:ext cx="1212191"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Background</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4" name="矩形 43">
            <a:extLst>
              <a:ext uri="{FF2B5EF4-FFF2-40B4-BE49-F238E27FC236}">
                <a16:creationId xmlns:a16="http://schemas.microsoft.com/office/drawing/2014/main" id="{842473EF-5D23-4E5E-0B2B-49706CE81B78}"/>
              </a:ext>
            </a:extLst>
          </p:cNvPr>
          <p:cNvSpPr/>
          <p:nvPr/>
        </p:nvSpPr>
        <p:spPr>
          <a:xfrm>
            <a:off x="4662414" y="288148"/>
            <a:ext cx="791562"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Results</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5" name="矩形 44">
            <a:extLst>
              <a:ext uri="{FF2B5EF4-FFF2-40B4-BE49-F238E27FC236}">
                <a16:creationId xmlns:a16="http://schemas.microsoft.com/office/drawing/2014/main" id="{BA9A18A7-4E3A-31D3-5E04-CD814EC38651}"/>
              </a:ext>
            </a:extLst>
          </p:cNvPr>
          <p:cNvSpPr/>
          <p:nvPr/>
        </p:nvSpPr>
        <p:spPr>
          <a:xfrm>
            <a:off x="2425600" y="280490"/>
            <a:ext cx="1354858" cy="307777"/>
          </a:xfrm>
          <a:prstGeom prst="rect">
            <a:avLst/>
          </a:prstGeom>
        </p:spPr>
        <p:txBody>
          <a:bodyPr wrap="none">
            <a:spAutoFit/>
          </a:bodyPr>
          <a:lstStyle/>
          <a:p>
            <a:pPr algn="ctr">
              <a:defRPr/>
            </a:pPr>
            <a:r>
              <a:rPr lang="en-US" altLang="zh-CN"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Methodology</a:t>
            </a:r>
            <a:endParaRPr lang="zh-CN" altLang="en-US" sz="1400" kern="10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
        <p:nvSpPr>
          <p:cNvPr id="46" name="矩形 45">
            <a:extLst>
              <a:ext uri="{FF2B5EF4-FFF2-40B4-BE49-F238E27FC236}">
                <a16:creationId xmlns:a16="http://schemas.microsoft.com/office/drawing/2014/main" id="{200A7D2B-83C6-4918-CB45-7BB1DF3C224C}"/>
              </a:ext>
            </a:extLst>
          </p:cNvPr>
          <p:cNvSpPr/>
          <p:nvPr/>
        </p:nvSpPr>
        <p:spPr>
          <a:xfrm>
            <a:off x="5336020" y="288148"/>
            <a:ext cx="1006814"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Summary</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cxnSp>
        <p:nvCxnSpPr>
          <p:cNvPr id="47" name="直接连接符 46">
            <a:extLst>
              <a:ext uri="{FF2B5EF4-FFF2-40B4-BE49-F238E27FC236}">
                <a16:creationId xmlns:a16="http://schemas.microsoft.com/office/drawing/2014/main" id="{CA87A43E-DFEB-C80B-77E7-370FC7BF3285}"/>
              </a:ext>
            </a:extLst>
          </p:cNvPr>
          <p:cNvCxnSpPr>
            <a:cxnSpLocks/>
          </p:cNvCxnSpPr>
          <p:nvPr/>
        </p:nvCxnSpPr>
        <p:spPr>
          <a:xfrm>
            <a:off x="2548172" y="627031"/>
            <a:ext cx="1134323" cy="0"/>
          </a:xfrm>
          <a:prstGeom prst="line">
            <a:avLst/>
          </a:prstGeom>
          <a:ln w="6350">
            <a:solidFill>
              <a:srgbClr val="AC4243"/>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68F1704C-8BC1-F745-9AC5-F206A744A513}"/>
              </a:ext>
            </a:extLst>
          </p:cNvPr>
          <p:cNvSpPr/>
          <p:nvPr/>
        </p:nvSpPr>
        <p:spPr>
          <a:xfrm>
            <a:off x="3682495" y="285798"/>
            <a:ext cx="1091967" cy="307777"/>
          </a:xfrm>
          <a:prstGeom prst="rect">
            <a:avLst/>
          </a:prstGeom>
        </p:spPr>
        <p:txBody>
          <a:bodyPr wrap="none">
            <a:spAutoFit/>
          </a:bodyPr>
          <a:lstStyle/>
          <a:p>
            <a:pPr algn="ctr">
              <a:defRPr/>
            </a:pPr>
            <a:r>
              <a:rPr lang="en-US" altLang="zh-CN"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rPr>
              <a:t>Discussion</a:t>
            </a:r>
            <a:endParaRPr lang="zh-CN" altLang="en-US" sz="1400" kern="1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字魂59号-创粗黑" panose="00000500000000000000" charset="-122"/>
            </a:endParaRPr>
          </a:p>
        </p:txBody>
      </p:sp>
    </p:spTree>
    <p:extLst>
      <p:ext uri="{BB962C8B-B14F-4D97-AF65-F5344CB8AC3E}">
        <p14:creationId xmlns:p14="http://schemas.microsoft.com/office/powerpoint/2010/main" val="146755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43188bc-cc08-436a-ab0e-ed7c9617db19"/>
  <p:tag name="COMMONDATA" val="eyJoZGlkIjoiNzM4ZTk1NmVhM2ZkYzA4ODg5NzNkYjY4YmE4MTdkN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853</Words>
  <Application>Microsoft Office PowerPoint</Application>
  <PresentationFormat>宽屏</PresentationFormat>
  <Paragraphs>214</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PazoMath-Italic</vt:lpstr>
      <vt:lpstr>URWPalladioL-Roma</vt:lpstr>
      <vt:lpstr>等线</vt:lpstr>
      <vt:lpstr>等线 Light</vt:lpstr>
      <vt:lpstr>思源黑体 CN Medium</vt:lpstr>
      <vt:lpstr>思源黑体 CN Normal</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一嘉豪 戚</cp:lastModifiedBy>
  <cp:revision>84</cp:revision>
  <dcterms:created xsi:type="dcterms:W3CDTF">2021-01-31T06:17:00Z</dcterms:created>
  <dcterms:modified xsi:type="dcterms:W3CDTF">2024-04-23T08:21:39Z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7840BEE7CB894444BD54649588B54266</vt:lpwstr>
  </property>
  <property fmtid="{D5CDD505-2E9C-101B-9397-08002B2CF9AE}" pid="3" name="KSOProductBuildVer">
    <vt:lpwstr>2052-11.1.0.12763</vt:lpwstr>
  </property>
</Properties>
</file>