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80" r:id="rId7"/>
    <p:sldId id="286" r:id="rId8"/>
    <p:sldId id="301" r:id="rId9"/>
    <p:sldId id="287" r:id="rId10"/>
    <p:sldId id="290" r:id="rId11"/>
    <p:sldId id="291" r:id="rId12"/>
    <p:sldId id="293" r:id="rId13"/>
    <p:sldId id="295" r:id="rId14"/>
    <p:sldId id="296" r:id="rId15"/>
    <p:sldId id="297" r:id="rId16"/>
    <p:sldId id="298" r:id="rId17"/>
    <p:sldId id="285" r:id="rId18"/>
    <p:sldId id="299" r:id="rId19"/>
    <p:sldId id="288" r:id="rId20"/>
    <p:sldId id="289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n Paul" initials="OP" lastIdx="12" clrIdx="0">
    <p:extLst>
      <p:ext uri="{19B8F6BF-5375-455C-9EA6-DF929625EA0E}">
        <p15:presenceInfo xmlns:p15="http://schemas.microsoft.com/office/powerpoint/2012/main" userId="S::owenpaul@mathworks.com::ee0a81db-ca00-4c5e-aa06-3ae977a65289" providerId="AD"/>
      </p:ext>
    </p:extLst>
  </p:cmAuthor>
  <p:cmAuthor id="2" name="Andreas Garhammer" initials="AG" lastIdx="1" clrIdx="1">
    <p:extLst>
      <p:ext uri="{19B8F6BF-5375-455C-9EA6-DF929625EA0E}">
        <p15:presenceInfo xmlns:p15="http://schemas.microsoft.com/office/powerpoint/2012/main" userId="2d08eae03ea920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C84"/>
    <a:srgbClr val="0D78C9"/>
    <a:srgbClr val="176DAD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2021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MATLAB Olympic-Games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Andreas &amp; David (Student Ambassadors @TU-Munich)</a:t>
            </a:r>
          </a:p>
          <a:p>
            <a:r>
              <a:rPr lang="en-US" dirty="0"/>
              <a:t>23.02.2021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640" y="1173481"/>
            <a:ext cx="9524998" cy="1039956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How to check whether problems are solved correctly?</a:t>
            </a:r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endParaRPr lang="en-US" dirty="0"/>
          </a:p>
          <a:p>
            <a:pPr marL="0" indent="0">
              <a:buSzPct val="100000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571499"/>
          </a:xfrm>
        </p:spPr>
        <p:txBody>
          <a:bodyPr/>
          <a:lstStyle/>
          <a:p>
            <a:r>
              <a:rPr lang="en-US" dirty="0"/>
              <a:t>Design Phase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97753D-0F1B-43DC-A941-07359E4B2456}"/>
              </a:ext>
            </a:extLst>
          </p:cNvPr>
          <p:cNvSpPr txBox="1">
            <a:spLocks/>
          </p:cNvSpPr>
          <p:nvPr/>
        </p:nvSpPr>
        <p:spPr>
          <a:xfrm>
            <a:off x="5181600" y="1993930"/>
            <a:ext cx="8991598" cy="48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à"/>
            </a:pPr>
            <a:r>
              <a:rPr lang="en-US" b="1" dirty="0"/>
              <a:t> Write a p-coded function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6517D7-C951-4534-9877-3A1AFBD2AB49}"/>
              </a:ext>
            </a:extLst>
          </p:cNvPr>
          <p:cNvSpPr txBox="1">
            <a:spLocks/>
          </p:cNvSpPr>
          <p:nvPr/>
        </p:nvSpPr>
        <p:spPr>
          <a:xfrm>
            <a:off x="638177" y="2819400"/>
            <a:ext cx="9524998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endParaRPr lang="en-US" sz="2800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F0C3E22-A606-47D9-AC59-FF7878BBBAA8}"/>
              </a:ext>
            </a:extLst>
          </p:cNvPr>
          <p:cNvSpPr txBox="1">
            <a:spLocks/>
          </p:cNvSpPr>
          <p:nvPr/>
        </p:nvSpPr>
        <p:spPr>
          <a:xfrm>
            <a:off x="5311139" y="2456758"/>
            <a:ext cx="9524998" cy="1154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dirty="0"/>
              <a:t>Call all problem-functions with arbitrary input</a:t>
            </a:r>
          </a:p>
          <a:p>
            <a:pPr>
              <a:buSzPct val="100000"/>
            </a:pPr>
            <a:r>
              <a:rPr lang="en-US" dirty="0"/>
              <a:t>Check for correct output</a:t>
            </a:r>
          </a:p>
          <a:p>
            <a:pPr>
              <a:buSzPct val="100000"/>
            </a:pPr>
            <a:r>
              <a:rPr lang="en-US" dirty="0"/>
              <a:t>Print “correct” or “wrong” per problem-function</a:t>
            </a:r>
          </a:p>
          <a:p>
            <a:pPr marL="0" indent="0">
              <a:buSzPct val="100000"/>
              <a:buFont typeface="Wingdings" pitchFamily="2" charset="2"/>
              <a:buNone/>
            </a:pPr>
            <a:endParaRPr lang="en-US" sz="2800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CEDBB75-396D-4BB3-BC72-64176DE5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7" y="1864489"/>
            <a:ext cx="4275906" cy="2691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FD511A6-115A-480C-8D85-FC508539A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87" y="4278447"/>
            <a:ext cx="4620270" cy="2133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B1F62A-10C3-46FD-9641-14A63B30AEFE}"/>
              </a:ext>
            </a:extLst>
          </p:cNvPr>
          <p:cNvSpPr txBox="1"/>
          <p:nvPr/>
        </p:nvSpPr>
        <p:spPr>
          <a:xfrm>
            <a:off x="2838973" y="5394248"/>
            <a:ext cx="386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At the end of the live script: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41193A7-CE01-4BEC-93FB-511006BDC5EE}"/>
              </a:ext>
            </a:extLst>
          </p:cNvPr>
          <p:cNvSpPr/>
          <p:nvPr/>
        </p:nvSpPr>
        <p:spPr>
          <a:xfrm flipH="1" flipV="1">
            <a:off x="1576388" y="4082072"/>
            <a:ext cx="2309812" cy="1530175"/>
          </a:xfrm>
          <a:prstGeom prst="arc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397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2" y="1627044"/>
            <a:ext cx="9524998" cy="6096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How to distribute the files?</a:t>
            </a:r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endParaRPr lang="en-US" dirty="0"/>
          </a:p>
          <a:p>
            <a:pPr marL="0" indent="0">
              <a:buSzPct val="100000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609600"/>
          </a:xfrm>
        </p:spPr>
        <p:txBody>
          <a:bodyPr/>
          <a:lstStyle/>
          <a:p>
            <a:r>
              <a:rPr lang="en-US" dirty="0"/>
              <a:t>Design Phase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6517D7-C951-4534-9877-3A1AFBD2AB49}"/>
              </a:ext>
            </a:extLst>
          </p:cNvPr>
          <p:cNvSpPr txBox="1">
            <a:spLocks/>
          </p:cNvSpPr>
          <p:nvPr/>
        </p:nvSpPr>
        <p:spPr>
          <a:xfrm>
            <a:off x="638177" y="2819400"/>
            <a:ext cx="9524998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endParaRPr lang="en-US" sz="2800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F0C3E22-A606-47D9-AC59-FF7878BBBAA8}"/>
              </a:ext>
            </a:extLst>
          </p:cNvPr>
          <p:cNvSpPr txBox="1">
            <a:spLocks/>
          </p:cNvSpPr>
          <p:nvPr/>
        </p:nvSpPr>
        <p:spPr>
          <a:xfrm>
            <a:off x="665886" y="2641600"/>
            <a:ext cx="4914898" cy="1958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dirty="0"/>
              <a:t>live script</a:t>
            </a:r>
          </a:p>
          <a:p>
            <a:pPr>
              <a:buSzPct val="100000"/>
            </a:pPr>
            <a:r>
              <a:rPr lang="en-US" dirty="0"/>
              <a:t>prepared problem-functions</a:t>
            </a:r>
          </a:p>
          <a:p>
            <a:pPr>
              <a:buSzPct val="100000"/>
            </a:pPr>
            <a:r>
              <a:rPr lang="en-US" dirty="0"/>
              <a:t>p-coded function-checker</a:t>
            </a:r>
          </a:p>
          <a:p>
            <a:pPr>
              <a:buSzPct val="100000"/>
            </a:pPr>
            <a:r>
              <a:rPr lang="en-US" dirty="0"/>
              <a:t>supplemental material</a:t>
            </a:r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85755EC-1411-4F18-8305-E6F0186D1D0D}"/>
              </a:ext>
            </a:extLst>
          </p:cNvPr>
          <p:cNvSpPr/>
          <p:nvPr/>
        </p:nvSpPr>
        <p:spPr>
          <a:xfrm>
            <a:off x="4812651" y="2641600"/>
            <a:ext cx="533400" cy="1958688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934EA51-97F8-4418-AF34-17A74F71BEC9}"/>
              </a:ext>
            </a:extLst>
          </p:cNvPr>
          <p:cNvSpPr txBox="1">
            <a:spLocks/>
          </p:cNvSpPr>
          <p:nvPr/>
        </p:nvSpPr>
        <p:spPr>
          <a:xfrm>
            <a:off x="5747943" y="3567835"/>
            <a:ext cx="1066800" cy="486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r>
              <a:rPr lang="en-US" dirty="0"/>
              <a:t>zip-file</a:t>
            </a:r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2CE34E-5CED-4153-974C-5AD4EDD31574}"/>
              </a:ext>
            </a:extLst>
          </p:cNvPr>
          <p:cNvCxnSpPr>
            <a:cxnSpLocks/>
          </p:cNvCxnSpPr>
          <p:nvPr/>
        </p:nvCxnSpPr>
        <p:spPr>
          <a:xfrm>
            <a:off x="7121093" y="3567835"/>
            <a:ext cx="10668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6E4E53D-9194-4027-AF16-D5B8D31B3943}"/>
              </a:ext>
            </a:extLst>
          </p:cNvPr>
          <p:cNvSpPr txBox="1">
            <a:spLocks/>
          </p:cNvSpPr>
          <p:nvPr/>
        </p:nvSpPr>
        <p:spPr>
          <a:xfrm>
            <a:off x="9284567" y="2924826"/>
            <a:ext cx="2671906" cy="83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r>
              <a:rPr lang="en-US" dirty="0"/>
              <a:t>Upload to social media platform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Bildergebnis für zip file icon">
            <a:extLst>
              <a:ext uri="{FF2B5EF4-FFF2-40B4-BE49-F238E27FC236}">
                <a16:creationId xmlns:a16="http://schemas.microsoft.com/office/drawing/2014/main" id="{46D23C51-BF64-4242-B4D9-50404A64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469" y="2942145"/>
            <a:ext cx="659749" cy="65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74892540-CFB6-407B-A7EF-6AF5BCB48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86" y="2796888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86B28A4-A0A6-4972-9650-5B4259B9A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387"/>
          <a:stretch/>
        </p:blipFill>
        <p:spPr>
          <a:xfrm>
            <a:off x="8367567" y="3819761"/>
            <a:ext cx="3274571" cy="2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2" y="1627044"/>
            <a:ext cx="9524998" cy="529068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Benefits of events with live scripts</a:t>
            </a:r>
          </a:p>
          <a:p>
            <a:pPr marL="0" indent="0">
              <a:buSzPct val="100000"/>
              <a:buNone/>
            </a:pPr>
            <a:endParaRPr lang="en-US" dirty="0"/>
          </a:p>
          <a:p>
            <a:pPr marL="0" indent="0">
              <a:buSzPct val="100000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dirty="0"/>
              <a:t>Design Phase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6517D7-C951-4534-9877-3A1AFBD2AB49}"/>
              </a:ext>
            </a:extLst>
          </p:cNvPr>
          <p:cNvSpPr txBox="1">
            <a:spLocks/>
          </p:cNvSpPr>
          <p:nvPr/>
        </p:nvSpPr>
        <p:spPr>
          <a:xfrm>
            <a:off x="638177" y="2819400"/>
            <a:ext cx="9524998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endParaRPr lang="en-US" sz="2800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F0C3E22-A606-47D9-AC59-FF7878BBBAA8}"/>
              </a:ext>
            </a:extLst>
          </p:cNvPr>
          <p:cNvSpPr txBox="1">
            <a:spLocks/>
          </p:cNvSpPr>
          <p:nvPr/>
        </p:nvSpPr>
        <p:spPr>
          <a:xfrm>
            <a:off x="342902" y="2689512"/>
            <a:ext cx="4914898" cy="2339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E5A15D8-6B4B-41DD-B4DE-8FBED5050AF1}"/>
              </a:ext>
            </a:extLst>
          </p:cNvPr>
          <p:cNvSpPr txBox="1">
            <a:spLocks/>
          </p:cNvSpPr>
          <p:nvPr/>
        </p:nvSpPr>
        <p:spPr>
          <a:xfrm>
            <a:off x="609602" y="2335356"/>
            <a:ext cx="9524998" cy="223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dirty="0"/>
              <a:t>Students work directly in MATLAB</a:t>
            </a:r>
          </a:p>
          <a:p>
            <a:pPr>
              <a:buSzPct val="100000"/>
            </a:pPr>
            <a:r>
              <a:rPr lang="en-US" dirty="0"/>
              <a:t>Full flexibility regarding the theme of your event and the types of problems</a:t>
            </a:r>
          </a:p>
          <a:p>
            <a:pPr>
              <a:buSzPct val="100000"/>
            </a:pPr>
            <a:r>
              <a:rPr lang="en-US" dirty="0"/>
              <a:t>Promote your social media channel by having participants join and download the files</a:t>
            </a:r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8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dirty="0"/>
              <a:t>Roadmap</a:t>
            </a:r>
            <a:br>
              <a:rPr lang="en-US" dirty="0"/>
            </a:br>
            <a:r>
              <a:rPr lang="en-US" sz="2000" dirty="0"/>
              <a:t>Organizational Affairs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6517D7-C951-4534-9877-3A1AFBD2AB49}"/>
              </a:ext>
            </a:extLst>
          </p:cNvPr>
          <p:cNvSpPr txBox="1">
            <a:spLocks/>
          </p:cNvSpPr>
          <p:nvPr/>
        </p:nvSpPr>
        <p:spPr>
          <a:xfrm>
            <a:off x="638177" y="2819400"/>
            <a:ext cx="9524998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endParaRPr lang="en-US" sz="2800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F0C3E22-A606-47D9-AC59-FF7878BBBAA8}"/>
              </a:ext>
            </a:extLst>
          </p:cNvPr>
          <p:cNvSpPr txBox="1">
            <a:spLocks/>
          </p:cNvSpPr>
          <p:nvPr/>
        </p:nvSpPr>
        <p:spPr>
          <a:xfrm>
            <a:off x="342902" y="2689512"/>
            <a:ext cx="4914898" cy="2339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023365-E6C1-4237-AC09-C2D34A6B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Agree on a broad concept or theme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Prepare the content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b="1" dirty="0"/>
              <a:t>Come up with a marketing campaign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Hold the event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26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4EC1803-8FFE-41DA-A2F4-DB3B21F61161}"/>
              </a:ext>
            </a:extLst>
          </p:cNvPr>
          <p:cNvSpPr txBox="1">
            <a:spLocks/>
          </p:cNvSpPr>
          <p:nvPr/>
        </p:nvSpPr>
        <p:spPr>
          <a:xfrm>
            <a:off x="609601" y="1143000"/>
            <a:ext cx="7315199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sz="2800" dirty="0"/>
              <a:t>Get the students attention </a:t>
            </a:r>
          </a:p>
          <a:p>
            <a:pPr lvl="1">
              <a:buSzPct val="100000"/>
            </a:pPr>
            <a:r>
              <a:rPr lang="en-US" sz="2400" dirty="0"/>
              <a:t>Create and share flyers, banners, …</a:t>
            </a:r>
          </a:p>
          <a:p>
            <a:pPr lvl="1">
              <a:buSzPct val="100000"/>
            </a:pPr>
            <a:r>
              <a:rPr lang="en-US" sz="2400" dirty="0"/>
              <a:t>Using multiple channels</a:t>
            </a:r>
          </a:p>
          <a:p>
            <a:pPr marL="458340" lvl="1" indent="0">
              <a:buSzPct val="100000"/>
              <a:buNone/>
            </a:pPr>
            <a:endParaRPr lang="en-US" sz="24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SzPct val="100000"/>
              <a:buNone/>
            </a:pPr>
            <a:endParaRPr lang="en-US" sz="1600" dirty="0"/>
          </a:p>
          <a:p>
            <a:pPr>
              <a:buSzPct val="100000"/>
            </a:pPr>
            <a:r>
              <a:rPr lang="en-US" sz="2800" dirty="0"/>
              <a:t>Think about fruitful collaborations </a:t>
            </a:r>
          </a:p>
          <a:p>
            <a:pPr lvl="1">
              <a:buSzPct val="100000"/>
            </a:pPr>
            <a:r>
              <a:rPr lang="en-US" sz="2400" dirty="0"/>
              <a:t>Collaboration with student council and other student initiatives </a:t>
            </a:r>
          </a:p>
          <a:p>
            <a:pPr>
              <a:buSzPct val="100000"/>
            </a:pPr>
            <a:r>
              <a:rPr lang="en-US" sz="2800" dirty="0"/>
              <a:t>Decide on a price pool</a:t>
            </a:r>
          </a:p>
          <a:p>
            <a:pPr lvl="1">
              <a:buSzPct val="100000"/>
            </a:pPr>
            <a:r>
              <a:rPr lang="en-US" sz="2400" dirty="0"/>
              <a:t>Mix of physical goodies and Amazon gift cards</a:t>
            </a:r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>
              <a:buSzPct val="100000"/>
              <a:buFont typeface="Wingdings" panose="05000000000000000000" pitchFamily="2" charset="2"/>
              <a:buChar char="à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à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Affairs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BFB5E4-7D3E-46E1-A66D-36FD55594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24" y="685801"/>
            <a:ext cx="2514600" cy="2743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WhatsApp Logo | Logo, zeichen, emblem, symbol. Geschichte und Bedeutung">
            <a:extLst>
              <a:ext uri="{FF2B5EF4-FFF2-40B4-BE49-F238E27FC236}">
                <a16:creationId xmlns:a16="http://schemas.microsoft.com/office/drawing/2014/main" id="{93C01B2F-74B7-424D-A2D5-443488B1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40" y="2743200"/>
            <a:ext cx="1640993" cy="9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8EC96B9-0BFF-4E8E-B9CF-1E0C4300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33" y="279039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03C8C6-F862-4492-8E8E-19B7F386F0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387"/>
          <a:stretch/>
        </p:blipFill>
        <p:spPr>
          <a:xfrm>
            <a:off x="1664669" y="3810000"/>
            <a:ext cx="3630610" cy="304800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8B7676D-403C-487E-88C5-2B385A50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80" y="2790392"/>
            <a:ext cx="838201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7B8E0B1-90CF-4A1F-B7AC-31E7D9E0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68" y="3666837"/>
            <a:ext cx="2505075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81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dirty="0"/>
              <a:t>Roadmap</a:t>
            </a:r>
            <a:br>
              <a:rPr lang="en-US" dirty="0"/>
            </a:br>
            <a:r>
              <a:rPr lang="en-US" sz="2000" dirty="0"/>
              <a:t>Showtime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6517D7-C951-4534-9877-3A1AFBD2AB49}"/>
              </a:ext>
            </a:extLst>
          </p:cNvPr>
          <p:cNvSpPr txBox="1">
            <a:spLocks/>
          </p:cNvSpPr>
          <p:nvPr/>
        </p:nvSpPr>
        <p:spPr>
          <a:xfrm>
            <a:off x="638177" y="2819400"/>
            <a:ext cx="9524998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endParaRPr lang="en-US" sz="2800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F0C3E22-A606-47D9-AC59-FF7878BBBAA8}"/>
              </a:ext>
            </a:extLst>
          </p:cNvPr>
          <p:cNvSpPr txBox="1">
            <a:spLocks/>
          </p:cNvSpPr>
          <p:nvPr/>
        </p:nvSpPr>
        <p:spPr>
          <a:xfrm>
            <a:off x="342902" y="2689512"/>
            <a:ext cx="4914898" cy="2339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 marL="0" indent="0">
              <a:buSzPct val="100000"/>
              <a:buFont typeface="Wingdings" pitchFamily="2" charset="2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023365-E6C1-4237-AC09-C2D34A6B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Agree on a broad concept or theme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Prepare the content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Come up with a marketing campaign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b="1" dirty="0"/>
              <a:t>Hold the event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7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zoom logo">
            <a:extLst>
              <a:ext uri="{FF2B5EF4-FFF2-40B4-BE49-F238E27FC236}">
                <a16:creationId xmlns:a16="http://schemas.microsoft.com/office/drawing/2014/main" id="{6A6B680D-2518-40F9-962D-90FC577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1" y="1089025"/>
            <a:ext cx="1609725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044F13-2F8C-437E-BF24-072DC6F3A6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/>
          <a:stretch/>
        </p:blipFill>
        <p:spPr>
          <a:xfrm>
            <a:off x="6400799" y="1960934"/>
            <a:ext cx="5334000" cy="2936132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F15098-EC36-4295-8484-7CDC86A6415B}"/>
              </a:ext>
            </a:extLst>
          </p:cNvPr>
          <p:cNvSpPr txBox="1">
            <a:spLocks/>
          </p:cNvSpPr>
          <p:nvPr/>
        </p:nvSpPr>
        <p:spPr>
          <a:xfrm>
            <a:off x="457201" y="1752600"/>
            <a:ext cx="5715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de-DE" sz="2800" dirty="0" err="1">
                <a:latin typeface="Arial" pitchFamily="34" charset="0"/>
                <a:cs typeface="Arial" pitchFamily="34" charset="0"/>
              </a:rPr>
              <a:t>Introduction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&amp; Code Distribution</a:t>
            </a:r>
          </a:p>
          <a:p>
            <a:pPr>
              <a:buSzPct val="100000"/>
            </a:pPr>
            <a:r>
              <a:rPr lang="de-DE" sz="2800" dirty="0" err="1">
                <a:latin typeface="Arial" pitchFamily="34" charset="0"/>
                <a:cs typeface="Arial" pitchFamily="34" charset="0"/>
              </a:rPr>
              <a:t>Students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form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groups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four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de-DE" sz="2800" dirty="0" err="1">
                <a:latin typeface="Arial" pitchFamily="34" charset="0"/>
                <a:cs typeface="Arial" pitchFamily="34" charset="0"/>
              </a:rPr>
              <a:t>Each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group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assigned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a break-out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room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de-DE" sz="2800" dirty="0">
                <a:latin typeface="Arial" pitchFamily="34" charset="0"/>
                <a:cs typeface="Arial" pitchFamily="34" charset="0"/>
              </a:rPr>
              <a:t>Hosts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help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problems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de-DE" sz="2800" dirty="0"/>
              <a:t>„</a:t>
            </a:r>
            <a:r>
              <a:rPr lang="de-DE" sz="2800" dirty="0" err="1"/>
              <a:t>Medal</a:t>
            </a:r>
            <a:r>
              <a:rPr lang="de-DE" sz="2800" dirty="0"/>
              <a:t> </a:t>
            </a:r>
            <a:r>
              <a:rPr lang="de-DE" sz="2800" dirty="0" err="1"/>
              <a:t>ceremony</a:t>
            </a:r>
            <a:r>
              <a:rPr lang="de-DE" sz="2800" dirty="0"/>
              <a:t>“</a:t>
            </a:r>
          </a:p>
          <a:p>
            <a:pPr marL="0" indent="0">
              <a:buSzPct val="100000"/>
              <a:buNone/>
            </a:pP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654A957-7FFD-4953-B599-03C63C9C06E2}"/>
              </a:ext>
            </a:extLst>
          </p:cNvPr>
          <p:cNvSpPr/>
          <p:nvPr/>
        </p:nvSpPr>
        <p:spPr>
          <a:xfrm>
            <a:off x="10329479" y="1940668"/>
            <a:ext cx="1481521" cy="2936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AB3D19B5-4A5E-4204-B2E2-B76322E98134}"/>
              </a:ext>
            </a:extLst>
          </p:cNvPr>
          <p:cNvCxnSpPr>
            <a:cxnSpLocks/>
          </p:cNvCxnSpPr>
          <p:nvPr/>
        </p:nvCxnSpPr>
        <p:spPr>
          <a:xfrm flipV="1">
            <a:off x="10504872" y="4897065"/>
            <a:ext cx="565366" cy="75956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66555CD-10D4-4C8C-89D9-43C102D94796}"/>
              </a:ext>
            </a:extLst>
          </p:cNvPr>
          <p:cNvSpPr txBox="1"/>
          <p:nvPr/>
        </p:nvSpPr>
        <p:spPr>
          <a:xfrm>
            <a:off x="9399972" y="5675683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itchFamily="34" charset="0"/>
                <a:cs typeface="Arial" pitchFamily="34" charset="0"/>
              </a:rPr>
              <a:t>break-out </a:t>
            </a:r>
            <a:r>
              <a:rPr lang="de-DE" sz="2000" dirty="0" err="1">
                <a:latin typeface="Arial" pitchFamily="34" charset="0"/>
                <a:cs typeface="Arial" pitchFamily="34" charset="0"/>
              </a:rPr>
              <a:t>rooms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6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Lessons Learned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457325"/>
            <a:ext cx="9982198" cy="4562476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How did the event go?</a:t>
            </a:r>
          </a:p>
          <a:p>
            <a:pPr>
              <a:buSzPct val="100000"/>
            </a:pPr>
            <a:r>
              <a:rPr lang="en-US" dirty="0"/>
              <a:t>90 students with no MATLAB-experience joined the event</a:t>
            </a:r>
          </a:p>
          <a:p>
            <a:pPr>
              <a:buSzPct val="100000"/>
            </a:pPr>
            <a:r>
              <a:rPr lang="en-US" dirty="0"/>
              <a:t>Students were ambitiously working for 4.5 hours instead of scheduled 1.5 hours</a:t>
            </a:r>
          </a:p>
          <a:p>
            <a:pPr>
              <a:buSzPct val="100000"/>
            </a:pPr>
            <a:r>
              <a:rPr lang="en-US" dirty="0"/>
              <a:t>Received a lot of positive feedback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i="1" dirty="0"/>
              <a:t>Expect the unexpected!</a:t>
            </a:r>
          </a:p>
          <a:p>
            <a:pPr>
              <a:buSzPct val="100000"/>
            </a:pPr>
            <a:r>
              <a:rPr lang="en-US" dirty="0"/>
              <a:t>How many participants will show up?</a:t>
            </a:r>
          </a:p>
          <a:p>
            <a:pPr>
              <a:buSzPct val="100000"/>
            </a:pPr>
            <a:r>
              <a:rPr lang="en-US" dirty="0"/>
              <a:t>What’s the average level of experience (</a:t>
            </a:r>
            <a:r>
              <a:rPr lang="en-US" dirty="0" err="1"/>
              <a:t>wrt</a:t>
            </a:r>
            <a:r>
              <a:rPr lang="en-US" dirty="0"/>
              <a:t>. MATLAB)?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Bildergebnis für lessons learned icon">
            <a:extLst>
              <a:ext uri="{FF2B5EF4-FFF2-40B4-BE49-F238E27FC236}">
                <a16:creationId xmlns:a16="http://schemas.microsoft.com/office/drawing/2014/main" id="{E9DCE28D-F8DD-4725-B847-C8A4C9EE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92" b="92116" l="8523" r="91250">
                        <a14:foregroundMark x1="10909" y1="59481" x2="15455" y2="58683"/>
                        <a14:foregroundMark x1="8636" y1="40719" x2="14545" y2="40719"/>
                        <a14:foregroundMark x1="15000" y1="21956" x2="18636" y2="24750"/>
                        <a14:foregroundMark x1="29545" y1="9581" x2="30000" y2="13972"/>
                        <a14:foregroundMark x1="49091" y1="8383" x2="49545" y2="13174"/>
                        <a14:foregroundMark x1="68636" y1="10379" x2="68636" y2="12774"/>
                        <a14:foregroundMark x1="49091" y1="5190" x2="50909" y2="4391"/>
                        <a14:foregroundMark x1="80341" y1="25948" x2="86705" y2="21956"/>
                        <a14:foregroundMark x1="83977" y1="41517" x2="91250" y2="41517"/>
                        <a14:foregroundMark x1="83068" y1="56687" x2="88523" y2="59082"/>
                        <a14:foregroundMark x1="41818" y1="78144" x2="52273" y2="78144"/>
                        <a14:foregroundMark x1="45000" y1="84930" x2="59091" y2="84930"/>
                        <a14:foregroundMark x1="46364" y1="92116" x2="52273" y2="92116"/>
                        <a14:backgroundMark x1="22273" y1="85729" x2="19091" y2="92116"/>
                        <a14:backgroundMark x1="22273" y1="76148" x2="15455" y2="98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976" y="609600"/>
            <a:ext cx="107075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3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457324"/>
            <a:ext cx="9524998" cy="5133975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3200" i="1" dirty="0"/>
              <a:t>Any questions?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Olympics - what’s that?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257300"/>
            <a:ext cx="7086598" cy="28575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At a glance:</a:t>
            </a:r>
          </a:p>
          <a:p>
            <a:pPr>
              <a:buSzPct val="100000"/>
            </a:pPr>
            <a:r>
              <a:rPr lang="en-US" dirty="0"/>
              <a:t>Synchronous online event in which students form teams to solve MATLAB problems </a:t>
            </a:r>
          </a:p>
          <a:p>
            <a:pPr>
              <a:buSzPct val="100000"/>
            </a:pPr>
            <a:r>
              <a:rPr lang="en-US" dirty="0"/>
              <a:t>Prize pool made up from goodies and Amazon gift cards serve as prizes</a:t>
            </a:r>
          </a:p>
          <a:p>
            <a:pPr>
              <a:buSzPct val="100000"/>
            </a:pPr>
            <a:r>
              <a:rPr lang="en-US" dirty="0"/>
              <a:t>(Planned) duration: 1.5h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86852C-A3EC-4D32-A730-8CAB3D70B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257300"/>
            <a:ext cx="3981450" cy="434340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D2B71A4-5002-44F7-AEA2-7EC69C61C377}"/>
              </a:ext>
            </a:extLst>
          </p:cNvPr>
          <p:cNvSpPr txBox="1">
            <a:spLocks/>
          </p:cNvSpPr>
          <p:nvPr/>
        </p:nvSpPr>
        <p:spPr>
          <a:xfrm>
            <a:off x="609602" y="4114800"/>
            <a:ext cx="6934198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r>
              <a:rPr lang="en-US" sz="2800" i="1" dirty="0"/>
              <a:t>Two primary objectives:</a:t>
            </a:r>
          </a:p>
          <a:p>
            <a:pPr>
              <a:buSzPct val="100000"/>
            </a:pPr>
            <a:r>
              <a:rPr lang="en-US" dirty="0"/>
              <a:t>Students get to know MATLAB in a playful manner</a:t>
            </a:r>
          </a:p>
          <a:p>
            <a:pPr>
              <a:buSzPct val="100000"/>
            </a:pPr>
            <a:r>
              <a:rPr lang="en-GB" sz="2400" dirty="0">
                <a:effectLst/>
                <a:latin typeface="+mj-lt"/>
              </a:rPr>
              <a:t>Facilitate an environment where students can chat with each other and have fun</a:t>
            </a:r>
            <a:endParaRPr lang="en-US" dirty="0">
              <a:latin typeface="+mj-lt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br>
              <a:rPr lang="en-US" dirty="0"/>
            </a:br>
            <a:r>
              <a:rPr lang="en-US" sz="2000" dirty="0"/>
              <a:t>Overview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9524998" cy="49911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What are the necessary steps?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/>
              <a:t>Agree on a broad concept or theme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/>
              <a:t>Prepare the content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/>
              <a:t>Come up with a marketing campaign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/>
              <a:t>Hold the event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br>
              <a:rPr lang="en-US" dirty="0"/>
            </a:br>
            <a:r>
              <a:rPr lang="en-US" sz="2000" dirty="0"/>
              <a:t>Conceptual Phase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9524998" cy="49911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What are the necessary steps?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b="1" dirty="0"/>
              <a:t>Agree on a broad concept or theme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Prepare the content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Come up with a marketing campaign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Hold the event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2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br>
              <a:rPr lang="en-US" dirty="0"/>
            </a:br>
            <a:r>
              <a:rPr lang="en-US" sz="2000" dirty="0"/>
              <a:t>Conceptual Phase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7848598" cy="37338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Deciding on the theme of the event is the single most important decision during the preparation</a:t>
            </a:r>
          </a:p>
          <a:p>
            <a:pPr marL="0" indent="0">
              <a:buSzPct val="100000"/>
              <a:buNone/>
            </a:pPr>
            <a:endParaRPr lang="en-US" sz="3200" i="1" dirty="0"/>
          </a:p>
          <a:p>
            <a:pPr marL="0" indent="0">
              <a:buSzPct val="100000"/>
              <a:buNone/>
            </a:pPr>
            <a:r>
              <a:rPr lang="en-US" dirty="0"/>
              <a:t>This determines:</a:t>
            </a:r>
          </a:p>
          <a:p>
            <a:pPr>
              <a:buSzPct val="100000"/>
            </a:pPr>
            <a:r>
              <a:rPr lang="en-US" dirty="0"/>
              <a:t>the content, to be prepared</a:t>
            </a:r>
          </a:p>
          <a:p>
            <a:pPr>
              <a:buSzPct val="100000"/>
            </a:pPr>
            <a:r>
              <a:rPr lang="en-US" dirty="0"/>
              <a:t>the target audience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Bildergebnis für freshman icon">
            <a:extLst>
              <a:ext uri="{FF2B5EF4-FFF2-40B4-BE49-F238E27FC236}">
                <a16:creationId xmlns:a16="http://schemas.microsoft.com/office/drawing/2014/main" id="{F05D8853-2B0A-4C98-810F-792266A0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124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christmas icon">
            <a:extLst>
              <a:ext uri="{FF2B5EF4-FFF2-40B4-BE49-F238E27FC236}">
                <a16:creationId xmlns:a16="http://schemas.microsoft.com/office/drawing/2014/main" id="{A10E1168-52D0-4379-A98C-EB82A1789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124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DEEDC-0644-4777-B636-D934F9ABF46E}"/>
              </a:ext>
            </a:extLst>
          </p:cNvPr>
          <p:cNvSpPr txBox="1"/>
          <p:nvPr/>
        </p:nvSpPr>
        <p:spPr>
          <a:xfrm>
            <a:off x="7162800" y="4953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Freshman welcoming and X-mas are two well suited themes</a:t>
            </a: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1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br>
              <a:rPr lang="en-US" dirty="0"/>
            </a:br>
            <a:r>
              <a:rPr lang="en-US" sz="2000" dirty="0"/>
              <a:t>Design Phase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9524998" cy="49911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What are the necessary steps?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Agree on a broad concept or theme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b="1" dirty="0"/>
              <a:t>Prepare the content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Come up with a marketing campaign 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Hold the event</a:t>
            </a:r>
          </a:p>
          <a:p>
            <a:pPr marL="457200" indent="-457200">
              <a:buSzPct val="100000"/>
              <a:buFont typeface="+mj-lt"/>
              <a:buAutoNum type="arabicParenR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9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71600"/>
            <a:ext cx="9524998" cy="1274706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Possible Frameworks for MATLAB-Events:</a:t>
            </a:r>
          </a:p>
          <a:p>
            <a:pPr>
              <a:buSzPct val="100000"/>
            </a:pPr>
            <a:r>
              <a:rPr lang="en-US" dirty="0"/>
              <a:t>MATLAB Academy, MATLAB Grader, Cody, …</a:t>
            </a:r>
          </a:p>
          <a:p>
            <a:pPr marL="0" indent="0">
              <a:buSzPct val="100000"/>
              <a:buNone/>
            </a:pPr>
            <a:endParaRPr lang="en-US" dirty="0"/>
          </a:p>
          <a:p>
            <a:pPr marL="0" indent="0">
              <a:buSzPct val="100000"/>
              <a:buNone/>
            </a:pPr>
            <a:r>
              <a:rPr lang="en-US" dirty="0"/>
              <a:t>or:</a:t>
            </a:r>
          </a:p>
          <a:p>
            <a:pPr marL="0" indent="0">
              <a:buSzPct val="100000"/>
              <a:buNone/>
            </a:pPr>
            <a:endParaRPr lang="en-US" dirty="0"/>
          </a:p>
          <a:p>
            <a:pPr marL="0" indent="0">
              <a:buSzPct val="100000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484044"/>
          </a:xfrm>
        </p:spPr>
        <p:txBody>
          <a:bodyPr/>
          <a:lstStyle/>
          <a:p>
            <a:r>
              <a:rPr lang="en-US" dirty="0"/>
              <a:t>Design Phase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01232F5-514A-40EB-A20A-0EF9E3B2327F}"/>
              </a:ext>
            </a:extLst>
          </p:cNvPr>
          <p:cNvSpPr txBox="1">
            <a:spLocks/>
          </p:cNvSpPr>
          <p:nvPr/>
        </p:nvSpPr>
        <p:spPr>
          <a:xfrm>
            <a:off x="1844038" y="2758440"/>
            <a:ext cx="8610600" cy="48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à"/>
            </a:pPr>
            <a:r>
              <a:rPr lang="en-US" b="1" dirty="0"/>
              <a:t> Custom MATLAB Live Script + Function Files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D24D029-C081-4989-A21A-A7CCFCBAB75F}"/>
              </a:ext>
            </a:extLst>
          </p:cNvPr>
          <p:cNvSpPr txBox="1">
            <a:spLocks/>
          </p:cNvSpPr>
          <p:nvPr/>
        </p:nvSpPr>
        <p:spPr>
          <a:xfrm>
            <a:off x="2072638" y="3987428"/>
            <a:ext cx="3962400" cy="1878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dirty="0"/>
              <a:t>Allows for nice formatting</a:t>
            </a:r>
          </a:p>
          <a:p>
            <a:pPr>
              <a:buSzPct val="100000"/>
            </a:pPr>
            <a:r>
              <a:rPr lang="en-US" sz="2000" dirty="0"/>
              <a:t>Problem description</a:t>
            </a:r>
          </a:p>
          <a:p>
            <a:pPr>
              <a:buSzPct val="100000"/>
            </a:pPr>
            <a:r>
              <a:rPr lang="en-US" sz="2000" dirty="0"/>
              <a:t>Pictures</a:t>
            </a:r>
          </a:p>
          <a:p>
            <a:pPr>
              <a:buSzPct val="100000"/>
            </a:pPr>
            <a:r>
              <a:rPr lang="en-US" sz="2000" dirty="0"/>
              <a:t>Formulas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1A2AB7F-E81F-40A3-B4B0-6D93D1938433}"/>
              </a:ext>
            </a:extLst>
          </p:cNvPr>
          <p:cNvSpPr txBox="1">
            <a:spLocks/>
          </p:cNvSpPr>
          <p:nvPr/>
        </p:nvSpPr>
        <p:spPr>
          <a:xfrm>
            <a:off x="6339838" y="3977641"/>
            <a:ext cx="4175762" cy="1878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dirty="0"/>
              <a:t>Act as canvases</a:t>
            </a:r>
          </a:p>
          <a:p>
            <a:pPr>
              <a:buSzPct val="100000"/>
            </a:pPr>
            <a:r>
              <a:rPr lang="en-US" sz="2000" dirty="0"/>
              <a:t>Allow for creativity</a:t>
            </a:r>
          </a:p>
          <a:p>
            <a:pPr>
              <a:buSzPct val="100000"/>
            </a:pPr>
            <a:r>
              <a:rPr lang="en-US" sz="2000" dirty="0"/>
              <a:t>Multiple solutions possible</a:t>
            </a:r>
          </a:p>
          <a:p>
            <a:pPr>
              <a:buSzPct val="100000"/>
            </a:pPr>
            <a:r>
              <a:rPr lang="en-US" sz="2000" dirty="0"/>
              <a:t>Familiarize with functions (calls)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3C1A6F-D2E4-4186-ACF2-2DA1104C5036}"/>
              </a:ext>
            </a:extLst>
          </p:cNvPr>
          <p:cNvCxnSpPr/>
          <p:nvPr/>
        </p:nvCxnSpPr>
        <p:spPr>
          <a:xfrm flipH="1">
            <a:off x="3901438" y="3454028"/>
            <a:ext cx="381000" cy="5334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45FBC-508B-4AFA-97EA-C9890BB7D21A}"/>
              </a:ext>
            </a:extLst>
          </p:cNvPr>
          <p:cNvCxnSpPr>
            <a:cxnSpLocks/>
          </p:cNvCxnSpPr>
          <p:nvPr/>
        </p:nvCxnSpPr>
        <p:spPr>
          <a:xfrm>
            <a:off x="7420620" y="3454028"/>
            <a:ext cx="253996" cy="53829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533401"/>
          </a:xfrm>
        </p:spPr>
        <p:txBody>
          <a:bodyPr/>
          <a:lstStyle/>
          <a:p>
            <a:r>
              <a:rPr lang="en-US" dirty="0"/>
              <a:t>Design Phase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C095EA-B781-4A64-AD9A-26E9DC2BA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835" y="1221871"/>
            <a:ext cx="3850808" cy="44980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6720BA-8D81-4E6C-9CE5-325833E8F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" b="1709"/>
          <a:stretch/>
        </p:blipFill>
        <p:spPr>
          <a:xfrm>
            <a:off x="5509260" y="4411965"/>
            <a:ext cx="5969002" cy="149990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2FE837-FBD3-4D0D-8D18-175AEB3104BA}"/>
              </a:ext>
            </a:extLst>
          </p:cNvPr>
          <p:cNvSpPr/>
          <p:nvPr/>
        </p:nvSpPr>
        <p:spPr>
          <a:xfrm>
            <a:off x="759034" y="4816346"/>
            <a:ext cx="3506896" cy="821126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54292E-75FF-4DC6-B3E3-441CCA25D3E5}"/>
              </a:ext>
            </a:extLst>
          </p:cNvPr>
          <p:cNvCxnSpPr>
            <a:cxnSpLocks/>
          </p:cNvCxnSpPr>
          <p:nvPr/>
        </p:nvCxnSpPr>
        <p:spPr>
          <a:xfrm flipV="1">
            <a:off x="4265930" y="4411965"/>
            <a:ext cx="1220470" cy="404381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03809D-6850-4F88-A093-65ABFDABDEBC}"/>
              </a:ext>
            </a:extLst>
          </p:cNvPr>
          <p:cNvCxnSpPr>
            <a:cxnSpLocks/>
          </p:cNvCxnSpPr>
          <p:nvPr/>
        </p:nvCxnSpPr>
        <p:spPr>
          <a:xfrm>
            <a:off x="4265930" y="5637472"/>
            <a:ext cx="1220470" cy="27440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FCFB3C2-183E-4928-BB72-8B6E194D8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435" y="2639731"/>
            <a:ext cx="4367672" cy="1309366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C5E1AB-71F6-4C3F-B14A-7B9A8B3A5B07}"/>
              </a:ext>
            </a:extLst>
          </p:cNvPr>
          <p:cNvSpPr/>
          <p:nvPr/>
        </p:nvSpPr>
        <p:spPr>
          <a:xfrm>
            <a:off x="6413501" y="5551170"/>
            <a:ext cx="1676400" cy="228600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3D9500-3549-47D5-A5A3-411F0FCDE9EF}"/>
              </a:ext>
            </a:extLst>
          </p:cNvPr>
          <p:cNvCxnSpPr>
            <a:cxnSpLocks/>
          </p:cNvCxnSpPr>
          <p:nvPr/>
        </p:nvCxnSpPr>
        <p:spPr>
          <a:xfrm>
            <a:off x="5193032" y="3956331"/>
            <a:ext cx="1234782" cy="1618964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CFD7FA-F28A-47CF-8109-572547A402DE}"/>
              </a:ext>
            </a:extLst>
          </p:cNvPr>
          <p:cNvCxnSpPr>
            <a:cxnSpLocks/>
          </p:cNvCxnSpPr>
          <p:nvPr/>
        </p:nvCxnSpPr>
        <p:spPr>
          <a:xfrm flipH="1">
            <a:off x="8112762" y="3956331"/>
            <a:ext cx="1438345" cy="1594839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E59DD3-546D-4EED-A7A9-5028D677E77A}"/>
              </a:ext>
            </a:extLst>
          </p:cNvPr>
          <p:cNvSpPr txBox="1"/>
          <p:nvPr/>
        </p:nvSpPr>
        <p:spPr>
          <a:xfrm>
            <a:off x="4440504" y="1282705"/>
            <a:ext cx="5313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Live Script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Comprises problem descriptions and function calls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5FF8F-8C8E-4F90-837A-57DE251807E1}"/>
              </a:ext>
            </a:extLst>
          </p:cNvPr>
          <p:cNvSpPr txBox="1"/>
          <p:nvPr/>
        </p:nvSpPr>
        <p:spPr>
          <a:xfrm>
            <a:off x="9677400" y="2536448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Function Files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Where participants solve the problem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1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2" y="1186685"/>
            <a:ext cx="10629898" cy="1918893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i="1" dirty="0"/>
              <a:t>Ideas for types of problems</a:t>
            </a:r>
          </a:p>
          <a:p>
            <a:pPr>
              <a:buSzPct val="100000"/>
            </a:pPr>
            <a:r>
              <a:rPr lang="en-US" dirty="0"/>
              <a:t>Implementation of algorithms (prime numbers, recursive Fibonacci series)</a:t>
            </a:r>
          </a:p>
          <a:p>
            <a:pPr>
              <a:buSzPct val="100000"/>
            </a:pPr>
            <a:r>
              <a:rPr lang="en-US" dirty="0"/>
              <a:t>Object detection</a:t>
            </a:r>
          </a:p>
          <a:p>
            <a:pPr>
              <a:buSzPct val="100000"/>
            </a:pPr>
            <a:r>
              <a:rPr lang="en-US" dirty="0"/>
              <a:t>Problems related to MATLAB functionality, e. g. plotting</a:t>
            </a:r>
          </a:p>
          <a:p>
            <a:pPr marL="0" indent="0">
              <a:buSzPct val="100000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685800"/>
          </a:xfrm>
        </p:spPr>
        <p:txBody>
          <a:bodyPr/>
          <a:lstStyle/>
          <a:p>
            <a:r>
              <a:rPr lang="en-US" dirty="0"/>
              <a:t>Design Phase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FFA52-0707-42FA-98AC-8BAD9AEB2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073" y="3752422"/>
            <a:ext cx="353992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368F36A-DDD9-4ACD-8C2C-1C8A2EFAA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873" y="3352800"/>
            <a:ext cx="3124200" cy="2745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ED7BF-0F3F-45DD-82A3-7766751CF66C}"/>
              </a:ext>
            </a:extLst>
          </p:cNvPr>
          <p:cNvSpPr txBox="1"/>
          <p:nvPr/>
        </p:nvSpPr>
        <p:spPr>
          <a:xfrm>
            <a:off x="4629417" y="3685773"/>
            <a:ext cx="297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“Harry Plotter”</a:t>
            </a: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FD17-FD3B-4807-BCF5-83C17E6525E3}"/>
              </a:ext>
            </a:extLst>
          </p:cNvPr>
          <p:cNvSpPr txBox="1"/>
          <p:nvPr/>
        </p:nvSpPr>
        <p:spPr>
          <a:xfrm>
            <a:off x="5073561" y="5424894"/>
            <a:ext cx="2592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Arial" pitchFamily="34" charset="0"/>
                <a:cs typeface="Arial" pitchFamily="34" charset="0"/>
              </a:rPr>
              <a:t>Christmas tree with random lights</a:t>
            </a: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32255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D8CD38A7-49AC-457A-B792-A74F6E822325}" vid="{BC70CAB4-EEB0-4CFA-8FCC-01EBC7AB36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19" ma:contentTypeDescription="Create a new document." ma:contentTypeScope="" ma:versionID="0b2169f706a508700fef9241676e3ea8">
  <xsd:schema xmlns:xsd="http://www.w3.org/2001/XMLSchema" xmlns:xs="http://www.w3.org/2001/XMLSchema" xmlns:p="http://schemas.microsoft.com/office/2006/metadata/properties" xmlns:ns2="b7b985a6-5614-4791-8283-b6a0b2c6681f" xmlns:ns3="bbb466d9-fd0a-40ba-89cb-77eb15c2a30a" targetNamespace="http://schemas.microsoft.com/office/2006/metadata/properties" ma:root="true" ma:fieldsID="2aed7e1be17d92fb8f5041bc9f24a1f7" ns2:_="" ns3:_=""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B851B7-D313-4E85-A1E0-5976CFE11EC3}">
  <ds:schemaRefs>
    <ds:schemaRef ds:uri="http://purl.org/dc/elements/1.1/"/>
    <ds:schemaRef ds:uri="http://schemas.microsoft.com/office/infopath/2007/PartnerControls"/>
    <ds:schemaRef ds:uri="bbb466d9-fd0a-40ba-89cb-77eb15c2a30a"/>
    <ds:schemaRef ds:uri="http://schemas.microsoft.com/office/2006/metadata/properties"/>
    <ds:schemaRef ds:uri="http://purl.org/dc/terms/"/>
    <ds:schemaRef ds:uri="b7b985a6-5614-4791-8283-b6a0b2c6681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743918-0606-406C-9ECF-B635BC6C4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622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MW_Public_widescreen</vt:lpstr>
      <vt:lpstr>MATLAB Olympic-Games  </vt:lpstr>
      <vt:lpstr>MATLAB Olympics - what’s that? </vt:lpstr>
      <vt:lpstr>Roadmap Overview  </vt:lpstr>
      <vt:lpstr>Roadmap Conceptual Phase  </vt:lpstr>
      <vt:lpstr>Roadmap Conceptual Phase  </vt:lpstr>
      <vt:lpstr>Roadmap Design Phase  </vt:lpstr>
      <vt:lpstr>Design Phase</vt:lpstr>
      <vt:lpstr>Design Phase   </vt:lpstr>
      <vt:lpstr>Design Phase</vt:lpstr>
      <vt:lpstr>Design Phase</vt:lpstr>
      <vt:lpstr>Design Phase</vt:lpstr>
      <vt:lpstr>Design Phase</vt:lpstr>
      <vt:lpstr>Roadmap Organizational Affairs</vt:lpstr>
      <vt:lpstr>Organizational Affairs  </vt:lpstr>
      <vt:lpstr>Roadmap Showtime</vt:lpstr>
      <vt:lpstr>Showtime  </vt:lpstr>
      <vt:lpstr>Conclusion &amp; Lessons Learned  </vt:lpstr>
      <vt:lpstr>Thank you very much!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Owen Paul</dc:creator>
  <cp:keywords>Version 21.0</cp:keywords>
  <dc:description/>
  <cp:lastModifiedBy>Andreas Garhammer</cp:lastModifiedBy>
  <cp:revision>97</cp:revision>
  <dcterms:created xsi:type="dcterms:W3CDTF">2021-01-19T20:29:44Z</dcterms:created>
  <dcterms:modified xsi:type="dcterms:W3CDTF">2022-10-22T11:22:34Z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0x0101005CED2B3B9BAE8849942648134EEE717D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