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487" r:id="rId6"/>
    <p:sldId id="484" r:id="rId7"/>
    <p:sldId id="285" r:id="rId8"/>
    <p:sldId id="485" r:id="rId9"/>
    <p:sldId id="488" r:id="rId10"/>
    <p:sldId id="279" r:id="rId11"/>
    <p:sldId id="490" r:id="rId12"/>
    <p:sldId id="278" r:id="rId13"/>
    <p:sldId id="275" r:id="rId14"/>
    <p:sldId id="489" r:id="rId15"/>
    <p:sldId id="280" r:id="rId16"/>
    <p:sldId id="281" r:id="rId17"/>
    <p:sldId id="282" r:id="rId18"/>
    <p:sldId id="283" r:id="rId19"/>
    <p:sldId id="284" r:id="rId20"/>
    <p:sldId id="261"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400"/>
    <a:srgbClr val="228B22"/>
    <a:srgbClr val="A020F6"/>
    <a:srgbClr val="0000FF"/>
    <a:srgbClr val="636569"/>
    <a:srgbClr val="715091"/>
    <a:srgbClr val="176DAD"/>
    <a:srgbClr val="0D78C9"/>
    <a:srgbClr val="024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p:cViewPr varScale="1">
        <p:scale>
          <a:sx n="72" d="100"/>
          <a:sy n="72" d="100"/>
        </p:scale>
        <p:origin x="576" y="78"/>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6/24/2022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‹Nr.›</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6/24/2022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‹Nr.›</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a:t>
            </a:r>
            <a:fld id="{43FEC7B2-4A3C-43EA-A52A-F8DED3FD6DAC}" type="datetimeyyyy">
              <a:rPr lang="en-US" sz="1003" smtClean="0">
                <a:solidFill>
                  <a:schemeClr val="bg1"/>
                </a:solidFill>
                <a:latin typeface="Arial" pitchFamily="34" charset="0"/>
                <a:cs typeface="Arial" pitchFamily="34" charset="0"/>
              </a:rPr>
              <a:t>2022</a:t>
            </a:fld>
            <a:r>
              <a:rPr lang="en-US" sz="1003" dirty="0">
                <a:solidFill>
                  <a:schemeClr val="bg1"/>
                </a:solidFill>
                <a:latin typeface="Arial" pitchFamily="34" charset="0"/>
                <a:cs typeface="Arial" pitchFamily="34" charset="0"/>
              </a:rPr>
              <a:t>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0C119D-4C62-4E9F-847F-EF9AD08809D7}"/>
              </a:ext>
            </a:extLst>
          </p:cNvPr>
          <p:cNvSpPr/>
          <p:nvPr userDrawn="1"/>
        </p:nvSpPr>
        <p:spPr>
          <a:xfrm>
            <a:off x="0" y="0"/>
            <a:ext cx="12192000" cy="6858000"/>
          </a:xfrm>
          <a:prstGeom prst="rect">
            <a:avLst/>
          </a:prstGeom>
          <a:solidFill>
            <a:srgbClr val="004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876824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‹Nr.›</a:t>
            </a:fld>
            <a:endParaRPr lang="en-US" sz="1203" b="1" dirty="0">
              <a:solidFill>
                <a:schemeClr val="tx2"/>
              </a:solidFill>
            </a:endParaRPr>
          </a:p>
        </p:txBody>
      </p:sp>
      <p:pic>
        <p:nvPicPr>
          <p:cNvPr id="12" name="Logo" descr="logo647.png"/>
          <p:cNvPicPr>
            <a:picLocks noChangeAspect="1"/>
          </p:cNvPicPr>
          <p:nvPr/>
        </p:nvPicPr>
        <p:blipFill>
          <a:blip r:embed="rId11"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 id="2147483665" r:id="rId9"/>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athworks.com/brandguide/portal/visual-design/color-palett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mailto:matlab@fsmb.mw.tum.de" TargetMode="External"/><Relationship Id="rId2" Type="http://schemas.openxmlformats.org/officeDocument/2006/relationships/hyperlink" Target="http://www.fsmb.de/fsmb/uebers-studium/it/matlab/"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mathworks.force.com/MATLABAmbassadorCommunity/s/" TargetMode="External"/><Relationship Id="rId2" Type="http://schemas.openxmlformats.org/officeDocument/2006/relationships/hyperlink" Target="mailto:ab12xyz@matlab.rbg.tum.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Read out your Phone Sensors </a:t>
            </a:r>
            <a:br>
              <a:rPr lang="en-US" dirty="0"/>
            </a:br>
            <a:r>
              <a:rPr lang="en-US" dirty="0"/>
              <a:t>with MATLAB</a:t>
            </a:r>
          </a:p>
        </p:txBody>
      </p:sp>
      <p:sp>
        <p:nvSpPr>
          <p:cNvPr id="3" name="Subtitle 2"/>
          <p:cNvSpPr>
            <a:spLocks noGrp="1"/>
          </p:cNvSpPr>
          <p:nvPr>
            <p:ph type="subTitle" idx="1"/>
          </p:nvPr>
        </p:nvSpPr>
        <p:spPr/>
        <p:txBody>
          <a:bodyPr/>
          <a:lstStyle/>
          <a:p>
            <a:r>
              <a:rPr lang="en-US" dirty="0"/>
              <a:t>Paola Canuto, Samuel Zeitler</a:t>
            </a:r>
          </a:p>
          <a:p>
            <a:r>
              <a:rPr lang="en-US" dirty="0"/>
              <a:t>29.06.2022</a:t>
            </a:r>
          </a:p>
        </p:txBody>
      </p:sp>
      <p:pic>
        <p:nvPicPr>
          <p:cNvPr id="5" name="Grafik 4">
            <a:extLst>
              <a:ext uri="{FF2B5EF4-FFF2-40B4-BE49-F238E27FC236}">
                <a16:creationId xmlns:a16="http://schemas.microsoft.com/office/drawing/2014/main" id="{FAB1B54E-2018-E77B-3FA1-4B4EC3495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914400"/>
            <a:ext cx="3200401" cy="3200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Orientation Estimation</a:t>
            </a:r>
          </a:p>
        </p:txBody>
      </p:sp>
      <p:sp>
        <p:nvSpPr>
          <p:cNvPr id="4" name="Content Placeholder 3"/>
          <p:cNvSpPr>
            <a:spLocks noGrp="1"/>
          </p:cNvSpPr>
          <p:nvPr>
            <p:ph idx="1"/>
          </p:nvPr>
        </p:nvSpPr>
        <p:spPr/>
        <p:txBody>
          <a:bodyPr/>
          <a:lstStyle/>
          <a:p>
            <a:r>
              <a:rPr lang="en-US" dirty="0"/>
              <a:t>Roll, Pitch and Yaw Angles</a:t>
            </a:r>
          </a:p>
          <a:p>
            <a:pPr marL="458340" lvl="1" indent="0">
              <a:buNone/>
            </a:pPr>
            <a:endParaRPr lang="en-US" dirty="0">
              <a:solidFill>
                <a:srgbClr val="FF0000"/>
              </a:solidFill>
            </a:endParaRPr>
          </a:p>
          <a:p>
            <a:pPr marL="458340" lvl="1" indent="0">
              <a:buNone/>
            </a:pPr>
            <a:endParaRPr lang="en-US" dirty="0">
              <a:solidFill>
                <a:srgbClr val="FF0000"/>
              </a:solidFill>
            </a:endParaRPr>
          </a:p>
          <a:p>
            <a:pPr marL="458340" lvl="1" indent="0">
              <a:buNone/>
            </a:pPr>
            <a:endParaRPr lang="en-US" dirty="0">
              <a:solidFill>
                <a:srgbClr val="FF0000"/>
              </a:solidFill>
            </a:endParaRPr>
          </a:p>
          <a:p>
            <a:pPr marL="458340" lvl="1" indent="0">
              <a:buNone/>
            </a:pPr>
            <a:endParaRPr lang="en-US" dirty="0">
              <a:solidFill>
                <a:srgbClr val="FF0000"/>
              </a:solidFill>
            </a:endParaRPr>
          </a:p>
          <a:p>
            <a:pPr marL="458340" lvl="1" indent="0">
              <a:buNone/>
            </a:pPr>
            <a:endParaRPr lang="en-US" dirty="0">
              <a:solidFill>
                <a:srgbClr val="FF0000"/>
              </a:solidFill>
            </a:endParaRPr>
          </a:p>
          <a:p>
            <a:pPr marL="458340" lvl="1" indent="0">
              <a:buNone/>
            </a:pPr>
            <a:endParaRPr lang="en-US" dirty="0">
              <a:solidFill>
                <a:srgbClr val="FF0000"/>
              </a:solidFill>
            </a:endParaRPr>
          </a:p>
          <a:p>
            <a:r>
              <a:rPr lang="en-US" dirty="0"/>
              <a:t>Orientation Sensor</a:t>
            </a:r>
          </a:p>
          <a:p>
            <a:pPr lvl="1"/>
            <a:r>
              <a:rPr lang="en-US" dirty="0"/>
              <a:t>“The orientation sensor derives its data by processing the raw sensor data from the </a:t>
            </a:r>
            <a:r>
              <a:rPr lang="en-US" b="1" dirty="0"/>
              <a:t>accelerometer and the geomagnetic field </a:t>
            </a:r>
            <a:r>
              <a:rPr lang="en-US" dirty="0"/>
              <a:t>sensor. Because of the heavy processing that is involved, the </a:t>
            </a:r>
            <a:r>
              <a:rPr lang="en-US" b="1" dirty="0"/>
              <a:t>accuracy and precision </a:t>
            </a:r>
            <a:r>
              <a:rPr lang="en-US" dirty="0"/>
              <a:t>of the orientation sensor is </a:t>
            </a:r>
            <a:r>
              <a:rPr lang="en-US" b="1" dirty="0"/>
              <a:t>diminished</a:t>
            </a:r>
            <a:r>
              <a:rPr lang="en-US" dirty="0"/>
              <a:t>. Specifically, this sensor is reliable only when the roll angle is 0.”</a:t>
            </a:r>
          </a:p>
        </p:txBody>
      </p:sp>
      <p:pic>
        <p:nvPicPr>
          <p:cNvPr id="6" name="Grafik 5">
            <a:extLst>
              <a:ext uri="{FF2B5EF4-FFF2-40B4-BE49-F238E27FC236}">
                <a16:creationId xmlns:a16="http://schemas.microsoft.com/office/drawing/2014/main" id="{F6574E9D-7B4B-30F8-F7E6-5D4E201BE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133600"/>
            <a:ext cx="2895600" cy="2003652"/>
          </a:xfrm>
          <a:prstGeom prst="rect">
            <a:avLst/>
          </a:prstGeom>
        </p:spPr>
      </p:pic>
    </p:spTree>
    <p:extLst>
      <p:ext uri="{BB962C8B-B14F-4D97-AF65-F5344CB8AC3E}">
        <p14:creationId xmlns:p14="http://schemas.microsoft.com/office/powerpoint/2010/main" val="278439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249CFC6-D8D4-B993-6AD9-9D6424FDCB19}"/>
              </a:ext>
            </a:extLst>
          </p:cNvPr>
          <p:cNvSpPr>
            <a:spLocks noGrp="1"/>
          </p:cNvSpPr>
          <p:nvPr>
            <p:ph type="title"/>
          </p:nvPr>
        </p:nvSpPr>
        <p:spPr/>
        <p:txBody>
          <a:bodyPr/>
          <a:lstStyle/>
          <a:p>
            <a:r>
              <a:rPr lang="de-DE" dirty="0"/>
              <a:t>IMU/MARG Sensor</a:t>
            </a:r>
          </a:p>
        </p:txBody>
      </p:sp>
      <p:pic>
        <p:nvPicPr>
          <p:cNvPr id="6" name="Inhaltsplatzhalter 5">
            <a:extLst>
              <a:ext uri="{FF2B5EF4-FFF2-40B4-BE49-F238E27FC236}">
                <a16:creationId xmlns:a16="http://schemas.microsoft.com/office/drawing/2014/main" id="{020958F3-8317-2343-A8D7-7E0E51F2A015}"/>
              </a:ext>
            </a:extLst>
          </p:cNvPr>
          <p:cNvPicPr>
            <a:picLocks noGrp="1" noChangeAspect="1"/>
          </p:cNvPicPr>
          <p:nvPr>
            <p:ph idx="1"/>
          </p:nvPr>
        </p:nvPicPr>
        <p:blipFill rotWithShape="1">
          <a:blip r:embed="rId2"/>
          <a:srcRect l="5145" t="22951" r="46928" b="18033"/>
          <a:stretch/>
        </p:blipFill>
        <p:spPr>
          <a:xfrm>
            <a:off x="602976" y="1600200"/>
            <a:ext cx="5638798" cy="3903783"/>
          </a:xfrm>
        </p:spPr>
      </p:pic>
      <p:pic>
        <p:nvPicPr>
          <p:cNvPr id="8" name="Grafik 7">
            <a:extLst>
              <a:ext uri="{FF2B5EF4-FFF2-40B4-BE49-F238E27FC236}">
                <a16:creationId xmlns:a16="http://schemas.microsoft.com/office/drawing/2014/main" id="{2C363479-F1BD-0D39-4301-294BB31B5907}"/>
              </a:ext>
            </a:extLst>
          </p:cNvPr>
          <p:cNvPicPr>
            <a:picLocks noChangeAspect="1"/>
          </p:cNvPicPr>
          <p:nvPr/>
        </p:nvPicPr>
        <p:blipFill rotWithShape="1">
          <a:blip r:embed="rId2"/>
          <a:srcRect l="58125" t="16650" r="2500" b="37772"/>
          <a:stretch/>
        </p:blipFill>
        <p:spPr>
          <a:xfrm>
            <a:off x="7500032" y="1600200"/>
            <a:ext cx="3879170" cy="2524539"/>
          </a:xfrm>
          <a:prstGeom prst="rect">
            <a:avLst/>
          </a:prstGeom>
        </p:spPr>
      </p:pic>
    </p:spTree>
    <p:extLst>
      <p:ext uri="{BB962C8B-B14F-4D97-AF65-F5344CB8AC3E}">
        <p14:creationId xmlns:p14="http://schemas.microsoft.com/office/powerpoint/2010/main" val="148369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Orientation Estimation from IMU</a:t>
            </a:r>
          </a:p>
        </p:txBody>
      </p:sp>
      <p:pic>
        <p:nvPicPr>
          <p:cNvPr id="5" name="Inhaltsplatzhalter 4">
            <a:extLst>
              <a:ext uri="{FF2B5EF4-FFF2-40B4-BE49-F238E27FC236}">
                <a16:creationId xmlns:a16="http://schemas.microsoft.com/office/drawing/2014/main" id="{8EDAE5BD-2BC7-11B1-87E6-AB4EBD0EE2FD}"/>
              </a:ext>
            </a:extLst>
          </p:cNvPr>
          <p:cNvPicPr>
            <a:picLocks noGrp="1" noChangeAspect="1"/>
          </p:cNvPicPr>
          <p:nvPr>
            <p:ph idx="1"/>
          </p:nvPr>
        </p:nvPicPr>
        <p:blipFill rotWithShape="1">
          <a:blip r:embed="rId2"/>
          <a:srcRect l="4223" t="16394" r="36789" b="18033"/>
          <a:stretch/>
        </p:blipFill>
        <p:spPr>
          <a:xfrm>
            <a:off x="609602" y="1562100"/>
            <a:ext cx="6461760" cy="4038600"/>
          </a:xfrm>
        </p:spPr>
      </p:pic>
      <p:pic>
        <p:nvPicPr>
          <p:cNvPr id="7" name="Grafik 6">
            <a:extLst>
              <a:ext uri="{FF2B5EF4-FFF2-40B4-BE49-F238E27FC236}">
                <a16:creationId xmlns:a16="http://schemas.microsoft.com/office/drawing/2014/main" id="{51510C98-301A-E761-712D-58DD120A14F3}"/>
              </a:ext>
            </a:extLst>
          </p:cNvPr>
          <p:cNvPicPr>
            <a:picLocks noChangeAspect="1"/>
          </p:cNvPicPr>
          <p:nvPr/>
        </p:nvPicPr>
        <p:blipFill rotWithShape="1">
          <a:blip r:embed="rId2"/>
          <a:srcRect l="73750" t="16650" r="11875" b="53335"/>
          <a:stretch/>
        </p:blipFill>
        <p:spPr>
          <a:xfrm>
            <a:off x="7772400" y="1562100"/>
            <a:ext cx="1752600" cy="2057400"/>
          </a:xfrm>
          <a:prstGeom prst="rect">
            <a:avLst/>
          </a:prstGeom>
        </p:spPr>
      </p:pic>
    </p:spTree>
    <p:extLst>
      <p:ext uri="{BB962C8B-B14F-4D97-AF65-F5344CB8AC3E}">
        <p14:creationId xmlns:p14="http://schemas.microsoft.com/office/powerpoint/2010/main" val="403011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Orientation Estimation from MARG</a:t>
            </a:r>
          </a:p>
        </p:txBody>
      </p:sp>
      <p:pic>
        <p:nvPicPr>
          <p:cNvPr id="5" name="Inhaltsplatzhalter 4">
            <a:extLst>
              <a:ext uri="{FF2B5EF4-FFF2-40B4-BE49-F238E27FC236}">
                <a16:creationId xmlns:a16="http://schemas.microsoft.com/office/drawing/2014/main" id="{C2B1F91F-F8E8-5DD0-F502-71094640F7CE}"/>
              </a:ext>
            </a:extLst>
          </p:cNvPr>
          <p:cNvPicPr>
            <a:picLocks noGrp="1" noChangeAspect="1"/>
          </p:cNvPicPr>
          <p:nvPr>
            <p:ph idx="1"/>
          </p:nvPr>
        </p:nvPicPr>
        <p:blipFill rotWithShape="1">
          <a:blip r:embed="rId2"/>
          <a:srcRect l="3301" t="14754" r="35868" b="21311"/>
          <a:stretch/>
        </p:blipFill>
        <p:spPr>
          <a:xfrm>
            <a:off x="609603" y="1447801"/>
            <a:ext cx="7010397" cy="4142508"/>
          </a:xfrm>
        </p:spPr>
      </p:pic>
      <p:pic>
        <p:nvPicPr>
          <p:cNvPr id="6" name="Grafik 5">
            <a:extLst>
              <a:ext uri="{FF2B5EF4-FFF2-40B4-BE49-F238E27FC236}">
                <a16:creationId xmlns:a16="http://schemas.microsoft.com/office/drawing/2014/main" id="{565A396C-04B4-AA78-B7CF-AF649DB488F7}"/>
              </a:ext>
            </a:extLst>
          </p:cNvPr>
          <p:cNvPicPr>
            <a:picLocks noChangeAspect="1"/>
          </p:cNvPicPr>
          <p:nvPr/>
        </p:nvPicPr>
        <p:blipFill rotWithShape="1">
          <a:blip r:embed="rId3"/>
          <a:srcRect l="73750" t="16650" r="11875" b="53335"/>
          <a:stretch/>
        </p:blipFill>
        <p:spPr>
          <a:xfrm>
            <a:off x="7772400" y="1562100"/>
            <a:ext cx="1752600" cy="2057400"/>
          </a:xfrm>
          <a:prstGeom prst="rect">
            <a:avLst/>
          </a:prstGeom>
        </p:spPr>
      </p:pic>
    </p:spTree>
    <p:extLst>
      <p:ext uri="{BB962C8B-B14F-4D97-AF65-F5344CB8AC3E}">
        <p14:creationId xmlns:p14="http://schemas.microsoft.com/office/powerpoint/2010/main" val="215903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Sensor Fusion for Orientation Estimation</a:t>
            </a:r>
          </a:p>
        </p:txBody>
      </p:sp>
      <p:pic>
        <p:nvPicPr>
          <p:cNvPr id="5" name="Inhaltsplatzhalter 4">
            <a:extLst>
              <a:ext uri="{FF2B5EF4-FFF2-40B4-BE49-F238E27FC236}">
                <a16:creationId xmlns:a16="http://schemas.microsoft.com/office/drawing/2014/main" id="{4C91F091-205D-0830-0E49-D9A810D67DEF}"/>
              </a:ext>
            </a:extLst>
          </p:cNvPr>
          <p:cNvPicPr>
            <a:picLocks noGrp="1" noChangeAspect="1"/>
          </p:cNvPicPr>
          <p:nvPr>
            <p:ph idx="1"/>
          </p:nvPr>
        </p:nvPicPr>
        <p:blipFill rotWithShape="1">
          <a:blip r:embed="rId2"/>
          <a:srcRect l="5145" t="19672" r="38632" b="19672"/>
          <a:stretch/>
        </p:blipFill>
        <p:spPr>
          <a:xfrm>
            <a:off x="527222" y="1447799"/>
            <a:ext cx="6559378" cy="3978639"/>
          </a:xfrm>
        </p:spPr>
      </p:pic>
    </p:spTree>
    <p:extLst>
      <p:ext uri="{BB962C8B-B14F-4D97-AF65-F5344CB8AC3E}">
        <p14:creationId xmlns:p14="http://schemas.microsoft.com/office/powerpoint/2010/main" val="235333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85973-7CDB-9E88-4A55-5DA0A2809A5F}"/>
              </a:ext>
            </a:extLst>
          </p:cNvPr>
          <p:cNvSpPr>
            <a:spLocks noGrp="1"/>
          </p:cNvSpPr>
          <p:nvPr>
            <p:ph type="title"/>
          </p:nvPr>
        </p:nvSpPr>
        <p:spPr/>
        <p:txBody>
          <a:bodyPr/>
          <a:lstStyle/>
          <a:p>
            <a:r>
              <a:rPr lang="de-DE" dirty="0"/>
              <a:t>Sensor Fusion: Kalman Filter</a:t>
            </a:r>
          </a:p>
        </p:txBody>
      </p:sp>
      <p:pic>
        <p:nvPicPr>
          <p:cNvPr id="7" name="Inhaltsplatzhalter 6">
            <a:extLst>
              <a:ext uri="{FF2B5EF4-FFF2-40B4-BE49-F238E27FC236}">
                <a16:creationId xmlns:a16="http://schemas.microsoft.com/office/drawing/2014/main" id="{8B92D977-1F92-D3E2-477E-A9C2C04C5B3F}"/>
              </a:ext>
            </a:extLst>
          </p:cNvPr>
          <p:cNvPicPr>
            <a:picLocks noGrp="1" noChangeAspect="1"/>
          </p:cNvPicPr>
          <p:nvPr>
            <p:ph sz="half" idx="1"/>
          </p:nvPr>
        </p:nvPicPr>
        <p:blipFill rotWithShape="1">
          <a:blip r:embed="rId2"/>
          <a:srcRect l="3922" t="19920" r="39706" b="17305"/>
          <a:stretch/>
        </p:blipFill>
        <p:spPr>
          <a:xfrm>
            <a:off x="646045" y="1596887"/>
            <a:ext cx="5181600" cy="3244132"/>
          </a:xfrm>
        </p:spPr>
      </p:pic>
      <p:pic>
        <p:nvPicPr>
          <p:cNvPr id="9" name="Inhaltsplatzhalter 8">
            <a:extLst>
              <a:ext uri="{FF2B5EF4-FFF2-40B4-BE49-F238E27FC236}">
                <a16:creationId xmlns:a16="http://schemas.microsoft.com/office/drawing/2014/main" id="{F2730B21-FA2C-F915-B468-C6072EB87D4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2" y="3218953"/>
            <a:ext cx="5181600" cy="2857976"/>
          </a:xfrm>
        </p:spPr>
      </p:pic>
    </p:spTree>
    <p:extLst>
      <p:ext uri="{BB962C8B-B14F-4D97-AF65-F5344CB8AC3E}">
        <p14:creationId xmlns:p14="http://schemas.microsoft.com/office/powerpoint/2010/main" val="309782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E58A0-40E9-2833-8D0A-8D472542E253}"/>
              </a:ext>
            </a:extLst>
          </p:cNvPr>
          <p:cNvSpPr>
            <a:spLocks noGrp="1"/>
          </p:cNvSpPr>
          <p:nvPr>
            <p:ph type="title"/>
          </p:nvPr>
        </p:nvSpPr>
        <p:spPr/>
        <p:txBody>
          <a:bodyPr/>
          <a:lstStyle/>
          <a:p>
            <a:r>
              <a:rPr lang="de-DE" dirty="0"/>
              <a:t>Task Statement</a:t>
            </a:r>
          </a:p>
        </p:txBody>
      </p:sp>
      <p:sp>
        <p:nvSpPr>
          <p:cNvPr id="4" name="Inhaltsplatzhalter 3">
            <a:extLst>
              <a:ext uri="{FF2B5EF4-FFF2-40B4-BE49-F238E27FC236}">
                <a16:creationId xmlns:a16="http://schemas.microsoft.com/office/drawing/2014/main" id="{832BBF39-915E-DCD0-C4C0-2245C9D59B88}"/>
              </a:ext>
            </a:extLst>
          </p:cNvPr>
          <p:cNvSpPr>
            <a:spLocks noGrp="1"/>
          </p:cNvSpPr>
          <p:nvPr>
            <p:ph sz="half" idx="1"/>
          </p:nvPr>
        </p:nvSpPr>
        <p:spPr/>
        <p:txBody>
          <a:bodyPr/>
          <a:lstStyle/>
          <a:p>
            <a:r>
              <a:rPr lang="en-US" sz="2000" dirty="0"/>
              <a:t>In the IMU file you find a ready-made example of orientation estimation using the </a:t>
            </a:r>
            <a:r>
              <a:rPr lang="en-US" sz="2000" b="1" dirty="0"/>
              <a:t>Sensor Fusion and Tracking Toolbox </a:t>
            </a:r>
            <a:r>
              <a:rPr lang="en-US" sz="2000" dirty="0"/>
              <a:t>and data from the accelerometer and gyroscope.</a:t>
            </a:r>
          </a:p>
          <a:p>
            <a:endParaRPr lang="en-US" sz="2000" dirty="0"/>
          </a:p>
          <a:p>
            <a:r>
              <a:rPr lang="en-US" sz="2000" dirty="0"/>
              <a:t>At the end, you can see the results of the estimations made by the mobile device itself and by MATLAB.</a:t>
            </a:r>
          </a:p>
          <a:p>
            <a:endParaRPr lang="en-US" sz="2000" dirty="0"/>
          </a:p>
          <a:p>
            <a:r>
              <a:rPr lang="en-US" sz="2000" b="1" dirty="0"/>
              <a:t>Make the necessary changes to the code to use MARG (accelerometer, gyroscope and magnetometer) in the AHRS file.</a:t>
            </a:r>
            <a:endParaRPr lang="de-DE" sz="2000" b="1" dirty="0"/>
          </a:p>
        </p:txBody>
      </p:sp>
      <p:pic>
        <p:nvPicPr>
          <p:cNvPr id="6" name="Inhaltsplatzhalter 4">
            <a:extLst>
              <a:ext uri="{FF2B5EF4-FFF2-40B4-BE49-F238E27FC236}">
                <a16:creationId xmlns:a16="http://schemas.microsoft.com/office/drawing/2014/main" id="{7B22B9CC-DB00-8E41-B060-03B7DCC1089C}"/>
              </a:ext>
            </a:extLst>
          </p:cNvPr>
          <p:cNvPicPr>
            <a:picLocks noGrp="1" noChangeAspect="1"/>
          </p:cNvPicPr>
          <p:nvPr>
            <p:ph sz="half" idx="2"/>
          </p:nvPr>
        </p:nvPicPr>
        <p:blipFill rotWithShape="1">
          <a:blip r:embed="rId2"/>
          <a:srcRect l="3301" t="14754" r="54057" b="21311"/>
          <a:stretch/>
        </p:blipFill>
        <p:spPr>
          <a:xfrm>
            <a:off x="6112565" y="2057400"/>
            <a:ext cx="4429276" cy="3733800"/>
          </a:xfrm>
        </p:spPr>
      </p:pic>
    </p:spTree>
    <p:extLst>
      <p:ext uri="{BB962C8B-B14F-4D97-AF65-F5344CB8AC3E}">
        <p14:creationId xmlns:p14="http://schemas.microsoft.com/office/powerpoint/2010/main" val="121239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dirty="0"/>
              <a:t>Using the Corporate Template</a:t>
            </a:r>
          </a:p>
        </p:txBody>
      </p:sp>
      <p:sp>
        <p:nvSpPr>
          <p:cNvPr id="38" name="Content Placeholder 37"/>
          <p:cNvSpPr>
            <a:spLocks noGrp="1"/>
          </p:cNvSpPr>
          <p:nvPr>
            <p:ph idx="1"/>
          </p:nvPr>
        </p:nvSpPr>
        <p:spPr/>
        <p:txBody>
          <a:bodyPr/>
          <a:lstStyle/>
          <a:p>
            <a:r>
              <a:rPr lang="en-US" dirty="0"/>
              <a:t>Avoid manually formatting whenever possible. Instead, use built-in styles, templates, layouts, and colors.</a:t>
            </a:r>
          </a:p>
          <a:p>
            <a:r>
              <a:rPr lang="en-US" dirty="0"/>
              <a:t>When creating new presentations, select the slide layout that best suits your needs from the built-in theme, then add content.</a:t>
            </a:r>
          </a:p>
          <a:p>
            <a:r>
              <a:rPr lang="en-US" dirty="0"/>
              <a:t>When creating custom shapes, text boxes, and other elements, start from scratch rather than reformatting template shapes.</a:t>
            </a:r>
          </a:p>
          <a:p>
            <a:r>
              <a:rPr lang="en-US" dirty="0"/>
              <a:t>When applying the new template to existing presentations, review your presentation carefully and manually adjust any formatting issues that have occurred. For additional help, contact Creative Services.</a:t>
            </a:r>
          </a:p>
        </p:txBody>
      </p:sp>
      <p:sp>
        <p:nvSpPr>
          <p:cNvPr id="6" name="TextBox 5"/>
          <p:cNvSpPr txBox="1"/>
          <p:nvPr/>
        </p:nvSpPr>
        <p:spPr>
          <a:xfrm>
            <a:off x="711202" y="6181045"/>
            <a:ext cx="10769601" cy="370248"/>
          </a:xfrm>
          <a:prstGeom prst="rect">
            <a:avLst/>
          </a:prstGeom>
          <a:noFill/>
        </p:spPr>
        <p:txBody>
          <a:bodyPr wrap="square" rtlCol="0">
            <a:spAutoFit/>
          </a:bodyPr>
          <a:lstStyle/>
          <a:p>
            <a:pPr algn="ctr"/>
            <a:r>
              <a:rPr lang="en-US" sz="1805" b="1" i="1" dirty="0">
                <a:solidFill>
                  <a:schemeClr val="accent1"/>
                </a:solidFill>
                <a:latin typeface="Arial" pitchFamily="34" charset="0"/>
                <a:cs typeface="Arial" pitchFamily="34" charset="0"/>
              </a:rPr>
              <a:t>V22.0</a:t>
            </a:r>
            <a:r>
              <a:rPr lang="en-US" sz="1805" i="1" dirty="0">
                <a:solidFill>
                  <a:schemeClr val="accent1"/>
                </a:solidFill>
                <a:latin typeface="Arial" pitchFamily="34" charset="0"/>
                <a:cs typeface="Arial" pitchFamily="34" charset="0"/>
              </a:rPr>
              <a:t>  Delete this slide before finalizing your presentation.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0">
            <a:extLst>
              <a:ext uri="{FF2B5EF4-FFF2-40B4-BE49-F238E27FC236}">
                <a16:creationId xmlns:a16="http://schemas.microsoft.com/office/drawing/2014/main" id="{D1CAE780-3693-1440-BA1F-B44101AF725A}"/>
              </a:ext>
            </a:extLst>
          </p:cNvPr>
          <p:cNvSpPr>
            <a:spLocks noGrp="1"/>
          </p:cNvSpPr>
          <p:nvPr>
            <p:ph type="title"/>
          </p:nvPr>
        </p:nvSpPr>
        <p:spPr>
          <a:xfrm>
            <a:off x="609602" y="457200"/>
            <a:ext cx="10769600" cy="990600"/>
          </a:xfrm>
        </p:spPr>
        <p:txBody>
          <a:bodyPr/>
          <a:lstStyle/>
          <a:p>
            <a:r>
              <a:rPr lang="en-US" dirty="0"/>
              <a:t>Color Palette</a:t>
            </a:r>
          </a:p>
        </p:txBody>
      </p:sp>
      <p:sp>
        <p:nvSpPr>
          <p:cNvPr id="6" name="TextBox 5">
            <a:extLst>
              <a:ext uri="{FF2B5EF4-FFF2-40B4-BE49-F238E27FC236}">
                <a16:creationId xmlns:a16="http://schemas.microsoft.com/office/drawing/2014/main" id="{97A51EEE-C8C8-E349-9DEA-392EC81CDFBE}"/>
              </a:ext>
            </a:extLst>
          </p:cNvPr>
          <p:cNvSpPr txBox="1"/>
          <p:nvPr/>
        </p:nvSpPr>
        <p:spPr>
          <a:xfrm>
            <a:off x="711202" y="6181045"/>
            <a:ext cx="10769601" cy="370248"/>
          </a:xfrm>
          <a:prstGeom prst="rect">
            <a:avLst/>
          </a:prstGeom>
          <a:noFill/>
        </p:spPr>
        <p:txBody>
          <a:bodyPr wrap="square" rtlCol="0">
            <a:spAutoFit/>
          </a:bodyPr>
          <a:lstStyle/>
          <a:p>
            <a:pPr algn="ctr"/>
            <a:r>
              <a:rPr lang="en-US" sz="1805" b="1" i="1" dirty="0">
                <a:solidFill>
                  <a:schemeClr val="accent1"/>
                </a:solidFill>
                <a:latin typeface="Arial" pitchFamily="34" charset="0"/>
                <a:cs typeface="Arial" pitchFamily="34" charset="0"/>
              </a:rPr>
              <a:t>V22.0</a:t>
            </a:r>
            <a:r>
              <a:rPr lang="en-US" sz="1805" i="1" dirty="0">
                <a:solidFill>
                  <a:schemeClr val="accent1"/>
                </a:solidFill>
                <a:latin typeface="Arial" pitchFamily="34" charset="0"/>
                <a:cs typeface="Arial" pitchFamily="34" charset="0"/>
              </a:rPr>
              <a:t>  Delete this slide before finalizing your presentation.</a:t>
            </a:r>
          </a:p>
        </p:txBody>
      </p:sp>
      <p:sp>
        <p:nvSpPr>
          <p:cNvPr id="5" name="Rectangle 4">
            <a:extLst>
              <a:ext uri="{FF2B5EF4-FFF2-40B4-BE49-F238E27FC236}">
                <a16:creationId xmlns:a16="http://schemas.microsoft.com/office/drawing/2014/main" id="{AD3C2BE5-1E0D-164D-B6A8-9EEEB2D4673A}"/>
              </a:ext>
            </a:extLst>
          </p:cNvPr>
          <p:cNvSpPr/>
          <p:nvPr/>
        </p:nvSpPr>
        <p:spPr>
          <a:xfrm>
            <a:off x="762000" y="1219200"/>
            <a:ext cx="4953000" cy="4800600"/>
          </a:xfrm>
          <a:prstGeom prst="rect">
            <a:avLst/>
          </a:prstGeom>
          <a:solidFill>
            <a:schemeClr val="bg1"/>
          </a:solidFill>
          <a:ln>
            <a:noFill/>
          </a:ln>
          <a:effectLst>
            <a:outerShdw blurRad="47724" dir="5400000" sx="101000" sy="101000" algn="ctr" rotWithShape="0">
              <a:srgbClr val="000000">
                <a:alpha val="11926"/>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7" name="Rectangle 6">
            <a:extLst>
              <a:ext uri="{FF2B5EF4-FFF2-40B4-BE49-F238E27FC236}">
                <a16:creationId xmlns:a16="http://schemas.microsoft.com/office/drawing/2014/main" id="{9842504D-B375-AD49-8583-5F1DB93B9C9B}"/>
              </a:ext>
            </a:extLst>
          </p:cNvPr>
          <p:cNvSpPr/>
          <p:nvPr/>
        </p:nvSpPr>
        <p:spPr>
          <a:xfrm>
            <a:off x="6477000" y="1219200"/>
            <a:ext cx="4953000" cy="4800600"/>
          </a:xfrm>
          <a:prstGeom prst="rect">
            <a:avLst/>
          </a:prstGeom>
          <a:solidFill>
            <a:schemeClr val="bg1"/>
          </a:solidFill>
          <a:ln>
            <a:noFill/>
          </a:ln>
          <a:effectLst>
            <a:outerShdw blurRad="47724" dir="5400000" sx="101000" sy="101000" algn="ctr" rotWithShape="0">
              <a:srgbClr val="000000">
                <a:alpha val="11926"/>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8" name="TextBox 7">
            <a:extLst>
              <a:ext uri="{FF2B5EF4-FFF2-40B4-BE49-F238E27FC236}">
                <a16:creationId xmlns:a16="http://schemas.microsoft.com/office/drawing/2014/main" id="{9F606EA4-2925-C34B-B70A-88B026E659A6}"/>
              </a:ext>
            </a:extLst>
          </p:cNvPr>
          <p:cNvSpPr txBox="1"/>
          <p:nvPr/>
        </p:nvSpPr>
        <p:spPr>
          <a:xfrm>
            <a:off x="1104900" y="1617523"/>
            <a:ext cx="4229100" cy="1261884"/>
          </a:xfrm>
          <a:prstGeom prst="rect">
            <a:avLst/>
          </a:prstGeom>
          <a:noFill/>
        </p:spPr>
        <p:txBody>
          <a:bodyPr wrap="square" rtlCol="0">
            <a:spAutoFit/>
          </a:bodyPr>
          <a:lstStyle/>
          <a:p>
            <a:r>
              <a:rPr lang="en-US" sz="1400" dirty="0"/>
              <a:t>MathWorks Brand Colors</a:t>
            </a:r>
          </a:p>
          <a:p>
            <a:endParaRPr lang="en-US" sz="1400" dirty="0"/>
          </a:p>
          <a:p>
            <a:r>
              <a:rPr lang="en-US" sz="1200" dirty="0"/>
              <a:t>The corporate colors are included in the Theme Colors of this PowerPoint file; the primary brand colors and HEX values are shown below. For more colors such as utility and neutral colors, visit the brand guide </a:t>
            </a:r>
            <a:r>
              <a:rPr lang="en-US" sz="1200" dirty="0">
                <a:hlinkClick r:id="rId2"/>
              </a:rPr>
              <a:t>Color Palette</a:t>
            </a:r>
            <a:r>
              <a:rPr lang="en-US" sz="1200" dirty="0"/>
              <a:t>.</a:t>
            </a:r>
          </a:p>
        </p:txBody>
      </p:sp>
      <p:sp>
        <p:nvSpPr>
          <p:cNvPr id="17" name="TextBox 16">
            <a:extLst>
              <a:ext uri="{FF2B5EF4-FFF2-40B4-BE49-F238E27FC236}">
                <a16:creationId xmlns:a16="http://schemas.microsoft.com/office/drawing/2014/main" id="{50133C99-2743-4046-BE63-451C3FE7C38E}"/>
              </a:ext>
            </a:extLst>
          </p:cNvPr>
          <p:cNvSpPr txBox="1"/>
          <p:nvPr/>
        </p:nvSpPr>
        <p:spPr>
          <a:xfrm>
            <a:off x="6846794" y="1617523"/>
            <a:ext cx="4229100" cy="1261884"/>
          </a:xfrm>
          <a:prstGeom prst="rect">
            <a:avLst/>
          </a:prstGeom>
          <a:noFill/>
        </p:spPr>
        <p:txBody>
          <a:bodyPr wrap="square" rtlCol="0">
            <a:spAutoFit/>
          </a:bodyPr>
          <a:lstStyle/>
          <a:p>
            <a:r>
              <a:rPr lang="en-US" sz="1400" dirty="0"/>
              <a:t>MATLAB Code Colors</a:t>
            </a:r>
          </a:p>
          <a:p>
            <a:endParaRPr lang="en-US" sz="1400" dirty="0"/>
          </a:p>
          <a:p>
            <a:r>
              <a:rPr lang="en-US" sz="1200" dirty="0"/>
              <a:t>Below are the color values for MATLAB code. They are not included in this file’s default Color Themes due to limited colors, but you can either enter the values below or use the Eyedropper or Format Painter to copy and apply them.</a:t>
            </a:r>
          </a:p>
        </p:txBody>
      </p:sp>
      <p:sp>
        <p:nvSpPr>
          <p:cNvPr id="26" name="TextBox 25">
            <a:extLst>
              <a:ext uri="{FF2B5EF4-FFF2-40B4-BE49-F238E27FC236}">
                <a16:creationId xmlns:a16="http://schemas.microsoft.com/office/drawing/2014/main" id="{1C09D93C-FBA1-1143-A591-74B516D75329}"/>
              </a:ext>
            </a:extLst>
          </p:cNvPr>
          <p:cNvSpPr txBox="1"/>
          <p:nvPr/>
        </p:nvSpPr>
        <p:spPr>
          <a:xfrm>
            <a:off x="1136848" y="3234214"/>
            <a:ext cx="4229100" cy="230832"/>
          </a:xfrm>
          <a:prstGeom prst="rect">
            <a:avLst/>
          </a:prstGeom>
          <a:noFill/>
        </p:spPr>
        <p:txBody>
          <a:bodyPr wrap="square" rtlCol="0">
            <a:spAutoFit/>
          </a:bodyPr>
          <a:lstStyle/>
          <a:p>
            <a:r>
              <a:rPr lang="en-US" sz="900" dirty="0">
                <a:solidFill>
                  <a:schemeClr val="bg1">
                    <a:lumMod val="50000"/>
                  </a:schemeClr>
                </a:solidFill>
              </a:rPr>
              <a:t>PRIMARY COLORS</a:t>
            </a:r>
          </a:p>
        </p:txBody>
      </p:sp>
      <p:sp>
        <p:nvSpPr>
          <p:cNvPr id="28" name="TextBox 27">
            <a:extLst>
              <a:ext uri="{FF2B5EF4-FFF2-40B4-BE49-F238E27FC236}">
                <a16:creationId xmlns:a16="http://schemas.microsoft.com/office/drawing/2014/main" id="{54491F01-15E2-0E4B-8D77-0FED474D8323}"/>
              </a:ext>
            </a:extLst>
          </p:cNvPr>
          <p:cNvSpPr txBox="1"/>
          <p:nvPr/>
        </p:nvSpPr>
        <p:spPr>
          <a:xfrm>
            <a:off x="2176978" y="3698516"/>
            <a:ext cx="609600" cy="338554"/>
          </a:xfrm>
          <a:prstGeom prst="rect">
            <a:avLst/>
          </a:prstGeom>
          <a:noFill/>
        </p:spPr>
        <p:txBody>
          <a:bodyPr wrap="square" rtlCol="0">
            <a:spAutoFit/>
          </a:bodyPr>
          <a:lstStyle/>
          <a:p>
            <a:r>
              <a:rPr lang="en-US" sz="800" dirty="0"/>
              <a:t>HEX: 0076A8 </a:t>
            </a:r>
          </a:p>
        </p:txBody>
      </p:sp>
      <p:sp>
        <p:nvSpPr>
          <p:cNvPr id="37" name="TextBox 36">
            <a:extLst>
              <a:ext uri="{FF2B5EF4-FFF2-40B4-BE49-F238E27FC236}">
                <a16:creationId xmlns:a16="http://schemas.microsoft.com/office/drawing/2014/main" id="{31082FC5-8129-9940-95E1-6D9207197D3F}"/>
              </a:ext>
            </a:extLst>
          </p:cNvPr>
          <p:cNvSpPr txBox="1"/>
          <p:nvPr/>
        </p:nvSpPr>
        <p:spPr>
          <a:xfrm>
            <a:off x="2176978" y="4930754"/>
            <a:ext cx="609600" cy="338554"/>
          </a:xfrm>
          <a:prstGeom prst="rect">
            <a:avLst/>
          </a:prstGeom>
          <a:noFill/>
        </p:spPr>
        <p:txBody>
          <a:bodyPr wrap="square" rtlCol="0">
            <a:spAutoFit/>
          </a:bodyPr>
          <a:lstStyle/>
          <a:p>
            <a:r>
              <a:rPr lang="en-US" sz="800" dirty="0"/>
              <a:t>HEX: 004B87 </a:t>
            </a:r>
          </a:p>
        </p:txBody>
      </p:sp>
      <p:sp>
        <p:nvSpPr>
          <p:cNvPr id="52" name="TextBox 51">
            <a:extLst>
              <a:ext uri="{FF2B5EF4-FFF2-40B4-BE49-F238E27FC236}">
                <a16:creationId xmlns:a16="http://schemas.microsoft.com/office/drawing/2014/main" id="{BE5B1D99-C228-9F42-B364-A050512E0C9B}"/>
              </a:ext>
            </a:extLst>
          </p:cNvPr>
          <p:cNvSpPr txBox="1"/>
          <p:nvPr/>
        </p:nvSpPr>
        <p:spPr>
          <a:xfrm>
            <a:off x="1136848" y="4455646"/>
            <a:ext cx="4229100" cy="230832"/>
          </a:xfrm>
          <a:prstGeom prst="rect">
            <a:avLst/>
          </a:prstGeom>
          <a:noFill/>
        </p:spPr>
        <p:txBody>
          <a:bodyPr wrap="square" rtlCol="0">
            <a:spAutoFit/>
          </a:bodyPr>
          <a:lstStyle/>
          <a:p>
            <a:r>
              <a:rPr lang="en-US" sz="900" dirty="0">
                <a:solidFill>
                  <a:schemeClr val="bg1">
                    <a:lumMod val="50000"/>
                  </a:schemeClr>
                </a:solidFill>
              </a:rPr>
              <a:t>SECONDARY COLOR</a:t>
            </a:r>
          </a:p>
        </p:txBody>
      </p:sp>
      <p:sp>
        <p:nvSpPr>
          <p:cNvPr id="53" name="Rectangle 52">
            <a:extLst>
              <a:ext uri="{FF2B5EF4-FFF2-40B4-BE49-F238E27FC236}">
                <a16:creationId xmlns:a16="http://schemas.microsoft.com/office/drawing/2014/main" id="{282550FA-5001-DE49-ABE9-D1805F8DDAA1}"/>
              </a:ext>
            </a:extLst>
          </p:cNvPr>
          <p:cNvSpPr/>
          <p:nvPr/>
        </p:nvSpPr>
        <p:spPr>
          <a:xfrm>
            <a:off x="1251148" y="3631927"/>
            <a:ext cx="925830" cy="4717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4" name="TextBox 53">
            <a:extLst>
              <a:ext uri="{FF2B5EF4-FFF2-40B4-BE49-F238E27FC236}">
                <a16:creationId xmlns:a16="http://schemas.microsoft.com/office/drawing/2014/main" id="{57643F33-9556-1049-B291-2390269F715E}"/>
              </a:ext>
            </a:extLst>
          </p:cNvPr>
          <p:cNvSpPr txBox="1"/>
          <p:nvPr/>
        </p:nvSpPr>
        <p:spPr>
          <a:xfrm>
            <a:off x="4005778" y="3698516"/>
            <a:ext cx="609600" cy="338554"/>
          </a:xfrm>
          <a:prstGeom prst="rect">
            <a:avLst/>
          </a:prstGeom>
          <a:noFill/>
        </p:spPr>
        <p:txBody>
          <a:bodyPr wrap="square" rtlCol="0">
            <a:spAutoFit/>
          </a:bodyPr>
          <a:lstStyle/>
          <a:p>
            <a:r>
              <a:rPr lang="en-US" sz="800" dirty="0"/>
              <a:t>HEX: D78825</a:t>
            </a:r>
          </a:p>
        </p:txBody>
      </p:sp>
      <p:sp>
        <p:nvSpPr>
          <p:cNvPr id="55" name="Rectangle 54">
            <a:extLst>
              <a:ext uri="{FF2B5EF4-FFF2-40B4-BE49-F238E27FC236}">
                <a16:creationId xmlns:a16="http://schemas.microsoft.com/office/drawing/2014/main" id="{DC6A5287-41EA-5C4F-AD82-8E2F83D05026}"/>
              </a:ext>
            </a:extLst>
          </p:cNvPr>
          <p:cNvSpPr/>
          <p:nvPr/>
        </p:nvSpPr>
        <p:spPr>
          <a:xfrm>
            <a:off x="3079948" y="3631927"/>
            <a:ext cx="925830" cy="4717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6" name="Rectangle 55">
            <a:extLst>
              <a:ext uri="{FF2B5EF4-FFF2-40B4-BE49-F238E27FC236}">
                <a16:creationId xmlns:a16="http://schemas.microsoft.com/office/drawing/2014/main" id="{A529BF4F-24C9-3A4B-87DD-BD08704BA852}"/>
              </a:ext>
            </a:extLst>
          </p:cNvPr>
          <p:cNvSpPr/>
          <p:nvPr/>
        </p:nvSpPr>
        <p:spPr>
          <a:xfrm>
            <a:off x="1251148" y="4851127"/>
            <a:ext cx="925830" cy="471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7" name="TextBox 56">
            <a:extLst>
              <a:ext uri="{FF2B5EF4-FFF2-40B4-BE49-F238E27FC236}">
                <a16:creationId xmlns:a16="http://schemas.microsoft.com/office/drawing/2014/main" id="{D4BEBEE2-2588-A14E-B5F5-B574CE72FE59}"/>
              </a:ext>
            </a:extLst>
          </p:cNvPr>
          <p:cNvSpPr txBox="1"/>
          <p:nvPr/>
        </p:nvSpPr>
        <p:spPr>
          <a:xfrm>
            <a:off x="7869194" y="3262068"/>
            <a:ext cx="1046206" cy="461665"/>
          </a:xfrm>
          <a:prstGeom prst="rect">
            <a:avLst/>
          </a:prstGeom>
          <a:noFill/>
        </p:spPr>
        <p:txBody>
          <a:bodyPr wrap="square" rtlCol="0">
            <a:spAutoFit/>
          </a:bodyPr>
          <a:lstStyle/>
          <a:p>
            <a:r>
              <a:rPr lang="en-US" sz="800" b="1" dirty="0"/>
              <a:t>REGULAR CODE</a:t>
            </a:r>
          </a:p>
          <a:p>
            <a:r>
              <a:rPr lang="en-US" sz="800" dirty="0"/>
              <a:t>HEX: 000000</a:t>
            </a:r>
          </a:p>
          <a:p>
            <a:r>
              <a:rPr lang="en-US" sz="800" dirty="0"/>
              <a:t>RGB: 0, 0, 0</a:t>
            </a:r>
          </a:p>
        </p:txBody>
      </p:sp>
      <p:sp>
        <p:nvSpPr>
          <p:cNvPr id="58" name="Rectangle 57">
            <a:extLst>
              <a:ext uri="{FF2B5EF4-FFF2-40B4-BE49-F238E27FC236}">
                <a16:creationId xmlns:a16="http://schemas.microsoft.com/office/drawing/2014/main" id="{FCC82809-D723-6E48-BD8A-D1BD005764A3}"/>
              </a:ext>
            </a:extLst>
          </p:cNvPr>
          <p:cNvSpPr/>
          <p:nvPr/>
        </p:nvSpPr>
        <p:spPr>
          <a:xfrm>
            <a:off x="6943364" y="3262068"/>
            <a:ext cx="925830" cy="4717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9" name="TextBox 58">
            <a:extLst>
              <a:ext uri="{FF2B5EF4-FFF2-40B4-BE49-F238E27FC236}">
                <a16:creationId xmlns:a16="http://schemas.microsoft.com/office/drawing/2014/main" id="{578A4C8A-65C7-EB43-B0DD-EB37AD2806FC}"/>
              </a:ext>
            </a:extLst>
          </p:cNvPr>
          <p:cNvSpPr txBox="1"/>
          <p:nvPr/>
        </p:nvSpPr>
        <p:spPr>
          <a:xfrm>
            <a:off x="9978080" y="3262068"/>
            <a:ext cx="1046206" cy="461665"/>
          </a:xfrm>
          <a:prstGeom prst="rect">
            <a:avLst/>
          </a:prstGeom>
          <a:noFill/>
        </p:spPr>
        <p:txBody>
          <a:bodyPr wrap="square" rtlCol="0">
            <a:spAutoFit/>
          </a:bodyPr>
          <a:lstStyle/>
          <a:p>
            <a:r>
              <a:rPr lang="en-US" sz="800" b="1" dirty="0"/>
              <a:t>KEYWORD</a:t>
            </a:r>
          </a:p>
          <a:p>
            <a:r>
              <a:rPr lang="en-US" sz="800" dirty="0"/>
              <a:t>HEX: 0000ff</a:t>
            </a:r>
          </a:p>
          <a:p>
            <a:r>
              <a:rPr lang="en-US" sz="800" dirty="0"/>
              <a:t>RGB: 0, 0, 255</a:t>
            </a:r>
          </a:p>
        </p:txBody>
      </p:sp>
      <p:sp>
        <p:nvSpPr>
          <p:cNvPr id="60" name="Rectangle 59">
            <a:extLst>
              <a:ext uri="{FF2B5EF4-FFF2-40B4-BE49-F238E27FC236}">
                <a16:creationId xmlns:a16="http://schemas.microsoft.com/office/drawing/2014/main" id="{2A89BF44-E5E5-B64D-9957-80A83A05EF0B}"/>
              </a:ext>
            </a:extLst>
          </p:cNvPr>
          <p:cNvSpPr/>
          <p:nvPr/>
        </p:nvSpPr>
        <p:spPr>
          <a:xfrm>
            <a:off x="9052250" y="3262068"/>
            <a:ext cx="925830" cy="471732"/>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1" name="TextBox 60">
            <a:extLst>
              <a:ext uri="{FF2B5EF4-FFF2-40B4-BE49-F238E27FC236}">
                <a16:creationId xmlns:a16="http://schemas.microsoft.com/office/drawing/2014/main" id="{871459CD-7001-B049-88A0-18D98685C7E1}"/>
              </a:ext>
            </a:extLst>
          </p:cNvPr>
          <p:cNvSpPr txBox="1"/>
          <p:nvPr/>
        </p:nvSpPr>
        <p:spPr>
          <a:xfrm>
            <a:off x="7869194" y="4011711"/>
            <a:ext cx="1046206" cy="461665"/>
          </a:xfrm>
          <a:prstGeom prst="rect">
            <a:avLst/>
          </a:prstGeom>
          <a:noFill/>
        </p:spPr>
        <p:txBody>
          <a:bodyPr wrap="square" rtlCol="0">
            <a:spAutoFit/>
          </a:bodyPr>
          <a:lstStyle/>
          <a:p>
            <a:r>
              <a:rPr lang="en-US" sz="800" b="1" dirty="0"/>
              <a:t>STRING</a:t>
            </a:r>
          </a:p>
          <a:p>
            <a:r>
              <a:rPr lang="en-US" sz="800" dirty="0"/>
              <a:t>HEX: A020F6</a:t>
            </a:r>
          </a:p>
          <a:p>
            <a:r>
              <a:rPr lang="en-US" sz="800" dirty="0"/>
              <a:t>RGB: 160, 32, 240</a:t>
            </a:r>
          </a:p>
        </p:txBody>
      </p:sp>
      <p:sp>
        <p:nvSpPr>
          <p:cNvPr id="62" name="Rectangle 61">
            <a:extLst>
              <a:ext uri="{FF2B5EF4-FFF2-40B4-BE49-F238E27FC236}">
                <a16:creationId xmlns:a16="http://schemas.microsoft.com/office/drawing/2014/main" id="{81E9CC31-D685-0B46-B9F3-864D40FB0AFC}"/>
              </a:ext>
            </a:extLst>
          </p:cNvPr>
          <p:cNvSpPr/>
          <p:nvPr/>
        </p:nvSpPr>
        <p:spPr>
          <a:xfrm>
            <a:off x="6943364" y="4011711"/>
            <a:ext cx="925830" cy="471732"/>
          </a:xfrm>
          <a:prstGeom prst="rect">
            <a:avLst/>
          </a:prstGeom>
          <a:solidFill>
            <a:srgbClr val="A02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3" name="TextBox 62">
            <a:extLst>
              <a:ext uri="{FF2B5EF4-FFF2-40B4-BE49-F238E27FC236}">
                <a16:creationId xmlns:a16="http://schemas.microsoft.com/office/drawing/2014/main" id="{BCD1021C-BF5A-C04E-B457-EFA23A3FB20C}"/>
              </a:ext>
            </a:extLst>
          </p:cNvPr>
          <p:cNvSpPr txBox="1"/>
          <p:nvPr/>
        </p:nvSpPr>
        <p:spPr>
          <a:xfrm>
            <a:off x="9978080" y="4011711"/>
            <a:ext cx="1046206" cy="461665"/>
          </a:xfrm>
          <a:prstGeom prst="rect">
            <a:avLst/>
          </a:prstGeom>
          <a:noFill/>
        </p:spPr>
        <p:txBody>
          <a:bodyPr wrap="square" rtlCol="0">
            <a:spAutoFit/>
          </a:bodyPr>
          <a:lstStyle/>
          <a:p>
            <a:r>
              <a:rPr lang="en-US" sz="800" b="1" dirty="0"/>
              <a:t>COMMENT</a:t>
            </a:r>
          </a:p>
          <a:p>
            <a:r>
              <a:rPr lang="en-US" sz="800" dirty="0"/>
              <a:t>HEX: 228B22</a:t>
            </a:r>
          </a:p>
          <a:p>
            <a:r>
              <a:rPr lang="en-US" sz="800" dirty="0"/>
              <a:t>RGB: 34, 139, 34</a:t>
            </a:r>
          </a:p>
        </p:txBody>
      </p:sp>
      <p:sp>
        <p:nvSpPr>
          <p:cNvPr id="64" name="Rectangle 63">
            <a:extLst>
              <a:ext uri="{FF2B5EF4-FFF2-40B4-BE49-F238E27FC236}">
                <a16:creationId xmlns:a16="http://schemas.microsoft.com/office/drawing/2014/main" id="{B3428CA9-19CE-B24E-8DC4-832E123BD518}"/>
              </a:ext>
            </a:extLst>
          </p:cNvPr>
          <p:cNvSpPr/>
          <p:nvPr/>
        </p:nvSpPr>
        <p:spPr>
          <a:xfrm>
            <a:off x="9052250" y="4011711"/>
            <a:ext cx="925830" cy="471732"/>
          </a:xfrm>
          <a:prstGeom prst="rect">
            <a:avLst/>
          </a:prstGeom>
          <a:solidFill>
            <a:srgbClr val="228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5" name="TextBox 64">
            <a:extLst>
              <a:ext uri="{FF2B5EF4-FFF2-40B4-BE49-F238E27FC236}">
                <a16:creationId xmlns:a16="http://schemas.microsoft.com/office/drawing/2014/main" id="{4A6065BA-D40D-F04D-B128-3EA3DCBE264C}"/>
              </a:ext>
            </a:extLst>
          </p:cNvPr>
          <p:cNvSpPr txBox="1"/>
          <p:nvPr/>
        </p:nvSpPr>
        <p:spPr>
          <a:xfrm>
            <a:off x="7869194" y="4769822"/>
            <a:ext cx="1046206" cy="461665"/>
          </a:xfrm>
          <a:prstGeom prst="rect">
            <a:avLst/>
          </a:prstGeom>
          <a:noFill/>
        </p:spPr>
        <p:txBody>
          <a:bodyPr wrap="square" rtlCol="0">
            <a:spAutoFit/>
          </a:bodyPr>
          <a:lstStyle/>
          <a:p>
            <a:r>
              <a:rPr lang="en-US" sz="800" b="1" dirty="0"/>
              <a:t>WARNING</a:t>
            </a:r>
          </a:p>
          <a:p>
            <a:r>
              <a:rPr lang="en-US" sz="800" dirty="0"/>
              <a:t>HEX: FF6400</a:t>
            </a:r>
          </a:p>
          <a:p>
            <a:r>
              <a:rPr lang="en-US" sz="800" dirty="0"/>
              <a:t>RGB: 255, 100, 0</a:t>
            </a:r>
          </a:p>
        </p:txBody>
      </p:sp>
      <p:sp>
        <p:nvSpPr>
          <p:cNvPr id="66" name="Rectangle 65">
            <a:extLst>
              <a:ext uri="{FF2B5EF4-FFF2-40B4-BE49-F238E27FC236}">
                <a16:creationId xmlns:a16="http://schemas.microsoft.com/office/drawing/2014/main" id="{23EAA499-7C10-3348-A2B4-8952EF72EA27}"/>
              </a:ext>
            </a:extLst>
          </p:cNvPr>
          <p:cNvSpPr/>
          <p:nvPr/>
        </p:nvSpPr>
        <p:spPr>
          <a:xfrm>
            <a:off x="6943364" y="4769822"/>
            <a:ext cx="925830" cy="471732"/>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7" name="TextBox 66">
            <a:extLst>
              <a:ext uri="{FF2B5EF4-FFF2-40B4-BE49-F238E27FC236}">
                <a16:creationId xmlns:a16="http://schemas.microsoft.com/office/drawing/2014/main" id="{6B77BD44-FAA8-9344-864C-32FBC68ABB62}"/>
              </a:ext>
            </a:extLst>
          </p:cNvPr>
          <p:cNvSpPr txBox="1"/>
          <p:nvPr/>
        </p:nvSpPr>
        <p:spPr>
          <a:xfrm>
            <a:off x="9978080" y="4769822"/>
            <a:ext cx="1046206" cy="461665"/>
          </a:xfrm>
          <a:prstGeom prst="rect">
            <a:avLst/>
          </a:prstGeom>
          <a:noFill/>
        </p:spPr>
        <p:txBody>
          <a:bodyPr wrap="square" rtlCol="0">
            <a:spAutoFit/>
          </a:bodyPr>
          <a:lstStyle/>
          <a:p>
            <a:r>
              <a:rPr lang="en-US" sz="800" b="1" dirty="0"/>
              <a:t>ERROR</a:t>
            </a:r>
          </a:p>
          <a:p>
            <a:r>
              <a:rPr lang="en-US" sz="800" dirty="0"/>
              <a:t>HEX: FF0000</a:t>
            </a:r>
          </a:p>
          <a:p>
            <a:r>
              <a:rPr lang="en-US" sz="800" dirty="0"/>
              <a:t>RGB: 255, 0, 0</a:t>
            </a:r>
          </a:p>
        </p:txBody>
      </p:sp>
      <p:sp>
        <p:nvSpPr>
          <p:cNvPr id="68" name="Rectangle 67">
            <a:extLst>
              <a:ext uri="{FF2B5EF4-FFF2-40B4-BE49-F238E27FC236}">
                <a16:creationId xmlns:a16="http://schemas.microsoft.com/office/drawing/2014/main" id="{7DF77952-8C28-BC4F-B04D-CAB0533EEB77}"/>
              </a:ext>
            </a:extLst>
          </p:cNvPr>
          <p:cNvSpPr/>
          <p:nvPr/>
        </p:nvSpPr>
        <p:spPr>
          <a:xfrm>
            <a:off x="9052250" y="4769822"/>
            <a:ext cx="925830" cy="4717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105934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1BE6E-42B1-0B7B-C9F1-A3E80D38B83B}"/>
              </a:ext>
            </a:extLst>
          </p:cNvPr>
          <p:cNvSpPr>
            <a:spLocks noGrp="1"/>
          </p:cNvSpPr>
          <p:nvPr>
            <p:ph type="title"/>
          </p:nvPr>
        </p:nvSpPr>
        <p:spPr/>
        <p:txBody>
          <a:bodyPr/>
          <a:lstStyle/>
          <a:p>
            <a:r>
              <a:rPr lang="de-DE" dirty="0"/>
              <a:t>Today:</a:t>
            </a:r>
          </a:p>
        </p:txBody>
      </p:sp>
      <p:sp>
        <p:nvSpPr>
          <p:cNvPr id="3" name="Inhaltsplatzhalter 2">
            <a:extLst>
              <a:ext uri="{FF2B5EF4-FFF2-40B4-BE49-F238E27FC236}">
                <a16:creationId xmlns:a16="http://schemas.microsoft.com/office/drawing/2014/main" id="{3EAD108B-5900-ADB0-AB1B-46EEFC5B98AE}"/>
              </a:ext>
            </a:extLst>
          </p:cNvPr>
          <p:cNvSpPr>
            <a:spLocks noGrp="1"/>
          </p:cNvSpPr>
          <p:nvPr>
            <p:ph idx="1"/>
          </p:nvPr>
        </p:nvSpPr>
        <p:spPr/>
        <p:txBody>
          <a:bodyPr/>
          <a:lstStyle/>
          <a:p>
            <a:pPr marL="343535" indent="-343535"/>
            <a:r>
              <a:rPr lang="en-US" dirty="0">
                <a:solidFill>
                  <a:srgbClr val="FF0000"/>
                </a:solidFill>
              </a:rPr>
              <a:t>5:00 pm – 5.15 pm: Set-up</a:t>
            </a:r>
          </a:p>
          <a:p>
            <a:pPr marL="744220" lvl="1" indent="-286385"/>
            <a:r>
              <a:rPr lang="en-US" dirty="0">
                <a:solidFill>
                  <a:srgbClr val="FF0000"/>
                </a:solidFill>
              </a:rPr>
              <a:t>Intro</a:t>
            </a:r>
          </a:p>
          <a:p>
            <a:pPr marL="744220" lvl="1" indent="-286385"/>
            <a:r>
              <a:rPr lang="en-US" dirty="0">
                <a:solidFill>
                  <a:srgbClr val="FF0000"/>
                </a:solidFill>
              </a:rPr>
              <a:t>Create MathWorks account</a:t>
            </a:r>
          </a:p>
          <a:p>
            <a:pPr marL="744220" lvl="1" indent="-286385"/>
            <a:r>
              <a:rPr lang="en-US" dirty="0">
                <a:solidFill>
                  <a:srgbClr val="FF0000"/>
                </a:solidFill>
              </a:rPr>
              <a:t>Download Simulink Onramp</a:t>
            </a:r>
          </a:p>
          <a:p>
            <a:pPr marL="343535" indent="-343535"/>
            <a:r>
              <a:rPr lang="en-US" dirty="0">
                <a:solidFill>
                  <a:srgbClr val="FF0000"/>
                </a:solidFill>
              </a:rPr>
              <a:t>5.15 pm – 6.45 pm: Simulink Onramp </a:t>
            </a:r>
          </a:p>
          <a:p>
            <a:pPr marL="343535" indent="-343535"/>
            <a:r>
              <a:rPr lang="en-US" dirty="0">
                <a:solidFill>
                  <a:srgbClr val="FF0000"/>
                </a:solidFill>
              </a:rPr>
              <a:t>6.45 pm – 7.00 pm: Prize Draw</a:t>
            </a:r>
          </a:p>
          <a:p>
            <a:endParaRPr lang="de-DE" dirty="0"/>
          </a:p>
        </p:txBody>
      </p:sp>
    </p:spTree>
    <p:extLst>
      <p:ext uri="{BB962C8B-B14F-4D97-AF65-F5344CB8AC3E}">
        <p14:creationId xmlns:p14="http://schemas.microsoft.com/office/powerpoint/2010/main" val="96457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F8B18D9-19DA-465B-9338-E219A27F4925}"/>
              </a:ext>
            </a:extLst>
          </p:cNvPr>
          <p:cNvSpPr/>
          <p:nvPr/>
        </p:nvSpPr>
        <p:spPr>
          <a:xfrm>
            <a:off x="2057400" y="5372648"/>
            <a:ext cx="2590800"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latin typeface="Arial" pitchFamily="34" charset="0"/>
                <a:cs typeface="Arial" pitchFamily="34" charset="0"/>
              </a:rPr>
              <a:t>Paola </a:t>
            </a:r>
            <a:r>
              <a:rPr lang="de-DE" b="1" dirty="0" err="1">
                <a:latin typeface="Arial" pitchFamily="34" charset="0"/>
                <a:cs typeface="Arial" pitchFamily="34" charset="0"/>
              </a:rPr>
              <a:t>Canuto</a:t>
            </a:r>
            <a:endParaRPr lang="de-DE" b="1" dirty="0">
              <a:latin typeface="Arial" pitchFamily="34" charset="0"/>
              <a:cs typeface="Arial" pitchFamily="34" charset="0"/>
            </a:endParaRPr>
          </a:p>
          <a:p>
            <a:pPr algn="ctr"/>
            <a:r>
              <a:rPr lang="de-DE" dirty="0">
                <a:latin typeface="Arial" pitchFamily="34" charset="0"/>
                <a:cs typeface="Arial" pitchFamily="34" charset="0"/>
              </a:rPr>
              <a:t>M.Sc. Automotive Engineering Student</a:t>
            </a:r>
          </a:p>
        </p:txBody>
      </p:sp>
      <p:pic>
        <p:nvPicPr>
          <p:cNvPr id="5" name="Grafik 4">
            <a:extLst>
              <a:ext uri="{FF2B5EF4-FFF2-40B4-BE49-F238E27FC236}">
                <a16:creationId xmlns:a16="http://schemas.microsoft.com/office/drawing/2014/main" id="{1AD24CAD-49EE-47F5-AA2C-C39031C473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485351"/>
            <a:ext cx="2590800" cy="3887297"/>
          </a:xfrm>
          <a:prstGeom prst="rect">
            <a:avLst/>
          </a:prstGeom>
        </p:spPr>
      </p:pic>
      <p:sp>
        <p:nvSpPr>
          <p:cNvPr id="6" name="Title 15">
            <a:extLst>
              <a:ext uri="{FF2B5EF4-FFF2-40B4-BE49-F238E27FC236}">
                <a16:creationId xmlns:a16="http://schemas.microsoft.com/office/drawing/2014/main" id="{07BD0D1E-68F5-4E32-9521-5A5D8E0C3179}"/>
              </a:ext>
            </a:extLst>
          </p:cNvPr>
          <p:cNvSpPr txBox="1">
            <a:spLocks/>
          </p:cNvSpPr>
          <p:nvPr/>
        </p:nvSpPr>
        <p:spPr>
          <a:xfrm>
            <a:off x="0" y="91440"/>
            <a:ext cx="12192000" cy="914400"/>
          </a:xfrm>
          <a:prstGeom prst="rect">
            <a:avLst/>
          </a:prstGeom>
        </p:spPr>
        <p:txBody>
          <a:bodyPr/>
          <a:lstStyle>
            <a:lvl1pPr algn="l" defTabSz="916680" rtl="0" eaLnBrk="1" latinLnBrk="0" hangingPunct="1">
              <a:spcBef>
                <a:spcPct val="0"/>
              </a:spcBef>
              <a:buNone/>
              <a:defRPr sz="3600" b="1" kern="1200">
                <a:solidFill>
                  <a:srgbClr val="002060"/>
                </a:solidFill>
                <a:latin typeface="Arial" pitchFamily="34" charset="0"/>
                <a:ea typeface="+mj-ea"/>
                <a:cs typeface="Arial" pitchFamily="34" charset="0"/>
              </a:defRPr>
            </a:lvl1pPr>
          </a:lstStyle>
          <a:p>
            <a:r>
              <a:rPr lang="en-US" sz="2800" dirty="0">
                <a:solidFill>
                  <a:schemeClr val="bg1"/>
                </a:solidFill>
              </a:rPr>
              <a:t>Event Hosts: MATLAB Student Ambassadors</a:t>
            </a:r>
          </a:p>
        </p:txBody>
      </p:sp>
      <p:sp>
        <p:nvSpPr>
          <p:cNvPr id="7" name="Rechteck 6">
            <a:extLst>
              <a:ext uri="{FF2B5EF4-FFF2-40B4-BE49-F238E27FC236}">
                <a16:creationId xmlns:a16="http://schemas.microsoft.com/office/drawing/2014/main" id="{53D69417-BDFD-4376-AD51-44ACEC64632C}"/>
              </a:ext>
            </a:extLst>
          </p:cNvPr>
          <p:cNvSpPr/>
          <p:nvPr/>
        </p:nvSpPr>
        <p:spPr>
          <a:xfrm>
            <a:off x="7543800" y="5372648"/>
            <a:ext cx="2590800"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latin typeface="Arial" pitchFamily="34" charset="0"/>
                <a:cs typeface="Arial" pitchFamily="34" charset="0"/>
              </a:rPr>
              <a:t>Barlas</a:t>
            </a:r>
            <a:r>
              <a:rPr lang="de-DE" b="1" dirty="0">
                <a:latin typeface="Arial" pitchFamily="34" charset="0"/>
                <a:cs typeface="Arial" pitchFamily="34" charset="0"/>
              </a:rPr>
              <a:t> Türkyilmaz</a:t>
            </a:r>
          </a:p>
          <a:p>
            <a:pPr algn="ctr"/>
            <a:r>
              <a:rPr lang="de-DE" dirty="0">
                <a:latin typeface="Arial" pitchFamily="34" charset="0"/>
                <a:cs typeface="Arial" pitchFamily="34" charset="0"/>
              </a:rPr>
              <a:t>M.Sc. Aerospace Student</a:t>
            </a:r>
          </a:p>
        </p:txBody>
      </p:sp>
    </p:spTree>
    <p:extLst>
      <p:ext uri="{BB962C8B-B14F-4D97-AF65-F5344CB8AC3E}">
        <p14:creationId xmlns:p14="http://schemas.microsoft.com/office/powerpoint/2010/main" val="486276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0D35CE-1C65-03A6-03F5-7C1D862CA249}"/>
              </a:ext>
            </a:extLst>
          </p:cNvPr>
          <p:cNvSpPr>
            <a:spLocks noGrp="1"/>
          </p:cNvSpPr>
          <p:nvPr>
            <p:ph type="title"/>
          </p:nvPr>
        </p:nvSpPr>
        <p:spPr/>
        <p:txBody>
          <a:bodyPr/>
          <a:lstStyle/>
          <a:p>
            <a:r>
              <a:rPr lang="de-DE" dirty="0" err="1"/>
              <a:t>Stud|Lab</a:t>
            </a:r>
            <a:endParaRPr lang="de-DE" dirty="0"/>
          </a:p>
        </p:txBody>
      </p:sp>
      <p:sp>
        <p:nvSpPr>
          <p:cNvPr id="4" name="Inhaltsplatzhalter 3">
            <a:extLst>
              <a:ext uri="{FF2B5EF4-FFF2-40B4-BE49-F238E27FC236}">
                <a16:creationId xmlns:a16="http://schemas.microsoft.com/office/drawing/2014/main" id="{27DD4423-68D2-1CFF-ABF3-3561B891C41A}"/>
              </a:ext>
            </a:extLst>
          </p:cNvPr>
          <p:cNvSpPr>
            <a:spLocks noGrp="1"/>
          </p:cNvSpPr>
          <p:nvPr>
            <p:ph sz="half" idx="1"/>
          </p:nvPr>
        </p:nvSpPr>
        <p:spPr/>
        <p:txBody>
          <a:bodyPr/>
          <a:lstStyle/>
          <a:p>
            <a:pPr>
              <a:spcBef>
                <a:spcPts val="1200"/>
              </a:spcBef>
            </a:pPr>
            <a:r>
              <a:rPr lang="en-US" sz="2000" dirty="0"/>
              <a:t>We are a student group at the TU Munich working with MATLAB &amp; Simulink. We offer tutorials and help with concrete problems.</a:t>
            </a:r>
            <a:endParaRPr lang="de-DE" sz="2000" dirty="0"/>
          </a:p>
          <a:p>
            <a:pPr>
              <a:spcBef>
                <a:spcPts val="1200"/>
              </a:spcBef>
            </a:pPr>
            <a:r>
              <a:rPr lang="en-US" sz="2000" dirty="0"/>
              <a:t>You are also welcome to program with us during our consultation hours.</a:t>
            </a:r>
            <a:endParaRPr lang="de-DE" sz="2000" dirty="0"/>
          </a:p>
          <a:p>
            <a:pPr>
              <a:spcBef>
                <a:spcPts val="1200"/>
              </a:spcBef>
            </a:pPr>
            <a:r>
              <a:rPr lang="en-US" sz="2000" dirty="0"/>
              <a:t>Consulting hours: </a:t>
            </a:r>
            <a:r>
              <a:rPr lang="en-US" sz="2000" b="1" dirty="0"/>
              <a:t>Thursday from 5:00 p.m. to 6:00 p.m. </a:t>
            </a:r>
            <a:r>
              <a:rPr lang="en-US" sz="2000" dirty="0"/>
              <a:t>via Zoom.</a:t>
            </a:r>
            <a:endParaRPr lang="de-DE" sz="2000" dirty="0"/>
          </a:p>
          <a:p>
            <a:pPr marL="0" indent="0">
              <a:spcBef>
                <a:spcPts val="1200"/>
              </a:spcBef>
              <a:buNone/>
            </a:pPr>
            <a:endParaRPr lang="de-DE" sz="2000" dirty="0"/>
          </a:p>
          <a:p>
            <a:pPr>
              <a:spcBef>
                <a:spcPts val="1200"/>
              </a:spcBef>
              <a:spcAft>
                <a:spcPts val="1200"/>
              </a:spcAft>
            </a:pPr>
            <a:r>
              <a:rPr lang="de-DE" sz="2000" dirty="0"/>
              <a:t>Homepage: </a:t>
            </a:r>
            <a:r>
              <a:rPr lang="de-DE" sz="2000" dirty="0">
                <a:hlinkClick r:id="rId2"/>
              </a:rPr>
              <a:t>http://www.fsmb.de/fsmb/uebers-studium/it/matlab/</a:t>
            </a:r>
            <a:endParaRPr lang="de-DE" sz="2000" dirty="0"/>
          </a:p>
          <a:p>
            <a:pPr>
              <a:spcBef>
                <a:spcPts val="1200"/>
              </a:spcBef>
              <a:spcAft>
                <a:spcPts val="1200"/>
              </a:spcAft>
            </a:pPr>
            <a:r>
              <a:rPr lang="de-DE" sz="2000" dirty="0"/>
              <a:t>E-Mail: </a:t>
            </a:r>
            <a:r>
              <a:rPr lang="de-DE" sz="2000" dirty="0">
                <a:hlinkClick r:id="rId3"/>
              </a:rPr>
              <a:t>studlab.tum@gmail.com</a:t>
            </a:r>
            <a:endParaRPr lang="de-DE" sz="2000" dirty="0"/>
          </a:p>
          <a:p>
            <a:pPr>
              <a:spcBef>
                <a:spcPts val="1200"/>
              </a:spcBef>
            </a:pPr>
            <a:endParaRPr lang="de-DE" sz="2000" dirty="0"/>
          </a:p>
          <a:p>
            <a:endParaRPr lang="de-DE" dirty="0"/>
          </a:p>
        </p:txBody>
      </p:sp>
      <p:sp>
        <p:nvSpPr>
          <p:cNvPr id="5" name="Inhaltsplatzhalter 4">
            <a:extLst>
              <a:ext uri="{FF2B5EF4-FFF2-40B4-BE49-F238E27FC236}">
                <a16:creationId xmlns:a16="http://schemas.microsoft.com/office/drawing/2014/main" id="{63CA1E77-C848-B807-8F8F-0E77438EE290}"/>
              </a:ext>
            </a:extLst>
          </p:cNvPr>
          <p:cNvSpPr>
            <a:spLocks noGrp="1"/>
          </p:cNvSpPr>
          <p:nvPr>
            <p:ph sz="half" idx="2"/>
          </p:nvPr>
        </p:nvSpPr>
        <p:spPr/>
        <p:txBody>
          <a:bodyPr/>
          <a:lstStyle/>
          <a:p>
            <a:pPr marL="0" indent="0" algn="ctr">
              <a:buFont typeface="Wingdings" pitchFamily="2" charset="2"/>
              <a:buNone/>
            </a:pPr>
            <a:r>
              <a:rPr lang="en-US" sz="2000" dirty="0"/>
              <a:t>If you haven't done it yet, </a:t>
            </a:r>
          </a:p>
          <a:p>
            <a:pPr marL="0" indent="0" algn="ctr">
              <a:buFont typeface="Wingdings" pitchFamily="2" charset="2"/>
              <a:buNone/>
            </a:pPr>
            <a:r>
              <a:rPr lang="en-US" sz="2000" dirty="0"/>
              <a:t>follow our Instagram account</a:t>
            </a:r>
          </a:p>
          <a:p>
            <a:pPr marL="0" indent="0" algn="ctr">
              <a:buFont typeface="Wingdings" pitchFamily="2" charset="2"/>
              <a:buNone/>
            </a:pPr>
            <a:endParaRPr lang="en-US" sz="2000" dirty="0"/>
          </a:p>
          <a:p>
            <a:pPr marL="0" indent="0" algn="ctr">
              <a:buFont typeface="Wingdings" pitchFamily="2" charset="2"/>
              <a:buNone/>
            </a:pPr>
            <a:r>
              <a:rPr lang="en-US" sz="2000" b="1" dirty="0"/>
              <a:t>@matlab.tum</a:t>
            </a:r>
          </a:p>
          <a:p>
            <a:pPr marL="0" indent="0" algn="ctr">
              <a:buFont typeface="Wingdings" pitchFamily="2" charset="2"/>
              <a:buNone/>
            </a:pPr>
            <a:endParaRPr lang="en-US" sz="2000" b="1" dirty="0"/>
          </a:p>
        </p:txBody>
      </p:sp>
      <p:pic>
        <p:nvPicPr>
          <p:cNvPr id="7" name="Grafik 6">
            <a:extLst>
              <a:ext uri="{FF2B5EF4-FFF2-40B4-BE49-F238E27FC236}">
                <a16:creationId xmlns:a16="http://schemas.microsoft.com/office/drawing/2014/main" id="{79E8498C-5443-3D27-06BA-D2825E08F7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3200400"/>
            <a:ext cx="2209800" cy="2209800"/>
          </a:xfrm>
          <a:prstGeom prst="rect">
            <a:avLst/>
          </a:prstGeom>
        </p:spPr>
      </p:pic>
    </p:spTree>
    <p:extLst>
      <p:ext uri="{BB962C8B-B14F-4D97-AF65-F5344CB8AC3E}">
        <p14:creationId xmlns:p14="http://schemas.microsoft.com/office/powerpoint/2010/main" val="263822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4A3557-56EB-C299-D6FD-9D38EFAA8CA2}"/>
              </a:ext>
            </a:extLst>
          </p:cNvPr>
          <p:cNvSpPr>
            <a:spLocks noGrp="1"/>
          </p:cNvSpPr>
          <p:nvPr>
            <p:ph type="title"/>
          </p:nvPr>
        </p:nvSpPr>
        <p:spPr/>
        <p:txBody>
          <a:bodyPr/>
          <a:lstStyle/>
          <a:p>
            <a:r>
              <a:rPr lang="de-DE" dirty="0" err="1"/>
              <a:t>To</a:t>
            </a:r>
            <a:r>
              <a:rPr lang="de-DE" dirty="0"/>
              <a:t> Do</a:t>
            </a:r>
          </a:p>
        </p:txBody>
      </p:sp>
      <p:sp>
        <p:nvSpPr>
          <p:cNvPr id="3" name="Inhaltsplatzhalter 2">
            <a:extLst>
              <a:ext uri="{FF2B5EF4-FFF2-40B4-BE49-F238E27FC236}">
                <a16:creationId xmlns:a16="http://schemas.microsoft.com/office/drawing/2014/main" id="{057F4324-17C1-3F5C-BF9E-6F51C3A74CE1}"/>
              </a:ext>
            </a:extLst>
          </p:cNvPr>
          <p:cNvSpPr>
            <a:spLocks noGrp="1"/>
          </p:cNvSpPr>
          <p:nvPr>
            <p:ph idx="1"/>
          </p:nvPr>
        </p:nvSpPr>
        <p:spPr/>
        <p:txBody>
          <a:bodyPr/>
          <a:lstStyle/>
          <a:p>
            <a:r>
              <a:rPr lang="de-DE" dirty="0"/>
              <a:t>Use </a:t>
            </a:r>
            <a:r>
              <a:rPr lang="de-DE" dirty="0" err="1"/>
              <a:t>your</a:t>
            </a:r>
            <a:r>
              <a:rPr lang="de-DE" dirty="0"/>
              <a:t> MATLAB </a:t>
            </a:r>
            <a:r>
              <a:rPr lang="de-DE" dirty="0" err="1"/>
              <a:t>account</a:t>
            </a:r>
            <a:r>
              <a:rPr lang="de-DE" dirty="0"/>
              <a:t> </a:t>
            </a:r>
            <a:r>
              <a:rPr lang="de-DE" dirty="0" err="1"/>
              <a:t>data</a:t>
            </a:r>
            <a:r>
              <a:rPr lang="de-DE" dirty="0"/>
              <a:t> </a:t>
            </a:r>
            <a:r>
              <a:rPr lang="de-DE" sz="2400" dirty="0"/>
              <a:t>(</a:t>
            </a:r>
            <a:r>
              <a:rPr lang="de-DE" sz="2400" dirty="0">
                <a:hlinkClick r:id="rId2"/>
              </a:rPr>
              <a:t>ab12xyz@matlab.rbg.tum.de</a:t>
            </a:r>
            <a:r>
              <a:rPr lang="de-DE" sz="2400" dirty="0"/>
              <a:t>) </a:t>
            </a:r>
          </a:p>
          <a:p>
            <a:pPr marL="0" indent="0">
              <a:buNone/>
            </a:pPr>
            <a:endParaRPr lang="de-DE" sz="2400" dirty="0"/>
          </a:p>
          <a:p>
            <a:r>
              <a:rPr lang="en-US" sz="2400" dirty="0"/>
              <a:t>Log in here and join the TUM group:</a:t>
            </a:r>
          </a:p>
          <a:p>
            <a:pPr lvl="1"/>
            <a:r>
              <a:rPr lang="de-DE" sz="2000" dirty="0">
                <a:hlinkClick r:id="rId3"/>
              </a:rPr>
              <a:t>https://mathworks.force.com/MATLABAmbassadorCommunity/s/</a:t>
            </a:r>
            <a:endParaRPr lang="de-DE" dirty="0"/>
          </a:p>
          <a:p>
            <a:pPr marL="458340" lvl="1" indent="0">
              <a:buNone/>
            </a:pPr>
            <a:endParaRPr lang="de-DE" sz="2000" dirty="0"/>
          </a:p>
          <a:p>
            <a:r>
              <a:rPr lang="en-US" dirty="0"/>
              <a:t>Download and extract zip folder</a:t>
            </a:r>
            <a:endParaRPr lang="de-DE" dirty="0"/>
          </a:p>
          <a:p>
            <a:pPr marL="0" indent="0">
              <a:spcBef>
                <a:spcPts val="1200"/>
              </a:spcBef>
              <a:buNone/>
            </a:pPr>
            <a:endParaRPr lang="de-DE" sz="1400" dirty="0"/>
          </a:p>
          <a:p>
            <a:pPr marL="0" indent="0">
              <a:buNone/>
            </a:pPr>
            <a:endParaRPr lang="de-DE" dirty="0"/>
          </a:p>
        </p:txBody>
      </p:sp>
    </p:spTree>
    <p:extLst>
      <p:ext uri="{BB962C8B-B14F-4D97-AF65-F5344CB8AC3E}">
        <p14:creationId xmlns:p14="http://schemas.microsoft.com/office/powerpoint/2010/main" val="290515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59CF813-E29A-EB98-F695-D7E406430ABC}"/>
              </a:ext>
            </a:extLst>
          </p:cNvPr>
          <p:cNvSpPr>
            <a:spLocks noGrp="1"/>
          </p:cNvSpPr>
          <p:nvPr>
            <p:ph type="title"/>
          </p:nvPr>
        </p:nvSpPr>
        <p:spPr/>
        <p:txBody>
          <a:bodyPr/>
          <a:lstStyle/>
          <a:p>
            <a:r>
              <a:rPr lang="de-DE" dirty="0" err="1"/>
              <a:t>Introduction</a:t>
            </a:r>
            <a:endParaRPr lang="de-DE" dirty="0"/>
          </a:p>
        </p:txBody>
      </p:sp>
    </p:spTree>
    <p:extLst>
      <p:ext uri="{BB962C8B-B14F-4D97-AF65-F5344CB8AC3E}">
        <p14:creationId xmlns:p14="http://schemas.microsoft.com/office/powerpoint/2010/main" val="316791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44826-A8BD-9C43-4BFD-633716CD7340}"/>
              </a:ext>
            </a:extLst>
          </p:cNvPr>
          <p:cNvSpPr>
            <a:spLocks noGrp="1"/>
          </p:cNvSpPr>
          <p:nvPr>
            <p:ph type="title"/>
          </p:nvPr>
        </p:nvSpPr>
        <p:spPr/>
        <p:txBody>
          <a:bodyPr/>
          <a:lstStyle/>
          <a:p>
            <a:r>
              <a:rPr lang="de-DE" dirty="0"/>
              <a:t>Mobile Sensors</a:t>
            </a:r>
          </a:p>
        </p:txBody>
      </p:sp>
      <p:sp>
        <p:nvSpPr>
          <p:cNvPr id="4" name="Inhaltsplatzhalter 3">
            <a:extLst>
              <a:ext uri="{FF2B5EF4-FFF2-40B4-BE49-F238E27FC236}">
                <a16:creationId xmlns:a16="http://schemas.microsoft.com/office/drawing/2014/main" id="{36FABDCF-1356-0712-A476-F1DEEA70B4C7}"/>
              </a:ext>
            </a:extLst>
          </p:cNvPr>
          <p:cNvSpPr>
            <a:spLocks noGrp="1"/>
          </p:cNvSpPr>
          <p:nvPr>
            <p:ph sz="half" idx="1"/>
          </p:nvPr>
        </p:nvSpPr>
        <p:spPr/>
        <p:txBody>
          <a:bodyPr/>
          <a:lstStyle/>
          <a:p>
            <a:r>
              <a:rPr lang="de-DE" sz="2000" dirty="0" err="1"/>
              <a:t>Acceleration</a:t>
            </a:r>
            <a:r>
              <a:rPr lang="de-DE" sz="2000" dirty="0"/>
              <a:t> [m/s²]</a:t>
            </a:r>
          </a:p>
          <a:p>
            <a:pPr lvl="1"/>
            <a:r>
              <a:rPr lang="de-DE" sz="1600" dirty="0"/>
              <a:t>X, Y, Z</a:t>
            </a:r>
          </a:p>
          <a:p>
            <a:r>
              <a:rPr lang="de-DE" sz="2000" dirty="0" err="1"/>
              <a:t>Magnetic</a:t>
            </a:r>
            <a:r>
              <a:rPr lang="de-DE" sz="2000" dirty="0"/>
              <a:t> Field [</a:t>
            </a:r>
            <a:r>
              <a:rPr lang="de-DE" sz="1600" dirty="0"/>
              <a:t>µ</a:t>
            </a:r>
            <a:r>
              <a:rPr lang="de-DE" sz="2000" dirty="0"/>
              <a:t>T]</a:t>
            </a:r>
          </a:p>
          <a:p>
            <a:pPr lvl="1"/>
            <a:r>
              <a:rPr lang="de-DE" sz="1600" dirty="0"/>
              <a:t>X, Y, Z</a:t>
            </a:r>
          </a:p>
          <a:p>
            <a:r>
              <a:rPr lang="de-DE" sz="2000" dirty="0"/>
              <a:t>Orientation [º]</a:t>
            </a:r>
          </a:p>
          <a:p>
            <a:pPr lvl="1"/>
            <a:r>
              <a:rPr lang="de-DE" sz="1600" dirty="0"/>
              <a:t>Pitch (X), Roll (Y), </a:t>
            </a:r>
            <a:r>
              <a:rPr lang="de-DE" sz="1600" dirty="0" err="1"/>
              <a:t>Azimuth</a:t>
            </a:r>
            <a:r>
              <a:rPr lang="de-DE" sz="1600" dirty="0"/>
              <a:t>/Yaw (Z)</a:t>
            </a:r>
          </a:p>
          <a:p>
            <a:r>
              <a:rPr lang="de-DE" sz="2000" dirty="0"/>
              <a:t>Angular Velocity [</a:t>
            </a:r>
            <a:r>
              <a:rPr lang="de-DE" sz="2000" dirty="0" err="1"/>
              <a:t>rad</a:t>
            </a:r>
            <a:r>
              <a:rPr lang="de-DE" sz="2000" dirty="0"/>
              <a:t>/s]</a:t>
            </a:r>
          </a:p>
          <a:p>
            <a:pPr lvl="1"/>
            <a:r>
              <a:rPr lang="de-DE" sz="1600" dirty="0"/>
              <a:t>X, Y, Z</a:t>
            </a:r>
          </a:p>
          <a:p>
            <a:r>
              <a:rPr lang="de-DE" sz="2000" dirty="0"/>
              <a:t>Position</a:t>
            </a:r>
          </a:p>
          <a:p>
            <a:pPr lvl="1"/>
            <a:r>
              <a:rPr lang="de-DE" sz="1600" dirty="0"/>
              <a:t>Latitude, </a:t>
            </a:r>
            <a:r>
              <a:rPr lang="de-DE" sz="1600" dirty="0" err="1"/>
              <a:t>Longitude</a:t>
            </a:r>
            <a:r>
              <a:rPr lang="de-DE" sz="1600" dirty="0"/>
              <a:t>, Course [º]</a:t>
            </a:r>
          </a:p>
          <a:p>
            <a:pPr lvl="1"/>
            <a:r>
              <a:rPr lang="de-DE" sz="1600" dirty="0"/>
              <a:t>Speed [m/s]</a:t>
            </a:r>
          </a:p>
          <a:p>
            <a:pPr lvl="1"/>
            <a:r>
              <a:rPr lang="de-DE" sz="1600" dirty="0" err="1"/>
              <a:t>Altitude</a:t>
            </a:r>
            <a:r>
              <a:rPr lang="de-DE" sz="1600" dirty="0"/>
              <a:t> [m]</a:t>
            </a:r>
          </a:p>
          <a:p>
            <a:pPr lvl="1"/>
            <a:r>
              <a:rPr lang="de-DE" sz="1600" dirty="0"/>
              <a:t>Horizontal </a:t>
            </a:r>
            <a:r>
              <a:rPr lang="de-DE" sz="1600" dirty="0" err="1"/>
              <a:t>Accuracy</a:t>
            </a:r>
            <a:r>
              <a:rPr lang="de-DE" sz="1600" dirty="0"/>
              <a:t> [m]</a:t>
            </a:r>
          </a:p>
          <a:p>
            <a:r>
              <a:rPr lang="de-DE" sz="2000" dirty="0"/>
              <a:t>…</a:t>
            </a:r>
          </a:p>
        </p:txBody>
      </p:sp>
      <p:pic>
        <p:nvPicPr>
          <p:cNvPr id="6" name="Inhaltsplatzhalter 5">
            <a:extLst>
              <a:ext uri="{FF2B5EF4-FFF2-40B4-BE49-F238E27FC236}">
                <a16:creationId xmlns:a16="http://schemas.microsoft.com/office/drawing/2014/main" id="{E1423248-A8C5-DF0E-3ED6-F682466E9A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4300" y="1600200"/>
            <a:ext cx="4648200" cy="4648200"/>
          </a:xfrm>
          <a:prstGeom prst="rect">
            <a:avLst/>
          </a:prstGeom>
        </p:spPr>
      </p:pic>
    </p:spTree>
    <p:extLst>
      <p:ext uri="{BB962C8B-B14F-4D97-AF65-F5344CB8AC3E}">
        <p14:creationId xmlns:p14="http://schemas.microsoft.com/office/powerpoint/2010/main" val="302366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B4A76-AAF7-DA72-69A9-E495A180325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36AA4C5-D307-BB7B-1092-247194FF6C7E}"/>
              </a:ext>
            </a:extLst>
          </p:cNvPr>
          <p:cNvSpPr>
            <a:spLocks noGrp="1"/>
          </p:cNvSpPr>
          <p:nvPr>
            <p:ph sz="half" idx="1"/>
          </p:nvPr>
        </p:nvSpPr>
        <p:spPr/>
        <p:txBody>
          <a:bodyPr/>
          <a:lstStyle/>
          <a:p>
            <a:endParaRPr lang="de-DE"/>
          </a:p>
        </p:txBody>
      </p:sp>
      <p:sp>
        <p:nvSpPr>
          <p:cNvPr id="4" name="Inhaltsplatzhalter 3">
            <a:extLst>
              <a:ext uri="{FF2B5EF4-FFF2-40B4-BE49-F238E27FC236}">
                <a16:creationId xmlns:a16="http://schemas.microsoft.com/office/drawing/2014/main" id="{96DAC342-8AD0-2CF1-A1E7-784D8D3FE95E}"/>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65170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E799F24-08D5-9129-B511-E054917C4CA2}"/>
              </a:ext>
            </a:extLst>
          </p:cNvPr>
          <p:cNvSpPr>
            <a:spLocks noGrp="1"/>
          </p:cNvSpPr>
          <p:nvPr>
            <p:ph type="title"/>
          </p:nvPr>
        </p:nvSpPr>
        <p:spPr/>
        <p:txBody>
          <a:bodyPr/>
          <a:lstStyle/>
          <a:p>
            <a:r>
              <a:rPr lang="de-DE" dirty="0"/>
              <a:t>Project 1: </a:t>
            </a:r>
            <a:br>
              <a:rPr lang="de-DE" dirty="0"/>
            </a:br>
            <a:r>
              <a:rPr lang="de-DE" dirty="0"/>
              <a:t>Sensor Fusion </a:t>
            </a:r>
            <a:r>
              <a:rPr lang="de-DE" dirty="0" err="1"/>
              <a:t>for</a:t>
            </a:r>
            <a:r>
              <a:rPr lang="de-DE" dirty="0"/>
              <a:t> Orientation </a:t>
            </a:r>
            <a:r>
              <a:rPr lang="de-DE" dirty="0" err="1"/>
              <a:t>Estimation</a:t>
            </a:r>
            <a:endParaRPr lang="de-DE" dirty="0"/>
          </a:p>
        </p:txBody>
      </p:sp>
    </p:spTree>
    <p:extLst>
      <p:ext uri="{BB962C8B-B14F-4D97-AF65-F5344CB8AC3E}">
        <p14:creationId xmlns:p14="http://schemas.microsoft.com/office/powerpoint/2010/main" val="2428051656"/>
      </p:ext>
    </p:extLst>
  </p:cSld>
  <p:clrMapOvr>
    <a:masterClrMapping/>
  </p:clrMapOvr>
</p:sld>
</file>

<file path=ppt/theme/theme1.xml><?xml version="1.0" encoding="utf-8"?>
<a:theme xmlns:a="http://schemas.openxmlformats.org/drawingml/2006/main" name="MW_Public_widescreen">
  <a:themeElements>
    <a:clrScheme name="MW">
      <a:dk1>
        <a:srgbClr val="000000"/>
      </a:dk1>
      <a:lt1>
        <a:srgbClr val="FFFFFF"/>
      </a:lt1>
      <a:dk2>
        <a:srgbClr val="0076A8"/>
      </a:dk2>
      <a:lt2>
        <a:srgbClr val="ECF5F8"/>
      </a:lt2>
      <a:accent1>
        <a:srgbClr val="D78824"/>
      </a:accent1>
      <a:accent2>
        <a:srgbClr val="004B87"/>
      </a:accent2>
      <a:accent3>
        <a:srgbClr val="00A9E0"/>
      </a:accent3>
      <a:accent4>
        <a:srgbClr val="F2A900"/>
      </a:accent4>
      <a:accent5>
        <a:srgbClr val="B7302C"/>
      </a:accent5>
      <a:accent6>
        <a:srgbClr val="48A23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w_public.potx" id="{EBD618CB-6207-4B41-A246-675FC36CB0F4}" vid="{B5D48090-354F-4C60-BEB6-01236D8A8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19" ma:contentTypeDescription="Create a new document." ma:contentTypeScope="" ma:versionID="0b2169f706a508700fef9241676e3ea8">
  <xsd:schema xmlns:xsd="http://www.w3.org/2001/XMLSchema" xmlns:xs="http://www.w3.org/2001/XMLSchema" xmlns:p="http://schemas.microsoft.com/office/2006/metadata/properties" xmlns:ns2="b7b985a6-5614-4791-8283-b6a0b2c6681f" xmlns:ns3="bbb466d9-fd0a-40ba-89cb-77eb15c2a30a" targetNamespace="http://schemas.microsoft.com/office/2006/metadata/properties" ma:root="true" ma:fieldsID="2aed7e1be17d92fb8f5041bc9f24a1f7" ns2:_="" ns3:_="">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851B7-D313-4E85-A1E0-5976CFE11EC3}">
  <ds:schemaRefs>
    <ds:schemaRef ds:uri="19f94994-4311-4823-a682-47492cb9e3e3"/>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elements/1.1/"/>
    <ds:schemaRef ds:uri="a70944c9-f5be-4b0f-89c7-00caf47c665c"/>
    <ds:schemaRef ds:uri="http://schemas.microsoft.com/office/2006/metadata/properties"/>
    <ds:schemaRef ds:uri="http://www.w3.org/XML/1998/namespace"/>
    <ds:schemaRef ds:uri="b7b985a6-5614-4791-8283-b6a0b2c6681f"/>
    <ds:schemaRef ds:uri="bbb466d9-fd0a-40ba-89cb-77eb15c2a30a"/>
  </ds:schemaRefs>
</ds:datastoreItem>
</file>

<file path=customXml/itemProps2.xml><?xml version="1.0" encoding="utf-8"?>
<ds:datastoreItem xmlns:ds="http://schemas.openxmlformats.org/officeDocument/2006/customXml" ds:itemID="{73E27305-788A-41E8-AA46-54560F9174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b985a6-5614-4791-8283-b6a0b2c6681f"/>
    <ds:schemaRef ds:uri="bbb466d9-fd0a-40ba-89cb-77eb15c2a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mw_public (1)</Template>
  <TotalTime>0</TotalTime>
  <Words>754</Words>
  <Application>Microsoft Office PowerPoint</Application>
  <PresentationFormat>Breitbild</PresentationFormat>
  <Paragraphs>108</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Courier New</vt:lpstr>
      <vt:lpstr>Wingdings</vt:lpstr>
      <vt:lpstr>MW_Public_widescreen</vt:lpstr>
      <vt:lpstr>Read out your Phone Sensors  with MATLAB</vt:lpstr>
      <vt:lpstr>Today:</vt:lpstr>
      <vt:lpstr>PowerPoint-Präsentation</vt:lpstr>
      <vt:lpstr>Stud|Lab</vt:lpstr>
      <vt:lpstr>To Do</vt:lpstr>
      <vt:lpstr>Introduction</vt:lpstr>
      <vt:lpstr>Mobile Sensors</vt:lpstr>
      <vt:lpstr>PowerPoint-Präsentation</vt:lpstr>
      <vt:lpstr>Project 1:  Sensor Fusion for Orientation Estimation</vt:lpstr>
      <vt:lpstr>Orientation Estimation</vt:lpstr>
      <vt:lpstr>IMU/MARG Sensor</vt:lpstr>
      <vt:lpstr>Orientation Estimation from IMU</vt:lpstr>
      <vt:lpstr>Orientation Estimation from MARG</vt:lpstr>
      <vt:lpstr>Sensor Fusion for Orientation Estimation</vt:lpstr>
      <vt:lpstr>Sensor Fusion: Kalman Filter</vt:lpstr>
      <vt:lpstr>Task Statement</vt:lpstr>
      <vt:lpstr>Using the Corporate Template</vt:lpstr>
      <vt:lpstr>Color Palette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Ben Pasquariello</dc:creator>
  <cp:keywords>Version 22.0</cp:keywords>
  <dc:description/>
  <cp:lastModifiedBy>Paola  Brandao Ornelas Canuto</cp:lastModifiedBy>
  <cp:revision>20</cp:revision>
  <dcterms:created xsi:type="dcterms:W3CDTF">2022-05-10T18:16:17Z</dcterms:created>
  <dcterms:modified xsi:type="dcterms:W3CDTF">2022-06-24T09:28:52Z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0x0101005CED2B3B9BAE8849942648134EEE717D</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