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5" r:id="rId6"/>
    <p:sldId id="278" r:id="rId7"/>
    <p:sldId id="280" r:id="rId8"/>
    <p:sldId id="279" r:id="rId9"/>
    <p:sldId id="261"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400"/>
    <a:srgbClr val="228B22"/>
    <a:srgbClr val="A020F6"/>
    <a:srgbClr val="0000FF"/>
    <a:srgbClr val="636569"/>
    <a:srgbClr val="715091"/>
    <a:srgbClr val="176DAD"/>
    <a:srgbClr val="0D78C9"/>
    <a:srgbClr val="024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67" d="100"/>
          <a:sy n="67" d="100"/>
        </p:scale>
        <p:origin x="568" y="72"/>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‹Nr.›</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4/24/2023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‹Nr.›</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2023</a:t>
            </a:fld>
            <a:r>
              <a:rPr lang="en-US" sz="1003" dirty="0">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‹Nr.›</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athworks.com/brandguide/portal/visual-design/color-palett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b="1" dirty="0" err="1"/>
              <a:t>RaspberryPi</a:t>
            </a:r>
            <a:r>
              <a:rPr lang="de-DE" b="1" dirty="0"/>
              <a:t> mit MATLAB Workshop</a:t>
            </a:r>
            <a:br>
              <a:rPr lang="de-DE" b="1" dirty="0"/>
            </a:br>
            <a:r>
              <a:rPr lang="de-DE" dirty="0" err="1"/>
              <a:t>Simscape</a:t>
            </a:r>
            <a:r>
              <a:rPr lang="de-DE" dirty="0"/>
              <a:t> Setup</a:t>
            </a:r>
            <a:endParaRPr lang="en-US" dirty="0"/>
          </a:p>
        </p:txBody>
      </p:sp>
      <p:sp>
        <p:nvSpPr>
          <p:cNvPr id="3" name="Subtitle 2"/>
          <p:cNvSpPr>
            <a:spLocks noGrp="1"/>
          </p:cNvSpPr>
          <p:nvPr>
            <p:ph type="subTitle" idx="1"/>
          </p:nvPr>
        </p:nvSpPr>
        <p:spPr/>
        <p:txBody>
          <a:bodyPr/>
          <a:lstStyle/>
          <a:p>
            <a:r>
              <a:rPr lang="en-US" b="0" i="0" dirty="0">
                <a:solidFill>
                  <a:srgbClr val="212121"/>
                </a:solidFill>
                <a:effectLst/>
                <a:latin typeface="Helvetica" panose="020B0604020202020204" pitchFamily="34" charset="0"/>
              </a:rPr>
              <a:t>MATLAB Student Ambassadors at TUM </a:t>
            </a:r>
            <a:endParaRPr lang="en-US" dirty="0"/>
          </a:p>
          <a:p>
            <a:r>
              <a:rPr lang="en-US" dirty="0"/>
              <a:t>26/04/2023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LISTA DE ASSUNTOS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Simscape</a:t>
            </a:r>
            <a:r>
              <a:rPr lang="en-US" dirty="0"/>
              <a:t> with </a:t>
            </a:r>
            <a:r>
              <a:rPr lang="en-US" dirty="0" err="1"/>
              <a:t>Solidworks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6841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24451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8286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a:t>Using the Corporate Template</a:t>
            </a:r>
          </a:p>
        </p:txBody>
      </p:sp>
      <p:sp>
        <p:nvSpPr>
          <p:cNvPr id="38" name="Content Placeholder 37"/>
          <p:cNvSpPr>
            <a:spLocks noGrp="1"/>
          </p:cNvSpPr>
          <p:nvPr>
            <p:ph idx="1"/>
          </p:nvPr>
        </p:nvSpPr>
        <p:spPr/>
        <p:txBody>
          <a:bodyPr/>
          <a:lstStyle/>
          <a:p>
            <a:r>
              <a:rPr lang="en-US" dirty="0"/>
              <a:t>Avoid manually formatting whenever possible. Instead, use built-in styles, templates, layouts, and colors.</a:t>
            </a:r>
          </a:p>
          <a:p>
            <a:r>
              <a:rPr lang="en-US" dirty="0"/>
              <a:t>When creating new presentations, select the slide layout that best suits your needs from the built-in theme, then add content.</a:t>
            </a:r>
          </a:p>
          <a:p>
            <a:r>
              <a:rPr lang="en-US" dirty="0"/>
              <a:t>When creating custom shapes, text boxes, and other elements, start from scratch rather than reformatting template shapes.</a:t>
            </a:r>
          </a:p>
          <a:p>
            <a:r>
              <a:rPr lang="en-US" dirty="0"/>
              <a:t>When applying the new template to existing presentations, review your presentation carefully and manually adjust any formatting issues that have occurred. For additional help, contact Creative Services.</a:t>
            </a:r>
          </a:p>
        </p:txBody>
      </p:sp>
      <p:sp>
        <p:nvSpPr>
          <p:cNvPr id="6" name="TextBox 5"/>
          <p:cNvSpPr txBox="1"/>
          <p:nvPr/>
        </p:nvSpPr>
        <p:spPr>
          <a:xfrm>
            <a:off x="711202" y="6181045"/>
            <a:ext cx="10769601" cy="370248"/>
          </a:xfrm>
          <a:prstGeom prst="rect">
            <a:avLst/>
          </a:prstGeom>
          <a:noFill/>
        </p:spPr>
        <p:txBody>
          <a:bodyPr wrap="square" rtlCol="0">
            <a:spAutoFit/>
          </a:bodyPr>
          <a:lstStyle/>
          <a:p>
            <a:pPr algn="ctr"/>
            <a:r>
              <a:rPr lang="en-US" sz="1805" b="1" i="1" dirty="0">
                <a:solidFill>
                  <a:schemeClr val="accent1"/>
                </a:solidFill>
                <a:latin typeface="Arial" pitchFamily="34" charset="0"/>
                <a:cs typeface="Arial" pitchFamily="34" charset="0"/>
              </a:rPr>
              <a:t>V22.0</a:t>
            </a:r>
            <a:r>
              <a:rPr lang="en-US" sz="1805" i="1" dirty="0">
                <a:solidFill>
                  <a:schemeClr val="accent1"/>
                </a:solidFill>
                <a:latin typeface="Arial" pitchFamily="34" charset="0"/>
                <a:cs typeface="Arial" pitchFamily="34" charset="0"/>
              </a:rPr>
              <a:t>  Delete this slide before finalizing your presentation.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D1CAE780-3693-1440-BA1F-B44101AF725A}"/>
              </a:ext>
            </a:extLst>
          </p:cNvPr>
          <p:cNvSpPr>
            <a:spLocks noGrp="1"/>
          </p:cNvSpPr>
          <p:nvPr>
            <p:ph type="title"/>
          </p:nvPr>
        </p:nvSpPr>
        <p:spPr>
          <a:xfrm>
            <a:off x="609602" y="457200"/>
            <a:ext cx="10769600" cy="990600"/>
          </a:xfrm>
        </p:spPr>
        <p:txBody>
          <a:bodyPr/>
          <a:lstStyle/>
          <a:p>
            <a:r>
              <a:rPr lang="en-US" dirty="0"/>
              <a:t>Color Palette</a:t>
            </a:r>
          </a:p>
        </p:txBody>
      </p:sp>
      <p:sp>
        <p:nvSpPr>
          <p:cNvPr id="6" name="TextBox 5">
            <a:extLst>
              <a:ext uri="{FF2B5EF4-FFF2-40B4-BE49-F238E27FC236}">
                <a16:creationId xmlns:a16="http://schemas.microsoft.com/office/drawing/2014/main" id="{97A51EEE-C8C8-E349-9DEA-392EC81CDFBE}"/>
              </a:ext>
            </a:extLst>
          </p:cNvPr>
          <p:cNvSpPr txBox="1"/>
          <p:nvPr/>
        </p:nvSpPr>
        <p:spPr>
          <a:xfrm>
            <a:off x="711202" y="6181045"/>
            <a:ext cx="10769601" cy="370248"/>
          </a:xfrm>
          <a:prstGeom prst="rect">
            <a:avLst/>
          </a:prstGeom>
          <a:noFill/>
        </p:spPr>
        <p:txBody>
          <a:bodyPr wrap="square" rtlCol="0">
            <a:spAutoFit/>
          </a:bodyPr>
          <a:lstStyle/>
          <a:p>
            <a:pPr algn="ctr"/>
            <a:r>
              <a:rPr lang="en-US" sz="1805" b="1" i="1" dirty="0">
                <a:solidFill>
                  <a:schemeClr val="accent1"/>
                </a:solidFill>
                <a:latin typeface="Arial" pitchFamily="34" charset="0"/>
                <a:cs typeface="Arial" pitchFamily="34" charset="0"/>
              </a:rPr>
              <a:t>V22.0</a:t>
            </a:r>
            <a:r>
              <a:rPr lang="en-US" sz="1805" i="1" dirty="0">
                <a:solidFill>
                  <a:schemeClr val="accent1"/>
                </a:solidFill>
                <a:latin typeface="Arial" pitchFamily="34" charset="0"/>
                <a:cs typeface="Arial" pitchFamily="34" charset="0"/>
              </a:rPr>
              <a:t>  Delete this slide before finalizing your presentation.</a:t>
            </a:r>
          </a:p>
        </p:txBody>
      </p:sp>
      <p:sp>
        <p:nvSpPr>
          <p:cNvPr id="5" name="Rectangle 4">
            <a:extLst>
              <a:ext uri="{FF2B5EF4-FFF2-40B4-BE49-F238E27FC236}">
                <a16:creationId xmlns:a16="http://schemas.microsoft.com/office/drawing/2014/main" id="{AD3C2BE5-1E0D-164D-B6A8-9EEEB2D4673A}"/>
              </a:ext>
            </a:extLst>
          </p:cNvPr>
          <p:cNvSpPr/>
          <p:nvPr/>
        </p:nvSpPr>
        <p:spPr>
          <a:xfrm>
            <a:off x="762000" y="1219200"/>
            <a:ext cx="4953000" cy="4800600"/>
          </a:xfrm>
          <a:prstGeom prst="rect">
            <a:avLst/>
          </a:prstGeom>
          <a:solidFill>
            <a:schemeClr val="bg1"/>
          </a:solidFill>
          <a:ln>
            <a:noFill/>
          </a:ln>
          <a:effectLst>
            <a:outerShdw blurRad="47724" dir="5400000" sx="101000" sy="101000" algn="ctr" rotWithShape="0">
              <a:srgbClr val="000000">
                <a:alpha val="11926"/>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7" name="Rectangle 6">
            <a:extLst>
              <a:ext uri="{FF2B5EF4-FFF2-40B4-BE49-F238E27FC236}">
                <a16:creationId xmlns:a16="http://schemas.microsoft.com/office/drawing/2014/main" id="{9842504D-B375-AD49-8583-5F1DB93B9C9B}"/>
              </a:ext>
            </a:extLst>
          </p:cNvPr>
          <p:cNvSpPr/>
          <p:nvPr/>
        </p:nvSpPr>
        <p:spPr>
          <a:xfrm>
            <a:off x="6477000" y="1219200"/>
            <a:ext cx="4953000" cy="4800600"/>
          </a:xfrm>
          <a:prstGeom prst="rect">
            <a:avLst/>
          </a:prstGeom>
          <a:solidFill>
            <a:schemeClr val="bg1"/>
          </a:solidFill>
          <a:ln>
            <a:noFill/>
          </a:ln>
          <a:effectLst>
            <a:outerShdw blurRad="47724" dir="5400000" sx="101000" sy="101000" algn="ctr" rotWithShape="0">
              <a:srgbClr val="000000">
                <a:alpha val="11926"/>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8" name="TextBox 7">
            <a:extLst>
              <a:ext uri="{FF2B5EF4-FFF2-40B4-BE49-F238E27FC236}">
                <a16:creationId xmlns:a16="http://schemas.microsoft.com/office/drawing/2014/main" id="{9F606EA4-2925-C34B-B70A-88B026E659A6}"/>
              </a:ext>
            </a:extLst>
          </p:cNvPr>
          <p:cNvSpPr txBox="1"/>
          <p:nvPr/>
        </p:nvSpPr>
        <p:spPr>
          <a:xfrm>
            <a:off x="1104900" y="1617523"/>
            <a:ext cx="4229100" cy="1261884"/>
          </a:xfrm>
          <a:prstGeom prst="rect">
            <a:avLst/>
          </a:prstGeom>
          <a:noFill/>
        </p:spPr>
        <p:txBody>
          <a:bodyPr wrap="square" rtlCol="0">
            <a:spAutoFit/>
          </a:bodyPr>
          <a:lstStyle/>
          <a:p>
            <a:r>
              <a:rPr lang="en-US" sz="1400" dirty="0"/>
              <a:t>MathWorks Brand Colors</a:t>
            </a:r>
          </a:p>
          <a:p>
            <a:endParaRPr lang="en-US" sz="1400" dirty="0"/>
          </a:p>
          <a:p>
            <a:r>
              <a:rPr lang="en-US" sz="1200" dirty="0"/>
              <a:t>The corporate colors are included in the Theme Colors of this PowerPoint file; the primary brand colors and HEX values are shown below. For more colors such as utility and neutral colors, visit the brand guide </a:t>
            </a:r>
            <a:r>
              <a:rPr lang="en-US" sz="1200" dirty="0">
                <a:hlinkClick r:id="rId2"/>
              </a:rPr>
              <a:t>Color Palette</a:t>
            </a:r>
            <a:r>
              <a:rPr lang="en-US" sz="1200" dirty="0"/>
              <a:t>.</a:t>
            </a:r>
          </a:p>
        </p:txBody>
      </p:sp>
      <p:sp>
        <p:nvSpPr>
          <p:cNvPr id="17" name="TextBox 16">
            <a:extLst>
              <a:ext uri="{FF2B5EF4-FFF2-40B4-BE49-F238E27FC236}">
                <a16:creationId xmlns:a16="http://schemas.microsoft.com/office/drawing/2014/main" id="{50133C99-2743-4046-BE63-451C3FE7C38E}"/>
              </a:ext>
            </a:extLst>
          </p:cNvPr>
          <p:cNvSpPr txBox="1"/>
          <p:nvPr/>
        </p:nvSpPr>
        <p:spPr>
          <a:xfrm>
            <a:off x="6846794" y="1617523"/>
            <a:ext cx="4229100" cy="1261884"/>
          </a:xfrm>
          <a:prstGeom prst="rect">
            <a:avLst/>
          </a:prstGeom>
          <a:noFill/>
        </p:spPr>
        <p:txBody>
          <a:bodyPr wrap="square" rtlCol="0">
            <a:spAutoFit/>
          </a:bodyPr>
          <a:lstStyle/>
          <a:p>
            <a:r>
              <a:rPr lang="en-US" sz="1400" dirty="0"/>
              <a:t>MATLAB Code Colors</a:t>
            </a:r>
          </a:p>
          <a:p>
            <a:endParaRPr lang="en-US" sz="1400" dirty="0"/>
          </a:p>
          <a:p>
            <a:r>
              <a:rPr lang="en-US" sz="1200" dirty="0"/>
              <a:t>Below are the color values for MATLAB code. They are not included in this file’s default Color Themes due to limited colors, but you can either enter the values below or use the Eyedropper or Format Painter to copy and apply them.</a:t>
            </a:r>
          </a:p>
        </p:txBody>
      </p:sp>
      <p:sp>
        <p:nvSpPr>
          <p:cNvPr id="26" name="TextBox 25">
            <a:extLst>
              <a:ext uri="{FF2B5EF4-FFF2-40B4-BE49-F238E27FC236}">
                <a16:creationId xmlns:a16="http://schemas.microsoft.com/office/drawing/2014/main" id="{1C09D93C-FBA1-1143-A591-74B516D75329}"/>
              </a:ext>
            </a:extLst>
          </p:cNvPr>
          <p:cNvSpPr txBox="1"/>
          <p:nvPr/>
        </p:nvSpPr>
        <p:spPr>
          <a:xfrm>
            <a:off x="1136848" y="3234214"/>
            <a:ext cx="4229100" cy="230832"/>
          </a:xfrm>
          <a:prstGeom prst="rect">
            <a:avLst/>
          </a:prstGeom>
          <a:noFill/>
        </p:spPr>
        <p:txBody>
          <a:bodyPr wrap="square" rtlCol="0">
            <a:spAutoFit/>
          </a:bodyPr>
          <a:lstStyle/>
          <a:p>
            <a:r>
              <a:rPr lang="en-US" sz="900" dirty="0">
                <a:solidFill>
                  <a:schemeClr val="bg1">
                    <a:lumMod val="50000"/>
                  </a:schemeClr>
                </a:solidFill>
              </a:rPr>
              <a:t>PRIMARY COLORS</a:t>
            </a:r>
          </a:p>
        </p:txBody>
      </p:sp>
      <p:sp>
        <p:nvSpPr>
          <p:cNvPr id="28" name="TextBox 27">
            <a:extLst>
              <a:ext uri="{FF2B5EF4-FFF2-40B4-BE49-F238E27FC236}">
                <a16:creationId xmlns:a16="http://schemas.microsoft.com/office/drawing/2014/main" id="{54491F01-15E2-0E4B-8D77-0FED474D8323}"/>
              </a:ext>
            </a:extLst>
          </p:cNvPr>
          <p:cNvSpPr txBox="1"/>
          <p:nvPr/>
        </p:nvSpPr>
        <p:spPr>
          <a:xfrm>
            <a:off x="2176978" y="3698516"/>
            <a:ext cx="609600" cy="338554"/>
          </a:xfrm>
          <a:prstGeom prst="rect">
            <a:avLst/>
          </a:prstGeom>
          <a:noFill/>
        </p:spPr>
        <p:txBody>
          <a:bodyPr wrap="square" rtlCol="0">
            <a:spAutoFit/>
          </a:bodyPr>
          <a:lstStyle/>
          <a:p>
            <a:r>
              <a:rPr lang="en-US" sz="800" dirty="0"/>
              <a:t>HEX: 0076A8 </a:t>
            </a:r>
          </a:p>
        </p:txBody>
      </p:sp>
      <p:sp>
        <p:nvSpPr>
          <p:cNvPr id="37" name="TextBox 36">
            <a:extLst>
              <a:ext uri="{FF2B5EF4-FFF2-40B4-BE49-F238E27FC236}">
                <a16:creationId xmlns:a16="http://schemas.microsoft.com/office/drawing/2014/main" id="{31082FC5-8129-9940-95E1-6D9207197D3F}"/>
              </a:ext>
            </a:extLst>
          </p:cNvPr>
          <p:cNvSpPr txBox="1"/>
          <p:nvPr/>
        </p:nvSpPr>
        <p:spPr>
          <a:xfrm>
            <a:off x="2176978" y="4930754"/>
            <a:ext cx="609600" cy="338554"/>
          </a:xfrm>
          <a:prstGeom prst="rect">
            <a:avLst/>
          </a:prstGeom>
          <a:noFill/>
        </p:spPr>
        <p:txBody>
          <a:bodyPr wrap="square" rtlCol="0">
            <a:spAutoFit/>
          </a:bodyPr>
          <a:lstStyle/>
          <a:p>
            <a:r>
              <a:rPr lang="en-US" sz="800" dirty="0"/>
              <a:t>HEX: 004B87 </a:t>
            </a:r>
          </a:p>
        </p:txBody>
      </p:sp>
      <p:sp>
        <p:nvSpPr>
          <p:cNvPr id="52" name="TextBox 51">
            <a:extLst>
              <a:ext uri="{FF2B5EF4-FFF2-40B4-BE49-F238E27FC236}">
                <a16:creationId xmlns:a16="http://schemas.microsoft.com/office/drawing/2014/main" id="{BE5B1D99-C228-9F42-B364-A050512E0C9B}"/>
              </a:ext>
            </a:extLst>
          </p:cNvPr>
          <p:cNvSpPr txBox="1"/>
          <p:nvPr/>
        </p:nvSpPr>
        <p:spPr>
          <a:xfrm>
            <a:off x="1136848" y="4455646"/>
            <a:ext cx="4229100" cy="230832"/>
          </a:xfrm>
          <a:prstGeom prst="rect">
            <a:avLst/>
          </a:prstGeom>
          <a:noFill/>
        </p:spPr>
        <p:txBody>
          <a:bodyPr wrap="square" rtlCol="0">
            <a:spAutoFit/>
          </a:bodyPr>
          <a:lstStyle/>
          <a:p>
            <a:r>
              <a:rPr lang="en-US" sz="900" dirty="0">
                <a:solidFill>
                  <a:schemeClr val="bg1">
                    <a:lumMod val="50000"/>
                  </a:schemeClr>
                </a:solidFill>
              </a:rPr>
              <a:t>SECONDARY COLOR</a:t>
            </a:r>
          </a:p>
        </p:txBody>
      </p:sp>
      <p:sp>
        <p:nvSpPr>
          <p:cNvPr id="53" name="Rectangle 52">
            <a:extLst>
              <a:ext uri="{FF2B5EF4-FFF2-40B4-BE49-F238E27FC236}">
                <a16:creationId xmlns:a16="http://schemas.microsoft.com/office/drawing/2014/main" id="{282550FA-5001-DE49-ABE9-D1805F8DDAA1}"/>
              </a:ext>
            </a:extLst>
          </p:cNvPr>
          <p:cNvSpPr/>
          <p:nvPr/>
        </p:nvSpPr>
        <p:spPr>
          <a:xfrm>
            <a:off x="1251148" y="3631927"/>
            <a:ext cx="925830" cy="4717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4" name="TextBox 53">
            <a:extLst>
              <a:ext uri="{FF2B5EF4-FFF2-40B4-BE49-F238E27FC236}">
                <a16:creationId xmlns:a16="http://schemas.microsoft.com/office/drawing/2014/main" id="{57643F33-9556-1049-B291-2390269F715E}"/>
              </a:ext>
            </a:extLst>
          </p:cNvPr>
          <p:cNvSpPr txBox="1"/>
          <p:nvPr/>
        </p:nvSpPr>
        <p:spPr>
          <a:xfrm>
            <a:off x="4005778" y="3698516"/>
            <a:ext cx="609600" cy="338554"/>
          </a:xfrm>
          <a:prstGeom prst="rect">
            <a:avLst/>
          </a:prstGeom>
          <a:noFill/>
        </p:spPr>
        <p:txBody>
          <a:bodyPr wrap="square" rtlCol="0">
            <a:spAutoFit/>
          </a:bodyPr>
          <a:lstStyle/>
          <a:p>
            <a:r>
              <a:rPr lang="en-US" sz="800" dirty="0"/>
              <a:t>HEX: D78825</a:t>
            </a:r>
          </a:p>
        </p:txBody>
      </p:sp>
      <p:sp>
        <p:nvSpPr>
          <p:cNvPr id="55" name="Rectangle 54">
            <a:extLst>
              <a:ext uri="{FF2B5EF4-FFF2-40B4-BE49-F238E27FC236}">
                <a16:creationId xmlns:a16="http://schemas.microsoft.com/office/drawing/2014/main" id="{DC6A5287-41EA-5C4F-AD82-8E2F83D05026}"/>
              </a:ext>
            </a:extLst>
          </p:cNvPr>
          <p:cNvSpPr/>
          <p:nvPr/>
        </p:nvSpPr>
        <p:spPr>
          <a:xfrm>
            <a:off x="3079948" y="3631927"/>
            <a:ext cx="925830" cy="4717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6" name="Rectangle 55">
            <a:extLst>
              <a:ext uri="{FF2B5EF4-FFF2-40B4-BE49-F238E27FC236}">
                <a16:creationId xmlns:a16="http://schemas.microsoft.com/office/drawing/2014/main" id="{A529BF4F-24C9-3A4B-87DD-BD08704BA852}"/>
              </a:ext>
            </a:extLst>
          </p:cNvPr>
          <p:cNvSpPr/>
          <p:nvPr/>
        </p:nvSpPr>
        <p:spPr>
          <a:xfrm>
            <a:off x="1251148" y="4851127"/>
            <a:ext cx="925830" cy="4717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7" name="TextBox 56">
            <a:extLst>
              <a:ext uri="{FF2B5EF4-FFF2-40B4-BE49-F238E27FC236}">
                <a16:creationId xmlns:a16="http://schemas.microsoft.com/office/drawing/2014/main" id="{D4BEBEE2-2588-A14E-B5F5-B574CE72FE59}"/>
              </a:ext>
            </a:extLst>
          </p:cNvPr>
          <p:cNvSpPr txBox="1"/>
          <p:nvPr/>
        </p:nvSpPr>
        <p:spPr>
          <a:xfrm>
            <a:off x="7869194" y="3262068"/>
            <a:ext cx="1046206" cy="461665"/>
          </a:xfrm>
          <a:prstGeom prst="rect">
            <a:avLst/>
          </a:prstGeom>
          <a:noFill/>
        </p:spPr>
        <p:txBody>
          <a:bodyPr wrap="square" rtlCol="0">
            <a:spAutoFit/>
          </a:bodyPr>
          <a:lstStyle/>
          <a:p>
            <a:r>
              <a:rPr lang="en-US" sz="800" b="1" dirty="0"/>
              <a:t>REGULAR CODE</a:t>
            </a:r>
          </a:p>
          <a:p>
            <a:r>
              <a:rPr lang="en-US" sz="800" dirty="0"/>
              <a:t>HEX: 000000</a:t>
            </a:r>
          </a:p>
          <a:p>
            <a:r>
              <a:rPr lang="en-US" sz="800" dirty="0"/>
              <a:t>RGB: 0, 0, 0</a:t>
            </a:r>
          </a:p>
        </p:txBody>
      </p:sp>
      <p:sp>
        <p:nvSpPr>
          <p:cNvPr id="58" name="Rectangle 57">
            <a:extLst>
              <a:ext uri="{FF2B5EF4-FFF2-40B4-BE49-F238E27FC236}">
                <a16:creationId xmlns:a16="http://schemas.microsoft.com/office/drawing/2014/main" id="{FCC82809-D723-6E48-BD8A-D1BD005764A3}"/>
              </a:ext>
            </a:extLst>
          </p:cNvPr>
          <p:cNvSpPr/>
          <p:nvPr/>
        </p:nvSpPr>
        <p:spPr>
          <a:xfrm>
            <a:off x="6943364" y="3262068"/>
            <a:ext cx="925830" cy="4717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59" name="TextBox 58">
            <a:extLst>
              <a:ext uri="{FF2B5EF4-FFF2-40B4-BE49-F238E27FC236}">
                <a16:creationId xmlns:a16="http://schemas.microsoft.com/office/drawing/2014/main" id="{578A4C8A-65C7-EB43-B0DD-EB37AD2806FC}"/>
              </a:ext>
            </a:extLst>
          </p:cNvPr>
          <p:cNvSpPr txBox="1"/>
          <p:nvPr/>
        </p:nvSpPr>
        <p:spPr>
          <a:xfrm>
            <a:off x="9978080" y="3262068"/>
            <a:ext cx="1046206" cy="461665"/>
          </a:xfrm>
          <a:prstGeom prst="rect">
            <a:avLst/>
          </a:prstGeom>
          <a:noFill/>
        </p:spPr>
        <p:txBody>
          <a:bodyPr wrap="square" rtlCol="0">
            <a:spAutoFit/>
          </a:bodyPr>
          <a:lstStyle/>
          <a:p>
            <a:r>
              <a:rPr lang="en-US" sz="800" b="1" dirty="0"/>
              <a:t>KEYWORD</a:t>
            </a:r>
          </a:p>
          <a:p>
            <a:r>
              <a:rPr lang="en-US" sz="800" dirty="0"/>
              <a:t>HEX: 0000ff</a:t>
            </a:r>
          </a:p>
          <a:p>
            <a:r>
              <a:rPr lang="en-US" sz="800" dirty="0"/>
              <a:t>RGB: 0, 0, 255</a:t>
            </a:r>
          </a:p>
        </p:txBody>
      </p:sp>
      <p:sp>
        <p:nvSpPr>
          <p:cNvPr id="60" name="Rectangle 59">
            <a:extLst>
              <a:ext uri="{FF2B5EF4-FFF2-40B4-BE49-F238E27FC236}">
                <a16:creationId xmlns:a16="http://schemas.microsoft.com/office/drawing/2014/main" id="{2A89BF44-E5E5-B64D-9957-80A83A05EF0B}"/>
              </a:ext>
            </a:extLst>
          </p:cNvPr>
          <p:cNvSpPr/>
          <p:nvPr/>
        </p:nvSpPr>
        <p:spPr>
          <a:xfrm>
            <a:off x="9052250" y="3262068"/>
            <a:ext cx="925830" cy="47173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1" name="TextBox 60">
            <a:extLst>
              <a:ext uri="{FF2B5EF4-FFF2-40B4-BE49-F238E27FC236}">
                <a16:creationId xmlns:a16="http://schemas.microsoft.com/office/drawing/2014/main" id="{871459CD-7001-B049-88A0-18D98685C7E1}"/>
              </a:ext>
            </a:extLst>
          </p:cNvPr>
          <p:cNvSpPr txBox="1"/>
          <p:nvPr/>
        </p:nvSpPr>
        <p:spPr>
          <a:xfrm>
            <a:off x="7869194" y="4011711"/>
            <a:ext cx="1046206" cy="461665"/>
          </a:xfrm>
          <a:prstGeom prst="rect">
            <a:avLst/>
          </a:prstGeom>
          <a:noFill/>
        </p:spPr>
        <p:txBody>
          <a:bodyPr wrap="square" rtlCol="0">
            <a:spAutoFit/>
          </a:bodyPr>
          <a:lstStyle/>
          <a:p>
            <a:r>
              <a:rPr lang="en-US" sz="800" b="1" dirty="0"/>
              <a:t>STRING</a:t>
            </a:r>
          </a:p>
          <a:p>
            <a:r>
              <a:rPr lang="en-US" sz="800" dirty="0"/>
              <a:t>HEX: A020F6</a:t>
            </a:r>
          </a:p>
          <a:p>
            <a:r>
              <a:rPr lang="en-US" sz="800" dirty="0"/>
              <a:t>RGB: 160, 32, 240</a:t>
            </a:r>
          </a:p>
        </p:txBody>
      </p:sp>
      <p:sp>
        <p:nvSpPr>
          <p:cNvPr id="62" name="Rectangle 61">
            <a:extLst>
              <a:ext uri="{FF2B5EF4-FFF2-40B4-BE49-F238E27FC236}">
                <a16:creationId xmlns:a16="http://schemas.microsoft.com/office/drawing/2014/main" id="{81E9CC31-D685-0B46-B9F3-864D40FB0AFC}"/>
              </a:ext>
            </a:extLst>
          </p:cNvPr>
          <p:cNvSpPr/>
          <p:nvPr/>
        </p:nvSpPr>
        <p:spPr>
          <a:xfrm>
            <a:off x="6943364" y="4011711"/>
            <a:ext cx="925830" cy="471732"/>
          </a:xfrm>
          <a:prstGeom prst="rect">
            <a:avLst/>
          </a:prstGeom>
          <a:solidFill>
            <a:srgbClr val="A02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3" name="TextBox 62">
            <a:extLst>
              <a:ext uri="{FF2B5EF4-FFF2-40B4-BE49-F238E27FC236}">
                <a16:creationId xmlns:a16="http://schemas.microsoft.com/office/drawing/2014/main" id="{BCD1021C-BF5A-C04E-B457-EFA23A3FB20C}"/>
              </a:ext>
            </a:extLst>
          </p:cNvPr>
          <p:cNvSpPr txBox="1"/>
          <p:nvPr/>
        </p:nvSpPr>
        <p:spPr>
          <a:xfrm>
            <a:off x="9978080" y="4011711"/>
            <a:ext cx="1046206" cy="461665"/>
          </a:xfrm>
          <a:prstGeom prst="rect">
            <a:avLst/>
          </a:prstGeom>
          <a:noFill/>
        </p:spPr>
        <p:txBody>
          <a:bodyPr wrap="square" rtlCol="0">
            <a:spAutoFit/>
          </a:bodyPr>
          <a:lstStyle/>
          <a:p>
            <a:r>
              <a:rPr lang="en-US" sz="800" b="1" dirty="0"/>
              <a:t>COMMENT</a:t>
            </a:r>
          </a:p>
          <a:p>
            <a:r>
              <a:rPr lang="en-US" sz="800" dirty="0"/>
              <a:t>HEX: 228B22</a:t>
            </a:r>
          </a:p>
          <a:p>
            <a:r>
              <a:rPr lang="en-US" sz="800" dirty="0"/>
              <a:t>RGB: 34, 139, 34</a:t>
            </a:r>
          </a:p>
        </p:txBody>
      </p:sp>
      <p:sp>
        <p:nvSpPr>
          <p:cNvPr id="64" name="Rectangle 63">
            <a:extLst>
              <a:ext uri="{FF2B5EF4-FFF2-40B4-BE49-F238E27FC236}">
                <a16:creationId xmlns:a16="http://schemas.microsoft.com/office/drawing/2014/main" id="{B3428CA9-19CE-B24E-8DC4-832E123BD518}"/>
              </a:ext>
            </a:extLst>
          </p:cNvPr>
          <p:cNvSpPr/>
          <p:nvPr/>
        </p:nvSpPr>
        <p:spPr>
          <a:xfrm>
            <a:off x="9052250" y="4011711"/>
            <a:ext cx="925830" cy="471732"/>
          </a:xfrm>
          <a:prstGeom prst="rect">
            <a:avLst/>
          </a:prstGeom>
          <a:solidFill>
            <a:srgbClr val="228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5" name="TextBox 64">
            <a:extLst>
              <a:ext uri="{FF2B5EF4-FFF2-40B4-BE49-F238E27FC236}">
                <a16:creationId xmlns:a16="http://schemas.microsoft.com/office/drawing/2014/main" id="{4A6065BA-D40D-F04D-B128-3EA3DCBE264C}"/>
              </a:ext>
            </a:extLst>
          </p:cNvPr>
          <p:cNvSpPr txBox="1"/>
          <p:nvPr/>
        </p:nvSpPr>
        <p:spPr>
          <a:xfrm>
            <a:off x="7869194" y="4769822"/>
            <a:ext cx="1046206" cy="461665"/>
          </a:xfrm>
          <a:prstGeom prst="rect">
            <a:avLst/>
          </a:prstGeom>
          <a:noFill/>
        </p:spPr>
        <p:txBody>
          <a:bodyPr wrap="square" rtlCol="0">
            <a:spAutoFit/>
          </a:bodyPr>
          <a:lstStyle/>
          <a:p>
            <a:r>
              <a:rPr lang="en-US" sz="800" b="1" dirty="0"/>
              <a:t>WARNING</a:t>
            </a:r>
          </a:p>
          <a:p>
            <a:r>
              <a:rPr lang="en-US" sz="800" dirty="0"/>
              <a:t>HEX: FF6400</a:t>
            </a:r>
          </a:p>
          <a:p>
            <a:r>
              <a:rPr lang="en-US" sz="800" dirty="0"/>
              <a:t>RGB: 255, 100, 0</a:t>
            </a:r>
          </a:p>
        </p:txBody>
      </p:sp>
      <p:sp>
        <p:nvSpPr>
          <p:cNvPr id="66" name="Rectangle 65">
            <a:extLst>
              <a:ext uri="{FF2B5EF4-FFF2-40B4-BE49-F238E27FC236}">
                <a16:creationId xmlns:a16="http://schemas.microsoft.com/office/drawing/2014/main" id="{23EAA499-7C10-3348-A2B4-8952EF72EA27}"/>
              </a:ext>
            </a:extLst>
          </p:cNvPr>
          <p:cNvSpPr/>
          <p:nvPr/>
        </p:nvSpPr>
        <p:spPr>
          <a:xfrm>
            <a:off x="6943364" y="4769822"/>
            <a:ext cx="925830" cy="471732"/>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67" name="TextBox 66">
            <a:extLst>
              <a:ext uri="{FF2B5EF4-FFF2-40B4-BE49-F238E27FC236}">
                <a16:creationId xmlns:a16="http://schemas.microsoft.com/office/drawing/2014/main" id="{6B77BD44-FAA8-9344-864C-32FBC68ABB62}"/>
              </a:ext>
            </a:extLst>
          </p:cNvPr>
          <p:cNvSpPr txBox="1"/>
          <p:nvPr/>
        </p:nvSpPr>
        <p:spPr>
          <a:xfrm>
            <a:off x="9978080" y="4769822"/>
            <a:ext cx="1046206" cy="461665"/>
          </a:xfrm>
          <a:prstGeom prst="rect">
            <a:avLst/>
          </a:prstGeom>
          <a:noFill/>
        </p:spPr>
        <p:txBody>
          <a:bodyPr wrap="square" rtlCol="0">
            <a:spAutoFit/>
          </a:bodyPr>
          <a:lstStyle/>
          <a:p>
            <a:r>
              <a:rPr lang="en-US" sz="800" b="1" dirty="0"/>
              <a:t>ERROR</a:t>
            </a:r>
          </a:p>
          <a:p>
            <a:r>
              <a:rPr lang="en-US" sz="800" dirty="0"/>
              <a:t>HEX: FF0000</a:t>
            </a:r>
          </a:p>
          <a:p>
            <a:r>
              <a:rPr lang="en-US" sz="800" dirty="0"/>
              <a:t>RGB: 255, 0, 0</a:t>
            </a:r>
          </a:p>
        </p:txBody>
      </p:sp>
      <p:sp>
        <p:nvSpPr>
          <p:cNvPr id="68" name="Rectangle 67">
            <a:extLst>
              <a:ext uri="{FF2B5EF4-FFF2-40B4-BE49-F238E27FC236}">
                <a16:creationId xmlns:a16="http://schemas.microsoft.com/office/drawing/2014/main" id="{7DF77952-8C28-BC4F-B04D-CAB0533EEB77}"/>
              </a:ext>
            </a:extLst>
          </p:cNvPr>
          <p:cNvSpPr/>
          <p:nvPr/>
        </p:nvSpPr>
        <p:spPr>
          <a:xfrm>
            <a:off x="9052250" y="4769822"/>
            <a:ext cx="925830" cy="4717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1059344401"/>
      </p:ext>
    </p:extLst>
  </p:cSld>
  <p:clrMapOvr>
    <a:masterClrMapping/>
  </p:clrMapOvr>
</p:sld>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EBD618CB-6207-4B41-A246-675FC36CB0F4}" vid="{B5D48090-354F-4C60-BEB6-01236D8A8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854C9AB-1277-4388-9802-15398DB850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3.xml><?xml version="1.0" encoding="utf-8"?>
<ds:datastoreItem xmlns:ds="http://schemas.openxmlformats.org/officeDocument/2006/customXml" ds:itemID="{73B851B7-D313-4E85-A1E0-5976CFE11EC3}">
  <ds:schemaRefs>
    <ds:schemaRef ds:uri="19f94994-4311-4823-a682-47492cb9e3e3"/>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a70944c9-f5be-4b0f-89c7-00caf47c665c"/>
    <ds:schemaRef ds:uri="http://schemas.microsoft.com/office/2006/metadata/properties"/>
    <ds:schemaRef ds:uri="http://www.w3.org/XML/1998/namespace"/>
    <ds:schemaRef ds:uri="b7b985a6-5614-4791-8283-b6a0b2c6681f"/>
    <ds:schemaRef ds:uri="bbb466d9-fd0a-40ba-89cb-77eb15c2a30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mw_public (1)</Template>
  <TotalTime>0</TotalTime>
  <Words>310</Words>
  <Application>Microsoft Office PowerPoint</Application>
  <PresentationFormat>Breitbild</PresentationFormat>
  <Paragraphs>42</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Calibri</vt:lpstr>
      <vt:lpstr>Courier New</vt:lpstr>
      <vt:lpstr>Helvetica</vt:lpstr>
      <vt:lpstr>Wingdings</vt:lpstr>
      <vt:lpstr>MW_Public_widescreen</vt:lpstr>
      <vt:lpstr>RaspberryPi mit MATLAB Workshop Simscape Setup</vt:lpstr>
      <vt:lpstr>LISTA DE ASSUNTOS</vt:lpstr>
      <vt:lpstr>Simscape with Solidworks</vt:lpstr>
      <vt:lpstr>PowerPoint-Präsentation</vt:lpstr>
      <vt:lpstr>PowerPoint-Präsentation</vt:lpstr>
      <vt:lpstr>Using the Corporate Template</vt:lpstr>
      <vt:lpstr>Color Palette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Ben Pasquariello</dc:creator>
  <cp:keywords>Version 22.0</cp:keywords>
  <dc:description/>
  <cp:lastModifiedBy>Paola  Brandao Ornelas Canuto</cp:lastModifiedBy>
  <cp:revision>3</cp:revision>
  <dcterms:created xsi:type="dcterms:W3CDTF">2022-05-10T18:16:17Z</dcterms:created>
  <dcterms:modified xsi:type="dcterms:W3CDTF">2023-04-24T20:20:54Z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y fmtid="{D5CDD505-2E9C-101B-9397-08002B2CF9AE}" pid="13" name="MediaServiceImageTags">
    <vt:lpwstr/>
  </property>
</Properties>
</file>