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1" r:id="rId4"/>
    <p:sldId id="262" r:id="rId5"/>
    <p:sldId id="258" r:id="rId6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22" y="-72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ORGANIZATION NAME</a:t>
            </a:r>
            <a:r>
              <a:rPr lang="en-IN" sz="2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CDK Global</a:t>
            </a:r>
            <a:endParaRPr lang="en-IN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to 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SMS 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RA27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COLLEGE CODE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b="1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#2274   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err="1" smtClean="0">
                <a:sym typeface="+mn-ea"/>
              </a:rPr>
              <a:t>AgroCraft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b="1" dirty="0"/>
              <a:t>Agrocraft, is an online portal with a pure vision to consolidate farmers and buyers who can both be consumers or restaurant owners, and abolish the system of middlemen.</a:t>
            </a:r>
            <a:endParaRPr lang="en-IN" b="1" dirty="0" smtClean="0">
              <a:sym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73600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 of legal documents (proof he’s a farmer) and quality of product on site.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can now upload his product via SMS, Website, Call.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32700" y="2620370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will be shown Minimum Selling Price, to give him estimate 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19900" y="3501883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9546" y="4853719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Small scale farmers can form groups to cater to large orders.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1069" y="5660408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has to deposit his produce at the nearby government warehouse for packaging and </a:t>
            </a:r>
            <a:r>
              <a:rPr lang="en-US" dirty="0" err="1" smtClean="0">
                <a:solidFill>
                  <a:schemeClr val="tx1"/>
                </a:solidFill>
              </a:rPr>
              <a:t>labelling</a:t>
            </a:r>
            <a:r>
              <a:rPr lang="en-US" dirty="0" smtClean="0">
                <a:solidFill>
                  <a:schemeClr val="tx1"/>
                </a:solidFill>
              </a:rPr>
              <a:t>, and then it will set out for delivery.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392103" y="319358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499821" y="450689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527869" y="5352105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319" y="1997596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FARMER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 System</a:t>
            </a:r>
            <a:endParaRPr lang="en-US" b="1" dirty="0"/>
          </a:p>
        </p:txBody>
      </p:sp>
      <p:sp>
        <p:nvSpPr>
          <p:cNvPr id="3" name="Cloud 2"/>
          <p:cNvSpPr/>
          <p:nvPr/>
        </p:nvSpPr>
        <p:spPr>
          <a:xfrm>
            <a:off x="2597240" y="5589431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System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Bestsellers</a:t>
            </a:r>
            <a:endParaRPr lang="en-US" b="1" dirty="0"/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Filter System </a:t>
            </a:r>
            <a:r>
              <a:rPr lang="en-US" dirty="0" smtClean="0"/>
              <a:t>(stars and comments)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446395" y="1017432"/>
            <a:ext cx="3193960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Recommendation System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  <a:endParaRPr lang="en-IN" dirty="0"/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BUYER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FEATURES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632855" y="246846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Personalized Chat section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354986" cy="8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6729181" y="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Notification</a:t>
            </a:r>
            <a:endParaRPr lang="en-US" b="1" dirty="0" smtClean="0"/>
          </a:p>
          <a:p>
            <a:pPr algn="ctr"/>
            <a:r>
              <a:rPr lang="en-US" b="1" dirty="0" smtClean="0"/>
              <a:t>Syste</a:t>
            </a:r>
            <a:r>
              <a:rPr lang="en-US" b="1" dirty="0"/>
              <a:t>m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farmer is given the opportunity to deliver</a:t>
            </a:r>
            <a:r>
              <a:rPr lang="en-IN" sz="1700" dirty="0" smtClean="0"/>
              <a:t>, if he chooses not to, </a:t>
            </a:r>
            <a:r>
              <a:rPr lang="en-IN" sz="1700" b="1" dirty="0" smtClean="0"/>
              <a:t>delivery system are integrated</a:t>
            </a:r>
            <a:r>
              <a:rPr lang="en-IN" sz="1700" dirty="0" smtClean="0"/>
              <a:t> for the delivery service.  </a:t>
            </a:r>
            <a:r>
              <a:rPr lang="en-IN" sz="1700" b="1" dirty="0" smtClean="0"/>
              <a:t>Buyer </a:t>
            </a:r>
            <a:r>
              <a:rPr lang="en-IN" sz="1700" dirty="0" smtClean="0"/>
              <a:t>also has the option to </a:t>
            </a:r>
            <a:r>
              <a:rPr lang="en-IN" sz="1700" b="1" dirty="0" smtClean="0"/>
              <a:t>pickup </a:t>
            </a:r>
            <a:r>
              <a:rPr lang="en-IN" sz="1700" dirty="0" smtClean="0"/>
              <a:t>his order.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 The farmer has to </a:t>
            </a:r>
            <a:r>
              <a:rPr lang="en-IN" sz="1700" b="1" dirty="0" smtClean="0"/>
              <a:t>take his products to the ware house nearest to his vicinity</a:t>
            </a:r>
            <a:r>
              <a:rPr lang="en-IN" sz="1700" dirty="0" smtClean="0"/>
              <a:t> (rented by government at 7 </a:t>
            </a:r>
            <a:r>
              <a:rPr lang="en-IN" sz="1700" dirty="0" err="1" smtClean="0"/>
              <a:t>Rs</a:t>
            </a:r>
            <a:r>
              <a:rPr lang="en-IN" sz="1700" dirty="0" smtClean="0"/>
              <a:t>/ quintal) for packaging and labelling. 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Agrocraft will </a:t>
            </a:r>
            <a:r>
              <a:rPr lang="en-IN" sz="1700" b="1" dirty="0" smtClean="0"/>
              <a:t>verify the products at the warehouse</a:t>
            </a:r>
            <a:r>
              <a:rPr lang="en-IN" sz="1700" dirty="0" smtClean="0"/>
              <a:t>, package it and then label it.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delivery agent/buyer will pick it up</a:t>
            </a:r>
            <a:r>
              <a:rPr lang="en-IN" sz="1700" dirty="0" smtClean="0"/>
              <a:t> from here or the farmer can now deliver his product.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 smtClean="0"/>
              <a:t>Top Courier services and Indian post</a:t>
            </a:r>
            <a:r>
              <a:rPr lang="en-IN" sz="1700" dirty="0" smtClean="0"/>
              <a:t> (covers all regions in India) are available for delivery in the portal.</a:t>
            </a:r>
            <a:endParaRPr lang="en-IN" sz="1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  <a:endParaRPr lang="en-IN" sz="1700" dirty="0"/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 </a:t>
            </a:r>
            <a:endParaRPr lang="en-IN" sz="17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138671" y="161925"/>
            <a:ext cx="36677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  <a:endParaRPr lang="en-IN" alt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b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b="1" dirty="0"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For the 47% of  illiterate farmers</a:t>
            </a:r>
            <a:r>
              <a:rPr lang="en-IN" b="1" dirty="0" smtClean="0">
                <a:sym typeface="+mn-ea"/>
              </a:rPr>
              <a:t>, Multilingual SMS and Multilingual Call System </a:t>
            </a:r>
            <a:r>
              <a:rPr lang="en-IN" dirty="0" smtClean="0">
                <a:sym typeface="+mn-ea"/>
              </a:rPr>
              <a:t>has been designed.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</a:t>
            </a:r>
            <a:r>
              <a:rPr lang="en-IN" b="1" dirty="0" smtClean="0">
                <a:sym typeface="+mn-ea"/>
              </a:rPr>
              <a:t>armer profits -</a:t>
            </a:r>
            <a:r>
              <a:rPr lang="en-IN" dirty="0" smtClean="0">
                <a:sym typeface="+mn-ea"/>
              </a:rPr>
              <a:t> </a:t>
            </a:r>
            <a:r>
              <a:rPr lang="en-IN" dirty="0">
                <a:sym typeface="+mn-ea"/>
              </a:rPr>
              <a:t>sells at better rates.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B</a:t>
            </a:r>
            <a:r>
              <a:rPr lang="en-IN" b="1" dirty="0" smtClean="0">
                <a:sym typeface="+mn-ea"/>
              </a:rPr>
              <a:t>uyer</a:t>
            </a:r>
            <a:r>
              <a:rPr lang="en-IN" dirty="0" smtClean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b="1" dirty="0" smtClean="0">
                <a:sym typeface="+mn-ea"/>
              </a:rPr>
              <a:t> - </a:t>
            </a:r>
            <a:r>
              <a:rPr lang="en-IN" dirty="0" smtClean="0">
                <a:sym typeface="+mn-ea"/>
              </a:rPr>
              <a:t>buy </a:t>
            </a:r>
            <a:r>
              <a:rPr lang="en-IN" dirty="0">
                <a:sym typeface="+mn-ea"/>
              </a:rPr>
              <a:t>at cheaper </a:t>
            </a:r>
            <a:r>
              <a:rPr lang="en-IN" dirty="0" smtClean="0">
                <a:sym typeface="+mn-ea"/>
              </a:rPr>
              <a:t>rates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T</a:t>
            </a:r>
            <a:r>
              <a:rPr lang="en-IN" b="1" dirty="0" smtClean="0">
                <a:sym typeface="+mn-ea"/>
              </a:rPr>
              <a:t>ransport systems  profit</a:t>
            </a:r>
            <a:r>
              <a:rPr lang="en-IN" dirty="0" smtClean="0">
                <a:sym typeface="+mn-ea"/>
              </a:rPr>
              <a:t> - increase </a:t>
            </a:r>
            <a:r>
              <a:rPr lang="en-IN" dirty="0">
                <a:sym typeface="+mn-ea"/>
              </a:rPr>
              <a:t>of clients at their end</a:t>
            </a:r>
            <a:r>
              <a:rPr lang="en-IN" dirty="0" smtClean="0">
                <a:sym typeface="+mn-ea"/>
              </a:rPr>
              <a:t>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Buyers are </a:t>
            </a:r>
            <a:r>
              <a:rPr lang="en-IN" b="1" dirty="0" smtClean="0">
                <a:sym typeface="+mn-ea"/>
              </a:rPr>
              <a:t>not restricted</a:t>
            </a:r>
            <a:r>
              <a:rPr lang="en-IN" dirty="0" smtClean="0">
                <a:sym typeface="+mn-ea"/>
              </a:rPr>
              <a:t> to buy products from their </a:t>
            </a:r>
            <a:r>
              <a:rPr lang="en-IN" b="1" dirty="0" smtClean="0">
                <a:sym typeface="+mn-ea"/>
              </a:rPr>
              <a:t>own city</a:t>
            </a:r>
            <a:r>
              <a:rPr lang="en-IN" dirty="0" smtClean="0">
                <a:sym typeface="+mn-ea"/>
              </a:rPr>
              <a:t> anymore.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Remote farmers come in contact with city buyers </a:t>
            </a:r>
            <a:r>
              <a:rPr lang="en-IN" dirty="0" smtClean="0">
                <a:sym typeface="+mn-ea"/>
              </a:rPr>
              <a:t>and they can negotiate using the chat system/call.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 smtClean="0">
              <a:sym typeface="+mn-ea"/>
            </a:endParaRPr>
          </a:p>
        </p:txBody>
      </p:sp>
      <p:pic>
        <p:nvPicPr>
          <p:cNvPr id="7" name="Picture 6" descr="C:\xampp\htdocs\AgroCraft-PHP\Documents\flow use case .pngflow use case "/>
          <p:cNvPicPr>
            <a:picLocks noChangeAspect="1"/>
          </p:cNvPicPr>
          <p:nvPr/>
        </p:nvPicPr>
        <p:blipFill>
          <a:blip r:embed="rId1"/>
          <a:srcRect t="282" b="-35"/>
          <a:stretch>
            <a:fillRect/>
          </a:stretch>
        </p:blipFill>
        <p:spPr>
          <a:xfrm>
            <a:off x="88900" y="489585"/>
            <a:ext cx="6255385" cy="6399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Presentation</Application>
  <PresentationFormat>Custom</PresentationFormat>
  <Paragraphs>97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43</cp:revision>
  <dcterms:created xsi:type="dcterms:W3CDTF">2020-01-31T11:38:00Z</dcterms:created>
  <dcterms:modified xsi:type="dcterms:W3CDTF">2020-02-05T10:36:47Z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