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0" r:id="rId4"/>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89754-874B-41D7-BB2F-E715C6ACB985}"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EF29E0-F4C6-4F9E-A0FC-A47F296741D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D7F0AD8-5C66-43D8-AC43-24C5798B501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DB34D-9B08-450E-9C20-58190B62727D}"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D7F0AD8-5C66-43D8-AC43-24C5798B501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DB34D-9B08-450E-9C20-58190B62727D}"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D7F0AD8-5C66-43D8-AC43-24C5798B501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DB34D-9B08-450E-9C20-58190B62727D}"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D7F0AD8-5C66-43D8-AC43-24C5798B501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DB34D-9B08-450E-9C20-58190B62727D}"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D7F0AD8-5C66-43D8-AC43-24C5798B501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DB34D-9B08-450E-9C20-58190B62727D}"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9D7F0AD8-5C66-43D8-AC43-24C5798B501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2DB34D-9B08-450E-9C20-58190B62727D}"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9D7F0AD8-5C66-43D8-AC43-24C5798B501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2DB34D-9B08-450E-9C20-58190B62727D}"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D7F0AD8-5C66-43D8-AC43-24C5798B501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2DB34D-9B08-450E-9C20-58190B62727D}"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border"/>
          <p:cNvPicPr>
            <a:picLocks noChangeAspect="1"/>
          </p:cNvPicPr>
          <p:nvPr userDrawn="1"/>
        </p:nvPicPr>
        <p:blipFill>
          <a:blip r:embed="rId2"/>
          <a:stretch>
            <a:fillRect/>
          </a:stretch>
        </p:blipFill>
        <p:spPr>
          <a:xfrm>
            <a:off x="-33655" y="-126365"/>
            <a:ext cx="12271375" cy="698436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D7F0AD8-5C66-43D8-AC43-24C5798B501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2DB34D-9B08-450E-9C20-58190B62727D}"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D7F0AD8-5C66-43D8-AC43-24C5798B501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2DB34D-9B08-450E-9C20-58190B62727D}"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F0AD8-5C66-43D8-AC43-24C5798B5018}"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2DB34D-9B08-450E-9C20-58190B62727D}"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775" y="197346"/>
            <a:ext cx="11782425" cy="7154545"/>
          </a:xfrm>
          <a:prstGeom prst="rect">
            <a:avLst/>
          </a:prstGeom>
        </p:spPr>
        <p:txBody>
          <a:bodyPr wrap="square">
            <a:spAutoFit/>
          </a:bodyPr>
          <a:lstStyle/>
          <a:p>
            <a:pPr algn="ctr">
              <a:spcAft>
                <a:spcPts val="0"/>
              </a:spcAft>
            </a:pPr>
            <a:r>
              <a:rPr lang="en-IN" sz="1700" b="1" u="sng" dirty="0"/>
              <a:t>ORGANIZATION NAME</a:t>
            </a:r>
            <a:r>
              <a:rPr lang="en-IN" sz="1700" b="1" dirty="0"/>
              <a:t> : </a:t>
            </a:r>
            <a:r>
              <a:rPr lang="en-IN" sz="1700" dirty="0"/>
              <a:t>CDK Global.</a:t>
            </a:r>
            <a:endParaRPr lang="en-IN" sz="1700" dirty="0">
              <a:effectLst/>
            </a:endParaRPr>
          </a:p>
          <a:p>
            <a:pPr algn="ctr">
              <a:spcAft>
                <a:spcPts val="0"/>
              </a:spcAft>
            </a:pPr>
            <a:r>
              <a:rPr lang="en-IN" sz="1700" dirty="0"/>
              <a:t> </a:t>
            </a:r>
            <a:endParaRPr lang="en-IN" sz="1700" dirty="0">
              <a:effectLst/>
            </a:endParaRPr>
          </a:p>
          <a:p>
            <a:pPr>
              <a:spcAft>
                <a:spcPts val="0"/>
              </a:spcAft>
            </a:pPr>
            <a:r>
              <a:rPr lang="en-IN" sz="1700" b="1" u="sng" dirty="0"/>
              <a:t>PROBLEM STATEMENT</a:t>
            </a:r>
            <a:r>
              <a:rPr lang="en-IN" sz="1700" b="1" dirty="0"/>
              <a:t>: </a:t>
            </a:r>
            <a:r>
              <a:rPr lang="en-IN" sz="1700" dirty="0"/>
              <a:t>Portal for Farmers to sell their produce at a better rate. </a:t>
            </a:r>
            <a:endParaRPr lang="en-IN" sz="1700" dirty="0">
              <a:effectLst/>
            </a:endParaRPr>
          </a:p>
          <a:p>
            <a:pPr marL="742950" indent="-285750">
              <a:spcAft>
                <a:spcPts val="0"/>
              </a:spcAft>
              <a:buFont typeface="Arial" panose="020B0604020202020204" pitchFamily="34" charset="0"/>
              <a:buChar char="•"/>
            </a:pPr>
            <a:r>
              <a:rPr lang="en-IN" sz="1700" dirty="0"/>
              <a:t>System that provides farmers an interface </a:t>
            </a:r>
            <a:r>
              <a:rPr lang="en-IN" sz="1700" dirty="0">
                <a:sym typeface="+mn-ea"/>
              </a:rPr>
              <a:t>to </a:t>
            </a:r>
            <a:r>
              <a:rPr lang="en-IN" sz="1700" dirty="0"/>
              <a:t> sell their product, and connect with the buyers all over India.</a:t>
            </a:r>
            <a:endParaRPr lang="en-IN" sz="1700" dirty="0">
              <a:effectLst/>
            </a:endParaRPr>
          </a:p>
          <a:p>
            <a:pPr marL="742950" indent="-285750">
              <a:spcAft>
                <a:spcPts val="0"/>
              </a:spcAft>
              <a:buFont typeface="Arial" panose="020B0604020202020204" pitchFamily="34" charset="0"/>
              <a:buChar char="•"/>
            </a:pPr>
            <a:r>
              <a:rPr lang="en-IN" sz="1700" dirty="0"/>
              <a:t>Simple interface that works on smart devices, SMS to upload product details and respond via phone and SMS .</a:t>
            </a:r>
            <a:endParaRPr lang="en-IN" sz="1700" dirty="0">
              <a:effectLst/>
            </a:endParaRPr>
          </a:p>
          <a:p>
            <a:pPr marL="742950" indent="-285750">
              <a:spcAft>
                <a:spcPts val="0"/>
              </a:spcAft>
              <a:buFont typeface="Arial" panose="020B0604020202020204" pitchFamily="34" charset="0"/>
              <a:buChar char="•"/>
            </a:pPr>
            <a:r>
              <a:rPr lang="en-IN" sz="1700" dirty="0"/>
              <a:t>Interface for anyone to buy the produce/vegetable – initially visit the place and buy or have courier service integrated to deliver the vegetables so Farmers can get a better price for their produce, no additional cost is spent in marketing and delivery of goods, however they can choose to charge more by delivering the items themselves.</a:t>
            </a:r>
            <a:endParaRPr lang="en-IN" sz="1700" dirty="0">
              <a:effectLst/>
            </a:endParaRPr>
          </a:p>
          <a:p>
            <a:pPr marL="457200">
              <a:spcAft>
                <a:spcPts val="0"/>
              </a:spcAft>
            </a:pPr>
            <a:r>
              <a:rPr lang="en-IN" sz="1700" dirty="0"/>
              <a:t> </a:t>
            </a:r>
            <a:endParaRPr lang="en-IN" sz="1700" dirty="0">
              <a:effectLst/>
            </a:endParaRPr>
          </a:p>
          <a:p>
            <a:pPr algn="ctr">
              <a:spcAft>
                <a:spcPts val="0"/>
              </a:spcAft>
            </a:pPr>
            <a:r>
              <a:rPr lang="en-IN" sz="1700" b="1" u="sng" dirty="0"/>
              <a:t>PROBLEM CODE</a:t>
            </a:r>
            <a:r>
              <a:rPr lang="en-IN" sz="1700" dirty="0"/>
              <a:t>: RA27        </a:t>
            </a:r>
            <a:r>
              <a:rPr lang="en-IN" sz="1700" b="1" u="sng" dirty="0"/>
              <a:t>TEAM LEADER NAME</a:t>
            </a:r>
            <a:r>
              <a:rPr lang="en-IN" sz="1700" b="1" dirty="0"/>
              <a:t>:</a:t>
            </a:r>
            <a:r>
              <a:rPr lang="en-IN" sz="1700" dirty="0"/>
              <a:t> Abhishek Gupta 	</a:t>
            </a:r>
            <a:r>
              <a:rPr lang="en-IN" sz="1700" b="1" u="sng" dirty="0"/>
              <a:t>COLLEGE CODE:</a:t>
            </a:r>
            <a:r>
              <a:rPr lang="en-IN" sz="1700" b="1" dirty="0"/>
              <a:t> </a:t>
            </a:r>
            <a:r>
              <a:rPr lang="en-IN" sz="1700" dirty="0"/>
              <a:t>#2274        </a:t>
            </a:r>
            <a:r>
              <a:rPr lang="en-IN" sz="1700" b="1" u="sng" dirty="0"/>
              <a:t>TEAM NAME:</a:t>
            </a:r>
            <a:r>
              <a:rPr lang="en-IN" sz="1700" dirty="0"/>
              <a:t> </a:t>
            </a:r>
            <a:r>
              <a:rPr lang="en-IN" sz="1700" dirty="0" err="1"/>
              <a:t>AgroCraft</a:t>
            </a:r>
            <a:r>
              <a:rPr lang="en-IN" sz="1700" dirty="0"/>
              <a:t> </a:t>
            </a:r>
            <a:endParaRPr lang="en-IN" sz="1700" dirty="0">
              <a:effectLst/>
            </a:endParaRPr>
          </a:p>
          <a:p>
            <a:pPr algn="just">
              <a:spcAft>
                <a:spcPts val="0"/>
              </a:spcAft>
            </a:pPr>
            <a:r>
              <a:rPr lang="en-IN" sz="1700" b="1" dirty="0"/>
              <a:t> </a:t>
            </a:r>
            <a:r>
              <a:rPr lang="en-IN" sz="1700" dirty="0"/>
              <a:t>                                                                                                    </a:t>
            </a:r>
            <a:endParaRPr lang="en-IN" sz="1700" dirty="0">
              <a:effectLst/>
            </a:endParaRPr>
          </a:p>
          <a:p>
            <a:pPr algn="just">
              <a:spcAft>
                <a:spcPts val="0"/>
              </a:spcAft>
            </a:pPr>
            <a:r>
              <a:rPr lang="en-IN" sz="1700" b="1" u="sng" dirty="0"/>
              <a:t>SOLUTION PROTOTYPE </a:t>
            </a:r>
            <a:r>
              <a:rPr lang="en-IN" sz="1700" b="1" dirty="0"/>
              <a:t>: - </a:t>
            </a:r>
            <a:r>
              <a:rPr lang="en-IN" sz="1700" dirty="0"/>
              <a:t> The solution can be classified into 3  sections </a:t>
            </a:r>
            <a:endParaRPr lang="en-IN" sz="1700" dirty="0"/>
          </a:p>
          <a:p>
            <a:pPr algn="ctr">
              <a:spcAft>
                <a:spcPts val="0"/>
              </a:spcAft>
            </a:pPr>
            <a:r>
              <a:rPr lang="en-IN" sz="1700" u="sng" dirty="0"/>
              <a:t> </a:t>
            </a:r>
            <a:r>
              <a:rPr lang="en-IN" sz="1700" b="1" u="sng" dirty="0"/>
              <a:t>FARMERS</a:t>
            </a:r>
            <a:endParaRPr lang="en-IN" sz="1700" b="1" u="sng" dirty="0"/>
          </a:p>
          <a:p>
            <a:pPr marL="285750" indent="-285750">
              <a:spcAft>
                <a:spcPts val="0"/>
              </a:spcAft>
              <a:buFont typeface="Arial" panose="020B0604020202020204" pitchFamily="34" charset="0"/>
              <a:buChar char="•"/>
            </a:pPr>
            <a:r>
              <a:rPr lang="en-IN" sz="1700" dirty="0"/>
              <a:t>The farmers have to register on the </a:t>
            </a:r>
            <a:r>
              <a:rPr lang="en-IN" sz="1700" b="1" dirty="0"/>
              <a:t>Multilingual Portal</a:t>
            </a:r>
            <a:r>
              <a:rPr lang="en-IN" sz="1700" dirty="0"/>
              <a:t>  following which a </a:t>
            </a:r>
            <a:r>
              <a:rPr lang="en-IN" sz="1700" b="1" dirty="0"/>
              <a:t>verification team</a:t>
            </a:r>
            <a:r>
              <a:rPr lang="en-IN" sz="1700" dirty="0"/>
              <a:t> will certify the farmer, also he will be familiarised with the user interface and the number of farmers and buyers registered all over India(</a:t>
            </a:r>
            <a:r>
              <a:rPr lang="en-IN" sz="1700" dirty="0" err="1"/>
              <a:t>statewise</a:t>
            </a:r>
            <a:r>
              <a:rPr lang="en-IN" sz="1700" dirty="0"/>
              <a:t>).</a:t>
            </a:r>
            <a:endParaRPr lang="en-IN" sz="1700" dirty="0"/>
          </a:p>
          <a:p>
            <a:pPr marL="285750" indent="-285750">
              <a:spcAft>
                <a:spcPts val="0"/>
              </a:spcAft>
              <a:buFont typeface="Arial" panose="020B0604020202020204" pitchFamily="34" charset="0"/>
              <a:buChar char="•"/>
            </a:pPr>
            <a:r>
              <a:rPr lang="en-IN" sz="1700" dirty="0"/>
              <a:t>The farmer can insert, update and delete product details and send delivery information (such as Packaging ,Dispatch, On the Way ,Delivered ) via </a:t>
            </a:r>
            <a:r>
              <a:rPr lang="en-IN" sz="1700" b="1" dirty="0"/>
              <a:t>SMS, Call Centre and Website .</a:t>
            </a:r>
            <a:endParaRPr lang="en-IN" sz="1700" dirty="0"/>
          </a:p>
          <a:p>
            <a:pPr marL="285750" indent="-285750">
              <a:spcAft>
                <a:spcPts val="0"/>
              </a:spcAft>
              <a:buFont typeface="Arial" panose="020B0604020202020204" pitchFamily="34" charset="0"/>
              <a:buChar char="•"/>
            </a:pPr>
            <a:r>
              <a:rPr lang="en-IN" sz="1700" dirty="0"/>
              <a:t>For larger quantities, small scale farmers can create </a:t>
            </a:r>
            <a:r>
              <a:rPr lang="en-IN" sz="1700" b="1" dirty="0"/>
              <a:t>groups </a:t>
            </a:r>
            <a:r>
              <a:rPr lang="en-IN" sz="1700" dirty="0"/>
              <a:t>and the admin of the group will be responsible for all the activities.</a:t>
            </a:r>
            <a:endParaRPr lang="en-IN" sz="1700" dirty="0"/>
          </a:p>
          <a:p>
            <a:pPr marL="285750" indent="-285750">
              <a:spcAft>
                <a:spcPts val="0"/>
              </a:spcAft>
              <a:buFont typeface="Arial" panose="020B0604020202020204" pitchFamily="34" charset="0"/>
              <a:buChar char="•"/>
            </a:pPr>
            <a:r>
              <a:rPr lang="en-IN" sz="1700" b="1" dirty="0"/>
              <a:t>MSP(Minimum Selling Price)</a:t>
            </a:r>
            <a:r>
              <a:rPr lang="en-IN" sz="1700" dirty="0"/>
              <a:t> will be shown  to the farmers when he enters the price for his product to give him in an estimate.</a:t>
            </a:r>
            <a:endParaRPr lang="en-IN" sz="1700" dirty="0"/>
          </a:p>
          <a:p>
            <a:pPr marL="285750" indent="-285750">
              <a:spcAft>
                <a:spcPts val="0"/>
              </a:spcAft>
              <a:buFont typeface="Arial" panose="020B0604020202020204" pitchFamily="34" charset="0"/>
              <a:buChar char="•"/>
            </a:pPr>
            <a:r>
              <a:rPr lang="en-IN" sz="1700" dirty="0"/>
              <a:t>The farmer has to enter the expiry date and as the expiry date arrives the price will decrease by a certain percentage and on the expiry date, the product will be taken down from the portal.</a:t>
            </a:r>
            <a:endParaRPr lang="en-IN" sz="1700" dirty="0"/>
          </a:p>
          <a:p>
            <a:pPr marL="285750" indent="-285750">
              <a:spcAft>
                <a:spcPts val="0"/>
              </a:spcAft>
              <a:buFont typeface="Arial" panose="020B0604020202020204" pitchFamily="34" charset="0"/>
              <a:buChar char="•"/>
            </a:pPr>
            <a:r>
              <a:rPr lang="en-IN" sz="1700" dirty="0"/>
              <a:t>The farmer can </a:t>
            </a:r>
            <a:r>
              <a:rPr lang="en-IN" sz="1700" b="1" dirty="0"/>
              <a:t>view all his transactions</a:t>
            </a:r>
            <a:r>
              <a:rPr lang="en-IN" sz="1700" dirty="0"/>
              <a:t> and can receive payments from the buyer via Paytms, Cash On Delivery or directly to his bank account.</a:t>
            </a:r>
            <a:endParaRPr lang="en-IN" sz="1700" dirty="0"/>
          </a:p>
          <a:p>
            <a:pPr marL="285750" indent="-285750">
              <a:spcAft>
                <a:spcPts val="0"/>
              </a:spcAft>
              <a:buFont typeface="Arial" panose="020B0604020202020204" pitchFamily="34" charset="0"/>
              <a:buChar char="•"/>
            </a:pPr>
            <a:r>
              <a:rPr lang="en-IN" sz="1700" dirty="0"/>
              <a:t> In the initial stages the farmer doesn’t have to pay any commission, until he has earned a significant amount through the application.</a:t>
            </a:r>
            <a:endParaRPr lang="en-IN" sz="1700" dirty="0"/>
          </a:p>
          <a:p>
            <a:pPr marL="285750" indent="-285750">
              <a:spcAft>
                <a:spcPts val="0"/>
              </a:spcAft>
              <a:buFont typeface="Arial" panose="020B0604020202020204" pitchFamily="34" charset="0"/>
              <a:buChar char="•"/>
            </a:pPr>
            <a:endParaRPr lang="en-IN" sz="1700" dirty="0"/>
          </a:p>
          <a:p>
            <a:pPr marL="285750" indent="-285750">
              <a:spcAft>
                <a:spcPts val="0"/>
              </a:spcAft>
              <a:buFont typeface="Arial" panose="020B0604020202020204" pitchFamily="34" charset="0"/>
              <a:buChar char="•"/>
            </a:pPr>
            <a:endParaRPr lang="en-IN" sz="1700" dirty="0"/>
          </a:p>
        </p:txBody>
      </p:sp>
      <p:sp>
        <p:nvSpPr>
          <p:cNvPr id="5" name="Rectangle 4"/>
          <p:cNvSpPr/>
          <p:nvPr/>
        </p:nvSpPr>
        <p:spPr>
          <a:xfrm>
            <a:off x="1" y="4048124"/>
            <a:ext cx="12087224" cy="276999"/>
          </a:xfrm>
          <a:prstGeom prst="rect">
            <a:avLst/>
          </a:prstGeom>
        </p:spPr>
        <p:txBody>
          <a:bodyPr wrap="square">
            <a:spAutoFit/>
          </a:bodyPr>
          <a:lstStyle/>
          <a:p>
            <a:pPr lvl="0"/>
            <a:r>
              <a:rPr lang="en-IN"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t>.</a:t>
            </a:r>
            <a:endParaRPr lang="en-IN" sz="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92090" y="123825"/>
            <a:ext cx="7961310" cy="6648450"/>
          </a:xfrm>
        </p:spPr>
        <p:txBody>
          <a:bodyPr>
            <a:normAutofit fontScale="25000" lnSpcReduction="20000"/>
          </a:bodyPr>
          <a:lstStyle/>
          <a:p>
            <a:pPr algn="ctr"/>
            <a:r>
              <a:rPr lang="en-IN" sz="7200" b="1" u="sng" dirty="0"/>
              <a:t>Buyer</a:t>
            </a:r>
            <a:endParaRPr lang="en-IN" sz="7200" b="1" u="sng" dirty="0"/>
          </a:p>
          <a:p>
            <a:pPr marL="285750" indent="-285750">
              <a:buFont typeface="Arial" panose="020B0604020202020204" pitchFamily="34" charset="0"/>
              <a:buChar char="•"/>
            </a:pPr>
            <a:r>
              <a:rPr lang="en-IN" sz="7200" dirty="0"/>
              <a:t>The buyer can </a:t>
            </a:r>
            <a:r>
              <a:rPr lang="en-IN" sz="7200" b="1" dirty="0"/>
              <a:t>search  products categorically</a:t>
            </a:r>
            <a:r>
              <a:rPr lang="en-IN" sz="7200" dirty="0"/>
              <a:t>  by price or by location(state &amp; district) thereby implementing the filter system.</a:t>
            </a:r>
            <a:endParaRPr lang="en-IN" sz="7200" dirty="0"/>
          </a:p>
          <a:p>
            <a:pPr marL="285750" indent="-285750">
              <a:buFont typeface="Arial" panose="020B0604020202020204" pitchFamily="34" charset="0"/>
              <a:buChar char="•"/>
            </a:pPr>
            <a:r>
              <a:rPr lang="en-IN" sz="7200" dirty="0"/>
              <a:t>The buyer can make use of </a:t>
            </a:r>
            <a:r>
              <a:rPr lang="en-IN" sz="7200" b="1" dirty="0"/>
              <a:t>bestsellers and recommendation system</a:t>
            </a:r>
            <a:r>
              <a:rPr lang="en-IN" sz="7200" dirty="0"/>
              <a:t> (frequently bought together), </a:t>
            </a:r>
            <a:r>
              <a:rPr lang="en-IN" sz="7200" b="1" dirty="0"/>
              <a:t>review</a:t>
            </a:r>
            <a:r>
              <a:rPr lang="en-IN" sz="7200" dirty="0"/>
              <a:t>(ratings &amp; comments) which allows the user to buy best products from the best farmers.</a:t>
            </a:r>
            <a:endParaRPr lang="en-IN" sz="7200" dirty="0"/>
          </a:p>
          <a:p>
            <a:pPr marL="285750" indent="-285750">
              <a:buFont typeface="Arial" panose="020B0604020202020204" pitchFamily="34" charset="0"/>
              <a:buChar char="•"/>
            </a:pPr>
            <a:r>
              <a:rPr lang="en-IN" sz="7200" dirty="0"/>
              <a:t>If five negative reviews is noted against a farmer, the verification team will verify the farmer and if he’s found guilty, a certain amount of </a:t>
            </a:r>
            <a:r>
              <a:rPr lang="en-IN" sz="7200" b="1" dirty="0"/>
              <a:t>penalty</a:t>
            </a:r>
            <a:r>
              <a:rPr lang="en-IN" sz="7200" dirty="0"/>
              <a:t> will be extracted from the farmer and will be given to the buyer as compensation. </a:t>
            </a:r>
            <a:endParaRPr lang="en-IN" sz="7200" dirty="0"/>
          </a:p>
          <a:p>
            <a:pPr marL="285750" indent="-285750">
              <a:buFont typeface="Arial" panose="020B0604020202020204" pitchFamily="34" charset="0"/>
              <a:buChar char="•"/>
            </a:pPr>
            <a:r>
              <a:rPr lang="en-IN" sz="7200" dirty="0"/>
              <a:t>The </a:t>
            </a:r>
            <a:r>
              <a:rPr lang="en-IN" sz="7200" b="1" dirty="0"/>
              <a:t>subscription feature</a:t>
            </a:r>
            <a:r>
              <a:rPr lang="en-IN" sz="7200" dirty="0"/>
              <a:t> helps the buyer to buy the products which he requires on a daily basis, by ordering the product only once and specifying the duration. </a:t>
            </a:r>
            <a:endParaRPr lang="en-IN" sz="7200" dirty="0"/>
          </a:p>
          <a:p>
            <a:pPr marL="285750" indent="-285750">
              <a:buFont typeface="Arial" panose="020B0604020202020204" pitchFamily="34" charset="0"/>
              <a:buChar char="•"/>
            </a:pPr>
            <a:r>
              <a:rPr lang="en-IN" sz="7200" dirty="0"/>
              <a:t>The </a:t>
            </a:r>
            <a:r>
              <a:rPr lang="en-IN" sz="7200" b="1" dirty="0"/>
              <a:t>bookmark feature</a:t>
            </a:r>
            <a:r>
              <a:rPr lang="en-IN" sz="7200" dirty="0"/>
              <a:t> will display the products of bookmarked farmer on the buyers homepage and if he chooses to receive notifications (SMS), he will receive the same.</a:t>
            </a:r>
            <a:endParaRPr lang="en-IN" sz="7200" dirty="0"/>
          </a:p>
          <a:p>
            <a:pPr marL="285750" indent="-285750">
              <a:buFont typeface="Arial" panose="020B0604020202020204" pitchFamily="34" charset="0"/>
              <a:buChar char="•"/>
            </a:pPr>
            <a:r>
              <a:rPr lang="en-IN" sz="7200" dirty="0"/>
              <a:t>If </a:t>
            </a:r>
            <a:r>
              <a:rPr lang="en-IN" sz="7200" b="1" dirty="0"/>
              <a:t>scarcity </a:t>
            </a:r>
            <a:r>
              <a:rPr lang="en-IN" sz="7200" dirty="0"/>
              <a:t>of particular product occurs, then the buyer will be provided with closest locations to his vicinity where the product is available, also the buyer can keep track of his transactions and delivery.</a:t>
            </a:r>
            <a:endParaRPr lang="en-IN" sz="7200" dirty="0"/>
          </a:p>
          <a:p>
            <a:pPr marL="285750" indent="-285750">
              <a:buFont typeface="Arial" panose="020B0604020202020204" pitchFamily="34" charset="0"/>
              <a:buChar char="•"/>
            </a:pPr>
            <a:r>
              <a:rPr lang="en-IN" sz="7200" dirty="0"/>
              <a:t>The </a:t>
            </a:r>
            <a:r>
              <a:rPr lang="en-IN" sz="7200" b="1" dirty="0"/>
              <a:t>chat system </a:t>
            </a:r>
            <a:r>
              <a:rPr lang="en-IN" sz="7200" dirty="0"/>
              <a:t>helps the buyer to negotiate with the farmer, and the revised price is entered by the farmer during farmer verification once the order is placed and is re-verified by the buyer.</a:t>
            </a:r>
            <a:endParaRPr lang="en-IN" sz="7200" dirty="0"/>
          </a:p>
          <a:p>
            <a:pPr marL="285750" indent="-285750">
              <a:buFont typeface="Arial" panose="020B0604020202020204" pitchFamily="34" charset="0"/>
              <a:buChar char="•"/>
            </a:pPr>
            <a:r>
              <a:rPr lang="en-IN" sz="7200" dirty="0"/>
              <a:t>The buyer has to pay commission for every item purchased</a:t>
            </a:r>
            <a:r>
              <a:rPr lang="en-IN" sz="4500" dirty="0"/>
              <a:t>.</a:t>
            </a:r>
            <a:endParaRPr lang="en-IN" sz="4500" dirty="0"/>
          </a:p>
          <a:p>
            <a:pPr algn="ctr"/>
            <a:r>
              <a:rPr lang="en-IN" sz="7200" b="1" u="sng" dirty="0"/>
              <a:t>Courier &amp; Delivery Services</a:t>
            </a:r>
            <a:endParaRPr lang="en-IN" sz="7200" b="1" u="sng" dirty="0"/>
          </a:p>
          <a:p>
            <a:pPr marL="285750" indent="-285750">
              <a:buFont typeface="Arial" panose="020B0604020202020204" pitchFamily="34" charset="0"/>
              <a:buChar char="•"/>
            </a:pPr>
            <a:r>
              <a:rPr lang="en-IN" sz="7200" dirty="0"/>
              <a:t>When the farmer registers, he will be asked to register the transport service he has been availing to, so far. All the transport agencies from all the farmers will be integrated which gives us an array of delivery services. </a:t>
            </a:r>
            <a:endParaRPr lang="en-IN" sz="7200" dirty="0"/>
          </a:p>
          <a:p>
            <a:pPr marL="285750" indent="-285750">
              <a:buFont typeface="Arial" panose="020B0604020202020204" pitchFamily="34" charset="0"/>
              <a:buChar char="•"/>
            </a:pPr>
            <a:r>
              <a:rPr lang="en-IN" sz="7200" dirty="0"/>
              <a:t>Top courier systems  will also be integrated along with the Indian post which covers every rural area. </a:t>
            </a:r>
            <a:endParaRPr lang="en-IN" sz="7200" dirty="0"/>
          </a:p>
          <a:p>
            <a:pPr marL="685800" indent="-685800">
              <a:buFont typeface="Arial" panose="020B0604020202020204" pitchFamily="34" charset="0"/>
              <a:buChar char="•"/>
            </a:pPr>
            <a:endParaRPr lang="en-IN" sz="5600" dirty="0"/>
          </a:p>
          <a:p>
            <a:pPr marL="285750" indent="-285750">
              <a:buFont typeface="Arial" panose="020B0604020202020204" pitchFamily="34" charset="0"/>
              <a:buChar char="•"/>
            </a:pPr>
            <a:endParaRPr lang="en-IN" sz="7200" dirty="0"/>
          </a:p>
          <a:p>
            <a:endParaRPr lang="en-IN" dirty="0"/>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64500" y="0"/>
            <a:ext cx="4058285" cy="55149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5725" y="76200"/>
            <a:ext cx="7544435" cy="6686550"/>
          </a:xfrm>
        </p:spPr>
        <p:txBody>
          <a:bodyPr>
            <a:normAutofit fontScale="70000" lnSpcReduction="20000"/>
          </a:bodyPr>
          <a:lstStyle/>
          <a:p>
            <a:pPr marL="342900" indent="-342900">
              <a:buFont typeface="Arial" panose="020B0604020202020204" pitchFamily="34" charset="0"/>
              <a:buChar char="•"/>
            </a:pPr>
            <a:endParaRPr lang="en-IN" sz="2400" b="1" u="sng" dirty="0"/>
          </a:p>
          <a:p>
            <a:pPr algn="ctr"/>
            <a:r>
              <a:rPr lang="en-IN" sz="2400" b="1" u="sng" dirty="0"/>
              <a:t>TECHNOLOGY STACK </a:t>
            </a:r>
            <a:endParaRPr lang="en-IN" sz="2400" b="1" u="sng" dirty="0"/>
          </a:p>
          <a:p>
            <a:pPr marL="285750" indent="-285750">
              <a:buFont typeface="Arial" panose="020B0604020202020204" pitchFamily="34" charset="0"/>
              <a:buChar char="•"/>
            </a:pPr>
            <a:r>
              <a:rPr lang="en-IN" sz="2300" dirty="0"/>
              <a:t>Web Technology: - HTML, CSS, JavaScript, AJAX, Bootstrap , Flask and </a:t>
            </a:r>
            <a:r>
              <a:rPr lang="en-IN" sz="2300" dirty="0" err="1"/>
              <a:t>nodeJS</a:t>
            </a:r>
            <a:r>
              <a:rPr lang="en-IN" sz="2300" dirty="0"/>
              <a:t>  .</a:t>
            </a:r>
            <a:endParaRPr lang="en-IN" sz="2300" dirty="0"/>
          </a:p>
          <a:p>
            <a:pPr marL="285750" indent="-285750">
              <a:buFont typeface="Arial" panose="020B0604020202020204" pitchFamily="34" charset="0"/>
              <a:buChar char="•"/>
            </a:pPr>
            <a:r>
              <a:rPr lang="en-IN" sz="2300" dirty="0"/>
              <a:t>Programming languages: - Python.</a:t>
            </a:r>
            <a:endParaRPr lang="en-IN" sz="2300" dirty="0"/>
          </a:p>
          <a:p>
            <a:pPr marL="285750" indent="-285750">
              <a:buFont typeface="Arial" panose="020B0604020202020204" pitchFamily="34" charset="0"/>
              <a:buChar char="•"/>
            </a:pPr>
            <a:r>
              <a:rPr lang="en-IN" sz="2300" dirty="0"/>
              <a:t>Mobile Development:-Android Studio, Android SDK and Jellybean version and above.</a:t>
            </a:r>
            <a:endParaRPr lang="en-IN" sz="23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300" dirty="0">
                <a:latin typeface="Calibri" panose="020F0502020204030204" pitchFamily="34" charset="0"/>
                <a:cs typeface="Calibri" panose="020F0502020204030204" pitchFamily="34" charset="0"/>
              </a:rPr>
              <a:t>Backend Development: -MySQL Database and Firebase.</a:t>
            </a:r>
            <a:endParaRPr lang="en-IN" sz="23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300" dirty="0">
                <a:latin typeface="Calibri" panose="020F0502020204030204" pitchFamily="34" charset="0"/>
                <a:cs typeface="Calibri" panose="020F0502020204030204" pitchFamily="34" charset="0"/>
              </a:rPr>
              <a:t>Modern Technology:- Big Data , Data Analytics , Visualization, Machine learning .</a:t>
            </a:r>
            <a:endParaRPr lang="en-IN" sz="2300" b="1" u="sng" dirty="0"/>
          </a:p>
          <a:p>
            <a:pPr algn="ctr"/>
            <a:r>
              <a:rPr lang="en-IN" sz="2400" b="1" u="sng" dirty="0"/>
              <a:t>DEPENDENCIES</a:t>
            </a:r>
            <a:endParaRPr lang="en-IN" sz="2400" dirty="0"/>
          </a:p>
          <a:p>
            <a:pPr marL="285750" indent="-285750">
              <a:buFont typeface="Arial" panose="020B0604020202020204" pitchFamily="34" charset="0"/>
              <a:buChar char="•"/>
            </a:pPr>
            <a:r>
              <a:rPr lang="en-IN" sz="2300" dirty="0"/>
              <a:t>The farmer must possess a </a:t>
            </a:r>
            <a:r>
              <a:rPr lang="en-IN" sz="2300" b="1" dirty="0"/>
              <a:t>basic phone</a:t>
            </a:r>
            <a:r>
              <a:rPr lang="en-IN" sz="2300" dirty="0"/>
              <a:t> and legal documents.</a:t>
            </a:r>
            <a:endParaRPr lang="en-IN" sz="2300" dirty="0"/>
          </a:p>
          <a:p>
            <a:pPr marL="285750" indent="-285750">
              <a:buFont typeface="Arial" panose="020B0604020202020204" pitchFamily="34" charset="0"/>
              <a:buChar char="•"/>
            </a:pPr>
            <a:r>
              <a:rPr lang="en-IN" sz="2300" dirty="0"/>
              <a:t>This application can be installed in all devices having Android version Jellybean and higher.</a:t>
            </a:r>
            <a:endParaRPr lang="en-IN" sz="2300" dirty="0"/>
          </a:p>
          <a:p>
            <a:pPr marL="285750" indent="-285750">
              <a:buFont typeface="Arial" panose="020B0604020202020204" pitchFamily="34" charset="0"/>
              <a:buChar char="•"/>
            </a:pPr>
            <a:r>
              <a:rPr lang="en-IN" sz="2300" dirty="0"/>
              <a:t>An online portal generated shall require IE v9 or higher, Google Chrome, Mozilla Firefox, or any other web browser.</a:t>
            </a:r>
            <a:endParaRPr lang="en-IN" sz="2300" dirty="0"/>
          </a:p>
          <a:p>
            <a:pPr algn="ctr"/>
            <a:r>
              <a:rPr lang="en-IN" sz="2400" b="1" u="sng" dirty="0"/>
              <a:t>SHOWSTOPPERS</a:t>
            </a:r>
            <a:r>
              <a:rPr lang="en-IN" sz="2400" b="1" dirty="0"/>
              <a:t> </a:t>
            </a:r>
            <a:endParaRPr lang="en-IN" sz="2400" dirty="0"/>
          </a:p>
          <a:p>
            <a:pPr marL="285750" indent="-285750">
              <a:buFont typeface="Arial" panose="020B0604020202020204" pitchFamily="34" charset="0"/>
              <a:buChar char="•"/>
            </a:pPr>
            <a:r>
              <a:rPr lang="en-IN" sz="2300" dirty="0"/>
              <a:t>In India 47 percent of the farmer are illerates , to resolve this issue farmers can upload product through</a:t>
            </a:r>
            <a:r>
              <a:rPr lang="en-IN" sz="2300" b="1" dirty="0"/>
              <a:t> multilingual SMS and call centers</a:t>
            </a:r>
            <a:r>
              <a:rPr lang="en-IN" sz="2300" dirty="0"/>
              <a:t>.</a:t>
            </a:r>
            <a:endParaRPr lang="en-IN" sz="2300" dirty="0"/>
          </a:p>
          <a:p>
            <a:pPr marL="285750" indent="-285750">
              <a:buFont typeface="Arial" panose="020B0604020202020204" pitchFamily="34" charset="0"/>
              <a:buChar char="•"/>
            </a:pPr>
            <a:r>
              <a:rPr lang="en-IN" sz="2300" dirty="0">
                <a:sym typeface="+mn-ea"/>
              </a:rPr>
              <a:t>The apllication ensures the</a:t>
            </a:r>
            <a:r>
              <a:rPr lang="en-IN" sz="2300" b="1" dirty="0">
                <a:sym typeface="+mn-ea"/>
              </a:rPr>
              <a:t> farmer profits</a:t>
            </a:r>
            <a:r>
              <a:rPr lang="en-IN" sz="2300" dirty="0">
                <a:sym typeface="+mn-ea"/>
              </a:rPr>
              <a:t> since he sells at better rates, the </a:t>
            </a:r>
            <a:r>
              <a:rPr lang="en-IN" sz="2300" b="1" dirty="0">
                <a:sym typeface="+mn-ea"/>
              </a:rPr>
              <a:t>buyer</a:t>
            </a:r>
            <a:r>
              <a:rPr lang="en-IN" sz="2300" dirty="0">
                <a:sym typeface="+mn-ea"/>
              </a:rPr>
              <a:t> </a:t>
            </a:r>
            <a:r>
              <a:rPr lang="en-IN" sz="2300" b="1" dirty="0">
                <a:sym typeface="+mn-ea"/>
              </a:rPr>
              <a:t>profits </a:t>
            </a:r>
            <a:r>
              <a:rPr lang="en-IN" sz="2300" dirty="0">
                <a:sym typeface="+mn-ea"/>
              </a:rPr>
              <a:t>since he can buy at cheaper rates, and the</a:t>
            </a:r>
            <a:r>
              <a:rPr lang="en-IN" sz="2300" b="1" dirty="0">
                <a:sym typeface="+mn-ea"/>
              </a:rPr>
              <a:t> multiple transport </a:t>
            </a:r>
            <a:r>
              <a:rPr lang="en-IN" sz="2300" dirty="0">
                <a:sym typeface="+mn-ea"/>
              </a:rPr>
              <a:t>systems because of the increase of clients at their end.</a:t>
            </a:r>
            <a:endParaRPr lang="en-IN" sz="2300" b="1" dirty="0"/>
          </a:p>
          <a:p>
            <a:pPr marL="285750" indent="-285750">
              <a:buFont typeface="Arial" panose="020B0604020202020204" pitchFamily="34" charset="0"/>
              <a:buChar char="•"/>
            </a:pPr>
            <a:r>
              <a:rPr lang="en-IN" sz="2300" dirty="0"/>
              <a:t>Buyers can get their hands directly on fresh products </a:t>
            </a:r>
            <a:r>
              <a:rPr lang="en-US" altLang="en-IN" sz="2300" dirty="0"/>
              <a:t>from all over India, and he is </a:t>
            </a:r>
            <a:r>
              <a:rPr lang="en-US" altLang="en-IN" sz="2300" b="1" dirty="0"/>
              <a:t>no longer restricted to his city.</a:t>
            </a:r>
            <a:endParaRPr lang="en-IN" sz="2300" b="1" dirty="0"/>
          </a:p>
          <a:p>
            <a:pPr marL="285750" indent="-285750">
              <a:buFont typeface="Arial" panose="020B0604020202020204" pitchFamily="34" charset="0"/>
              <a:buChar char="•"/>
            </a:pPr>
            <a:r>
              <a:rPr lang="en-IN" sz="2300" dirty="0"/>
              <a:t>Multiple farmers (many of which reside in remote areas) get in direct touch with buyers in capital cities and the prices are </a:t>
            </a:r>
            <a:r>
              <a:rPr lang="en-IN" sz="2300" b="1" dirty="0"/>
              <a:t>negotiable</a:t>
            </a:r>
            <a:r>
              <a:rPr lang="en-IN" sz="2300" dirty="0"/>
              <a:t> between them with no involvement of the admin whatsoever.</a:t>
            </a:r>
            <a:endParaRPr lang="en-IN" sz="2300" dirty="0"/>
          </a:p>
          <a:p>
            <a:pPr marL="285750" indent="-285750">
              <a:buFont typeface="Arial" panose="020B0604020202020204" pitchFamily="34" charset="0"/>
              <a:buChar char="•"/>
            </a:pPr>
            <a:endParaRPr lang="en-IN" sz="2300" b="1" dirty="0"/>
          </a:p>
          <a:p>
            <a:pPr marL="285750" indent="-285750">
              <a:buFont typeface="Arial" panose="020B0604020202020204" pitchFamily="34" charset="0"/>
              <a:buChar char="•"/>
            </a:pPr>
            <a:endParaRPr lang="en-IN" b="1" dirty="0"/>
          </a:p>
          <a:p>
            <a:endParaRPr lang="en-IN" b="1" dirty="0"/>
          </a:p>
        </p:txBody>
      </p:sp>
      <p:pic>
        <p:nvPicPr>
          <p:cNvPr id="13" name="Picture 12" descr="C:\xampp\htdocs\AgroCraft-PHP\Documents\Use Case.pngUse Case"/>
          <p:cNvPicPr/>
          <p:nvPr/>
        </p:nvPicPr>
        <p:blipFill>
          <a:blip r:embed="rId1"/>
          <a:srcRect l="275" t="1222" r="-725"/>
          <a:stretch>
            <a:fillRect/>
          </a:stretch>
        </p:blipFill>
        <p:spPr>
          <a:xfrm>
            <a:off x="7629525" y="1204595"/>
            <a:ext cx="4403725" cy="4862830"/>
          </a:xfrm>
          <a:prstGeom prst="rect">
            <a:avLst/>
          </a:prstGeom>
        </p:spPr>
      </p:pic>
      <p:sp>
        <p:nvSpPr>
          <p:cNvPr id="14" name="TextBox 13"/>
          <p:cNvSpPr txBox="1"/>
          <p:nvPr/>
        </p:nvSpPr>
        <p:spPr>
          <a:xfrm>
            <a:off x="8391524" y="676272"/>
            <a:ext cx="2466975" cy="369332"/>
          </a:xfrm>
          <a:prstGeom prst="rect">
            <a:avLst/>
          </a:prstGeom>
          <a:noFill/>
        </p:spPr>
        <p:txBody>
          <a:bodyPr wrap="square" rtlCol="0">
            <a:spAutoFit/>
          </a:bodyPr>
          <a:lstStyle/>
          <a:p>
            <a:pPr algn="ctr"/>
            <a:r>
              <a:rPr lang="en-IN" b="1" u="sng" dirty="0"/>
              <a:t>Use Cases </a:t>
            </a:r>
            <a:r>
              <a:rPr lang="en-IN" dirty="0"/>
              <a:t>:-</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5092</Words>
  <Application>WPS Presentation</Application>
  <PresentationFormat>Widescreen</PresentationFormat>
  <Paragraphs>60</Paragraphs>
  <Slides>3</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vt:i4>
      </vt:variant>
    </vt:vector>
  </HeadingPairs>
  <TitlesOfParts>
    <vt:vector size="12" baseType="lpstr">
      <vt:lpstr>Arial</vt:lpstr>
      <vt:lpstr>SimSun</vt:lpstr>
      <vt:lpstr>Wingdings</vt:lpstr>
      <vt:lpstr>Calibri</vt:lpstr>
      <vt:lpstr>Times New Roman</vt:lpstr>
      <vt:lpstr>Microsoft YaHei</vt:lpstr>
      <vt:lpstr>Arial Unicode MS</vt:lpstr>
      <vt:lpstr>Calibri Light</vt:lpstr>
      <vt:lpstr>Office Theme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 bhat</dc:creator>
  <cp:lastModifiedBy>abhis</cp:lastModifiedBy>
  <cp:revision>78</cp:revision>
  <dcterms:created xsi:type="dcterms:W3CDTF">2020-01-25T12:32:00Z</dcterms:created>
  <dcterms:modified xsi:type="dcterms:W3CDTF">2020-01-29T22:01:37Z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1033-11.2.0.9085</vt:lpwstr>
  </property>
</Properties>
</file>