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0" r:id="rId3"/>
    <p:sldId id="261" r:id="rId4"/>
    <p:sldId id="262" r:id="rId5"/>
    <p:sldId id="258" r:id="rId6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D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522" y="-72"/>
      </p:cViewPr>
      <p:guideLst>
        <p:guide orient="horz" pos="2206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237490"/>
            <a:ext cx="11732895" cy="6299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ORGANIZATION NAME</a:t>
            </a:r>
            <a:r>
              <a:rPr lang="en-IN" sz="20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 </a:t>
            </a:r>
            <a:r>
              <a:rPr lang="en-IN" sz="2000" b="1" dirty="0">
                <a:sym typeface="+mn-ea"/>
              </a:rPr>
              <a:t>: </a:t>
            </a:r>
            <a:r>
              <a:rPr lang="en-IN" sz="2000" dirty="0">
                <a:sym typeface="+mn-ea"/>
              </a:rPr>
              <a:t>CDK Global</a:t>
            </a:r>
            <a:endParaRPr lang="en-IN" dirty="0">
              <a:effectLst/>
            </a:endParaRPr>
          </a:p>
          <a:p>
            <a:pPr marL="0" indent="0" algn="ctr">
              <a:spcAft>
                <a:spcPts val="0"/>
              </a:spcAft>
              <a:buNone/>
            </a:pPr>
            <a:endParaRPr lang="en-IN" sz="1000" dirty="0">
              <a:effectLst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PROBLEM STATEMENT </a:t>
            </a:r>
            <a:r>
              <a:rPr lang="en-IN" sz="2000" b="1" dirty="0">
                <a:sym typeface="+mn-ea"/>
              </a:rPr>
              <a:t>: </a:t>
            </a:r>
            <a:r>
              <a:rPr lang="en-IN" sz="2000" dirty="0">
                <a:sym typeface="+mn-ea"/>
              </a:rPr>
              <a:t>Portal for Farmers to sell their produce at a </a:t>
            </a:r>
            <a:r>
              <a:rPr lang="en-IN" sz="2000" b="1" dirty="0">
                <a:sym typeface="+mn-ea"/>
              </a:rPr>
              <a:t>better rate</a:t>
            </a:r>
            <a:r>
              <a:rPr lang="en-IN" sz="2000" dirty="0">
                <a:sym typeface="+mn-ea"/>
              </a:rPr>
              <a:t>. </a:t>
            </a:r>
            <a:endParaRPr lang="en-IN" sz="2000" dirty="0">
              <a:effectLst/>
            </a:endParaRPr>
          </a:p>
          <a:p>
            <a:pPr marL="800100" indent="-342900"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IN" sz="2000" dirty="0">
                <a:sym typeface="+mn-ea"/>
              </a:rPr>
              <a:t>System that provides farmers an interface to  </a:t>
            </a:r>
            <a:r>
              <a:rPr lang="en-IN" sz="2000" b="1" dirty="0">
                <a:sym typeface="+mn-ea"/>
              </a:rPr>
              <a:t>sell </a:t>
            </a:r>
            <a:r>
              <a:rPr lang="en-IN" sz="2000" dirty="0">
                <a:sym typeface="+mn-ea"/>
              </a:rPr>
              <a:t>their product, and </a:t>
            </a:r>
            <a:r>
              <a:rPr lang="en-IN" sz="2000" b="1" dirty="0">
                <a:sym typeface="+mn-ea"/>
              </a:rPr>
              <a:t>connect </a:t>
            </a:r>
            <a:r>
              <a:rPr lang="en-IN" sz="2000" dirty="0">
                <a:sym typeface="+mn-ea"/>
              </a:rPr>
              <a:t>with the </a:t>
            </a:r>
            <a:r>
              <a:rPr lang="en-IN" sz="2000" b="1" dirty="0">
                <a:sym typeface="+mn-ea"/>
              </a:rPr>
              <a:t>buyers </a:t>
            </a:r>
            <a:r>
              <a:rPr lang="en-IN" sz="2000" dirty="0">
                <a:sym typeface="+mn-ea"/>
              </a:rPr>
              <a:t>all over India.</a:t>
            </a:r>
            <a:endParaRPr lang="en-IN" sz="2000" dirty="0">
              <a:effectLst/>
            </a:endParaRPr>
          </a:p>
          <a:p>
            <a:pPr marL="800100" indent="-342900"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IN" sz="2000" b="1" dirty="0">
                <a:sym typeface="+mn-ea"/>
              </a:rPr>
              <a:t>Simple interface</a:t>
            </a:r>
            <a:r>
              <a:rPr lang="en-IN" sz="2000" dirty="0">
                <a:sym typeface="+mn-ea"/>
              </a:rPr>
              <a:t> that works on smart devices, </a:t>
            </a:r>
            <a:r>
              <a:rPr lang="en-IN" sz="2000" b="1" dirty="0">
                <a:sym typeface="+mn-ea"/>
              </a:rPr>
              <a:t>SMS </a:t>
            </a:r>
            <a:r>
              <a:rPr lang="en-IN" sz="2000" dirty="0">
                <a:sym typeface="+mn-ea"/>
              </a:rPr>
              <a:t>to upload product details and respond via phone and SMS .</a:t>
            </a:r>
            <a:endParaRPr lang="en-IN" sz="2000" dirty="0">
              <a:effectLst/>
            </a:endParaRPr>
          </a:p>
          <a:p>
            <a:pPr marL="800100" indent="-342900"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IN" sz="2000" b="1" dirty="0">
                <a:sym typeface="+mn-ea"/>
              </a:rPr>
              <a:t>Interface for anyone to buy the produce/vegetable </a:t>
            </a:r>
            <a:r>
              <a:rPr lang="en-IN" sz="2000" dirty="0">
                <a:sym typeface="+mn-ea"/>
              </a:rPr>
              <a:t>– initially visit the place and buy or have </a:t>
            </a:r>
            <a:r>
              <a:rPr lang="en-IN" sz="2000" b="1" dirty="0">
                <a:sym typeface="+mn-ea"/>
              </a:rPr>
              <a:t>courier service integrated</a:t>
            </a:r>
            <a:r>
              <a:rPr lang="en-IN" sz="2000" dirty="0">
                <a:sym typeface="+mn-ea"/>
              </a:rPr>
              <a:t> to deliver the vegetables so Farmers can get a better price for their produce, no additional cost is spent in marketing and delivery of goods, however they can choose to charge more by </a:t>
            </a:r>
            <a:r>
              <a:rPr lang="en-IN" sz="2000" b="1" dirty="0">
                <a:sym typeface="+mn-ea"/>
              </a:rPr>
              <a:t>delivering the items themselves</a:t>
            </a:r>
            <a:r>
              <a:rPr lang="en-IN" sz="2000" dirty="0">
                <a:sym typeface="+mn-ea"/>
              </a:rPr>
              <a:t>.</a:t>
            </a:r>
            <a:endParaRPr lang="en-IN" dirty="0">
              <a:effectLst/>
            </a:endParaRPr>
          </a:p>
          <a:p>
            <a:pPr indent="0">
              <a:spcAft>
                <a:spcPts val="0"/>
              </a:spcAft>
              <a:buNone/>
            </a:pPr>
            <a:endParaRPr lang="en-IN" dirty="0">
              <a:effectLst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PROBLEM CODE </a:t>
            </a:r>
            <a:r>
              <a:rPr lang="en-IN" sz="2000" dirty="0">
                <a:sym typeface="+mn-ea"/>
              </a:rPr>
              <a:t>: RA27   </a:t>
            </a:r>
            <a:endParaRPr lang="en-IN" sz="2000" dirty="0">
              <a:sym typeface="+mn-ea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TEAM LEADER NAME </a:t>
            </a:r>
            <a:r>
              <a:rPr lang="en-IN" sz="2000" b="1" dirty="0">
                <a:sym typeface="+mn-ea"/>
              </a:rPr>
              <a:t>:</a:t>
            </a:r>
            <a:r>
              <a:rPr lang="en-IN" sz="2000" dirty="0">
                <a:sym typeface="+mn-ea"/>
              </a:rPr>
              <a:t> Abhishek Gupta 	</a:t>
            </a:r>
            <a:endParaRPr lang="en-IN" sz="2000" dirty="0">
              <a:sym typeface="+mn-ea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COLLEGE CODE </a:t>
            </a:r>
            <a:r>
              <a:rPr lang="en-IN" sz="2000" b="1" u="sng" dirty="0">
                <a:sym typeface="+mn-ea"/>
              </a:rPr>
              <a:t>:</a:t>
            </a:r>
            <a:r>
              <a:rPr lang="en-IN" sz="2000" b="1" dirty="0">
                <a:sym typeface="+mn-ea"/>
              </a:rPr>
              <a:t> </a:t>
            </a:r>
            <a:r>
              <a:rPr lang="en-IN" sz="2000" dirty="0">
                <a:sym typeface="+mn-ea"/>
              </a:rPr>
              <a:t>#2274        </a:t>
            </a:r>
            <a:endParaRPr lang="en-IN" sz="2000" dirty="0">
              <a:sym typeface="+mn-ea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TEAM NAME </a:t>
            </a:r>
            <a:r>
              <a:rPr lang="en-IN" sz="2000" b="1" u="sng" dirty="0">
                <a:sym typeface="+mn-ea"/>
              </a:rPr>
              <a:t>:</a:t>
            </a:r>
            <a:r>
              <a:rPr lang="en-IN" sz="2000" dirty="0">
                <a:sym typeface="+mn-ea"/>
              </a:rPr>
              <a:t> </a:t>
            </a:r>
            <a:r>
              <a:rPr lang="en-IN" sz="2000" dirty="0" err="1" smtClean="0">
                <a:sym typeface="+mn-ea"/>
              </a:rPr>
              <a:t>AgroCraft</a:t>
            </a:r>
            <a:r>
              <a:rPr lang="en-IN" sz="2000" dirty="0" smtClean="0">
                <a:sym typeface="+mn-ea"/>
              </a:rPr>
              <a:t>.</a:t>
            </a:r>
            <a:endParaRPr lang="en-IN" sz="2000" dirty="0" smtClean="0">
              <a:sym typeface="+mn-ea"/>
            </a:endParaRPr>
          </a:p>
          <a:p>
            <a:pPr marL="0" indent="0" algn="ctr">
              <a:buNone/>
            </a:pPr>
            <a:r>
              <a:rPr lang="en-IN" b="1" dirty="0"/>
              <a:t>Agrocraft, is an online portal with a pure vision to consolidate farmers and buyers who can both be consumers or restaurant owners, and abolish the system of middlemen.</a:t>
            </a:r>
            <a:endParaRPr lang="en-IN" b="1" dirty="0" smtClean="0">
              <a:sym typeface="+mn-ea"/>
            </a:endParaRPr>
          </a:p>
          <a:p>
            <a:pPr marL="0" indent="0" algn="ctr">
              <a:spcAft>
                <a:spcPts val="0"/>
              </a:spcAft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0" y="88900"/>
            <a:ext cx="4673600" cy="469900"/>
          </a:xfrm>
          <a:prstGeom prst="roundRect">
            <a:avLst/>
          </a:prstGeom>
          <a:solidFill>
            <a:srgbClr val="B8DCB8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 smtClean="0">
                <a:solidFill>
                  <a:schemeClr val="tx1"/>
                </a:solidFill>
              </a:rPr>
              <a:t>The farmer registers on the Multilingual portal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73600" y="659452"/>
            <a:ext cx="4673600" cy="704850"/>
          </a:xfrm>
          <a:prstGeom prst="roundRect">
            <a:avLst/>
          </a:prstGeom>
          <a:solidFill>
            <a:srgbClr val="B8DCB8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 smtClean="0">
                <a:solidFill>
                  <a:schemeClr val="tx1"/>
                </a:solidFill>
              </a:rPr>
              <a:t>Verification of legal documents (proof he’s a farmer) and quality of product on site.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819900" y="1658961"/>
            <a:ext cx="4673600" cy="677270"/>
          </a:xfrm>
          <a:prstGeom prst="roundRect">
            <a:avLst/>
          </a:prstGeom>
          <a:solidFill>
            <a:srgbClr val="B8DCB8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 smtClean="0">
                <a:solidFill>
                  <a:schemeClr val="tx1"/>
                </a:solidFill>
              </a:rPr>
              <a:t>The farmer can now upload his product via SMS, Website, Call.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32700" y="2620370"/>
            <a:ext cx="4673600" cy="618130"/>
          </a:xfrm>
          <a:prstGeom prst="roundRect">
            <a:avLst/>
          </a:prstGeom>
          <a:solidFill>
            <a:srgbClr val="B8DCB8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 smtClean="0">
                <a:solidFill>
                  <a:schemeClr val="tx1"/>
                </a:solidFill>
              </a:rPr>
              <a:t>The farmer will be shown Minimum Selling Price, to give him estimate value.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819900" y="3501883"/>
            <a:ext cx="4673600" cy="1054100"/>
          </a:xfrm>
          <a:prstGeom prst="roundRect">
            <a:avLst/>
          </a:prstGeom>
          <a:solidFill>
            <a:srgbClr val="B8DCB8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 smtClean="0">
                <a:solidFill>
                  <a:schemeClr val="tx1"/>
                </a:solidFill>
              </a:rPr>
              <a:t>As the date of expiry arrives, the price decreases by a certain percentage. On the expiry date, the product will be taken down.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959546" y="4853719"/>
            <a:ext cx="4673600" cy="701154"/>
          </a:xfrm>
          <a:prstGeom prst="roundRect">
            <a:avLst/>
          </a:prstGeom>
          <a:solidFill>
            <a:srgbClr val="B8DCB8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 smtClean="0">
                <a:solidFill>
                  <a:schemeClr val="tx1"/>
                </a:solidFill>
              </a:rPr>
              <a:t>Small scale farmers can form groups to cater to large orders.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91069" y="5660408"/>
            <a:ext cx="4673600" cy="1197591"/>
          </a:xfrm>
          <a:prstGeom prst="roundRect">
            <a:avLst/>
          </a:prstGeom>
          <a:solidFill>
            <a:srgbClr val="B8DCB8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 smtClean="0">
                <a:solidFill>
                  <a:schemeClr val="tx1"/>
                </a:solidFill>
              </a:rPr>
              <a:t>The farmer has to deposit his produce at the nearby government warehouse for packaging and </a:t>
            </a:r>
            <a:r>
              <a:rPr lang="en-US" dirty="0" err="1" smtClean="0">
                <a:solidFill>
                  <a:schemeClr val="tx1"/>
                </a:solidFill>
              </a:rPr>
              <a:t>labelling</a:t>
            </a:r>
            <a:r>
              <a:rPr lang="en-US" dirty="0" smtClean="0">
                <a:solidFill>
                  <a:schemeClr val="tx1"/>
                </a:solidFill>
              </a:rPr>
              <a:t>, and then it will set out for delivery.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6826223" y="245656"/>
            <a:ext cx="242316" cy="4094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8684593" y="1364302"/>
            <a:ext cx="241043" cy="308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9628563" y="2312067"/>
            <a:ext cx="241043" cy="308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9392103" y="3193580"/>
            <a:ext cx="241043" cy="308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499821" y="4506893"/>
            <a:ext cx="241043" cy="308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2527869" y="5352105"/>
            <a:ext cx="241043" cy="308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91319" y="1997596"/>
            <a:ext cx="4039738" cy="179648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 smtClean="0"/>
              <a:t>FARMER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137374" y="1402724"/>
            <a:ext cx="2099256" cy="11075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Reporting System</a:t>
            </a:r>
            <a:endParaRPr lang="en-US" b="1" dirty="0"/>
          </a:p>
        </p:txBody>
      </p:sp>
      <p:sp>
        <p:nvSpPr>
          <p:cNvPr id="3" name="Cloud 2"/>
          <p:cNvSpPr/>
          <p:nvPr/>
        </p:nvSpPr>
        <p:spPr>
          <a:xfrm>
            <a:off x="2597240" y="5589431"/>
            <a:ext cx="2099256" cy="11075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Review System</a:t>
            </a:r>
            <a:endParaRPr lang="en-US" b="1" dirty="0"/>
          </a:p>
        </p:txBody>
      </p:sp>
      <p:sp>
        <p:nvSpPr>
          <p:cNvPr id="4" name="Cloud 3"/>
          <p:cNvSpPr/>
          <p:nvPr/>
        </p:nvSpPr>
        <p:spPr>
          <a:xfrm>
            <a:off x="5085008" y="5721440"/>
            <a:ext cx="2099256" cy="11075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Bestsellers</a:t>
            </a:r>
            <a:endParaRPr lang="en-US" b="1" dirty="0"/>
          </a:p>
        </p:txBody>
      </p:sp>
      <p:sp>
        <p:nvSpPr>
          <p:cNvPr id="5" name="Cloud 4"/>
          <p:cNvSpPr/>
          <p:nvPr/>
        </p:nvSpPr>
        <p:spPr>
          <a:xfrm>
            <a:off x="7533068" y="5589431"/>
            <a:ext cx="2099256" cy="118485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Filter System </a:t>
            </a:r>
            <a:r>
              <a:rPr lang="en-US" dirty="0" smtClean="0"/>
              <a:t>(stars and comments)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8446395" y="1017432"/>
            <a:ext cx="3193960" cy="11075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Recommendation System</a:t>
            </a:r>
            <a:endParaRPr lang="en-US" b="1" dirty="0"/>
          </a:p>
        </p:txBody>
      </p:sp>
      <p:sp>
        <p:nvSpPr>
          <p:cNvPr id="7" name="Cloud 6"/>
          <p:cNvSpPr/>
          <p:nvPr/>
        </p:nvSpPr>
        <p:spPr>
          <a:xfrm>
            <a:off x="137374" y="2349321"/>
            <a:ext cx="3706969" cy="33592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Subscription feature.</a:t>
            </a:r>
            <a:r>
              <a:rPr lang="en-IN" dirty="0"/>
              <a:t> (Order once, product will  be delivered for the specified duration). Government warehouses available for storage to reduce the repeated delivery charges. </a:t>
            </a:r>
            <a:endParaRPr lang="en-IN" dirty="0"/>
          </a:p>
        </p:txBody>
      </p:sp>
      <p:sp>
        <p:nvSpPr>
          <p:cNvPr id="8" name="Cloud 7"/>
          <p:cNvSpPr/>
          <p:nvPr/>
        </p:nvSpPr>
        <p:spPr>
          <a:xfrm>
            <a:off x="9052775" y="2639097"/>
            <a:ext cx="2861256" cy="31145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Bookmark system</a:t>
            </a:r>
            <a:r>
              <a:rPr lang="en-IN" dirty="0"/>
              <a:t> (buyer prefers a farmer, he will be notified every time the farmer uploads).</a:t>
            </a:r>
            <a:endParaRPr lang="en-IN" dirty="0"/>
          </a:p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584879" y="1223493"/>
            <a:ext cx="2948189" cy="1777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BUYER </a:t>
            </a:r>
            <a:endParaRPr lang="en-US" sz="2400" b="1" dirty="0" smtClean="0"/>
          </a:p>
          <a:p>
            <a:pPr algn="ctr"/>
            <a:r>
              <a:rPr lang="en-US" sz="2400" b="1" dirty="0" smtClean="0"/>
              <a:t>FEATURES</a:t>
            </a:r>
            <a:endParaRPr lang="en-US" sz="2400" b="1" dirty="0"/>
          </a:p>
        </p:txBody>
      </p:sp>
      <p:cxnSp>
        <p:nvCxnSpPr>
          <p:cNvPr id="20" name="Straight Arrow Connector 19"/>
          <p:cNvCxnSpPr>
            <a:stCxn id="9" idx="2"/>
          </p:cNvCxnSpPr>
          <p:nvPr/>
        </p:nvCxnSpPr>
        <p:spPr>
          <a:xfrm flipH="1">
            <a:off x="3646868" y="2112135"/>
            <a:ext cx="938011" cy="888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</p:cNvCxnSpPr>
          <p:nvPr/>
        </p:nvCxnSpPr>
        <p:spPr>
          <a:xfrm flipH="1">
            <a:off x="4275786" y="2740500"/>
            <a:ext cx="740845" cy="2848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4"/>
            <a:endCxn id="4" idx="3"/>
          </p:cNvCxnSpPr>
          <p:nvPr/>
        </p:nvCxnSpPr>
        <p:spPr>
          <a:xfrm>
            <a:off x="6058974" y="3000777"/>
            <a:ext cx="75662" cy="278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5"/>
            <a:endCxn id="5" idx="3"/>
          </p:cNvCxnSpPr>
          <p:nvPr/>
        </p:nvCxnSpPr>
        <p:spPr>
          <a:xfrm>
            <a:off x="7101316" y="2740500"/>
            <a:ext cx="1481380" cy="2916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6"/>
          </p:cNvCxnSpPr>
          <p:nvPr/>
        </p:nvCxnSpPr>
        <p:spPr>
          <a:xfrm>
            <a:off x="7533068" y="2112135"/>
            <a:ext cx="1868509" cy="1004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loud 31"/>
          <p:cNvSpPr/>
          <p:nvPr/>
        </p:nvSpPr>
        <p:spPr>
          <a:xfrm>
            <a:off x="2632855" y="246846"/>
            <a:ext cx="2290293" cy="11075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Personalized Chat section</a:t>
            </a:r>
            <a:endParaRPr lang="en-US" b="1" dirty="0"/>
          </a:p>
        </p:txBody>
      </p:sp>
      <p:cxnSp>
        <p:nvCxnSpPr>
          <p:cNvPr id="34" name="Straight Arrow Connector 33"/>
          <p:cNvCxnSpPr>
            <a:stCxn id="9" idx="1"/>
          </p:cNvCxnSpPr>
          <p:nvPr/>
        </p:nvCxnSpPr>
        <p:spPr>
          <a:xfrm flipH="1" flipV="1">
            <a:off x="4468969" y="1223493"/>
            <a:ext cx="547662" cy="260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2137893" y="1571223"/>
            <a:ext cx="2558604" cy="270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7"/>
            <a:endCxn id="6" idx="2"/>
          </p:cNvCxnSpPr>
          <p:nvPr/>
        </p:nvCxnSpPr>
        <p:spPr>
          <a:xfrm>
            <a:off x="7101316" y="1483770"/>
            <a:ext cx="1354986" cy="87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>
          <a:xfrm>
            <a:off x="6729181" y="0"/>
            <a:ext cx="2099256" cy="11075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Notification</a:t>
            </a:r>
            <a:endParaRPr lang="en-US" b="1" dirty="0" smtClean="0"/>
          </a:p>
          <a:p>
            <a:pPr algn="ctr"/>
            <a:r>
              <a:rPr lang="en-US" b="1" dirty="0" smtClean="0"/>
              <a:t>Syste</a:t>
            </a:r>
            <a:r>
              <a:rPr lang="en-US" b="1" dirty="0"/>
              <a:t>m</a:t>
            </a:r>
            <a:endParaRPr lang="en-US" b="1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6729181" y="1017432"/>
            <a:ext cx="372135" cy="336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850" y="756920"/>
            <a:ext cx="6164213" cy="42767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q"/>
            </a:pPr>
            <a:r>
              <a:rPr lang="en-IN" sz="1700" dirty="0" smtClean="0"/>
              <a:t>The </a:t>
            </a:r>
            <a:r>
              <a:rPr lang="en-IN" sz="1700" b="1" dirty="0" smtClean="0"/>
              <a:t>farmer is given the opportunity to deliver</a:t>
            </a:r>
            <a:r>
              <a:rPr lang="en-IN" sz="1700" dirty="0" smtClean="0"/>
              <a:t>, if he chooses not to, </a:t>
            </a:r>
            <a:r>
              <a:rPr lang="en-IN" sz="1700" b="1" dirty="0" smtClean="0"/>
              <a:t>delivery system are integrated</a:t>
            </a:r>
            <a:r>
              <a:rPr lang="en-IN" sz="1700" dirty="0" smtClean="0"/>
              <a:t> for the delivery service.  </a:t>
            </a:r>
            <a:r>
              <a:rPr lang="en-IN" sz="1700" b="1" dirty="0" smtClean="0"/>
              <a:t>Buyer </a:t>
            </a:r>
            <a:r>
              <a:rPr lang="en-IN" sz="1700" dirty="0" smtClean="0"/>
              <a:t>also has the option to </a:t>
            </a:r>
            <a:r>
              <a:rPr lang="en-IN" sz="1700" b="1" dirty="0" smtClean="0"/>
              <a:t>pickup </a:t>
            </a:r>
            <a:r>
              <a:rPr lang="en-IN" sz="1700" dirty="0" smtClean="0"/>
              <a:t>his order.</a:t>
            </a:r>
            <a:endParaRPr lang="en-IN" sz="17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7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700" dirty="0" smtClean="0"/>
              <a:t> The farmer has to </a:t>
            </a:r>
            <a:r>
              <a:rPr lang="en-IN" sz="1700" b="1" dirty="0" smtClean="0"/>
              <a:t>take his products to the ware house nearest to his vicinity</a:t>
            </a:r>
            <a:r>
              <a:rPr lang="en-IN" sz="1700" dirty="0" smtClean="0"/>
              <a:t> (rented by government at 7 </a:t>
            </a:r>
            <a:r>
              <a:rPr lang="en-IN" sz="1700" dirty="0" err="1" smtClean="0"/>
              <a:t>Rs</a:t>
            </a:r>
            <a:r>
              <a:rPr lang="en-IN" sz="1700" dirty="0" smtClean="0"/>
              <a:t>/ quintal) for packaging and labelling. </a:t>
            </a:r>
            <a:endParaRPr lang="en-IN" sz="17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7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700" dirty="0" smtClean="0"/>
              <a:t>Agrocraft will </a:t>
            </a:r>
            <a:r>
              <a:rPr lang="en-IN" sz="1700" b="1" dirty="0" smtClean="0"/>
              <a:t>verify the products at the warehouse</a:t>
            </a:r>
            <a:r>
              <a:rPr lang="en-IN" sz="1700" dirty="0" smtClean="0"/>
              <a:t>, package it and then label it.</a:t>
            </a:r>
            <a:endParaRPr lang="en-IN" sz="17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7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700" dirty="0" smtClean="0"/>
              <a:t>The </a:t>
            </a:r>
            <a:r>
              <a:rPr lang="en-IN" sz="1700" b="1" dirty="0" smtClean="0"/>
              <a:t>delivery agent/buyer will pick it up</a:t>
            </a:r>
            <a:r>
              <a:rPr lang="en-IN" sz="1700" dirty="0" smtClean="0"/>
              <a:t> from here or the farmer can now deliver his product.</a:t>
            </a:r>
            <a:endParaRPr lang="en-IN" sz="17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7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700" b="1" dirty="0" smtClean="0"/>
              <a:t>Top Courier services and Indian post</a:t>
            </a:r>
            <a:r>
              <a:rPr lang="en-IN" sz="1700" dirty="0" smtClean="0"/>
              <a:t> (covers all regions in India) are available for delivery in the portal.</a:t>
            </a:r>
            <a:endParaRPr lang="en-IN" sz="17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53365" y="5303520"/>
            <a:ext cx="11841480" cy="139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Wingdings" panose="05000000000000000000" charset="0"/>
              <a:buChar char="q"/>
            </a:pPr>
            <a:r>
              <a:rPr lang="en-IN" sz="17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 Modern Technology </a:t>
            </a:r>
            <a:r>
              <a:rPr lang="en-IN" sz="17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:- Big Data , Data Analytics , Visualization, Machine learning .</a:t>
            </a:r>
            <a:endParaRPr lang="en-IN" sz="1700" dirty="0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171450" indent="-171450" algn="l">
              <a:buFont typeface="Wingdings" panose="05000000000000000000" charset="0"/>
              <a:buChar char="q"/>
            </a:pPr>
            <a:r>
              <a:rPr lang="en-IN" sz="1700" b="1" dirty="0"/>
              <a:t>  Mobile Development </a:t>
            </a:r>
            <a:r>
              <a:rPr lang="en-IN" sz="1700" dirty="0"/>
              <a:t>:-Android Studio, Android SDK and Jellybean version and above.</a:t>
            </a:r>
            <a:endParaRPr lang="en-IN" sz="1700" dirty="0"/>
          </a:p>
          <a:p>
            <a:pPr marL="171450" indent="-171450" algn="l">
              <a:buFont typeface="Wingdings" panose="05000000000000000000" charset="0"/>
              <a:buChar char="q"/>
            </a:pPr>
            <a:r>
              <a:rPr lang="en-IN" sz="1700" dirty="0"/>
              <a:t>  </a:t>
            </a:r>
            <a:r>
              <a:rPr lang="en-IN" sz="17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Backend Development</a:t>
            </a:r>
            <a:r>
              <a:rPr lang="en-IN" sz="17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: -MySQL Database and Firebase.</a:t>
            </a:r>
            <a:endParaRPr lang="en-IN" sz="1700"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sz="17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Web Technology </a:t>
            </a:r>
            <a:r>
              <a:rPr lang="en-IN" sz="17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:</a:t>
            </a:r>
            <a:r>
              <a:rPr lang="en-IN" sz="1700" dirty="0">
                <a:sym typeface="+mn-ea"/>
              </a:rPr>
              <a:t> - HTML, CSS, JavaScript, AJAX, Bootstrap , Django and </a:t>
            </a:r>
            <a:r>
              <a:rPr lang="en-IN" sz="1700" dirty="0" err="1">
                <a:sym typeface="+mn-ea"/>
              </a:rPr>
              <a:t>nodeJS</a:t>
            </a:r>
            <a:r>
              <a:rPr lang="en-IN" sz="1700" dirty="0">
                <a:sym typeface="+mn-ea"/>
              </a:rPr>
              <a:t>  </a:t>
            </a:r>
            <a:endParaRPr lang="en-IN" sz="1700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sz="17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Programming languages </a:t>
            </a:r>
            <a:r>
              <a:rPr lang="en-IN" sz="1700" dirty="0">
                <a:sym typeface="+mn-ea"/>
              </a:rPr>
              <a:t>: - Python.</a:t>
            </a:r>
            <a:endParaRPr lang="en-IN" sz="1700" dirty="0"/>
          </a:p>
        </p:txBody>
      </p:sp>
      <p:sp>
        <p:nvSpPr>
          <p:cNvPr id="12" name="Rectangle 11"/>
          <p:cNvSpPr/>
          <p:nvPr/>
        </p:nvSpPr>
        <p:spPr>
          <a:xfrm>
            <a:off x="7138671" y="161925"/>
            <a:ext cx="366776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IN" alt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ONVENTIONAL</a:t>
            </a:r>
            <a:r>
              <a:rPr 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IN" alt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</a:t>
            </a:r>
            <a:r>
              <a:rPr 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/</a:t>
            </a:r>
            <a:r>
              <a:rPr lang="en-IN" alt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</a:t>
            </a:r>
            <a:r>
              <a:rPr 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IN" altLang="en-US" sz="2000" b="1" i="1" u="sng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AGROCRAFT</a:t>
            </a:r>
            <a:endParaRPr lang="en-IN" altLang="en-US" sz="2000" b="1" i="1" u="sng" dirty="0" err="1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" name="Picture 2" descr="Simple Flowcha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7370" y="756920"/>
            <a:ext cx="4406900" cy="3347085"/>
          </a:xfrm>
          <a:prstGeom prst="rect">
            <a:avLst/>
          </a:prstGeom>
        </p:spPr>
      </p:pic>
      <p:sp>
        <p:nvSpPr>
          <p:cNvPr id="4" name="Rectangle 11"/>
          <p:cNvSpPr/>
          <p:nvPr/>
        </p:nvSpPr>
        <p:spPr>
          <a:xfrm>
            <a:off x="853123" y="161925"/>
            <a:ext cx="4219575" cy="39878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IN" alt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DELIVERY AND QUALITY VERIFICATION</a:t>
            </a:r>
            <a:endParaRPr lang="en-IN" altLang="en-US" sz="2000" b="1" i="1" u="sng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11"/>
          <p:cNvSpPr/>
          <p:nvPr/>
        </p:nvSpPr>
        <p:spPr>
          <a:xfrm>
            <a:off x="5383849" y="4904740"/>
            <a:ext cx="2313305" cy="39878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IN" altLang="en-US" sz="2000" b="1" i="1" u="sng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TECHNOLOGY STACK</a:t>
            </a:r>
            <a:endParaRPr lang="en-IN" altLang="en-US" sz="2000" b="1" i="1" u="sng" dirty="0" err="1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278380" y="121285"/>
            <a:ext cx="225869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b="1" i="1" u="sng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USE CASE </a:t>
            </a:r>
            <a:endParaRPr lang="en-US" b="1" i="1" u="sng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344920" y="121285"/>
            <a:ext cx="57467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DEPENDENCIES</a:t>
            </a:r>
            <a:endParaRPr lang="en-IN" b="1" u="sng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sym typeface="+mn-ea"/>
            </a:endParaRPr>
          </a:p>
          <a:p>
            <a:pPr algn="ctr"/>
            <a:endParaRPr lang="en-IN"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dirty="0" smtClean="0">
                <a:sym typeface="+mn-ea"/>
              </a:rPr>
              <a:t>Farmer- basic phone and legal documents</a:t>
            </a:r>
            <a:endParaRPr lang="en-IN"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dirty="0">
                <a:sym typeface="+mn-ea"/>
              </a:rPr>
              <a:t>This application can be installed in all devices having </a:t>
            </a:r>
            <a:r>
              <a:rPr lang="en-IN" b="1" dirty="0">
                <a:sym typeface="+mn-ea"/>
              </a:rPr>
              <a:t>Android version Jellybean and higher</a:t>
            </a:r>
            <a:r>
              <a:rPr lang="en-IN" dirty="0">
                <a:sym typeface="+mn-ea"/>
              </a:rPr>
              <a:t>.</a:t>
            </a:r>
            <a:endParaRPr lang="en-IN"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dirty="0">
                <a:sym typeface="+mn-ea"/>
              </a:rPr>
              <a:t>An </a:t>
            </a:r>
            <a:r>
              <a:rPr lang="en-IN" b="1" dirty="0">
                <a:sym typeface="+mn-ea"/>
              </a:rPr>
              <a:t>online portal</a:t>
            </a:r>
            <a:r>
              <a:rPr lang="en-IN" dirty="0">
                <a:sym typeface="+mn-ea"/>
              </a:rPr>
              <a:t> generated shall require IE v9 or higher, Google Chrome, Mozilla Firefox, or any other </a:t>
            </a:r>
            <a:r>
              <a:rPr lang="en-IN" b="1" dirty="0">
                <a:sym typeface="+mn-ea"/>
              </a:rPr>
              <a:t>web browser.</a:t>
            </a:r>
            <a:endParaRPr lang="en-IN" b="1" dirty="0"/>
          </a:p>
          <a:p>
            <a:endParaRPr lang="en-US" b="1" dirty="0"/>
          </a:p>
        </p:txBody>
      </p:sp>
      <p:sp>
        <p:nvSpPr>
          <p:cNvPr id="5" name="Text Box 4"/>
          <p:cNvSpPr txBox="1"/>
          <p:nvPr/>
        </p:nvSpPr>
        <p:spPr>
          <a:xfrm>
            <a:off x="6344920" y="2366010"/>
            <a:ext cx="55822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SHOWSTOPPERS</a:t>
            </a:r>
            <a:r>
              <a:rPr lang="en-IN" b="1" dirty="0">
                <a:sym typeface="+mn-ea"/>
              </a:rPr>
              <a:t> </a:t>
            </a:r>
            <a:endParaRPr lang="en-IN" b="1" dirty="0">
              <a:sym typeface="+mn-ea"/>
            </a:endParaRPr>
          </a:p>
          <a:p>
            <a:pPr algn="ctr"/>
            <a:endParaRPr lang="en-IN"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dirty="0" smtClean="0">
                <a:sym typeface="+mn-ea"/>
              </a:rPr>
              <a:t>For the 47% of  illiterate farmers</a:t>
            </a:r>
            <a:r>
              <a:rPr lang="en-IN" b="1" dirty="0" smtClean="0">
                <a:sym typeface="+mn-ea"/>
              </a:rPr>
              <a:t>, Multilingual SMS and Multilingual Call System </a:t>
            </a:r>
            <a:r>
              <a:rPr lang="en-IN" dirty="0" smtClean="0">
                <a:sym typeface="+mn-ea"/>
              </a:rPr>
              <a:t>has been designed.</a:t>
            </a:r>
            <a:endParaRPr lang="en-IN" dirty="0" smtClean="0">
              <a:sym typeface="+mn-ea"/>
            </a:endParaRPr>
          </a:p>
          <a:p>
            <a:pPr marL="285750" indent="-285750">
              <a:buFont typeface="Wingdings" panose="05000000000000000000" charset="0"/>
              <a:buChar char="q"/>
            </a:pPr>
            <a:endParaRPr lang="en-IN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b="1" dirty="0">
                <a:sym typeface="+mn-ea"/>
              </a:rPr>
              <a:t>F</a:t>
            </a:r>
            <a:r>
              <a:rPr lang="en-IN" b="1" dirty="0" smtClean="0">
                <a:sym typeface="+mn-ea"/>
              </a:rPr>
              <a:t>armer profits -</a:t>
            </a:r>
            <a:r>
              <a:rPr lang="en-IN" dirty="0" smtClean="0">
                <a:sym typeface="+mn-ea"/>
              </a:rPr>
              <a:t> </a:t>
            </a:r>
            <a:r>
              <a:rPr lang="en-IN" dirty="0">
                <a:sym typeface="+mn-ea"/>
              </a:rPr>
              <a:t>sells at better rates.</a:t>
            </a:r>
            <a:endParaRPr lang="en-IN" dirty="0" smtClean="0">
              <a:sym typeface="+mn-ea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b="1" dirty="0" smtClean="0">
                <a:sym typeface="+mn-ea"/>
              </a:rPr>
              <a:t>B</a:t>
            </a:r>
            <a:r>
              <a:rPr lang="en-IN" b="1" dirty="0" smtClean="0">
                <a:sym typeface="+mn-ea"/>
              </a:rPr>
              <a:t>uyer</a:t>
            </a:r>
            <a:r>
              <a:rPr lang="en-IN" dirty="0" smtClean="0">
                <a:sym typeface="+mn-ea"/>
              </a:rPr>
              <a:t> </a:t>
            </a:r>
            <a:r>
              <a:rPr lang="en-IN" b="1" dirty="0">
                <a:sym typeface="+mn-ea"/>
              </a:rPr>
              <a:t>profits </a:t>
            </a:r>
            <a:r>
              <a:rPr lang="en-IN" b="1" dirty="0" smtClean="0">
                <a:sym typeface="+mn-ea"/>
              </a:rPr>
              <a:t> - </a:t>
            </a:r>
            <a:r>
              <a:rPr lang="en-IN" dirty="0" smtClean="0">
                <a:sym typeface="+mn-ea"/>
              </a:rPr>
              <a:t>buy </a:t>
            </a:r>
            <a:r>
              <a:rPr lang="en-IN" dirty="0">
                <a:sym typeface="+mn-ea"/>
              </a:rPr>
              <a:t>at cheaper </a:t>
            </a:r>
            <a:r>
              <a:rPr lang="en-IN" dirty="0" smtClean="0">
                <a:sym typeface="+mn-ea"/>
              </a:rPr>
              <a:t>rates</a:t>
            </a:r>
            <a:endParaRPr lang="en-IN" dirty="0" smtClean="0">
              <a:sym typeface="+mn-ea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b="1" dirty="0" smtClean="0">
                <a:sym typeface="+mn-ea"/>
              </a:rPr>
              <a:t>T</a:t>
            </a:r>
            <a:r>
              <a:rPr lang="en-IN" b="1" dirty="0" smtClean="0">
                <a:sym typeface="+mn-ea"/>
              </a:rPr>
              <a:t>ransport systems  profit</a:t>
            </a:r>
            <a:r>
              <a:rPr lang="en-IN" dirty="0" smtClean="0">
                <a:sym typeface="+mn-ea"/>
              </a:rPr>
              <a:t> - increase </a:t>
            </a:r>
            <a:r>
              <a:rPr lang="en-IN" dirty="0">
                <a:sym typeface="+mn-ea"/>
              </a:rPr>
              <a:t>of clients at their end</a:t>
            </a:r>
            <a:r>
              <a:rPr lang="en-IN" dirty="0" smtClean="0">
                <a:sym typeface="+mn-ea"/>
              </a:rPr>
              <a:t>.</a:t>
            </a:r>
            <a:endParaRPr lang="en-IN" dirty="0" smtClean="0">
              <a:sym typeface="+mn-ea"/>
            </a:endParaRPr>
          </a:p>
          <a:p>
            <a:pPr marL="285750" indent="-285750">
              <a:buFont typeface="Wingdings" panose="05000000000000000000" charset="0"/>
              <a:buChar char="q"/>
            </a:pPr>
            <a:endParaRPr lang="en-IN" b="1"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dirty="0" smtClean="0">
                <a:sym typeface="+mn-ea"/>
              </a:rPr>
              <a:t>Buyers are </a:t>
            </a:r>
            <a:r>
              <a:rPr lang="en-IN" b="1" dirty="0" smtClean="0">
                <a:sym typeface="+mn-ea"/>
              </a:rPr>
              <a:t>not restricted</a:t>
            </a:r>
            <a:r>
              <a:rPr lang="en-IN" dirty="0" smtClean="0">
                <a:sym typeface="+mn-ea"/>
              </a:rPr>
              <a:t> to buy products from their </a:t>
            </a:r>
            <a:r>
              <a:rPr lang="en-IN" b="1" dirty="0" smtClean="0">
                <a:sym typeface="+mn-ea"/>
              </a:rPr>
              <a:t>own city</a:t>
            </a:r>
            <a:r>
              <a:rPr lang="en-IN" dirty="0" smtClean="0">
                <a:sym typeface="+mn-ea"/>
              </a:rPr>
              <a:t> anymore.</a:t>
            </a:r>
            <a:endParaRPr lang="en-IN" dirty="0" smtClean="0">
              <a:sym typeface="+mn-ea"/>
            </a:endParaRPr>
          </a:p>
          <a:p>
            <a:pPr marL="285750" indent="-285750">
              <a:buFont typeface="Wingdings" panose="05000000000000000000" charset="0"/>
              <a:buChar char="q"/>
            </a:pPr>
            <a:endParaRPr lang="en-IN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b="1" dirty="0" smtClean="0">
                <a:sym typeface="+mn-ea"/>
              </a:rPr>
              <a:t>Remote farmers come in contact with city buyers </a:t>
            </a:r>
            <a:r>
              <a:rPr lang="en-IN" dirty="0" smtClean="0">
                <a:sym typeface="+mn-ea"/>
              </a:rPr>
              <a:t>and they can negotiate using the chat system/call.</a:t>
            </a:r>
            <a:endParaRPr lang="en-IN" dirty="0" smtClean="0">
              <a:sym typeface="+mn-ea"/>
            </a:endParaRPr>
          </a:p>
          <a:p>
            <a:pPr marL="285750" indent="-285750">
              <a:buFont typeface="Wingdings" panose="05000000000000000000" charset="0"/>
              <a:buChar char="§"/>
            </a:pPr>
            <a:endParaRPr lang="en-IN" dirty="0" smtClean="0">
              <a:sym typeface="+mn-ea"/>
            </a:endParaRPr>
          </a:p>
        </p:txBody>
      </p:sp>
      <p:pic>
        <p:nvPicPr>
          <p:cNvPr id="7" name="Picture 6" descr="flow use case 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00" y="489585"/>
            <a:ext cx="6255385" cy="6399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3663</Words>
  <Application>WPS Presentation</Application>
  <PresentationFormat>Custom</PresentationFormat>
  <Paragraphs>97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Wingdings</vt:lpstr>
      <vt:lpstr>Segoe Script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 bhat</dc:creator>
  <cp:lastModifiedBy>abhis</cp:lastModifiedBy>
  <cp:revision>42</cp:revision>
  <dcterms:created xsi:type="dcterms:W3CDTF">2020-01-31T11:38:00Z</dcterms:created>
  <dcterms:modified xsi:type="dcterms:W3CDTF">2020-02-05T10:10:51Z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1033-11.2.0.9085</vt:lpwstr>
  </property>
</Properties>
</file>