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63" r:id="rId3"/>
    <p:sldId id="265" r:id="rId4"/>
    <p:sldId id="26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880D"/>
    <a:srgbClr val="DA8008"/>
    <a:srgbClr val="E11601"/>
    <a:srgbClr val="99CCFF"/>
    <a:srgbClr val="FFFF66"/>
    <a:srgbClr val="A9B2A8"/>
    <a:srgbClr val="C1BD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5" autoAdjust="0"/>
    <p:restoredTop sz="93772" autoAdjust="0"/>
  </p:normalViewPr>
  <p:slideViewPr>
    <p:cSldViewPr snapToGrid="0">
      <p:cViewPr>
        <p:scale>
          <a:sx n="70" d="100"/>
          <a:sy n="70" d="100"/>
        </p:scale>
        <p:origin x="-600" y="-72"/>
      </p:cViewPr>
      <p:guideLst>
        <p:guide orient="horz" pos="2124"/>
        <p:guide pos="3866"/>
      </p:guideLst>
    </p:cSldViewPr>
  </p:slideViewPr>
  <p:outlineViewPr>
    <p:cViewPr>
      <p:scale>
        <a:sx n="33" d="100"/>
        <a:sy n="33" d="100"/>
      </p:scale>
      <p:origin x="42"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739FA-8D86-49DA-B621-117EB9B3EC05}"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D5D7AB-7D0F-4744-B848-131B76D0DB3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DEBB1A40-CEB4-404B-BDEC-031982722A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DEBB1A40-CEB4-404B-BDEC-031982722AD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EBB1A40-CEB4-404B-BDEC-031982722AD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B1A40-CEB4-404B-BDEC-031982722AD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BB1A40-CEB4-404B-BDEC-031982722A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BB1A40-CEB4-404B-BDEC-031982722A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B1A40-CEB4-404B-BDEC-031982722AD1}"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49F29-8AC5-4E67-9491-285136E831C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79400" y="237490"/>
            <a:ext cx="11732895" cy="6299200"/>
          </a:xfrm>
        </p:spPr>
        <p:txBody>
          <a:bodyPr>
            <a:normAutofit/>
          </a:bodyPr>
          <a:lstStyle/>
          <a:p>
            <a:pPr marL="0" indent="0" algn="ctr">
              <a:spcAft>
                <a:spcPts val="0"/>
              </a:spcAft>
              <a:buNone/>
            </a:pPr>
            <a:endParaRPr lang="en-IN" sz="1000" dirty="0">
              <a:effectLst/>
            </a:endParaRPr>
          </a:p>
          <a:p>
            <a:pPr marL="0" indent="0">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PROBLEM STATEMENT </a:t>
            </a:r>
            <a:r>
              <a:rPr lang="en-IN" sz="2000" b="1" dirty="0">
                <a:sym typeface="+mn-ea"/>
              </a:rPr>
              <a:t>: </a:t>
            </a:r>
            <a:r>
              <a:rPr lang="en-IN" sz="2000" dirty="0">
                <a:sym typeface="+mn-ea"/>
              </a:rPr>
              <a:t>Portal for Farmers to sell their produce at a </a:t>
            </a:r>
            <a:r>
              <a:rPr lang="en-IN" sz="2000" b="1" dirty="0">
                <a:sym typeface="+mn-ea"/>
              </a:rPr>
              <a:t>better rate</a:t>
            </a:r>
            <a:r>
              <a:rPr lang="en-IN" sz="2000" dirty="0">
                <a:sym typeface="+mn-ea"/>
              </a:rPr>
              <a:t>. </a:t>
            </a:r>
            <a:endParaRPr lang="en-IN" sz="2000" dirty="0">
              <a:effectLst/>
            </a:endParaRPr>
          </a:p>
          <a:p>
            <a:pPr marL="800100" indent="-342900">
              <a:spcAft>
                <a:spcPts val="0"/>
              </a:spcAft>
              <a:buFont typeface="Wingdings" panose="05000000000000000000" charset="0"/>
              <a:buChar char="q"/>
            </a:pPr>
            <a:r>
              <a:rPr lang="en-IN" sz="2000" dirty="0">
                <a:sym typeface="+mn-ea"/>
              </a:rPr>
              <a:t>System that provides farmers an interface to  </a:t>
            </a:r>
            <a:r>
              <a:rPr lang="en-IN" sz="2000" b="1" dirty="0">
                <a:sym typeface="+mn-ea"/>
              </a:rPr>
              <a:t>sell </a:t>
            </a:r>
            <a:r>
              <a:rPr lang="en-IN" sz="2000" dirty="0">
                <a:sym typeface="+mn-ea"/>
              </a:rPr>
              <a:t>their product, and </a:t>
            </a:r>
            <a:r>
              <a:rPr lang="en-IN" sz="2000" b="1" dirty="0">
                <a:sym typeface="+mn-ea"/>
              </a:rPr>
              <a:t>connect </a:t>
            </a:r>
            <a:r>
              <a:rPr lang="en-IN" sz="2000" dirty="0">
                <a:sym typeface="+mn-ea"/>
              </a:rPr>
              <a:t>with the </a:t>
            </a:r>
            <a:r>
              <a:rPr lang="en-IN" sz="2000" b="1" dirty="0">
                <a:sym typeface="+mn-ea"/>
              </a:rPr>
              <a:t>buyers </a:t>
            </a:r>
            <a:r>
              <a:rPr lang="en-IN" sz="2000" dirty="0">
                <a:sym typeface="+mn-ea"/>
              </a:rPr>
              <a:t>all over India.</a:t>
            </a:r>
            <a:endParaRPr lang="en-IN" sz="2000" dirty="0">
              <a:effectLst/>
            </a:endParaRPr>
          </a:p>
          <a:p>
            <a:pPr marL="800100" indent="-342900">
              <a:spcAft>
                <a:spcPts val="0"/>
              </a:spcAft>
              <a:buFont typeface="Wingdings" panose="05000000000000000000" charset="0"/>
              <a:buChar char="q"/>
            </a:pPr>
            <a:r>
              <a:rPr lang="en-IN" sz="2000" b="1" dirty="0">
                <a:sym typeface="+mn-ea"/>
              </a:rPr>
              <a:t>Simple interface</a:t>
            </a:r>
            <a:r>
              <a:rPr lang="en-IN" sz="2000" dirty="0">
                <a:sym typeface="+mn-ea"/>
              </a:rPr>
              <a:t> that works on smart devices, </a:t>
            </a:r>
            <a:r>
              <a:rPr lang="en-IN" sz="2000" b="1" dirty="0">
                <a:sym typeface="+mn-ea"/>
              </a:rPr>
              <a:t>SMS </a:t>
            </a:r>
            <a:r>
              <a:rPr lang="en-IN" sz="2000" dirty="0">
                <a:sym typeface="+mn-ea"/>
              </a:rPr>
              <a:t>to upload product details and respond via phone and SMS .</a:t>
            </a:r>
            <a:endParaRPr lang="en-IN" sz="2000" dirty="0">
              <a:effectLst/>
            </a:endParaRPr>
          </a:p>
          <a:p>
            <a:pPr marL="800100" indent="-342900">
              <a:spcAft>
                <a:spcPts val="0"/>
              </a:spcAft>
              <a:buFont typeface="Wingdings" panose="05000000000000000000" charset="0"/>
              <a:buChar char="q"/>
            </a:pPr>
            <a:r>
              <a:rPr lang="en-IN" sz="2000" b="1" dirty="0">
                <a:sym typeface="+mn-ea"/>
              </a:rPr>
              <a:t>Interface for anyone to buy the produce/vegetable </a:t>
            </a:r>
            <a:r>
              <a:rPr lang="en-IN" sz="2000" dirty="0">
                <a:sym typeface="+mn-ea"/>
              </a:rPr>
              <a:t>– initially visit the place and buy or have </a:t>
            </a:r>
            <a:r>
              <a:rPr lang="en-IN" sz="2000" b="1" dirty="0">
                <a:sym typeface="+mn-ea"/>
              </a:rPr>
              <a:t>courier service integrated</a:t>
            </a:r>
            <a:r>
              <a:rPr lang="en-IN" sz="2000" dirty="0">
                <a:sym typeface="+mn-ea"/>
              </a:rPr>
              <a:t> to deliver the vegetables so Farmers can get a better price for their produce, no additional cost is spent in marketing and delivery of goods, however they can choose to charge more by </a:t>
            </a:r>
            <a:r>
              <a:rPr lang="en-IN" sz="2000" b="1" dirty="0">
                <a:sym typeface="+mn-ea"/>
              </a:rPr>
              <a:t>delivering the items themselves</a:t>
            </a:r>
            <a:r>
              <a:rPr lang="en-IN" sz="2000" dirty="0">
                <a:sym typeface="+mn-ea"/>
              </a:rPr>
              <a:t>.</a:t>
            </a:r>
            <a:endParaRPr lang="en-IN" dirty="0">
              <a:effectLst/>
            </a:endParaRPr>
          </a:p>
          <a:p>
            <a:pPr indent="0">
              <a:spcAft>
                <a:spcPts val="0"/>
              </a:spcAft>
              <a:buNone/>
            </a:pPr>
            <a:r>
              <a:rPr lang="en-IN" sz="2000" dirty="0">
                <a:sym typeface="+mn-ea"/>
              </a:rPr>
              <a:t> </a:t>
            </a:r>
            <a:endParaRPr lang="en-IN" sz="2000" dirty="0">
              <a:sym typeface="+mn-ea"/>
            </a:endParaRP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LEADER NAME </a:t>
            </a:r>
            <a:r>
              <a:rPr lang="en-IN" sz="2000" b="1" dirty="0">
                <a:sym typeface="+mn-ea"/>
              </a:rPr>
              <a:t>:</a:t>
            </a:r>
            <a:r>
              <a:rPr lang="en-IN" sz="2000" dirty="0">
                <a:sym typeface="+mn-ea"/>
              </a:rPr>
              <a:t> Abhishek Gupta 	     </a:t>
            </a:r>
            <a:endParaRPr lang="en-IN" sz="2000" dirty="0">
              <a:sym typeface="+mn-ea"/>
            </a:endParaRP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NAME </a:t>
            </a:r>
            <a:r>
              <a:rPr lang="en-IN" sz="2000" b="1" u="sng" dirty="0">
                <a:sym typeface="+mn-ea"/>
              </a:rPr>
              <a:t>:</a:t>
            </a:r>
            <a:r>
              <a:rPr lang="en-IN" sz="2000" dirty="0">
                <a:sym typeface="+mn-ea"/>
              </a:rPr>
              <a:t> </a:t>
            </a:r>
            <a:r>
              <a:rPr lang="en-IN" sz="2000" dirty="0" smtClean="0">
                <a:sym typeface="+mn-ea"/>
              </a:rPr>
              <a:t>S-Park.</a:t>
            </a:r>
            <a:endParaRPr lang="en-IN" sz="2000" dirty="0" smtClean="0">
              <a:sym typeface="+mn-ea"/>
            </a:endParaRPr>
          </a:p>
          <a:p>
            <a:pPr marL="0" indent="0" algn="ctr">
              <a:buNone/>
            </a:pPr>
            <a:r>
              <a:rPr lang="en-IN" b="1" dirty="0" smtClean="0"/>
              <a:t>S-Park is a smart parking system, with a pure vision to eliminate time wastage at parking spaces and increase the security factors.</a:t>
            </a:r>
            <a:r>
              <a:rPr lang="en-US" b="1" dirty="0"/>
              <a:t> </a:t>
            </a:r>
            <a:r>
              <a:rPr lang="en-US" b="1" dirty="0" smtClean="0"/>
              <a:t>It helps in reducing human </a:t>
            </a:r>
            <a:r>
              <a:rPr lang="en-US" b="1" dirty="0" err="1" smtClean="0"/>
              <a:t>labour</a:t>
            </a:r>
            <a:r>
              <a:rPr lang="en-US" b="1" dirty="0" smtClean="0"/>
              <a:t>, fuel consumption and pollution ensuring the efficiency and reliability of the parking system. </a:t>
            </a:r>
            <a:endParaRPr lang="en-IN" b="1" dirty="0" smtClean="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285" y="-78740"/>
            <a:ext cx="7371715" cy="6785610"/>
          </a:xfrm>
          <a:prstGeom prst="rect">
            <a:avLst/>
          </a:prstGeom>
          <a:noFill/>
        </p:spPr>
        <p:txBody>
          <a:bodyPr wrap="square" rtlCol="0">
            <a:spAutoFit/>
          </a:bodyPr>
          <a:lstStyle/>
          <a:p>
            <a:pPr algn="ctr"/>
            <a:endParaRPr lang="en-US" b="1" dirty="0" smtClean="0"/>
          </a:p>
          <a:p>
            <a:pPr algn="l"/>
            <a:r>
              <a:rPr lang="en-IN" altLang="en-US" sz="2100" b="1" i="1" u="sng"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Solution/Prototype</a:t>
            </a:r>
            <a:r>
              <a:rPr lang="en-IN" altLang="en-US" sz="2100" b="1" i="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 </a:t>
            </a:r>
            <a:endParaRPr lang="en-IN" altLang="en-US" sz="2100" b="1" i="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l"/>
            <a:endParaRPr lang="en-US" b="1" dirty="0" smtClean="0"/>
          </a:p>
          <a:p>
            <a:pPr algn="ctr"/>
            <a:r>
              <a:rPr lang="en-US" b="1" dirty="0" smtClean="0">
                <a:ln/>
                <a:solidFill>
                  <a:schemeClr val="tx1"/>
                </a:solidFill>
                <a:effectLst>
                  <a:outerShdw blurRad="38100" dist="19050" dir="2700000" algn="tl" rotWithShape="0">
                    <a:schemeClr val="dk1">
                      <a:alpha val="40000"/>
                    </a:schemeClr>
                  </a:outerShdw>
                </a:effectLst>
              </a:rPr>
              <a:t>D</a:t>
            </a:r>
            <a:r>
              <a:rPr lang="en-IN" altLang="en-US" b="1" dirty="0" smtClean="0">
                <a:ln/>
                <a:solidFill>
                  <a:schemeClr val="tx1"/>
                </a:solidFill>
                <a:effectLst>
                  <a:outerShdw blurRad="38100" dist="19050" dir="2700000" algn="tl" rotWithShape="0">
                    <a:schemeClr val="dk1">
                      <a:alpha val="40000"/>
                    </a:schemeClr>
                  </a:outerShdw>
                </a:effectLst>
              </a:rPr>
              <a:t>ata</a:t>
            </a:r>
            <a:r>
              <a:rPr lang="en-US" b="1" dirty="0" smtClean="0">
                <a:ln/>
                <a:solidFill>
                  <a:schemeClr val="tx1"/>
                </a:solidFill>
                <a:effectLst>
                  <a:outerShdw blurRad="38100" dist="19050" dir="2700000" algn="tl" rotWithShape="0">
                    <a:schemeClr val="dk1">
                      <a:alpha val="40000"/>
                    </a:schemeClr>
                  </a:outerShdw>
                </a:effectLst>
              </a:rPr>
              <a:t> </a:t>
            </a:r>
            <a:r>
              <a:rPr lang="en-IN" altLang="en-US" b="1" dirty="0" smtClean="0">
                <a:ln/>
                <a:solidFill>
                  <a:schemeClr val="tx1"/>
                </a:solidFill>
                <a:effectLst>
                  <a:outerShdw blurRad="38100" dist="19050" dir="2700000" algn="tl" rotWithShape="0">
                    <a:schemeClr val="dk1">
                      <a:alpha val="40000"/>
                    </a:schemeClr>
                  </a:outerShdw>
                </a:effectLst>
              </a:rPr>
              <a:t>Collections</a:t>
            </a:r>
            <a:endParaRPr lang="en-IN" altLang="en-US" b="1" dirty="0" smtClean="0">
              <a:ln/>
              <a:solidFill>
                <a:schemeClr val="tx1"/>
              </a:solidFill>
              <a:effectLst>
                <a:outerShdw blurRad="38100" dist="19050" dir="2700000" algn="tl" rotWithShape="0">
                  <a:schemeClr val="dk1">
                    <a:alpha val="40000"/>
                  </a:schemeClr>
                </a:outerShdw>
              </a:effectLst>
            </a:endParaRPr>
          </a:p>
          <a:p>
            <a:pPr algn="ctr"/>
            <a:endParaRPr lang="en-US" b="1" dirty="0" smtClean="0"/>
          </a:p>
          <a:p>
            <a:pPr marL="285750" indent="-285750">
              <a:buFont typeface="Wingdings" panose="05000000000000000000" pitchFamily="2" charset="2"/>
              <a:buChar char="q"/>
            </a:pPr>
            <a:r>
              <a:rPr lang="en-US" dirty="0" smtClean="0"/>
              <a:t>At </a:t>
            </a:r>
            <a:r>
              <a:rPr lang="en-US" dirty="0"/>
              <a:t>the gate, the number plate </a:t>
            </a:r>
            <a:r>
              <a:rPr lang="en-IN" altLang="en-US" dirty="0"/>
              <a:t>, vehicle type (Car , Bike , Truck ) </a:t>
            </a:r>
            <a:r>
              <a:rPr lang="en-US" dirty="0"/>
              <a:t>and the entry-exit time is saved to the </a:t>
            </a:r>
            <a:r>
              <a:rPr lang="en-IN" altLang="en-US" dirty="0"/>
              <a:t>cloud using </a:t>
            </a:r>
            <a:r>
              <a:rPr lang="en-IN" altLang="en-US" b="1" dirty="0">
                <a:sym typeface="+mn-ea"/>
              </a:rPr>
              <a:t>KNN algorithm</a:t>
            </a:r>
            <a:r>
              <a:rPr lang="en-IN" altLang="en-US" dirty="0">
                <a:sym typeface="+mn-ea"/>
              </a:rPr>
              <a:t> and </a:t>
            </a:r>
            <a:r>
              <a:rPr lang="en-IN" altLang="en-US" b="1" dirty="0"/>
              <a:t>Conventional Neural Networks</a:t>
            </a:r>
            <a:r>
              <a:rPr lang="en-IN" altLang="en-US" dirty="0"/>
              <a:t> </a:t>
            </a:r>
            <a:endParaRPr lang="en-US" dirty="0" smtClean="0"/>
          </a:p>
          <a:p>
            <a:pPr marL="285750" indent="-285750">
              <a:buFont typeface="Wingdings" panose="05000000000000000000" pitchFamily="2" charset="2"/>
              <a:buChar char="q"/>
            </a:pPr>
            <a:r>
              <a:rPr lang="en-US" dirty="0" smtClean="0"/>
              <a:t>At </a:t>
            </a:r>
            <a:r>
              <a:rPr lang="en-US" dirty="0"/>
              <a:t>the parking area</a:t>
            </a:r>
            <a:r>
              <a:rPr lang="en-US" dirty="0" smtClean="0"/>
              <a:t>, </a:t>
            </a:r>
            <a:r>
              <a:rPr lang="en-US" dirty="0"/>
              <a:t>which </a:t>
            </a:r>
            <a:r>
              <a:rPr lang="en-IN" altLang="en-US" dirty="0"/>
              <a:t>vehicle </a:t>
            </a:r>
            <a:r>
              <a:rPr lang="en-US" dirty="0"/>
              <a:t>(number plate)  is parked in which slot is also saved to the </a:t>
            </a:r>
            <a:r>
              <a:rPr lang="en-IN" altLang="en-US" dirty="0"/>
              <a:t>cloud</a:t>
            </a:r>
            <a:r>
              <a:rPr lang="en-US" dirty="0"/>
              <a:t>.</a:t>
            </a:r>
            <a:endParaRPr lang="en-US" dirty="0"/>
          </a:p>
          <a:p>
            <a:pPr algn="ctr"/>
            <a:r>
              <a:rPr lang="en-US" b="1" dirty="0" smtClean="0">
                <a:ln/>
                <a:solidFill>
                  <a:schemeClr val="tx1"/>
                </a:solidFill>
                <a:effectLst>
                  <a:outerShdw blurRad="38100" dist="19050" dir="2700000" algn="tl" rotWithShape="0">
                    <a:schemeClr val="dk1">
                      <a:alpha val="40000"/>
                    </a:schemeClr>
                  </a:outerShdw>
                </a:effectLst>
                <a:sym typeface="+mn-ea"/>
              </a:rPr>
              <a:t>D</a:t>
            </a:r>
            <a:r>
              <a:rPr lang="en-IN" altLang="en-US" b="1" dirty="0" smtClean="0">
                <a:ln/>
                <a:solidFill>
                  <a:schemeClr val="tx1"/>
                </a:solidFill>
                <a:effectLst>
                  <a:outerShdw blurRad="38100" dist="19050" dir="2700000" algn="tl" rotWithShape="0">
                    <a:schemeClr val="dk1">
                      <a:alpha val="40000"/>
                    </a:schemeClr>
                  </a:outerShdw>
                </a:effectLst>
                <a:sym typeface="+mn-ea"/>
              </a:rPr>
              <a:t>ata</a:t>
            </a:r>
            <a:r>
              <a:rPr lang="en-US" b="1" dirty="0" smtClean="0">
                <a:ln/>
                <a:solidFill>
                  <a:schemeClr val="tx1"/>
                </a:solidFill>
                <a:effectLst>
                  <a:outerShdw blurRad="38100" dist="19050" dir="2700000" algn="tl" rotWithShape="0">
                    <a:schemeClr val="dk1">
                      <a:alpha val="40000"/>
                    </a:schemeClr>
                  </a:outerShdw>
                </a:effectLst>
                <a:sym typeface="+mn-ea"/>
              </a:rPr>
              <a:t> L</a:t>
            </a:r>
            <a:r>
              <a:rPr lang="en-IN" altLang="en-US" b="1" dirty="0" smtClean="0">
                <a:ln/>
                <a:solidFill>
                  <a:schemeClr val="tx1"/>
                </a:solidFill>
                <a:effectLst>
                  <a:outerShdw blurRad="38100" dist="19050" dir="2700000" algn="tl" rotWithShape="0">
                    <a:schemeClr val="dk1">
                      <a:alpha val="40000"/>
                    </a:schemeClr>
                  </a:outerShdw>
                </a:effectLst>
                <a:sym typeface="+mn-ea"/>
              </a:rPr>
              <a:t>ocal</a:t>
            </a:r>
            <a:r>
              <a:rPr lang="en-US" b="1" dirty="0" smtClean="0">
                <a:ln/>
                <a:solidFill>
                  <a:schemeClr val="tx1"/>
                </a:solidFill>
                <a:effectLst>
                  <a:outerShdw blurRad="38100" dist="19050" dir="2700000" algn="tl" rotWithShape="0">
                    <a:schemeClr val="dk1">
                      <a:alpha val="40000"/>
                    </a:schemeClr>
                  </a:outerShdw>
                </a:effectLst>
                <a:sym typeface="+mn-ea"/>
              </a:rPr>
              <a:t> S</a:t>
            </a:r>
            <a:r>
              <a:rPr lang="en-IN" altLang="en-US" b="1" dirty="0" smtClean="0">
                <a:ln/>
                <a:solidFill>
                  <a:schemeClr val="tx1"/>
                </a:solidFill>
                <a:effectLst>
                  <a:outerShdw blurRad="38100" dist="19050" dir="2700000" algn="tl" rotWithShape="0">
                    <a:schemeClr val="dk1">
                      <a:alpha val="40000"/>
                    </a:schemeClr>
                  </a:outerShdw>
                </a:effectLst>
                <a:sym typeface="+mn-ea"/>
              </a:rPr>
              <a:t>torage</a:t>
            </a:r>
            <a:endParaRPr lang="en-US" b="1" dirty="0" smtClean="0"/>
          </a:p>
          <a:p>
            <a:pPr marL="285750" indent="-285750">
              <a:buFont typeface="Wingdings" panose="05000000000000000000" pitchFamily="2" charset="2"/>
              <a:buChar char="q"/>
            </a:pPr>
            <a:r>
              <a:rPr lang="en-US" dirty="0" smtClean="0">
                <a:sym typeface="+mn-ea"/>
              </a:rPr>
              <a:t>The images taken by the camera will be locally stored in the raspberry pi. </a:t>
            </a:r>
            <a:endParaRPr lang="en-US" dirty="0" smtClean="0"/>
          </a:p>
          <a:p>
            <a:pPr marL="285750" indent="-285750">
              <a:buFont typeface="Wingdings" panose="05000000000000000000" pitchFamily="2" charset="2"/>
              <a:buChar char="q"/>
            </a:pPr>
            <a:r>
              <a:rPr lang="en-US" dirty="0" smtClean="0">
                <a:sym typeface="+mn-ea"/>
              </a:rPr>
              <a:t>Once the data is processed, the raspberry will automatically free the data.</a:t>
            </a:r>
            <a:endParaRPr lang="en-US" dirty="0" smtClean="0">
              <a:sym typeface="+mn-ea"/>
            </a:endParaRPr>
          </a:p>
          <a:p>
            <a:pPr marL="285750" indent="-285750">
              <a:buFont typeface="Wingdings" panose="05000000000000000000" pitchFamily="2" charset="2"/>
              <a:buChar char="q"/>
            </a:pPr>
            <a:endParaRPr lang="en-US" dirty="0" smtClean="0">
              <a:sym typeface="+mn-ea"/>
            </a:endParaRPr>
          </a:p>
          <a:p>
            <a:pPr algn="ctr"/>
            <a:r>
              <a:rPr lang="en-IN" altLang="en-US" b="1" dirty="0" smtClean="0">
                <a:ln/>
                <a:solidFill>
                  <a:schemeClr val="tx1"/>
                </a:solidFill>
                <a:effectLst>
                  <a:outerShdw blurRad="38100" dist="19050" dir="2700000" algn="tl" rotWithShape="0">
                    <a:schemeClr val="dk1">
                      <a:alpha val="40000"/>
                    </a:schemeClr>
                  </a:outerShdw>
                </a:effectLst>
                <a:sym typeface="+mn-ea"/>
              </a:rPr>
              <a:t>Data </a:t>
            </a:r>
            <a:r>
              <a:rPr lang="en-US" b="1" dirty="0" smtClean="0">
                <a:ln/>
                <a:solidFill>
                  <a:schemeClr val="tx1"/>
                </a:solidFill>
                <a:effectLst>
                  <a:outerShdw blurRad="38100" dist="19050" dir="2700000" algn="tl" rotWithShape="0">
                    <a:schemeClr val="dk1">
                      <a:alpha val="40000"/>
                    </a:schemeClr>
                  </a:outerShdw>
                </a:effectLst>
                <a:sym typeface="+mn-ea"/>
              </a:rPr>
              <a:t>P</a:t>
            </a:r>
            <a:r>
              <a:rPr lang="en-IN" altLang="en-US" b="1" dirty="0" smtClean="0">
                <a:ln/>
                <a:solidFill>
                  <a:schemeClr val="tx1"/>
                </a:solidFill>
                <a:effectLst>
                  <a:outerShdw blurRad="38100" dist="19050" dir="2700000" algn="tl" rotWithShape="0">
                    <a:schemeClr val="dk1">
                      <a:alpha val="40000"/>
                    </a:schemeClr>
                  </a:outerShdw>
                </a:effectLst>
                <a:sym typeface="+mn-ea"/>
              </a:rPr>
              <a:t>rocessing</a:t>
            </a:r>
            <a:endParaRPr lang="en-US" b="1" dirty="0" smtClean="0"/>
          </a:p>
          <a:p>
            <a:pPr marL="285750" indent="-285750">
              <a:buFont typeface="Wingdings" panose="05000000000000000000" pitchFamily="2" charset="2"/>
              <a:buChar char="q"/>
            </a:pPr>
            <a:r>
              <a:rPr lang="en-US" dirty="0" smtClean="0">
                <a:sym typeface="+mn-ea"/>
              </a:rPr>
              <a:t>The number plate detection, motion detection, entry-exit time detection will take place. </a:t>
            </a:r>
            <a:endParaRPr lang="en-US" dirty="0" smtClean="0"/>
          </a:p>
          <a:p>
            <a:pPr marL="285750" indent="-285750">
              <a:buFont typeface="Wingdings" panose="05000000000000000000" pitchFamily="2" charset="2"/>
              <a:buChar char="q"/>
            </a:pPr>
            <a:r>
              <a:rPr lang="en-US" dirty="0" smtClean="0">
                <a:sym typeface="+mn-ea"/>
              </a:rPr>
              <a:t>The output of the processed data will be stored in the cloud. </a:t>
            </a:r>
            <a:endParaRPr lang="en-US" dirty="0" smtClean="0">
              <a:sym typeface="+mn-ea"/>
            </a:endParaRPr>
          </a:p>
          <a:p>
            <a:pPr indent="0" algn="ctr">
              <a:buFont typeface="Wingdings" panose="05000000000000000000" pitchFamily="2" charset="2"/>
              <a:buNone/>
            </a:pPr>
            <a:endParaRPr lang="en-IN" altLang="en-US" dirty="0" smtClean="0">
              <a:sym typeface="+mn-ea"/>
            </a:endParaRPr>
          </a:p>
          <a:p>
            <a:pPr algn="ctr"/>
            <a:r>
              <a:rPr lang="en-IN" altLang="en-US" b="1" dirty="0" smtClean="0">
                <a:ln/>
                <a:solidFill>
                  <a:schemeClr val="tx1"/>
                </a:solidFill>
                <a:effectLst>
                  <a:outerShdw blurRad="38100" dist="19050" dir="2700000" algn="tl" rotWithShape="0">
                    <a:schemeClr val="dk1">
                      <a:alpha val="40000"/>
                    </a:schemeClr>
                  </a:outerShdw>
                </a:effectLst>
                <a:sym typeface="+mn-ea"/>
              </a:rPr>
              <a:t>Data </a:t>
            </a:r>
            <a:r>
              <a:rPr lang="en-US" b="1" dirty="0" smtClean="0">
                <a:ln/>
                <a:solidFill>
                  <a:schemeClr val="tx1"/>
                </a:solidFill>
                <a:effectLst>
                  <a:outerShdw blurRad="38100" dist="19050" dir="2700000" algn="tl" rotWithShape="0">
                    <a:schemeClr val="dk1">
                      <a:alpha val="40000"/>
                    </a:schemeClr>
                  </a:outerShdw>
                </a:effectLst>
                <a:sym typeface="+mn-ea"/>
              </a:rPr>
              <a:t>C</a:t>
            </a:r>
            <a:r>
              <a:rPr lang="en-IN" altLang="en-US" b="1" dirty="0" smtClean="0">
                <a:ln/>
                <a:solidFill>
                  <a:schemeClr val="tx1"/>
                </a:solidFill>
                <a:effectLst>
                  <a:outerShdw blurRad="38100" dist="19050" dir="2700000" algn="tl" rotWithShape="0">
                    <a:schemeClr val="dk1">
                      <a:alpha val="40000"/>
                    </a:schemeClr>
                  </a:outerShdw>
                </a:effectLst>
                <a:sym typeface="+mn-ea"/>
              </a:rPr>
              <a:t>loud</a:t>
            </a:r>
            <a:r>
              <a:rPr lang="en-US" b="1" dirty="0" smtClean="0">
                <a:ln/>
                <a:solidFill>
                  <a:schemeClr val="tx1"/>
                </a:solidFill>
                <a:effectLst>
                  <a:outerShdw blurRad="38100" dist="19050" dir="2700000" algn="tl" rotWithShape="0">
                    <a:schemeClr val="dk1">
                      <a:alpha val="40000"/>
                    </a:schemeClr>
                  </a:outerShdw>
                </a:effectLst>
                <a:sym typeface="+mn-ea"/>
              </a:rPr>
              <a:t> S</a:t>
            </a:r>
            <a:r>
              <a:rPr lang="en-IN" altLang="en-US" b="1" dirty="0" smtClean="0">
                <a:ln/>
                <a:solidFill>
                  <a:schemeClr val="tx1"/>
                </a:solidFill>
                <a:effectLst>
                  <a:outerShdw blurRad="38100" dist="19050" dir="2700000" algn="tl" rotWithShape="0">
                    <a:schemeClr val="dk1">
                      <a:alpha val="40000"/>
                    </a:schemeClr>
                  </a:outerShdw>
                </a:effectLst>
                <a:sym typeface="+mn-ea"/>
              </a:rPr>
              <a:t>torage</a:t>
            </a:r>
            <a:endParaRPr lang="en-US" b="1" dirty="0" smtClean="0"/>
          </a:p>
          <a:p>
            <a:pPr marL="285750" indent="-285750">
              <a:buFont typeface="Wingdings" panose="05000000000000000000" pitchFamily="2" charset="2"/>
              <a:buChar char="q"/>
            </a:pPr>
            <a:r>
              <a:rPr lang="en-US" dirty="0" smtClean="0">
                <a:sym typeface="+mn-ea"/>
              </a:rPr>
              <a:t>The filtered output will be stored in the cloud. The data required for the android app and the website that has to be shown to the user, will be retrieved from the cloud</a:t>
            </a:r>
            <a:endParaRPr lang="en-US" dirty="0" smtClean="0">
              <a:sym typeface="+mn-ea"/>
            </a:endParaRPr>
          </a:p>
          <a:p>
            <a:pPr indent="0">
              <a:buFont typeface="Wingdings" panose="05000000000000000000" pitchFamily="2" charset="2"/>
              <a:buNone/>
            </a:pPr>
            <a:endParaRPr lang="en-US" dirty="0"/>
          </a:p>
        </p:txBody>
      </p:sp>
      <p:pic>
        <p:nvPicPr>
          <p:cNvPr id="10" name="Content Placeholder 9" descr="FlowChart"/>
          <p:cNvPicPr>
            <a:picLocks noChangeAspect="1"/>
          </p:cNvPicPr>
          <p:nvPr>
            <p:ph sz="half" idx="1"/>
          </p:nvPr>
        </p:nvPicPr>
        <p:blipFill>
          <a:blip r:embed="rId1"/>
          <a:stretch>
            <a:fillRect/>
          </a:stretch>
        </p:blipFill>
        <p:spPr>
          <a:xfrm>
            <a:off x="7704455" y="601345"/>
            <a:ext cx="2159635" cy="5936615"/>
          </a:xfrm>
          <a:prstGeom prst="rect">
            <a:avLst/>
          </a:prstGeom>
        </p:spPr>
      </p:pic>
      <p:pic>
        <p:nvPicPr>
          <p:cNvPr id="2" name="Content Placeholder 1" descr="SystemFlow"/>
          <p:cNvPicPr>
            <a:picLocks noChangeAspect="1"/>
          </p:cNvPicPr>
          <p:nvPr>
            <p:ph sz="half" idx="2"/>
          </p:nvPr>
        </p:nvPicPr>
        <p:blipFill>
          <a:blip r:embed="rId2"/>
          <a:stretch>
            <a:fillRect/>
          </a:stretch>
        </p:blipFill>
        <p:spPr>
          <a:xfrm>
            <a:off x="9964420" y="713740"/>
            <a:ext cx="1739900" cy="5728970"/>
          </a:xfrm>
          <a:prstGeom prst="rect">
            <a:avLst/>
          </a:prstGeom>
        </p:spPr>
      </p:pic>
      <p:sp>
        <p:nvSpPr>
          <p:cNvPr id="5" name="Text Box 4"/>
          <p:cNvSpPr txBox="1"/>
          <p:nvPr/>
        </p:nvSpPr>
        <p:spPr>
          <a:xfrm>
            <a:off x="7818120" y="300355"/>
            <a:ext cx="1904365" cy="383540"/>
          </a:xfrm>
          <a:prstGeom prst="rect">
            <a:avLst/>
          </a:prstGeom>
          <a:noFill/>
        </p:spPr>
        <p:txBody>
          <a:bodyPr wrap="square" rtlCol="0">
            <a:spAutoFit/>
          </a:bodyPr>
          <a:p>
            <a:pPr algn="ctr"/>
            <a:r>
              <a:rPr lang="en-IN" altLang="en-US" sz="1900" b="1" i="1" u="sng">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Prototye Flow</a:t>
            </a:r>
            <a:endParaRPr lang="en-IN" altLang="en-US" sz="1900" b="1" i="1" u="sng">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Text Box 5"/>
          <p:cNvSpPr txBox="1"/>
          <p:nvPr/>
        </p:nvSpPr>
        <p:spPr>
          <a:xfrm>
            <a:off x="9964420" y="300355"/>
            <a:ext cx="1904365" cy="383540"/>
          </a:xfrm>
          <a:prstGeom prst="rect">
            <a:avLst/>
          </a:prstGeom>
          <a:noFill/>
        </p:spPr>
        <p:txBody>
          <a:bodyPr wrap="square" rtlCol="0">
            <a:spAutoFit/>
          </a:bodyPr>
          <a:p>
            <a:pPr algn="ctr"/>
            <a:r>
              <a:rPr lang="en-IN" altLang="en-US" sz="19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System Flow</a:t>
            </a:r>
            <a:endParaRPr lang="en-IN" altLang="en-US" sz="19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593725" y="99060"/>
            <a:ext cx="6568440" cy="6739255"/>
          </a:xfrm>
          <a:prstGeom prst="rect">
            <a:avLst/>
          </a:prstGeom>
          <a:noFill/>
        </p:spPr>
        <p:txBody>
          <a:bodyPr wrap="square" rtlCol="0">
            <a:spAutoFit/>
          </a:bodyPr>
          <a:p>
            <a:pPr algn="ctr"/>
            <a:r>
              <a:rPr lang="en-US" b="1" dirty="0" smtClean="0">
                <a:ln/>
                <a:solidFill>
                  <a:schemeClr val="tx1"/>
                </a:solidFill>
                <a:effectLst>
                  <a:outerShdw blurRad="38100" dist="19050" dir="2700000" algn="tl" rotWithShape="0">
                    <a:schemeClr val="dk1">
                      <a:alpha val="40000"/>
                    </a:schemeClr>
                  </a:outerShdw>
                </a:effectLst>
                <a:sym typeface="+mn-ea"/>
              </a:rPr>
              <a:t>D</a:t>
            </a:r>
            <a:r>
              <a:rPr lang="en-IN" altLang="en-US" b="1" dirty="0" smtClean="0">
                <a:ln/>
                <a:solidFill>
                  <a:schemeClr val="tx1"/>
                </a:solidFill>
                <a:effectLst>
                  <a:outerShdw blurRad="38100" dist="19050" dir="2700000" algn="tl" rotWithShape="0">
                    <a:schemeClr val="dk1">
                      <a:alpha val="40000"/>
                    </a:schemeClr>
                  </a:outerShdw>
                </a:effectLst>
                <a:sym typeface="+mn-ea"/>
              </a:rPr>
              <a:t>ata</a:t>
            </a:r>
            <a:r>
              <a:rPr lang="en-US" b="1" dirty="0" smtClean="0">
                <a:ln/>
                <a:solidFill>
                  <a:schemeClr val="tx1"/>
                </a:solidFill>
                <a:effectLst>
                  <a:outerShdw blurRad="38100" dist="19050" dir="2700000" algn="tl" rotWithShape="0">
                    <a:schemeClr val="dk1">
                      <a:alpha val="40000"/>
                    </a:schemeClr>
                  </a:outerShdw>
                </a:effectLst>
                <a:sym typeface="+mn-ea"/>
              </a:rPr>
              <a:t> V</a:t>
            </a:r>
            <a:r>
              <a:rPr lang="en-IN" altLang="en-US" b="1" dirty="0" smtClean="0">
                <a:ln/>
                <a:solidFill>
                  <a:schemeClr val="tx1"/>
                </a:solidFill>
                <a:effectLst>
                  <a:outerShdw blurRad="38100" dist="19050" dir="2700000" algn="tl" rotWithShape="0">
                    <a:schemeClr val="dk1">
                      <a:alpha val="40000"/>
                    </a:schemeClr>
                  </a:outerShdw>
                </a:effectLst>
                <a:sym typeface="+mn-ea"/>
              </a:rPr>
              <a:t>isualizations</a:t>
            </a:r>
            <a:r>
              <a:rPr lang="en-US" b="1" dirty="0" smtClean="0">
                <a:ln/>
                <a:solidFill>
                  <a:schemeClr val="tx1"/>
                </a:solidFill>
                <a:effectLst>
                  <a:outerShdw blurRad="38100" dist="19050" dir="2700000" algn="tl" rotWithShape="0">
                    <a:schemeClr val="dk1">
                      <a:alpha val="40000"/>
                    </a:schemeClr>
                  </a:outerShdw>
                </a:effectLst>
                <a:sym typeface="+mn-ea"/>
              </a:rPr>
              <a:t> </a:t>
            </a:r>
            <a:r>
              <a:rPr lang="en-IN" altLang="en-US" b="1" dirty="0" smtClean="0">
                <a:ln/>
                <a:solidFill>
                  <a:schemeClr val="tx1"/>
                </a:solidFill>
                <a:effectLst>
                  <a:outerShdw blurRad="38100" dist="19050" dir="2700000" algn="tl" rotWithShape="0">
                    <a:schemeClr val="dk1">
                      <a:alpha val="40000"/>
                    </a:schemeClr>
                  </a:outerShdw>
                </a:effectLst>
                <a:sym typeface="+mn-ea"/>
              </a:rPr>
              <a:t>(Android app)</a:t>
            </a:r>
            <a:endParaRPr lang="en-IN" altLang="en-US" b="1" dirty="0" smtClean="0">
              <a:sym typeface="+mn-ea"/>
            </a:endParaRPr>
          </a:p>
          <a:p>
            <a:pPr algn="ctr"/>
            <a:endParaRPr lang="en-US" dirty="0" smtClean="0">
              <a:sym typeface="+mn-ea"/>
            </a:endParaRPr>
          </a:p>
          <a:p>
            <a:pPr marL="285750" indent="-285750">
              <a:buFont typeface="Wingdings" panose="05000000000000000000" pitchFamily="2" charset="2"/>
              <a:buChar char="q"/>
            </a:pPr>
            <a:r>
              <a:rPr lang="en-US" dirty="0" smtClean="0">
                <a:sym typeface="+mn-ea"/>
              </a:rPr>
              <a:t>The </a:t>
            </a:r>
            <a:r>
              <a:rPr lang="en-IN" altLang="en-US" b="1" dirty="0" smtClean="0">
                <a:sym typeface="+mn-ea"/>
              </a:rPr>
              <a:t>current </a:t>
            </a:r>
            <a:r>
              <a:rPr lang="en-US" b="1" dirty="0" smtClean="0">
                <a:sym typeface="+mn-ea"/>
              </a:rPr>
              <a:t>vacant parking spots</a:t>
            </a:r>
            <a:r>
              <a:rPr lang="en-US" dirty="0" smtClean="0">
                <a:sym typeface="+mn-ea"/>
              </a:rPr>
              <a:t> in each floor will be made visible on site and on the app after which he can move toward his desired floor </a:t>
            </a:r>
            <a:r>
              <a:rPr lang="en-IN" altLang="en-US" dirty="0" smtClean="0">
                <a:sym typeface="+mn-ea"/>
              </a:rPr>
              <a:t>and parking slot</a:t>
            </a:r>
            <a:endParaRPr lang="en-US" dirty="0" smtClean="0">
              <a:sym typeface="+mn-ea"/>
            </a:endParaRPr>
          </a:p>
          <a:p>
            <a:pPr marL="285750" indent="-285750">
              <a:buFont typeface="Wingdings" panose="05000000000000000000" pitchFamily="2" charset="2"/>
              <a:buChar char="q"/>
            </a:pPr>
            <a:r>
              <a:rPr lang="en-IN" altLang="en-US" dirty="0" smtClean="0">
                <a:sym typeface="+mn-ea"/>
              </a:rPr>
              <a:t>The user will, </a:t>
            </a:r>
            <a:r>
              <a:rPr lang="en-IN" altLang="en-US" b="1" dirty="0" smtClean="0">
                <a:sym typeface="+mn-ea"/>
              </a:rPr>
              <a:t>automatically shown shortest path to nearest free space available </a:t>
            </a:r>
            <a:r>
              <a:rPr lang="en-IN" altLang="en-US" dirty="0" smtClean="0">
                <a:sym typeface="+mn-ea"/>
              </a:rPr>
              <a:t>once he clicks on map, he also has the option to choose any </a:t>
            </a:r>
            <a:r>
              <a:rPr lang="en-IN" altLang="en-US" dirty="0" smtClean="0"/>
              <a:t>free space available on the map</a:t>
            </a:r>
            <a:endParaRPr lang="en-IN" altLang="en-US" dirty="0" smtClean="0"/>
          </a:p>
          <a:p>
            <a:pPr marL="285750" indent="-285750">
              <a:buFont typeface="Wingdings" panose="05000000000000000000" pitchFamily="2" charset="2"/>
              <a:buChar char="q"/>
            </a:pPr>
            <a:endParaRPr lang="en-IN" altLang="en-US" dirty="0" smtClean="0"/>
          </a:p>
          <a:p>
            <a:pPr indent="0" algn="ctr">
              <a:buFont typeface="Wingdings" panose="05000000000000000000" pitchFamily="2" charset="2"/>
              <a:buNone/>
            </a:pPr>
            <a:r>
              <a:rPr lang="en-IN" altLang="en-US" b="1" dirty="0" smtClean="0">
                <a:ln/>
                <a:solidFill>
                  <a:schemeClr val="tx1"/>
                </a:solidFill>
                <a:effectLst>
                  <a:outerShdw blurRad="38100" dist="19050" dir="2700000" algn="tl" rotWithShape="0">
                    <a:schemeClr val="dk1">
                      <a:alpha val="40000"/>
                    </a:schemeClr>
                  </a:outerShdw>
                </a:effectLst>
              </a:rPr>
              <a:t>Additional Features</a:t>
            </a:r>
            <a:endParaRPr lang="en-IN" altLang="en-US" b="1" dirty="0" smtClean="0"/>
          </a:p>
          <a:p>
            <a:pPr indent="0" algn="ctr">
              <a:buFont typeface="Wingdings" panose="05000000000000000000" pitchFamily="2" charset="2"/>
              <a:buNone/>
            </a:pPr>
            <a:endParaRPr lang="en-IN" altLang="en-US" b="1" dirty="0" smtClean="0"/>
          </a:p>
          <a:p>
            <a:pPr marL="342900" indent="-342900" algn="l">
              <a:buFont typeface="Wingdings" panose="05000000000000000000" charset="0"/>
              <a:buChar char="q"/>
            </a:pPr>
            <a:r>
              <a:rPr lang="en-US" dirty="0" smtClean="0">
                <a:sym typeface="+mn-ea"/>
              </a:rPr>
              <a:t>The user can pay at the </a:t>
            </a:r>
            <a:r>
              <a:rPr lang="en-US" b="1" dirty="0" smtClean="0">
                <a:sym typeface="+mn-ea"/>
              </a:rPr>
              <a:t>cash counter</a:t>
            </a:r>
            <a:r>
              <a:rPr lang="en-US" dirty="0" smtClean="0">
                <a:sym typeface="+mn-ea"/>
              </a:rPr>
              <a:t> on exit, or use </a:t>
            </a:r>
            <a:r>
              <a:rPr lang="en-US" b="1" dirty="0" smtClean="0">
                <a:sym typeface="+mn-ea"/>
              </a:rPr>
              <a:t>Pay</a:t>
            </a:r>
            <a:r>
              <a:rPr lang="en-IN" altLang="en-US" b="1" dirty="0" smtClean="0">
                <a:sym typeface="+mn-ea"/>
              </a:rPr>
              <a:t>t</a:t>
            </a:r>
            <a:r>
              <a:rPr lang="en-US" b="1" dirty="0" smtClean="0">
                <a:sym typeface="+mn-ea"/>
              </a:rPr>
              <a:t>m</a:t>
            </a:r>
            <a:r>
              <a:rPr lang="en-US" dirty="0" smtClean="0">
                <a:sym typeface="+mn-ea"/>
              </a:rPr>
              <a:t>.</a:t>
            </a:r>
            <a:endParaRPr lang="en-US" dirty="0" smtClean="0">
              <a:sym typeface="+mn-ea"/>
            </a:endParaRPr>
          </a:p>
          <a:p>
            <a:pPr marL="342900" indent="-342900" algn="l">
              <a:buFont typeface="Wingdings" panose="05000000000000000000" charset="0"/>
              <a:buChar char="q"/>
            </a:pPr>
            <a:r>
              <a:rPr lang="en-US" dirty="0" smtClean="0">
                <a:sym typeface="+mn-ea"/>
              </a:rPr>
              <a:t>If </a:t>
            </a:r>
            <a:r>
              <a:rPr lang="en-US" b="1" dirty="0" smtClean="0">
                <a:sym typeface="+mn-ea"/>
              </a:rPr>
              <a:t>he loses track</a:t>
            </a:r>
            <a:r>
              <a:rPr lang="en-US" dirty="0" smtClean="0">
                <a:sym typeface="+mn-ea"/>
              </a:rPr>
              <a:t>, he can opt for the “LOST” option, which will </a:t>
            </a:r>
            <a:r>
              <a:rPr lang="en-US" b="1" dirty="0" smtClean="0">
                <a:sym typeface="+mn-ea"/>
              </a:rPr>
              <a:t>detect his location</a:t>
            </a:r>
            <a:r>
              <a:rPr lang="en-US" dirty="0" smtClean="0">
                <a:sym typeface="+mn-ea"/>
              </a:rPr>
              <a:t> on certain parameters and redirect him.</a:t>
            </a:r>
            <a:endParaRPr lang="en-IN" altLang="en-US" dirty="0" smtClean="0">
              <a:sym typeface="+mn-ea"/>
            </a:endParaRPr>
          </a:p>
          <a:p>
            <a:pPr marL="342900" indent="-342900" algn="l">
              <a:buFont typeface="Wingdings" panose="05000000000000000000" charset="0"/>
              <a:buChar char="q"/>
            </a:pPr>
            <a:endParaRPr lang="en-IN" altLang="en-US" dirty="0" smtClean="0">
              <a:sym typeface="+mn-ea"/>
            </a:endParaRPr>
          </a:p>
          <a:p>
            <a:pPr indent="0" algn="ctr">
              <a:buFont typeface="Wingdings" panose="05000000000000000000" pitchFamily="2" charset="2"/>
              <a:buNone/>
            </a:pPr>
            <a:r>
              <a:rPr lang="en-IN" altLang="en-US" b="1" dirty="0" smtClean="0">
                <a:ln/>
                <a:solidFill>
                  <a:schemeClr val="tx1"/>
                </a:solidFill>
                <a:effectLst>
                  <a:outerShdw blurRad="38100" dist="19050" dir="2700000" algn="tl" rotWithShape="0">
                    <a:schemeClr val="dk1">
                      <a:alpha val="40000"/>
                    </a:schemeClr>
                  </a:outerShdw>
                </a:effectLst>
                <a:sym typeface="+mn-ea"/>
              </a:rPr>
              <a:t>Register User Benefits</a:t>
            </a:r>
            <a:endParaRPr lang="en-IN" alt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sym typeface="+mn-ea"/>
            </a:endParaRPr>
          </a:p>
          <a:p>
            <a:pPr indent="0" algn="ctr">
              <a:buFont typeface="Wingdings" panose="05000000000000000000" pitchFamily="2" charset="2"/>
              <a:buNone/>
            </a:pPr>
            <a:endParaRPr lang="en-IN" altLang="en-US" b="1" dirty="0" smtClean="0">
              <a:sym typeface="+mn-ea"/>
            </a:endParaRPr>
          </a:p>
          <a:p>
            <a:pPr marL="285750" indent="-285750" algn="l">
              <a:buFont typeface="Wingdings" panose="05000000000000000000" charset="0"/>
              <a:buChar char="q"/>
            </a:pPr>
            <a:r>
              <a:rPr lang="en-IN" altLang="en-US" dirty="0" smtClean="0">
                <a:sym typeface="+mn-ea"/>
              </a:rPr>
              <a:t>The staff will have</a:t>
            </a:r>
            <a:r>
              <a:rPr lang="en-IN" altLang="en-US" b="1" dirty="0" smtClean="0">
                <a:sym typeface="+mn-ea"/>
              </a:rPr>
              <a:t> fixed parking</a:t>
            </a:r>
            <a:r>
              <a:rPr lang="en-IN" altLang="en-US" dirty="0" smtClean="0">
                <a:sym typeface="+mn-ea"/>
              </a:rPr>
              <a:t> spot</a:t>
            </a:r>
            <a:endParaRPr lang="en-IN" altLang="en-US" dirty="0" smtClean="0">
              <a:sym typeface="+mn-ea"/>
            </a:endParaRPr>
          </a:p>
          <a:p>
            <a:pPr marL="285750" indent="-285750" algn="l">
              <a:buFont typeface="Wingdings" panose="05000000000000000000" charset="0"/>
              <a:buChar char="q"/>
            </a:pPr>
            <a:r>
              <a:rPr lang="en-US" b="1" dirty="0">
                <a:sym typeface="+mn-ea"/>
              </a:rPr>
              <a:t>Monthly payment</a:t>
            </a:r>
            <a:r>
              <a:rPr lang="en-US" dirty="0">
                <a:sym typeface="+mn-ea"/>
              </a:rPr>
              <a:t>. (For the time, the parking slot was used)</a:t>
            </a:r>
            <a:endParaRPr lang="en-US" dirty="0">
              <a:sym typeface="+mn-ea"/>
            </a:endParaRPr>
          </a:p>
          <a:p>
            <a:pPr marL="285750" indent="-285750" algn="l">
              <a:buFont typeface="Wingdings" panose="05000000000000000000" charset="0"/>
              <a:buChar char="q"/>
            </a:pPr>
            <a:r>
              <a:rPr lang="en-US" b="1" dirty="0">
                <a:sym typeface="+mn-ea"/>
              </a:rPr>
              <a:t>Net banking.</a:t>
            </a:r>
            <a:r>
              <a:rPr lang="en-US" dirty="0">
                <a:sym typeface="+mn-ea"/>
              </a:rPr>
              <a:t> (Automatically money deducted).</a:t>
            </a:r>
            <a:endParaRPr lang="en-US" dirty="0">
              <a:sym typeface="+mn-ea"/>
            </a:endParaRPr>
          </a:p>
          <a:p>
            <a:pPr marL="285750" indent="-285750" algn="l">
              <a:buFont typeface="Wingdings" panose="05000000000000000000" charset="0"/>
              <a:buChar char="q"/>
            </a:pPr>
            <a:r>
              <a:rPr lang="en-US" dirty="0">
                <a:sym typeface="+mn-ea"/>
              </a:rPr>
              <a:t>All the </a:t>
            </a:r>
            <a:r>
              <a:rPr lang="en-US" b="1" dirty="0">
                <a:sym typeface="+mn-ea"/>
              </a:rPr>
              <a:t>visit details</a:t>
            </a:r>
            <a:r>
              <a:rPr lang="en-US" dirty="0">
                <a:sym typeface="+mn-ea"/>
              </a:rPr>
              <a:t> (entry and exit time) will be visible to him at all times.</a:t>
            </a:r>
            <a:endParaRPr lang="en-US" dirty="0">
              <a:sym typeface="+mn-ea"/>
            </a:endParaRPr>
          </a:p>
          <a:p>
            <a:pPr marL="285750" indent="-285750" algn="l">
              <a:buFont typeface="Wingdings" panose="05000000000000000000" charset="0"/>
              <a:buChar char="q"/>
            </a:pPr>
            <a:r>
              <a:rPr lang="en-US" dirty="0">
                <a:sym typeface="+mn-ea"/>
              </a:rPr>
              <a:t>If his </a:t>
            </a:r>
            <a:r>
              <a:rPr lang="en-US" b="1" dirty="0">
                <a:sym typeface="+mn-ea"/>
              </a:rPr>
              <a:t>slot gets occupied</a:t>
            </a:r>
            <a:r>
              <a:rPr lang="en-US" dirty="0">
                <a:sym typeface="+mn-ea"/>
              </a:rPr>
              <a:t> by someone else, the </a:t>
            </a:r>
            <a:r>
              <a:rPr lang="en-US" b="1" dirty="0">
                <a:sym typeface="+mn-ea"/>
              </a:rPr>
              <a:t>admin </a:t>
            </a:r>
            <a:r>
              <a:rPr lang="en-US" dirty="0">
                <a:sym typeface="+mn-ea"/>
              </a:rPr>
              <a:t>will be </a:t>
            </a:r>
            <a:r>
              <a:rPr lang="en-US" b="1" dirty="0">
                <a:sym typeface="+mn-ea"/>
              </a:rPr>
              <a:t>notified immediately.</a:t>
            </a:r>
            <a:endParaRPr lang="en-US" b="1" dirty="0">
              <a:sym typeface="+mn-ea"/>
            </a:endParaRPr>
          </a:p>
        </p:txBody>
      </p:sp>
      <p:pic>
        <p:nvPicPr>
          <p:cNvPr id="7" name="Content Placeholder 6" descr="car-detect og"/>
          <p:cNvPicPr>
            <a:picLocks noChangeAspect="1"/>
          </p:cNvPicPr>
          <p:nvPr>
            <p:ph sz="half" idx="1"/>
          </p:nvPr>
        </p:nvPicPr>
        <p:blipFill>
          <a:blip r:embed="rId1"/>
          <a:stretch>
            <a:fillRect/>
          </a:stretch>
        </p:blipFill>
        <p:spPr>
          <a:xfrm>
            <a:off x="7492365" y="929005"/>
            <a:ext cx="4789170" cy="2420620"/>
          </a:xfrm>
          <a:prstGeom prst="rect">
            <a:avLst/>
          </a:prstGeom>
        </p:spPr>
      </p:pic>
      <p:pic>
        <p:nvPicPr>
          <p:cNvPr id="9" name="Content Placeholder 8" descr="D:\IT\Hackathon\S-Park\Documents\Locater Map.jpgLocater Map"/>
          <p:cNvPicPr>
            <a:picLocks noChangeAspect="1"/>
          </p:cNvPicPr>
          <p:nvPr>
            <p:ph sz="half" idx="2"/>
          </p:nvPr>
        </p:nvPicPr>
        <p:blipFill>
          <a:blip r:embed="rId2"/>
          <a:srcRect t="756" b="345"/>
          <a:stretch>
            <a:fillRect/>
          </a:stretch>
        </p:blipFill>
        <p:spPr>
          <a:xfrm>
            <a:off x="7492365" y="3964940"/>
            <a:ext cx="4556760" cy="2599055"/>
          </a:xfrm>
          <a:prstGeom prst="rect">
            <a:avLst/>
          </a:prstGeom>
        </p:spPr>
      </p:pic>
      <p:sp>
        <p:nvSpPr>
          <p:cNvPr id="11" name="Text Box 10"/>
          <p:cNvSpPr txBox="1"/>
          <p:nvPr/>
        </p:nvSpPr>
        <p:spPr>
          <a:xfrm>
            <a:off x="7526020" y="365125"/>
            <a:ext cx="4403090" cy="398780"/>
          </a:xfrm>
          <a:prstGeom prst="rect">
            <a:avLst/>
          </a:prstGeom>
          <a:noFill/>
        </p:spPr>
        <p:txBody>
          <a:bodyPr wrap="square" rtlCol="0">
            <a:spAutoFit/>
          </a:bodyPr>
          <a:p>
            <a:pPr algn="ctr"/>
            <a:r>
              <a:rPr lang="en-IN" altLang="en-US" sz="2000" b="1" i="1" u="sng">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Processing</a:t>
            </a:r>
            <a:endParaRPr lang="en-IN" altLang="en-US" sz="2000" b="1" i="1" u="sng">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2" name="Text Box 11"/>
          <p:cNvSpPr txBox="1"/>
          <p:nvPr/>
        </p:nvSpPr>
        <p:spPr>
          <a:xfrm>
            <a:off x="7526020" y="3473450"/>
            <a:ext cx="4403090" cy="398780"/>
          </a:xfrm>
          <a:prstGeom prst="rect">
            <a:avLst/>
          </a:prstGeom>
          <a:noFill/>
        </p:spPr>
        <p:txBody>
          <a:bodyPr wrap="square" rtlCol="0">
            <a:spAutoFit/>
          </a:bodyPr>
          <a:p>
            <a:pPr algn="ctr"/>
            <a:r>
              <a:rPr lang="en-IN" altLang="en-US" sz="2000" b="1" i="1" u="sng">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Visualization</a:t>
            </a:r>
            <a:endParaRPr lang="en-IN" altLang="en-US" sz="2000" b="1" i="1" u="sng">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9"/>
          <p:cNvSpPr txBox="1"/>
          <p:nvPr/>
        </p:nvSpPr>
        <p:spPr>
          <a:xfrm>
            <a:off x="120651" y="183792"/>
            <a:ext cx="6137564" cy="5169535"/>
          </a:xfrm>
          <a:prstGeom prst="rect">
            <a:avLst/>
          </a:prstGeom>
          <a:noFill/>
        </p:spPr>
        <p:txBody>
          <a:bodyPr wrap="square" rtlCol="0">
            <a:spAutoFit/>
          </a:bodyPr>
          <a:lstStyle/>
          <a:p>
            <a:pPr algn="ctr"/>
            <a:r>
              <a:rPr lang="en-IN" sz="2400" b="1" i="1" u="sng"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cs typeface="Calibri" panose="020F0502020204030204" pitchFamily="34" charset="0"/>
                <a:sym typeface="+mn-ea"/>
              </a:rPr>
              <a:t>Technology Stack</a:t>
            </a:r>
            <a:endParaRPr lang="en-IN" sz="2400" b="1" i="1" u="sng" dirty="0">
              <a:solidFill>
                <a:schemeClr val="accent5">
                  <a:lumMod val="75000"/>
                </a:schemeClr>
              </a:solidFill>
              <a:latin typeface="Calibri" panose="020F0502020204030204" pitchFamily="34" charset="0"/>
              <a:cs typeface="Calibri" panose="020F0502020204030204" pitchFamily="34" charset="0"/>
              <a:sym typeface="+mn-ea"/>
            </a:endParaRPr>
          </a:p>
          <a:p>
            <a:pPr marL="285750" indent="-285750">
              <a:spcBef>
                <a:spcPts val="600"/>
              </a:spcBef>
              <a:buFont typeface="Arial" panose="020B0604020202020204" pitchFamily="34" charset="0"/>
              <a:buChar char="•"/>
            </a:pPr>
            <a:endParaRPr lang="en-IN" b="1" dirty="0">
              <a:latin typeface="Calibri" panose="020F0502020204030204" pitchFamily="34" charset="0"/>
              <a:cs typeface="Calibri" panose="020F0502020204030204" pitchFamily="34" charset="0"/>
              <a:sym typeface="+mn-ea"/>
            </a:endParaRPr>
          </a:p>
          <a:p>
            <a:pPr marL="285750" indent="-285750">
              <a:spcBef>
                <a:spcPts val="600"/>
              </a:spcBef>
              <a:buFont typeface="Arial" panose="020B0604020202020204" pitchFamily="34" charset="0"/>
              <a:buChar char="•"/>
            </a:pPr>
            <a:r>
              <a:rPr lang="en-IN" b="1" dirty="0">
                <a:latin typeface="Calibri" panose="020F0502020204030204" pitchFamily="34" charset="0"/>
                <a:cs typeface="Calibri" panose="020F0502020204030204" pitchFamily="34" charset="0"/>
                <a:sym typeface="+mn-ea"/>
              </a:rPr>
              <a:t>Modern Technology </a:t>
            </a:r>
            <a:r>
              <a:rPr lang="en-IN" dirty="0">
                <a:latin typeface="Calibri" panose="020F0502020204030204" pitchFamily="34" charset="0"/>
                <a:cs typeface="Calibri" panose="020F0502020204030204" pitchFamily="34" charset="0"/>
                <a:sym typeface="+mn-ea"/>
              </a:rPr>
              <a:t>:-  Machine learning and Deep learning, 		            Cloud Computing, Visualization</a:t>
            </a:r>
            <a:endParaRPr lang="en-IN" dirty="0"/>
          </a:p>
          <a:p>
            <a:pPr marL="285750" indent="-285750">
              <a:spcBef>
                <a:spcPts val="600"/>
              </a:spcBef>
              <a:buFont typeface="Arial" panose="020B0604020202020204" pitchFamily="34" charset="0"/>
              <a:buChar char="•"/>
            </a:pPr>
            <a:r>
              <a:rPr lang="en-IN" b="1" dirty="0"/>
              <a:t>Mobile Development </a:t>
            </a:r>
            <a:r>
              <a:rPr lang="en-IN" dirty="0"/>
              <a:t>:-Android Studio, Android SDK</a:t>
            </a:r>
            <a:endParaRPr lang="en-IN" dirty="0"/>
          </a:p>
          <a:p>
            <a:pPr marL="285750" indent="-285750">
              <a:spcBef>
                <a:spcPts val="600"/>
              </a:spcBef>
              <a:buFont typeface="Arial" panose="020B0604020202020204" pitchFamily="34" charset="0"/>
              <a:buChar char="•"/>
            </a:pPr>
            <a:r>
              <a:rPr lang="en-IN" b="1" dirty="0">
                <a:latin typeface="Calibri" panose="020F0502020204030204" pitchFamily="34" charset="0"/>
                <a:cs typeface="Calibri" panose="020F0502020204030204" pitchFamily="34" charset="0"/>
              </a:rPr>
              <a:t>Backend Development</a:t>
            </a:r>
            <a:r>
              <a:rPr lang="en-IN" dirty="0">
                <a:latin typeface="Calibri" panose="020F0502020204030204" pitchFamily="34" charset="0"/>
                <a:cs typeface="Calibri" panose="020F0502020204030204" pitchFamily="34" charset="0"/>
              </a:rPr>
              <a:t> :- </a:t>
            </a:r>
            <a:r>
              <a:rPr lang="en-IN" dirty="0" err="1">
                <a:latin typeface="Calibri" panose="020F0502020204030204" pitchFamily="34" charset="0"/>
                <a:cs typeface="Calibri" panose="020F0502020204030204" pitchFamily="34" charset="0"/>
              </a:rPr>
              <a:t>Firestore</a:t>
            </a:r>
            <a:r>
              <a:rPr lang="en-IN" dirty="0">
                <a:latin typeface="Calibri" panose="020F0502020204030204" pitchFamily="34" charset="0"/>
                <a:cs typeface="Calibri" panose="020F0502020204030204" pitchFamily="34" charset="0"/>
              </a:rPr>
              <a:t> and Firebase.</a:t>
            </a:r>
            <a:endParaRPr lang="en-IN" dirty="0">
              <a:latin typeface="Calibri" panose="020F0502020204030204" pitchFamily="34" charset="0"/>
              <a:cs typeface="Calibri" panose="020F0502020204030204" pitchFamily="34" charset="0"/>
            </a:endParaRPr>
          </a:p>
          <a:p>
            <a:pPr marL="285750" indent="-285750">
              <a:spcBef>
                <a:spcPts val="600"/>
              </a:spcBef>
              <a:buFont typeface="Arial" panose="020B0604020202020204" pitchFamily="34" charset="0"/>
              <a:buChar char="•"/>
            </a:pPr>
            <a:r>
              <a:rPr lang="en-IN" b="1" dirty="0">
                <a:effectLst>
                  <a:outerShdw blurRad="38100" dist="19050" dir="2700000" algn="tl" rotWithShape="0">
                    <a:schemeClr val="dk1">
                      <a:alpha val="40000"/>
                    </a:schemeClr>
                  </a:outerShdw>
                </a:effectLst>
                <a:sym typeface="+mn-ea"/>
              </a:rPr>
              <a:t>Hardware Components </a:t>
            </a:r>
            <a:r>
              <a:rPr lang="en-IN" dirty="0">
                <a:effectLst>
                  <a:outerShdw blurRad="38100" dist="19050" dir="2700000" algn="tl" rotWithShape="0">
                    <a:schemeClr val="dk1">
                      <a:alpha val="40000"/>
                    </a:schemeClr>
                  </a:outerShdw>
                </a:effectLst>
                <a:sym typeface="+mn-ea"/>
              </a:rPr>
              <a:t>:- </a:t>
            </a:r>
            <a:r>
              <a:rPr lang="en-IN" b="1" dirty="0">
                <a:effectLst>
                  <a:outerShdw blurRad="38100" dist="19050" dir="2700000" algn="tl" rotWithShape="0">
                    <a:schemeClr val="dk1">
                      <a:alpha val="40000"/>
                    </a:schemeClr>
                  </a:outerShdw>
                </a:effectLst>
                <a:sym typeface="+mn-ea"/>
              </a:rPr>
              <a:t> </a:t>
            </a:r>
            <a:r>
              <a:rPr lang="en-IN" dirty="0">
                <a:effectLst>
                  <a:outerShdw blurRad="38100" dist="19050" dir="2700000" algn="tl" rotWithShape="0">
                    <a:schemeClr val="dk1">
                      <a:alpha val="40000"/>
                    </a:schemeClr>
                  </a:outerShdw>
                </a:effectLst>
                <a:sym typeface="+mn-ea"/>
              </a:rPr>
              <a:t>Raspberry pi 4, Sensors, 			Servo motors , Cameras , LCD, 				BULB  etc . </a:t>
            </a:r>
            <a:endParaRPr lang="en-IN" dirty="0">
              <a:effectLst>
                <a:outerShdw blurRad="38100" dist="19050" dir="2700000" algn="tl" rotWithShape="0">
                  <a:schemeClr val="dk1">
                    <a:alpha val="40000"/>
                  </a:schemeClr>
                </a:outerShdw>
              </a:effectLst>
              <a:sym typeface="+mn-ea"/>
            </a:endParaRPr>
          </a:p>
          <a:p>
            <a:pPr marL="285750" indent="-285750">
              <a:spcBef>
                <a:spcPts val="600"/>
              </a:spcBef>
              <a:buFont typeface="Arial" panose="020B0604020202020204" pitchFamily="34" charset="0"/>
              <a:buChar char="•"/>
            </a:pPr>
            <a:endParaRPr lang="en-IN" dirty="0">
              <a:effectLst>
                <a:outerShdw blurRad="38100" dist="19050" dir="2700000" algn="tl" rotWithShape="0">
                  <a:schemeClr val="dk1">
                    <a:alpha val="40000"/>
                  </a:schemeClr>
                </a:outerShdw>
              </a:effectLst>
              <a:sym typeface="+mn-ea"/>
            </a:endParaRPr>
          </a:p>
          <a:p>
            <a:pPr algn="ctr"/>
            <a:r>
              <a:rPr lang="en-US" sz="2400" b="1" i="1" u="sng"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Dependencies</a:t>
            </a:r>
            <a:endParaRPr lang="en-US" b="1" i="1" u="sng" dirty="0">
              <a:solidFill>
                <a:schemeClr val="accent5">
                  <a:lumMod val="75000"/>
                </a:schemeClr>
              </a:solidFill>
            </a:endParaRPr>
          </a:p>
          <a:p>
            <a:pPr marL="285750" indent="-285750">
              <a:buFont typeface="Wingdings" panose="05000000000000000000" charset="0"/>
              <a:buChar char="§"/>
            </a:pPr>
            <a:endParaRPr lang="en-IN" dirty="0">
              <a:sym typeface="+mn-ea"/>
            </a:endParaRPr>
          </a:p>
          <a:p>
            <a:pPr marL="285750" indent="-285750">
              <a:buFont typeface="Wingdings" panose="05000000000000000000" charset="0"/>
              <a:buChar char="§"/>
            </a:pPr>
            <a:r>
              <a:rPr lang="en-IN" dirty="0">
                <a:sym typeface="+mn-ea"/>
              </a:rPr>
              <a:t>Requires </a:t>
            </a:r>
            <a:r>
              <a:rPr lang="en-IN" b="1" dirty="0">
                <a:sym typeface="+mn-ea"/>
              </a:rPr>
              <a:t>Android version Jellybean and higher</a:t>
            </a:r>
            <a:endParaRPr lang="en-IN" b="1" dirty="0">
              <a:sym typeface="+mn-ea"/>
            </a:endParaRPr>
          </a:p>
          <a:p>
            <a:pPr marL="285750" indent="-285750">
              <a:buFont typeface="Wingdings" panose="05000000000000000000" charset="0"/>
              <a:buChar char="§"/>
            </a:pPr>
            <a:r>
              <a:rPr lang="en-IN" b="1" dirty="0">
                <a:sym typeface="+mn-ea"/>
              </a:rPr>
              <a:t>Hardware components and their installation and power supply</a:t>
            </a:r>
            <a:endParaRPr lang="en-US" dirty="0"/>
          </a:p>
          <a:p>
            <a:endParaRPr lang="en-US" dirty="0"/>
          </a:p>
        </p:txBody>
      </p:sp>
      <p:pic>
        <p:nvPicPr>
          <p:cNvPr id="15" name="Content Placeholder 14" descr="UseCase"/>
          <p:cNvPicPr>
            <a:picLocks noChangeAspect="1"/>
          </p:cNvPicPr>
          <p:nvPr>
            <p:ph idx="1"/>
          </p:nvPr>
        </p:nvPicPr>
        <p:blipFill>
          <a:blip r:embed="rId1"/>
          <a:stretch>
            <a:fillRect/>
          </a:stretch>
        </p:blipFill>
        <p:spPr>
          <a:xfrm>
            <a:off x="6389370" y="756285"/>
            <a:ext cx="5092700" cy="5972810"/>
          </a:xfrm>
          <a:prstGeom prst="rect">
            <a:avLst/>
          </a:prstGeom>
        </p:spPr>
      </p:pic>
      <p:sp>
        <p:nvSpPr>
          <p:cNvPr id="17" name="Text Box 16"/>
          <p:cNvSpPr txBox="1"/>
          <p:nvPr/>
        </p:nvSpPr>
        <p:spPr>
          <a:xfrm>
            <a:off x="6780530" y="229235"/>
            <a:ext cx="4725670" cy="475615"/>
          </a:xfrm>
          <a:prstGeom prst="rect">
            <a:avLst/>
          </a:prstGeom>
          <a:noFill/>
        </p:spPr>
        <p:txBody>
          <a:bodyPr wrap="square" rtlCol="0">
            <a:spAutoFit/>
          </a:bodyPr>
          <a:p>
            <a:pPr algn="ctr"/>
            <a:r>
              <a:rPr lang="en-IN" altLang="en-US" sz="2500" b="1" i="1" u="sng">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Use Case</a:t>
            </a:r>
            <a:endParaRPr lang="en-IN" altLang="en-US" sz="2500" b="1" i="1" u="sng">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p:cNvSpPr/>
          <p:nvPr/>
        </p:nvSpPr>
        <p:spPr>
          <a:xfrm>
            <a:off x="164465" y="716915"/>
            <a:ext cx="3049270" cy="2775585"/>
          </a:xfrm>
          <a:prstGeom prst="cloud">
            <a:avLst/>
          </a:prstGeom>
          <a:solidFill>
            <a:srgbClr val="AAAFEE"/>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dirty="0"/>
              <a:t> </a:t>
            </a:r>
            <a:r>
              <a:rPr lang="en-US" b="1" dirty="0">
                <a:solidFill>
                  <a:schemeClr val="tx1"/>
                </a:solidFill>
              </a:rPr>
              <a:t>BOOKING SYSTEM</a:t>
            </a:r>
            <a:endParaRPr lang="en-US" dirty="0">
              <a:solidFill>
                <a:schemeClr val="tx1"/>
              </a:solidFill>
            </a:endParaRPr>
          </a:p>
          <a:p>
            <a:pPr algn="ctr"/>
            <a:r>
              <a:rPr lang="en-US" dirty="0">
                <a:solidFill>
                  <a:schemeClr val="tx1"/>
                </a:solidFill>
              </a:rPr>
              <a:t>The user can book his parking slot when he is in queue </a:t>
            </a:r>
            <a:r>
              <a:rPr lang="en-IN" altLang="en-US" dirty="0">
                <a:solidFill>
                  <a:schemeClr val="tx1"/>
                </a:solidFill>
              </a:rPr>
              <a:t>and according to his queue number</a:t>
            </a:r>
            <a:endParaRPr lang="en-IN" altLang="en-US" dirty="0">
              <a:solidFill>
                <a:schemeClr val="tx1"/>
              </a:solidFill>
            </a:endParaRPr>
          </a:p>
        </p:txBody>
      </p:sp>
      <p:sp>
        <p:nvSpPr>
          <p:cNvPr id="3" name="Cloud 2"/>
          <p:cNvSpPr/>
          <p:nvPr/>
        </p:nvSpPr>
        <p:spPr>
          <a:xfrm>
            <a:off x="4215448" y="3732796"/>
            <a:ext cx="3089564" cy="2840181"/>
          </a:xfrm>
          <a:prstGeom prst="cloud">
            <a:avLst/>
          </a:prstGeom>
          <a:solidFill>
            <a:srgbClr val="AAAFEE"/>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dirty="0">
                <a:solidFill>
                  <a:schemeClr val="tx1"/>
                </a:solidFill>
              </a:rPr>
              <a:t> LIGHTING SYSTEM</a:t>
            </a:r>
            <a:endParaRPr lang="en-US" b="1" dirty="0">
              <a:solidFill>
                <a:schemeClr val="tx1"/>
              </a:solidFill>
            </a:endParaRPr>
          </a:p>
          <a:p>
            <a:pPr algn="ctr"/>
            <a:r>
              <a:rPr lang="en-US" dirty="0">
                <a:solidFill>
                  <a:schemeClr val="tx1"/>
                </a:solidFill>
              </a:rPr>
              <a:t>The color of the lights indicate the occupancy of the slot.</a:t>
            </a:r>
            <a:endParaRPr lang="en-US" dirty="0">
              <a:solidFill>
                <a:schemeClr val="tx1"/>
              </a:solidFill>
            </a:endParaRPr>
          </a:p>
          <a:p>
            <a:pPr algn="ctr"/>
            <a:r>
              <a:rPr lang="en-US" dirty="0">
                <a:solidFill>
                  <a:schemeClr val="tx1"/>
                </a:solidFill>
              </a:rPr>
              <a:t>Red-Occupied.</a:t>
            </a:r>
            <a:endParaRPr lang="en-US" dirty="0">
              <a:solidFill>
                <a:schemeClr val="tx1"/>
              </a:solidFill>
            </a:endParaRPr>
          </a:p>
          <a:p>
            <a:pPr algn="ctr"/>
            <a:r>
              <a:rPr lang="en-US" dirty="0">
                <a:solidFill>
                  <a:schemeClr val="tx1"/>
                </a:solidFill>
              </a:rPr>
              <a:t>Green-Vacant</a:t>
            </a:r>
            <a:endParaRPr lang="en-US" dirty="0">
              <a:solidFill>
                <a:schemeClr val="tx1"/>
              </a:solidFill>
            </a:endParaRPr>
          </a:p>
        </p:txBody>
      </p:sp>
      <p:sp>
        <p:nvSpPr>
          <p:cNvPr id="4" name="Cloud 3"/>
          <p:cNvSpPr/>
          <p:nvPr/>
        </p:nvSpPr>
        <p:spPr>
          <a:xfrm>
            <a:off x="7650820" y="3492669"/>
            <a:ext cx="3545500" cy="2591031"/>
          </a:xfrm>
          <a:prstGeom prst="cloud">
            <a:avLst/>
          </a:prstGeom>
          <a:solidFill>
            <a:srgbClr val="E46A8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dirty="0">
                <a:solidFill>
                  <a:schemeClr val="tx1"/>
                </a:solidFill>
              </a:rPr>
              <a:t>DIMING LIGHTS </a:t>
            </a:r>
            <a:endParaRPr lang="en-US" b="1" dirty="0">
              <a:solidFill>
                <a:schemeClr val="tx1"/>
              </a:solidFill>
            </a:endParaRPr>
          </a:p>
          <a:p>
            <a:pPr algn="ctr"/>
            <a:r>
              <a:rPr lang="en-US" dirty="0">
                <a:solidFill>
                  <a:schemeClr val="tx1"/>
                </a:solidFill>
              </a:rPr>
              <a:t>When no vehicles in motion are detected(using radar sensor), the lights will dim which saves energy</a:t>
            </a:r>
            <a:endParaRPr lang="en-US" dirty="0">
              <a:solidFill>
                <a:schemeClr val="tx1"/>
              </a:solidFill>
            </a:endParaRPr>
          </a:p>
        </p:txBody>
      </p:sp>
      <p:sp>
        <p:nvSpPr>
          <p:cNvPr id="5" name="Cloud 4"/>
          <p:cNvSpPr/>
          <p:nvPr/>
        </p:nvSpPr>
        <p:spPr>
          <a:xfrm>
            <a:off x="598452" y="3730927"/>
            <a:ext cx="3225403" cy="2840181"/>
          </a:xfrm>
          <a:prstGeom prst="cloud">
            <a:avLst/>
          </a:prstGeom>
          <a:solidFill>
            <a:srgbClr val="E46A8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dirty="0"/>
              <a:t> </a:t>
            </a:r>
            <a:r>
              <a:rPr lang="en-US" b="1" dirty="0">
                <a:solidFill>
                  <a:schemeClr val="tx1"/>
                </a:solidFill>
              </a:rPr>
              <a:t>PARKING ALLOCATION</a:t>
            </a:r>
            <a:endParaRPr lang="en-US" b="1" dirty="0">
              <a:solidFill>
                <a:schemeClr val="tx1"/>
              </a:solidFill>
            </a:endParaRPr>
          </a:p>
          <a:p>
            <a:pPr algn="ctr"/>
            <a:r>
              <a:rPr lang="en-US" dirty="0">
                <a:solidFill>
                  <a:schemeClr val="tx1"/>
                </a:solidFill>
              </a:rPr>
              <a:t>Every type of vehicle will have its own parking area. Electric cars will have slots with the charging segment</a:t>
            </a:r>
            <a:endParaRPr lang="en-US" dirty="0">
              <a:solidFill>
                <a:schemeClr val="tx1"/>
              </a:solidFill>
            </a:endParaRPr>
          </a:p>
        </p:txBody>
      </p:sp>
      <p:sp>
        <p:nvSpPr>
          <p:cNvPr id="13" name="Cloud 12"/>
          <p:cNvSpPr/>
          <p:nvPr/>
        </p:nvSpPr>
        <p:spPr>
          <a:xfrm>
            <a:off x="8865393" y="265234"/>
            <a:ext cx="3255817" cy="2975806"/>
          </a:xfrm>
          <a:prstGeom prst="cloud">
            <a:avLst/>
          </a:prstGeom>
          <a:solidFill>
            <a:srgbClr val="AAAFEE"/>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dirty="0"/>
              <a:t> </a:t>
            </a:r>
            <a:r>
              <a:rPr lang="en-US" b="1" dirty="0">
                <a:solidFill>
                  <a:schemeClr val="tx1"/>
                </a:solidFill>
              </a:rPr>
              <a:t>EASY ACCESS</a:t>
            </a:r>
            <a:endParaRPr lang="en-US" b="1" dirty="0">
              <a:solidFill>
                <a:schemeClr val="tx1"/>
              </a:solidFill>
            </a:endParaRPr>
          </a:p>
          <a:p>
            <a:pPr algn="ctr"/>
            <a:r>
              <a:rPr lang="en-US" dirty="0">
                <a:solidFill>
                  <a:schemeClr val="tx1"/>
                </a:solidFill>
              </a:rPr>
              <a:t>The user can locate his vehicle by entering the number plate details in the app and they will be provided by the shortest path</a:t>
            </a:r>
            <a:endParaRPr lang="en-US" dirty="0">
              <a:solidFill>
                <a:schemeClr val="tx1"/>
              </a:solidFill>
            </a:endParaRPr>
          </a:p>
        </p:txBody>
      </p:sp>
      <p:sp>
        <p:nvSpPr>
          <p:cNvPr id="15" name="Oval 14"/>
          <p:cNvSpPr/>
          <p:nvPr/>
        </p:nvSpPr>
        <p:spPr>
          <a:xfrm>
            <a:off x="3938559" y="401782"/>
            <a:ext cx="3643745" cy="1143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dirty="0">
                <a:solidFill>
                  <a:schemeClr val="tx1"/>
                </a:solidFill>
              </a:rPr>
              <a:t>SHOWSTOPPERS</a:t>
            </a:r>
            <a:endParaRPr lang="en-US" sz="2400" b="1" dirty="0">
              <a:solidFill>
                <a:schemeClr val="tx1"/>
              </a:solidFill>
            </a:endParaRPr>
          </a:p>
        </p:txBody>
      </p:sp>
      <p:cxnSp>
        <p:nvCxnSpPr>
          <p:cNvPr id="16" name="Straight Arrow Connector 15"/>
          <p:cNvCxnSpPr>
            <a:stCxn id="15" idx="2"/>
          </p:cNvCxnSpPr>
          <p:nvPr/>
        </p:nvCxnSpPr>
        <p:spPr>
          <a:xfrm flipH="1">
            <a:off x="3102610" y="973455"/>
            <a:ext cx="835660" cy="2933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4"/>
            <a:endCxn id="3" idx="3"/>
          </p:cNvCxnSpPr>
          <p:nvPr/>
        </p:nvCxnSpPr>
        <p:spPr>
          <a:xfrm>
            <a:off x="5759797" y="1544782"/>
            <a:ext cx="635" cy="2350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5"/>
            <a:endCxn id="4" idx="3"/>
          </p:cNvCxnSpPr>
          <p:nvPr/>
        </p:nvCxnSpPr>
        <p:spPr>
          <a:xfrm>
            <a:off x="7048690" y="1377394"/>
            <a:ext cx="2375535" cy="2263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6"/>
            <a:endCxn id="13" idx="2"/>
          </p:cNvCxnSpPr>
          <p:nvPr/>
        </p:nvCxnSpPr>
        <p:spPr>
          <a:xfrm>
            <a:off x="7581669" y="973282"/>
            <a:ext cx="1293495" cy="779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3"/>
            <a:endCxn id="5" idx="3"/>
          </p:cNvCxnSpPr>
          <p:nvPr/>
        </p:nvCxnSpPr>
        <p:spPr>
          <a:xfrm flipH="1">
            <a:off x="2210938" y="1377394"/>
            <a:ext cx="2260600" cy="2515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3754</Words>
  <Application>WPS Presentation</Application>
  <PresentationFormat>Custom</PresentationFormat>
  <Paragraphs>87</Paragraphs>
  <Slides>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Arial</vt:lpstr>
      <vt:lpstr>SimSun</vt:lpstr>
      <vt:lpstr>Wingdings</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bhat</dc:creator>
  <cp:lastModifiedBy>abhis</cp:lastModifiedBy>
  <cp:revision>70</cp:revision>
  <dcterms:created xsi:type="dcterms:W3CDTF">2020-02-17T14:39:00Z</dcterms:created>
  <dcterms:modified xsi:type="dcterms:W3CDTF">2020-02-20T16:22:38Z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