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3" r:id="rId3"/>
    <p:sldId id="260" r:id="rId4"/>
    <p:sldId id="262" r:id="rId5"/>
    <p:sldId id="261"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FEE"/>
    <a:srgbClr val="E07683"/>
    <a:srgbClr val="E46A81"/>
    <a:srgbClr val="E7E20F"/>
    <a:srgbClr val="77DFD8"/>
    <a:srgbClr val="D8A0D7"/>
    <a:srgbClr val="B3880D"/>
    <a:srgbClr val="DA8008"/>
    <a:srgbClr val="E11601"/>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varScale="1">
        <p:scale>
          <a:sx n="63" d="100"/>
          <a:sy n="63" d="100"/>
        </p:scale>
        <p:origin x="684" y="52"/>
      </p:cViewPr>
      <p:guideLst>
        <p:guide orient="horz" pos="2160"/>
        <p:guide pos="3840"/>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79400" y="237490"/>
            <a:ext cx="11732895" cy="6299200"/>
          </a:xfrm>
        </p:spPr>
        <p:txBody>
          <a:bodyPr>
            <a:normAutofit fontScale="92500" lnSpcReduction="10000"/>
          </a:bodyPr>
          <a:lstStyle/>
          <a:p>
            <a:pPr marL="0" indent="0" algn="ctr">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ORGANIZATION NAME</a:t>
            </a: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IN" sz="2000" b="1" dirty="0">
                <a:sym typeface="+mn-ea"/>
              </a:rPr>
              <a:t>: </a:t>
            </a:r>
            <a:r>
              <a:rPr lang="en-IN" sz="2000" dirty="0">
                <a:sym typeface="+mn-ea"/>
              </a:rPr>
              <a:t>CDK Global</a:t>
            </a:r>
            <a:endParaRPr lang="en-IN" dirty="0">
              <a:effectLst/>
            </a:endParaRPr>
          </a:p>
          <a:p>
            <a:pPr marL="0" indent="0" algn="ctr">
              <a:spcAft>
                <a:spcPts val="0"/>
              </a:spcAft>
              <a:buNone/>
            </a:pPr>
            <a:endParaRPr lang="en-IN" sz="1000" dirty="0">
              <a:effectLst/>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IN" sz="2000" dirty="0">
                <a:sym typeface="+mn-ea"/>
              </a:rPr>
              <a:t>Portal for Farmers to sell their produce at a </a:t>
            </a:r>
            <a:r>
              <a:rPr lang="en-IN" sz="2000" b="1" dirty="0">
                <a:sym typeface="+mn-ea"/>
              </a:rPr>
              <a:t>better rate</a:t>
            </a:r>
            <a:r>
              <a:rPr lang="en-IN" sz="2000" dirty="0">
                <a:sym typeface="+mn-ea"/>
              </a:rPr>
              <a:t>. </a:t>
            </a:r>
            <a:endParaRPr lang="en-IN" sz="2000" dirty="0">
              <a:effectLst/>
            </a:endParaRPr>
          </a:p>
          <a:p>
            <a:pPr marL="800100" indent="-342900">
              <a:spcAft>
                <a:spcPts val="0"/>
              </a:spcAft>
              <a:buFont typeface="Wingdings" panose="05000000000000000000" charset="0"/>
              <a:buChar char="q"/>
            </a:pPr>
            <a:r>
              <a:rPr lang="en-IN" sz="2000" dirty="0">
                <a:sym typeface="+mn-ea"/>
              </a:rPr>
              <a:t>System that provides farmers an interface to  </a:t>
            </a:r>
            <a:r>
              <a:rPr lang="en-IN" sz="2000" b="1" dirty="0">
                <a:sym typeface="+mn-ea"/>
              </a:rPr>
              <a:t>sell </a:t>
            </a:r>
            <a:r>
              <a:rPr lang="en-IN" sz="2000" dirty="0">
                <a:sym typeface="+mn-ea"/>
              </a:rPr>
              <a:t>their product, and </a:t>
            </a:r>
            <a:r>
              <a:rPr lang="en-IN" sz="2000" b="1" dirty="0">
                <a:sym typeface="+mn-ea"/>
              </a:rPr>
              <a:t>connect </a:t>
            </a:r>
            <a:r>
              <a:rPr lang="en-IN" sz="2000" dirty="0">
                <a:sym typeface="+mn-ea"/>
              </a:rPr>
              <a:t>with the </a:t>
            </a:r>
            <a:r>
              <a:rPr lang="en-IN" sz="2000" b="1" dirty="0">
                <a:sym typeface="+mn-ea"/>
              </a:rPr>
              <a:t>buyers </a:t>
            </a:r>
            <a:r>
              <a:rPr lang="en-IN" sz="2000" dirty="0">
                <a:sym typeface="+mn-ea"/>
              </a:rPr>
              <a:t>all over India.</a:t>
            </a:r>
            <a:endParaRPr lang="en-IN" sz="2000" dirty="0">
              <a:effectLst/>
            </a:endParaRPr>
          </a:p>
          <a:p>
            <a:pPr marL="800100" indent="-342900">
              <a:spcAft>
                <a:spcPts val="0"/>
              </a:spcAft>
              <a:buFont typeface="Wingdings" panose="05000000000000000000" charset="0"/>
              <a:buChar char="q"/>
            </a:pPr>
            <a:r>
              <a:rPr lang="en-IN" sz="2000" b="1" dirty="0">
                <a:sym typeface="+mn-ea"/>
              </a:rPr>
              <a:t>Simple interface</a:t>
            </a:r>
            <a:r>
              <a:rPr lang="en-IN" sz="2000" dirty="0">
                <a:sym typeface="+mn-ea"/>
              </a:rPr>
              <a:t> that works on smart devices, </a:t>
            </a:r>
            <a:r>
              <a:rPr lang="en-IN" sz="2000" b="1" dirty="0">
                <a:sym typeface="+mn-ea"/>
              </a:rPr>
              <a:t>SMS </a:t>
            </a:r>
            <a:r>
              <a:rPr lang="en-IN" sz="2000" dirty="0">
                <a:sym typeface="+mn-ea"/>
              </a:rPr>
              <a:t>to upload product details and respond via phone and SMS .</a:t>
            </a:r>
            <a:endParaRPr lang="en-IN" sz="2000" dirty="0">
              <a:effectLst/>
            </a:endParaRPr>
          </a:p>
          <a:p>
            <a:pPr marL="800100" indent="-342900">
              <a:spcAft>
                <a:spcPts val="0"/>
              </a:spcAft>
              <a:buFont typeface="Wingdings" panose="05000000000000000000" charset="0"/>
              <a:buChar char="q"/>
            </a:pPr>
            <a:r>
              <a:rPr lang="en-IN" sz="2000" b="1" dirty="0">
                <a:sym typeface="+mn-ea"/>
              </a:rPr>
              <a:t>Interface for anyone to buy the produce/vegetable </a:t>
            </a:r>
            <a:r>
              <a:rPr lang="en-IN" sz="2000" dirty="0">
                <a:sym typeface="+mn-ea"/>
              </a:rPr>
              <a:t>– initially visit the place and buy or have </a:t>
            </a:r>
            <a:r>
              <a:rPr lang="en-IN" sz="2000" b="1" dirty="0">
                <a:sym typeface="+mn-ea"/>
              </a:rPr>
              <a:t>courier service integrated</a:t>
            </a:r>
            <a:r>
              <a:rPr lang="en-IN" sz="2000" dirty="0">
                <a:sym typeface="+mn-ea"/>
              </a:rPr>
              <a:t> to deliver the vegetables so Farmers can get a better price for their produce, no additional cost is spent in marketing and delivery of goods, however they can choose to charge more by </a:t>
            </a:r>
            <a:r>
              <a:rPr lang="en-IN" sz="2000" b="1" dirty="0">
                <a:sym typeface="+mn-ea"/>
              </a:rPr>
              <a:t>delivering the items themselves</a:t>
            </a:r>
            <a:r>
              <a:rPr lang="en-IN" sz="2000" dirty="0">
                <a:sym typeface="+mn-ea"/>
              </a:rPr>
              <a:t>.</a:t>
            </a:r>
            <a:endParaRPr lang="en-IN" dirty="0">
              <a:effectLst/>
            </a:endParaRPr>
          </a:p>
          <a:p>
            <a:pPr indent="0">
              <a:spcAft>
                <a:spcPts val="0"/>
              </a:spcAft>
              <a:buNone/>
            </a:pPr>
            <a:endParaRPr lang="en-IN" dirty="0">
              <a:effectLst/>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CODE </a:t>
            </a:r>
            <a:r>
              <a:rPr lang="en-IN" sz="2000" dirty="0">
                <a:sym typeface="+mn-ea"/>
              </a:rPr>
              <a:t>: RA27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COLLEGE CODE </a:t>
            </a:r>
            <a:r>
              <a:rPr lang="en-IN" sz="2000" b="1" u="sng" dirty="0">
                <a:sym typeface="+mn-ea"/>
              </a:rPr>
              <a:t>:</a:t>
            </a:r>
            <a:r>
              <a:rPr lang="en-IN" sz="2000" b="1" dirty="0">
                <a:sym typeface="+mn-ea"/>
              </a:rPr>
              <a:t> </a:t>
            </a:r>
            <a:r>
              <a:rPr lang="en-IN" sz="2000" dirty="0">
                <a:sym typeface="+mn-ea"/>
              </a:rPr>
              <a:t>#2274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S-Park.</a:t>
            </a:r>
            <a:endParaRPr lang="en-IN" sz="2000" dirty="0">
              <a:sym typeface="+mn-ea"/>
            </a:endParaRPr>
          </a:p>
          <a:p>
            <a:pPr marL="0" indent="0" algn="ctr">
              <a:buNone/>
            </a:pPr>
            <a:r>
              <a:rPr lang="en-IN" b="1" dirty="0"/>
              <a:t>S-Park is a smart parking system, with a pure vision to eliminate time wastage at parking spaces and increase the security factors.</a:t>
            </a:r>
            <a:r>
              <a:rPr lang="en-US" b="1" dirty="0"/>
              <a:t> It helps in reducing human </a:t>
            </a:r>
            <a:r>
              <a:rPr lang="en-US" b="1" dirty="0" err="1"/>
              <a:t>labour</a:t>
            </a:r>
            <a:r>
              <a:rPr lang="en-US" b="1" dirty="0"/>
              <a:t>, fuel consumption and pollution ensuring the efficiency and reliability of the parking system. </a:t>
            </a:r>
            <a:endParaRPr lang="en-IN" b="1"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87391" y="0"/>
            <a:ext cx="845103"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a:ln w="0"/>
                <a:effectLst>
                  <a:reflection blurRad="12700" stA="50000" endPos="50000" dist="5000" dir="5400000" sy="-100000" rotWithShape="0"/>
                </a:effectLst>
              </a:rPr>
              <a:t>GATE</a:t>
            </a:r>
            <a:endParaRPr lang="en-US" sz="2400" b="1" cap="all" spc="0" dirty="0">
              <a:ln w="0"/>
              <a:effectLst>
                <a:reflection blurRad="12700" stA="50000" endPos="50000" dist="5000" dir="5400000" sy="-100000" rotWithShape="0"/>
              </a:effectLst>
            </a:endParaRPr>
          </a:p>
        </p:txBody>
      </p:sp>
      <p:sp>
        <p:nvSpPr>
          <p:cNvPr id="10" name="Oval 9"/>
          <p:cNvSpPr/>
          <p:nvPr/>
        </p:nvSpPr>
        <p:spPr>
          <a:xfrm>
            <a:off x="-2" y="0"/>
            <a:ext cx="3080905" cy="18650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automated system will detect the number plate of the vehicle at the entrance and exit(</a:t>
            </a:r>
            <a:r>
              <a:rPr lang="en-US" dirty="0" err="1">
                <a:solidFill>
                  <a:schemeClr val="tx1"/>
                </a:solidFill>
              </a:rPr>
              <a:t>classifiation</a:t>
            </a:r>
            <a:r>
              <a:rPr lang="en-US" dirty="0">
                <a:solidFill>
                  <a:schemeClr val="tx1"/>
                </a:solidFill>
              </a:rPr>
              <a:t> </a:t>
            </a:r>
            <a:r>
              <a:rPr lang="en-US" dirty="0" err="1">
                <a:solidFill>
                  <a:schemeClr val="tx1"/>
                </a:solidFill>
              </a:rPr>
              <a:t>algo</a:t>
            </a:r>
            <a:r>
              <a:rPr lang="en-US" dirty="0">
                <a:solidFill>
                  <a:schemeClr val="tx1"/>
                </a:solidFill>
              </a:rPr>
              <a:t>)</a:t>
            </a:r>
            <a:endParaRPr lang="en-US" dirty="0">
              <a:solidFill>
                <a:schemeClr val="tx1"/>
              </a:solidFill>
            </a:endParaRPr>
          </a:p>
        </p:txBody>
      </p:sp>
      <p:sp>
        <p:nvSpPr>
          <p:cNvPr id="11" name="Oval 10"/>
          <p:cNvSpPr/>
          <p:nvPr/>
        </p:nvSpPr>
        <p:spPr>
          <a:xfrm>
            <a:off x="3325091" y="461665"/>
            <a:ext cx="4300107" cy="1393604"/>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vehicle type (car, truck, two wheeler) will be noted because every type will have a different parking area.</a:t>
            </a:r>
            <a:endParaRPr lang="en-US" dirty="0">
              <a:solidFill>
                <a:schemeClr val="tx1"/>
              </a:solidFill>
            </a:endParaRPr>
          </a:p>
        </p:txBody>
      </p:sp>
      <p:sp>
        <p:nvSpPr>
          <p:cNvPr id="14" name="Oval 13"/>
          <p:cNvSpPr/>
          <p:nvPr/>
        </p:nvSpPr>
        <p:spPr>
          <a:xfrm>
            <a:off x="7869384" y="300680"/>
            <a:ext cx="4322616" cy="17497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vacant parking spots in each floor will be made visible on site and on the app after which he can move toward his desired floor.(</a:t>
            </a:r>
            <a:endParaRPr lang="en-US" dirty="0">
              <a:solidFill>
                <a:schemeClr val="tx1"/>
              </a:solidFill>
            </a:endParaRPr>
          </a:p>
        </p:txBody>
      </p:sp>
      <p:sp>
        <p:nvSpPr>
          <p:cNvPr id="15" name="Oval 14"/>
          <p:cNvSpPr/>
          <p:nvPr/>
        </p:nvSpPr>
        <p:spPr>
          <a:xfrm>
            <a:off x="3693391" y="2212108"/>
            <a:ext cx="3416300" cy="1112982"/>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registered users can get direct entry using their registered RFID.</a:t>
            </a:r>
            <a:endParaRPr lang="en-US" dirty="0">
              <a:solidFill>
                <a:schemeClr val="tx1"/>
              </a:solidFill>
            </a:endParaRPr>
          </a:p>
        </p:txBody>
      </p:sp>
      <p:sp>
        <p:nvSpPr>
          <p:cNvPr id="18" name="Right Arrow 17"/>
          <p:cNvSpPr/>
          <p:nvPr/>
        </p:nvSpPr>
        <p:spPr>
          <a:xfrm>
            <a:off x="7641653" y="1043618"/>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080905" y="994057"/>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08166" y="3583399"/>
            <a:ext cx="1333955"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pc="0" dirty="0">
                <a:ln w="0"/>
                <a:effectLst>
                  <a:reflection blurRad="12700" stA="50000" endPos="50000" dist="5000" dir="5400000" sy="-100000" rotWithShape="0"/>
                </a:effectLst>
              </a:rPr>
              <a:t>parking</a:t>
            </a:r>
            <a:endParaRPr lang="en-US" sz="2400" b="1" cap="all" spc="0" dirty="0">
              <a:ln w="0"/>
              <a:effectLst>
                <a:reflection blurRad="12700" stA="50000" endPos="50000" dist="5000" dir="5400000" sy="-100000" rotWithShape="0"/>
              </a:effectLst>
            </a:endParaRPr>
          </a:p>
        </p:txBody>
      </p:sp>
      <p:sp>
        <p:nvSpPr>
          <p:cNvPr id="29" name="Pentagon 28"/>
          <p:cNvSpPr/>
          <p:nvPr/>
        </p:nvSpPr>
        <p:spPr>
          <a:xfrm>
            <a:off x="229751" y="3583399"/>
            <a:ext cx="3463639" cy="168086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the desired floor, the layout of the floor will be displayed (app and LCD on site) with the vacant and occupied highlighted.</a:t>
            </a:r>
            <a:endParaRPr lang="en-US" dirty="0">
              <a:solidFill>
                <a:schemeClr val="tx1"/>
              </a:solidFill>
            </a:endParaRPr>
          </a:p>
        </p:txBody>
      </p:sp>
      <p:sp>
        <p:nvSpPr>
          <p:cNvPr id="30" name="Pentagon 29"/>
          <p:cNvSpPr/>
          <p:nvPr/>
        </p:nvSpPr>
        <p:spPr>
          <a:xfrm>
            <a:off x="4069490" y="4045064"/>
            <a:ext cx="3555707" cy="1680864"/>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the app, if he clicks on any empty spot, he will be shown directions to that spot. </a:t>
            </a:r>
            <a:endParaRPr lang="en-US" dirty="0">
              <a:solidFill>
                <a:schemeClr val="tx1"/>
              </a:solidFill>
            </a:endParaRPr>
          </a:p>
        </p:txBody>
      </p:sp>
      <p:sp>
        <p:nvSpPr>
          <p:cNvPr id="31" name="Pentagon 30"/>
          <p:cNvSpPr/>
          <p:nvPr/>
        </p:nvSpPr>
        <p:spPr>
          <a:xfrm>
            <a:off x="8490240" y="2322286"/>
            <a:ext cx="3701760" cy="210154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he loses track, he can opt for the “LOST” option, which will detect his location on certain parameters and redirect him.</a:t>
            </a:r>
            <a:endParaRPr lang="en-US" dirty="0">
              <a:solidFill>
                <a:schemeClr val="tx1"/>
              </a:solidFill>
            </a:endParaRPr>
          </a:p>
        </p:txBody>
      </p:sp>
      <p:sp>
        <p:nvSpPr>
          <p:cNvPr id="33" name="Rounded Rectangle 32"/>
          <p:cNvSpPr/>
          <p:nvPr/>
        </p:nvSpPr>
        <p:spPr>
          <a:xfrm>
            <a:off x="3265343" y="5971309"/>
            <a:ext cx="5001491" cy="665018"/>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user can pay at the cash counter on exit, or use PayTm.</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53150" y="726439"/>
            <a:ext cx="2878390" cy="2514601"/>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tx1"/>
                </a:solidFill>
              </a:rPr>
              <a:t>BOOKING SYSTEM</a:t>
            </a:r>
            <a:endParaRPr lang="en-US" dirty="0">
              <a:solidFill>
                <a:schemeClr val="tx1"/>
              </a:solidFill>
            </a:endParaRPr>
          </a:p>
          <a:p>
            <a:pPr algn="ctr"/>
            <a:r>
              <a:rPr lang="en-US" dirty="0">
                <a:solidFill>
                  <a:schemeClr val="tx1"/>
                </a:solidFill>
              </a:rPr>
              <a:t>The user can book his parking slot when he is in queue</a:t>
            </a:r>
            <a:endParaRPr lang="en-US" dirty="0">
              <a:solidFill>
                <a:schemeClr val="tx1"/>
              </a:solidFill>
            </a:endParaRPr>
          </a:p>
        </p:txBody>
      </p:sp>
      <p:sp>
        <p:nvSpPr>
          <p:cNvPr id="7" name="Cloud 6"/>
          <p:cNvSpPr/>
          <p:nvPr/>
        </p:nvSpPr>
        <p:spPr>
          <a:xfrm>
            <a:off x="4215448" y="3732796"/>
            <a:ext cx="3089564" cy="2840181"/>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LIGHTING SYSTEM</a:t>
            </a:r>
            <a:endParaRPr lang="en-US" b="1" dirty="0">
              <a:solidFill>
                <a:schemeClr val="tx1"/>
              </a:solidFill>
            </a:endParaRPr>
          </a:p>
          <a:p>
            <a:pPr algn="ctr"/>
            <a:r>
              <a:rPr lang="en-US" dirty="0">
                <a:solidFill>
                  <a:schemeClr val="tx1"/>
                </a:solidFill>
              </a:rPr>
              <a:t>The color of the lights indicate the occupancy of the slot.</a:t>
            </a:r>
            <a:endParaRPr lang="en-US" dirty="0">
              <a:solidFill>
                <a:schemeClr val="tx1"/>
              </a:solidFill>
            </a:endParaRPr>
          </a:p>
          <a:p>
            <a:pPr algn="ctr"/>
            <a:r>
              <a:rPr lang="en-US" dirty="0">
                <a:solidFill>
                  <a:schemeClr val="tx1"/>
                </a:solidFill>
              </a:rPr>
              <a:t>Red-Occupied.</a:t>
            </a:r>
            <a:endParaRPr lang="en-US" dirty="0">
              <a:solidFill>
                <a:schemeClr val="tx1"/>
              </a:solidFill>
            </a:endParaRPr>
          </a:p>
          <a:p>
            <a:pPr algn="ctr"/>
            <a:r>
              <a:rPr lang="en-US" dirty="0">
                <a:solidFill>
                  <a:schemeClr val="tx1"/>
                </a:solidFill>
              </a:rPr>
              <a:t>Green-Vacant</a:t>
            </a:r>
            <a:endParaRPr lang="en-US" dirty="0">
              <a:solidFill>
                <a:schemeClr val="tx1"/>
              </a:solidFill>
            </a:endParaRPr>
          </a:p>
        </p:txBody>
      </p:sp>
      <p:sp>
        <p:nvSpPr>
          <p:cNvPr id="8" name="Cloud 7"/>
          <p:cNvSpPr/>
          <p:nvPr/>
        </p:nvSpPr>
        <p:spPr>
          <a:xfrm>
            <a:off x="7650820" y="3492669"/>
            <a:ext cx="3545500" cy="2591031"/>
          </a:xfrm>
          <a:prstGeom prst="cloud">
            <a:avLst/>
          </a:prstGeom>
          <a:solidFill>
            <a:srgbClr val="E46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DIMING LIGHTS </a:t>
            </a:r>
            <a:endParaRPr lang="en-US" b="1" dirty="0">
              <a:solidFill>
                <a:schemeClr val="tx1"/>
              </a:solidFill>
            </a:endParaRPr>
          </a:p>
          <a:p>
            <a:pPr algn="ctr"/>
            <a:r>
              <a:rPr lang="en-US" dirty="0">
                <a:solidFill>
                  <a:schemeClr val="tx1"/>
                </a:solidFill>
              </a:rPr>
              <a:t>When no vehicles in motion are detected(using radar sensor), the lights will dim which saves energy</a:t>
            </a:r>
            <a:endParaRPr lang="en-US" dirty="0">
              <a:solidFill>
                <a:schemeClr val="tx1"/>
              </a:solidFill>
            </a:endParaRPr>
          </a:p>
        </p:txBody>
      </p:sp>
      <p:sp>
        <p:nvSpPr>
          <p:cNvPr id="9" name="Cloud 8"/>
          <p:cNvSpPr/>
          <p:nvPr/>
        </p:nvSpPr>
        <p:spPr>
          <a:xfrm>
            <a:off x="598452" y="3730927"/>
            <a:ext cx="3225403" cy="2840181"/>
          </a:xfrm>
          <a:prstGeom prst="cloud">
            <a:avLst/>
          </a:prstGeom>
          <a:solidFill>
            <a:srgbClr val="E46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tx1"/>
                </a:solidFill>
              </a:rPr>
              <a:t>PARKING ALLOCATION</a:t>
            </a:r>
            <a:endParaRPr lang="en-US" b="1" dirty="0">
              <a:solidFill>
                <a:schemeClr val="tx1"/>
              </a:solidFill>
            </a:endParaRPr>
          </a:p>
          <a:p>
            <a:pPr algn="ctr"/>
            <a:r>
              <a:rPr lang="en-US" dirty="0">
                <a:solidFill>
                  <a:schemeClr val="tx1"/>
                </a:solidFill>
              </a:rPr>
              <a:t>Every type of vehicle will have its own parking area. Electric cars will have slots with the charging segment</a:t>
            </a:r>
            <a:endParaRPr lang="en-US" dirty="0">
              <a:solidFill>
                <a:schemeClr val="tx1"/>
              </a:solidFill>
            </a:endParaRPr>
          </a:p>
        </p:txBody>
      </p:sp>
      <p:sp>
        <p:nvSpPr>
          <p:cNvPr id="11" name="Cloud 10"/>
          <p:cNvSpPr/>
          <p:nvPr/>
        </p:nvSpPr>
        <p:spPr>
          <a:xfrm>
            <a:off x="8865393" y="265234"/>
            <a:ext cx="3255817" cy="2975806"/>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tx1"/>
                </a:solidFill>
              </a:rPr>
              <a:t>EASY ACCESS</a:t>
            </a:r>
            <a:endParaRPr lang="en-US" b="1" dirty="0">
              <a:solidFill>
                <a:schemeClr val="tx1"/>
              </a:solidFill>
            </a:endParaRPr>
          </a:p>
          <a:p>
            <a:pPr algn="ctr"/>
            <a:r>
              <a:rPr lang="en-US" dirty="0">
                <a:solidFill>
                  <a:schemeClr val="tx1"/>
                </a:solidFill>
              </a:rPr>
              <a:t>The user can locate his vehicle by entering the number plate details in the app and they will be provided by the shortest path</a:t>
            </a:r>
            <a:endParaRPr lang="en-US" dirty="0">
              <a:solidFill>
                <a:schemeClr val="tx1"/>
              </a:solidFill>
            </a:endParaRPr>
          </a:p>
        </p:txBody>
      </p:sp>
      <p:sp>
        <p:nvSpPr>
          <p:cNvPr id="12" name="Oval 11"/>
          <p:cNvSpPr/>
          <p:nvPr/>
        </p:nvSpPr>
        <p:spPr>
          <a:xfrm>
            <a:off x="3546764" y="401782"/>
            <a:ext cx="3643745" cy="1143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SHOWSTOPPERS</a:t>
            </a:r>
            <a:endParaRPr lang="en-US" sz="2400" b="1" dirty="0">
              <a:solidFill>
                <a:schemeClr val="tx1"/>
              </a:solidFill>
            </a:endParaRPr>
          </a:p>
        </p:txBody>
      </p:sp>
      <p:cxnSp>
        <p:nvCxnSpPr>
          <p:cNvPr id="14" name="Straight Arrow Connector 13"/>
          <p:cNvCxnSpPr>
            <a:stCxn id="12" idx="2"/>
          </p:cNvCxnSpPr>
          <p:nvPr/>
        </p:nvCxnSpPr>
        <p:spPr>
          <a:xfrm flipH="1">
            <a:off x="2768430" y="973282"/>
            <a:ext cx="778334" cy="404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7" idx="3"/>
          </p:cNvCxnSpPr>
          <p:nvPr/>
        </p:nvCxnSpPr>
        <p:spPr>
          <a:xfrm>
            <a:off x="5368637" y="1544782"/>
            <a:ext cx="391593" cy="2350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5"/>
            <a:endCxn id="8" idx="3"/>
          </p:cNvCxnSpPr>
          <p:nvPr/>
        </p:nvCxnSpPr>
        <p:spPr>
          <a:xfrm>
            <a:off x="6656895" y="1377394"/>
            <a:ext cx="2766675" cy="2263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6"/>
            <a:endCxn id="11" idx="2"/>
          </p:cNvCxnSpPr>
          <p:nvPr/>
        </p:nvCxnSpPr>
        <p:spPr>
          <a:xfrm>
            <a:off x="7190509" y="973282"/>
            <a:ext cx="1684983" cy="779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9" idx="3"/>
          </p:cNvCxnSpPr>
          <p:nvPr/>
        </p:nvCxnSpPr>
        <p:spPr>
          <a:xfrm flipH="1">
            <a:off x="2211154" y="1377394"/>
            <a:ext cx="1869224" cy="2515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165273" cy="369332"/>
          </a:xfrm>
          <a:prstGeom prst="rect">
            <a:avLst/>
          </a:prstGeom>
          <a:solidFill>
            <a:schemeClr val="tx1"/>
          </a:solidFill>
        </p:spPr>
        <p:txBody>
          <a:bodyPr wrap="square" rtlCol="0">
            <a:spAutoFit/>
          </a:bodyPr>
          <a:lstStyle/>
          <a:p>
            <a:r>
              <a:rPr lang="en-US" b="1" dirty="0">
                <a:solidFill>
                  <a:schemeClr val="bg1"/>
                </a:solidFill>
              </a:rPr>
              <a:t>REGISTERED USERS BENEFITS:</a:t>
            </a:r>
            <a:endParaRPr lang="en-US" b="1" dirty="0">
              <a:solidFill>
                <a:schemeClr val="bg1"/>
              </a:solidFill>
            </a:endParaRPr>
          </a:p>
        </p:txBody>
      </p:sp>
      <p:sp>
        <p:nvSpPr>
          <p:cNvPr id="5" name="TextBox 4"/>
          <p:cNvSpPr txBox="1"/>
          <p:nvPr/>
        </p:nvSpPr>
        <p:spPr>
          <a:xfrm>
            <a:off x="0" y="328692"/>
            <a:ext cx="6137564"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Fixed parking spot.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Monthly payment. (For the time, the parking slot was used)</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Net banking. (Automatically money deducted).</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All the visit details (entry and exit time) will be visible to him at all times.</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If his slot gets occupied by someone else, the admin will be notified immediately.</a:t>
            </a:r>
            <a:endParaRPr lang="en-US" dirty="0"/>
          </a:p>
        </p:txBody>
      </p:sp>
      <p:sp>
        <p:nvSpPr>
          <p:cNvPr id="10" name="TextBox 9"/>
          <p:cNvSpPr txBox="1"/>
          <p:nvPr/>
        </p:nvSpPr>
        <p:spPr>
          <a:xfrm>
            <a:off x="1" y="3508652"/>
            <a:ext cx="6137564" cy="2985433"/>
          </a:xfrm>
          <a:prstGeom prst="rect">
            <a:avLst/>
          </a:prstGeom>
          <a:noFill/>
        </p:spPr>
        <p:txBody>
          <a:bodyPr wrap="square" rtlCol="0">
            <a:spAutoFit/>
          </a:bodyPr>
          <a:lstStyle/>
          <a:p>
            <a:pPr algn="ctr"/>
            <a:r>
              <a:rPr lang="en-IN" sz="2400" b="1" i="1" u="sng" dirty="0">
                <a:solidFill>
                  <a:schemeClr val="accent5">
                    <a:lumMod val="75000"/>
                  </a:schemeClr>
                </a:solidFill>
                <a:latin typeface="Calibri" panose="020F0502020204030204" pitchFamily="34" charset="0"/>
                <a:cs typeface="Calibri" panose="020F0502020204030204" pitchFamily="34" charset="0"/>
                <a:sym typeface="+mn-ea"/>
              </a:rPr>
              <a:t>Technology Stack</a:t>
            </a:r>
            <a:endParaRPr lang="en-IN" sz="2400" b="1" i="1" u="sng" dirty="0">
              <a:solidFill>
                <a:schemeClr val="accent5">
                  <a:lumMod val="75000"/>
                </a:schemeClr>
              </a:solidFill>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r>
              <a:rPr lang="en-IN" b="1" dirty="0">
                <a:latin typeface="Calibri" panose="020F0502020204030204" pitchFamily="34" charset="0"/>
                <a:cs typeface="Calibri" panose="020F0502020204030204" pitchFamily="34" charset="0"/>
                <a:sym typeface="+mn-ea"/>
              </a:rPr>
              <a:t>Modern Technology </a:t>
            </a:r>
            <a:r>
              <a:rPr lang="en-IN" dirty="0">
                <a:latin typeface="Calibri" panose="020F0502020204030204" pitchFamily="34" charset="0"/>
                <a:cs typeface="Calibri" panose="020F0502020204030204" pitchFamily="34" charset="0"/>
                <a:sym typeface="+mn-ea"/>
              </a:rPr>
              <a:t>:-  Machine learning and Deep learning, 		            Cloud Computing, Visualization</a:t>
            </a:r>
            <a:endParaRPr lang="en-IN" dirty="0"/>
          </a:p>
          <a:p>
            <a:pPr marL="285750" indent="-285750">
              <a:spcBef>
                <a:spcPts val="600"/>
              </a:spcBef>
              <a:buFont typeface="Arial" panose="020B0604020202020204" pitchFamily="34" charset="0"/>
              <a:buChar char="•"/>
            </a:pPr>
            <a:r>
              <a:rPr lang="en-IN" b="1" dirty="0"/>
              <a:t>Mobile Development </a:t>
            </a:r>
            <a:r>
              <a:rPr lang="en-IN" dirty="0"/>
              <a:t>:-Android Studio, Android SDK</a:t>
            </a:r>
            <a:endParaRPr lang="en-IN" dirty="0"/>
          </a:p>
          <a:p>
            <a:pPr marL="285750" indent="-285750">
              <a:spcBef>
                <a:spcPts val="600"/>
              </a:spcBef>
              <a:buFont typeface="Arial" panose="020B0604020202020204" pitchFamily="34" charset="0"/>
              <a:buChar char="•"/>
            </a:pPr>
            <a:r>
              <a:rPr lang="en-IN" b="1" dirty="0">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 </a:t>
            </a:r>
            <a:r>
              <a:rPr lang="en-IN" dirty="0" err="1">
                <a:latin typeface="Calibri" panose="020F0502020204030204" pitchFamily="34" charset="0"/>
                <a:cs typeface="Calibri" panose="020F0502020204030204" pitchFamily="34" charset="0"/>
              </a:rPr>
              <a:t>Firestore</a:t>
            </a:r>
            <a:r>
              <a:rPr lang="en-IN" dirty="0">
                <a:latin typeface="Calibri" panose="020F0502020204030204" pitchFamily="34" charset="0"/>
                <a:cs typeface="Calibri" panose="020F0502020204030204" pitchFamily="34" charset="0"/>
              </a:rPr>
              <a:t> and Firebase.</a:t>
            </a:r>
            <a:endParaRPr lang="en-IN" dirty="0">
              <a:latin typeface="Calibri" panose="020F0502020204030204" pitchFamily="34" charset="0"/>
              <a:cs typeface="Calibri" panose="020F0502020204030204" pitchFamily="34" charset="0"/>
            </a:endParaRPr>
          </a:p>
          <a:p>
            <a:pPr marL="285750" indent="-285750">
              <a:spcBef>
                <a:spcPts val="600"/>
              </a:spcBef>
              <a:buFont typeface="Arial" panose="020B0604020202020204" pitchFamily="34" charset="0"/>
              <a:buChar char="•"/>
            </a:pPr>
            <a:r>
              <a:rPr lang="en-IN" b="1" dirty="0">
                <a:effectLst>
                  <a:outerShdw blurRad="38100" dist="19050" dir="2700000" algn="tl" rotWithShape="0">
                    <a:schemeClr val="dk1">
                      <a:alpha val="40000"/>
                    </a:schemeClr>
                  </a:outerShdw>
                </a:effectLst>
                <a:sym typeface="+mn-ea"/>
              </a:rPr>
              <a:t>Hardware Components </a:t>
            </a:r>
            <a:r>
              <a:rPr lang="en-IN" dirty="0">
                <a:effectLst>
                  <a:outerShdw blurRad="38100" dist="19050" dir="2700000" algn="tl" rotWithShape="0">
                    <a:schemeClr val="dk1">
                      <a:alpha val="40000"/>
                    </a:schemeClr>
                  </a:outerShdw>
                </a:effectLst>
                <a:sym typeface="+mn-ea"/>
              </a:rPr>
              <a:t>:- </a:t>
            </a:r>
            <a:r>
              <a:rPr lang="en-IN" b="1" dirty="0">
                <a:effectLst>
                  <a:outerShdw blurRad="38100" dist="19050" dir="2700000" algn="tl" rotWithShape="0">
                    <a:schemeClr val="dk1">
                      <a:alpha val="40000"/>
                    </a:schemeClr>
                  </a:outerShdw>
                </a:effectLst>
                <a:sym typeface="+mn-ea"/>
              </a:rPr>
              <a:t> </a:t>
            </a:r>
            <a:r>
              <a:rPr lang="en-IN" dirty="0">
                <a:effectLst>
                  <a:outerShdw blurRad="38100" dist="19050" dir="2700000" algn="tl" rotWithShape="0">
                    <a:schemeClr val="dk1">
                      <a:alpha val="40000"/>
                    </a:schemeClr>
                  </a:outerShdw>
                </a:effectLst>
                <a:sym typeface="+mn-ea"/>
              </a:rPr>
              <a:t>Raspberry pi 4, RFID, Sensors, 			Servo motors , Camera , LCD, 				BULB  etc . </a:t>
            </a:r>
            <a:endParaRPr lang="en-IN" u="sng" dirty="0"/>
          </a:p>
          <a:p>
            <a:endParaRPr lang="en-US" dirty="0"/>
          </a:p>
        </p:txBody>
      </p:sp>
      <p:sp>
        <p:nvSpPr>
          <p:cNvPr id="11" name="TextBox 10"/>
          <p:cNvSpPr txBox="1"/>
          <p:nvPr/>
        </p:nvSpPr>
        <p:spPr>
          <a:xfrm>
            <a:off x="6857999" y="498764"/>
            <a:ext cx="4897121" cy="1292662"/>
          </a:xfrm>
          <a:prstGeom prst="rect">
            <a:avLst/>
          </a:prstGeom>
          <a:noFill/>
        </p:spPr>
        <p:txBody>
          <a:bodyPr wrap="square" rtlCol="0">
            <a:spAutoFit/>
          </a:bodyPr>
          <a:lstStyle/>
          <a:p>
            <a:pPr algn="ctr"/>
            <a:r>
              <a:rPr lang="en-US" sz="2400" b="1" i="1" u="sng" dirty="0">
                <a:solidFill>
                  <a:schemeClr val="accent5">
                    <a:lumMod val="75000"/>
                  </a:schemeClr>
                </a:solidFill>
              </a:rPr>
              <a:t>Dependencies</a:t>
            </a:r>
            <a:endParaRPr lang="en-US" sz="2400" b="1" i="1" u="sng" dirty="0">
              <a:solidFill>
                <a:schemeClr val="accent5">
                  <a:lumMod val="75000"/>
                </a:schemeClr>
              </a:solidFill>
            </a:endParaRPr>
          </a:p>
          <a:p>
            <a:pPr marL="285750" indent="-285750">
              <a:buFont typeface="Wingdings" panose="05000000000000000000" charset="0"/>
              <a:buChar char="§"/>
            </a:pPr>
            <a:r>
              <a:rPr lang="en-IN" dirty="0">
                <a:sym typeface="+mn-ea"/>
              </a:rPr>
              <a:t>Requires </a:t>
            </a:r>
            <a:r>
              <a:rPr lang="en-IN" b="1" dirty="0">
                <a:sym typeface="+mn-ea"/>
              </a:rPr>
              <a:t>Android version Jellybean and higher</a:t>
            </a:r>
            <a:endParaRPr lang="en-IN" b="1" dirty="0">
              <a:sym typeface="+mn-ea"/>
            </a:endParaRPr>
          </a:p>
          <a:p>
            <a:pPr marL="285750" indent="-285750">
              <a:buFont typeface="Wingdings" panose="05000000000000000000" charset="0"/>
              <a:buChar char="§"/>
            </a:pPr>
            <a:r>
              <a:rPr lang="en-IN" b="1" dirty="0">
                <a:sym typeface="+mn-ea"/>
              </a:rPr>
              <a:t>Hardware components and their installation and power supply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6182436" cy="1477328"/>
          </a:xfrm>
          <a:prstGeom prst="rect">
            <a:avLst/>
          </a:prstGeom>
          <a:noFill/>
        </p:spPr>
        <p:txBody>
          <a:bodyPr wrap="square" rtlCol="0">
            <a:spAutoFit/>
          </a:bodyPr>
          <a:lstStyle/>
          <a:p>
            <a:pPr algn="ctr"/>
            <a:r>
              <a:rPr lang="en-US" b="1" dirty="0"/>
              <a:t>DATA COLLECTION</a:t>
            </a:r>
            <a:endParaRPr lang="en-US" b="1" dirty="0"/>
          </a:p>
          <a:p>
            <a:pPr marL="285750" indent="-285750">
              <a:buFont typeface="Wingdings" panose="05000000000000000000" pitchFamily="2" charset="2"/>
              <a:buChar char="q"/>
            </a:pPr>
            <a:r>
              <a:rPr lang="en-US" dirty="0"/>
              <a:t>At the gate, the number plate and the entry-exit time is saved to the database using camera module. </a:t>
            </a:r>
            <a:endParaRPr lang="en-US" dirty="0"/>
          </a:p>
          <a:p>
            <a:pPr marL="285750" indent="-285750">
              <a:buFont typeface="Wingdings" panose="05000000000000000000" pitchFamily="2" charset="2"/>
              <a:buChar char="q"/>
            </a:pPr>
            <a:r>
              <a:rPr lang="en-US" dirty="0"/>
              <a:t>At the parking area, which car(number plate)  is parked in which slot is also saved to the database.  </a:t>
            </a:r>
            <a:endParaRPr lang="en-US" dirty="0"/>
          </a:p>
        </p:txBody>
      </p:sp>
      <p:sp>
        <p:nvSpPr>
          <p:cNvPr id="5" name="TextBox 4"/>
          <p:cNvSpPr txBox="1"/>
          <p:nvPr/>
        </p:nvSpPr>
        <p:spPr>
          <a:xfrm>
            <a:off x="0" y="1467723"/>
            <a:ext cx="6182436" cy="1477328"/>
          </a:xfrm>
          <a:prstGeom prst="rect">
            <a:avLst/>
          </a:prstGeom>
          <a:noFill/>
        </p:spPr>
        <p:txBody>
          <a:bodyPr wrap="square" rtlCol="0">
            <a:spAutoFit/>
          </a:bodyPr>
          <a:lstStyle/>
          <a:p>
            <a:pPr algn="ctr"/>
            <a:r>
              <a:rPr lang="en-US" b="1" dirty="0"/>
              <a:t>DATA LOCAL STORAGE</a:t>
            </a:r>
            <a:endParaRPr lang="en-US" b="1" dirty="0"/>
          </a:p>
          <a:p>
            <a:pPr marL="285750" indent="-285750">
              <a:buFont typeface="Wingdings" panose="05000000000000000000" pitchFamily="2" charset="2"/>
              <a:buChar char="q"/>
            </a:pPr>
            <a:r>
              <a:rPr lang="en-US" dirty="0"/>
              <a:t>The images taken by the camera will be locally stored in the raspberry pi. </a:t>
            </a:r>
            <a:endParaRPr lang="en-US" dirty="0"/>
          </a:p>
          <a:p>
            <a:pPr marL="285750" indent="-285750">
              <a:buFont typeface="Wingdings" panose="05000000000000000000" pitchFamily="2" charset="2"/>
              <a:buChar char="q"/>
            </a:pPr>
            <a:r>
              <a:rPr lang="en-US" dirty="0"/>
              <a:t>Once the data is processed, the raspberry will automatically free the data.</a:t>
            </a:r>
            <a:endParaRPr lang="en-US" dirty="0"/>
          </a:p>
        </p:txBody>
      </p:sp>
      <p:sp>
        <p:nvSpPr>
          <p:cNvPr id="6" name="TextBox 5"/>
          <p:cNvSpPr txBox="1"/>
          <p:nvPr/>
        </p:nvSpPr>
        <p:spPr>
          <a:xfrm>
            <a:off x="-13648" y="2806548"/>
            <a:ext cx="6196084" cy="1200329"/>
          </a:xfrm>
          <a:prstGeom prst="rect">
            <a:avLst/>
          </a:prstGeom>
          <a:noFill/>
        </p:spPr>
        <p:txBody>
          <a:bodyPr wrap="square" rtlCol="0">
            <a:spAutoFit/>
          </a:bodyPr>
          <a:lstStyle/>
          <a:p>
            <a:pPr algn="ctr"/>
            <a:r>
              <a:rPr lang="en-US" b="1" dirty="0"/>
              <a:t>DATA PROCESSING</a:t>
            </a:r>
            <a:endParaRPr lang="en-US" b="1" dirty="0"/>
          </a:p>
          <a:p>
            <a:pPr marL="285750" indent="-285750">
              <a:buFont typeface="Wingdings" panose="05000000000000000000" pitchFamily="2" charset="2"/>
              <a:buChar char="q"/>
            </a:pPr>
            <a:r>
              <a:rPr lang="en-US" dirty="0"/>
              <a:t>The number plate detection, motion detection, entry-exit time detection will take place. </a:t>
            </a:r>
            <a:endParaRPr lang="en-US" dirty="0"/>
          </a:p>
          <a:p>
            <a:pPr marL="285750" indent="-285750">
              <a:buFont typeface="Wingdings" panose="05000000000000000000" pitchFamily="2" charset="2"/>
              <a:buChar char="q"/>
            </a:pPr>
            <a:r>
              <a:rPr lang="en-US" dirty="0"/>
              <a:t>The output of the processed data will be stored in the cloud. </a:t>
            </a:r>
            <a:endParaRPr lang="en-US" dirty="0"/>
          </a:p>
        </p:txBody>
      </p:sp>
      <p:sp>
        <p:nvSpPr>
          <p:cNvPr id="7" name="TextBox 6"/>
          <p:cNvSpPr txBox="1"/>
          <p:nvPr/>
        </p:nvSpPr>
        <p:spPr>
          <a:xfrm>
            <a:off x="0" y="4103253"/>
            <a:ext cx="6182436" cy="1200329"/>
          </a:xfrm>
          <a:prstGeom prst="rect">
            <a:avLst/>
          </a:prstGeom>
          <a:noFill/>
        </p:spPr>
        <p:txBody>
          <a:bodyPr wrap="square" rtlCol="0">
            <a:spAutoFit/>
          </a:bodyPr>
          <a:lstStyle/>
          <a:p>
            <a:pPr algn="ctr"/>
            <a:r>
              <a:rPr lang="en-US" b="1" dirty="0"/>
              <a:t>DATA CLOUD STORAGE</a:t>
            </a:r>
            <a:endParaRPr lang="en-US" b="1" dirty="0"/>
          </a:p>
          <a:p>
            <a:pPr marL="285750" indent="-285750">
              <a:buFont typeface="Wingdings" panose="05000000000000000000" pitchFamily="2" charset="2"/>
              <a:buChar char="q"/>
            </a:pPr>
            <a:r>
              <a:rPr lang="en-US" dirty="0"/>
              <a:t>The filtered output will be stored in the cloud. The data required for the android app and the website that has to be shown to the user, will be retrieved from the cloud.</a:t>
            </a:r>
            <a:endParaRPr lang="en-US" dirty="0"/>
          </a:p>
        </p:txBody>
      </p:sp>
      <p:sp>
        <p:nvSpPr>
          <p:cNvPr id="8" name="TextBox 7"/>
          <p:cNvSpPr txBox="1"/>
          <p:nvPr/>
        </p:nvSpPr>
        <p:spPr>
          <a:xfrm>
            <a:off x="0" y="5271895"/>
            <a:ext cx="6182436" cy="1477328"/>
          </a:xfrm>
          <a:prstGeom prst="rect">
            <a:avLst/>
          </a:prstGeom>
          <a:noFill/>
        </p:spPr>
        <p:txBody>
          <a:bodyPr wrap="square" rtlCol="0">
            <a:spAutoFit/>
          </a:bodyPr>
          <a:lstStyle/>
          <a:p>
            <a:pPr algn="ctr"/>
            <a:r>
              <a:rPr lang="en-US" b="1" dirty="0"/>
              <a:t>DATA VISUALIZATION</a:t>
            </a:r>
            <a:endParaRPr lang="en-US" b="1" dirty="0"/>
          </a:p>
          <a:p>
            <a:pPr marL="285750" indent="-285750">
              <a:buFont typeface="Wingdings" panose="05000000000000000000" pitchFamily="2" charset="2"/>
              <a:buChar char="q"/>
            </a:pPr>
            <a:r>
              <a:rPr lang="en-US" dirty="0"/>
              <a:t>The information which concerns the user will be shown in the android app and the website. </a:t>
            </a:r>
            <a:endParaRPr lang="en-US" dirty="0"/>
          </a:p>
          <a:p>
            <a:pPr marL="285750" indent="-285750">
              <a:buFont typeface="Wingdings" panose="05000000000000000000" pitchFamily="2" charset="2"/>
              <a:buChar char="q"/>
            </a:pPr>
            <a:r>
              <a:rPr lang="en-US" dirty="0"/>
              <a:t>This information includes the map guidance, the number of available slots, etc.</a:t>
            </a:r>
            <a:endParaRPr lang="en-US" dirty="0"/>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2436" y="0"/>
            <a:ext cx="4107976" cy="3507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1" y="0"/>
            <a:ext cx="5786652" cy="2511188"/>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COLLECTION</a:t>
            </a:r>
            <a:endParaRPr lang="en-US" b="1" dirty="0"/>
          </a:p>
          <a:p>
            <a:pPr marL="285750" indent="-285750">
              <a:buFont typeface="Wingdings" panose="05000000000000000000" pitchFamily="2" charset="2"/>
              <a:buChar char="q"/>
            </a:pPr>
            <a:r>
              <a:rPr lang="en-US" dirty="0"/>
              <a:t>At the gate, the number plate and the entry-exit time is saved to the database using camera module. </a:t>
            </a:r>
            <a:endParaRPr lang="en-US" dirty="0"/>
          </a:p>
          <a:p>
            <a:pPr marL="285750" indent="-285750">
              <a:buFont typeface="Wingdings" panose="05000000000000000000" pitchFamily="2" charset="2"/>
              <a:buChar char="q"/>
            </a:pPr>
            <a:r>
              <a:rPr lang="en-US" dirty="0"/>
              <a:t>At the parking area, which car(number plate)  is parked in which slot is also saved to the database.  </a:t>
            </a:r>
            <a:endParaRPr lang="en-US" dirty="0"/>
          </a:p>
        </p:txBody>
      </p:sp>
      <p:sp>
        <p:nvSpPr>
          <p:cNvPr id="5" name="Chevron 4"/>
          <p:cNvSpPr/>
          <p:nvPr/>
        </p:nvSpPr>
        <p:spPr>
          <a:xfrm>
            <a:off x="6252948" y="-13648"/>
            <a:ext cx="5388591" cy="2511188"/>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LOCAL STORAGE</a:t>
            </a:r>
            <a:endParaRPr lang="en-US" b="1" dirty="0"/>
          </a:p>
          <a:p>
            <a:pPr marL="285750" indent="-285750">
              <a:buFont typeface="Wingdings" panose="05000000000000000000" pitchFamily="2" charset="2"/>
              <a:buChar char="q"/>
            </a:pPr>
            <a:r>
              <a:rPr lang="en-US" dirty="0"/>
              <a:t>The images taken by the camera will be locally stored in the raspberry pi. </a:t>
            </a:r>
            <a:endParaRPr lang="en-US" dirty="0"/>
          </a:p>
          <a:p>
            <a:pPr marL="285750" indent="-285750">
              <a:buFont typeface="Wingdings" panose="05000000000000000000" pitchFamily="2" charset="2"/>
              <a:buChar char="q"/>
            </a:pPr>
            <a:r>
              <a:rPr lang="en-US" dirty="0"/>
              <a:t>Once the data is processed, the raspberry will automatically free the data.</a:t>
            </a:r>
            <a:endParaRPr lang="en-US" dirty="0"/>
          </a:p>
        </p:txBody>
      </p:sp>
      <p:sp>
        <p:nvSpPr>
          <p:cNvPr id="9" name="Chevron 8"/>
          <p:cNvSpPr/>
          <p:nvPr/>
        </p:nvSpPr>
        <p:spPr>
          <a:xfrm>
            <a:off x="-1" y="2511188"/>
            <a:ext cx="5786652" cy="2169994"/>
          </a:xfrm>
          <a:prstGeom prst="chevr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endParaRPr lang="en-US" b="1" dirty="0"/>
          </a:p>
          <a:p>
            <a:pPr marL="285750" indent="-285750">
              <a:buFont typeface="Wingdings" panose="05000000000000000000" pitchFamily="2" charset="2"/>
              <a:buChar char="q"/>
            </a:pPr>
            <a:r>
              <a:rPr lang="en-US" dirty="0"/>
              <a:t>The number plate detection, motion detection, entry-exit time detection will take place. </a:t>
            </a:r>
            <a:endParaRPr lang="en-US" dirty="0"/>
          </a:p>
          <a:p>
            <a:pPr marL="285750" indent="-285750">
              <a:buFont typeface="Wingdings" panose="05000000000000000000" pitchFamily="2" charset="2"/>
              <a:buChar char="q"/>
            </a:pPr>
            <a:r>
              <a:rPr lang="en-US" dirty="0"/>
              <a:t>The output of the processed data will be stored in the cloud. </a:t>
            </a:r>
            <a:endParaRPr lang="en-US" dirty="0"/>
          </a:p>
        </p:txBody>
      </p:sp>
      <p:sp>
        <p:nvSpPr>
          <p:cNvPr id="11" name="Chevron 10"/>
          <p:cNvSpPr/>
          <p:nvPr/>
        </p:nvSpPr>
        <p:spPr>
          <a:xfrm>
            <a:off x="6252947" y="2511188"/>
            <a:ext cx="5320355" cy="216999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endParaRPr lang="en-US" b="1" dirty="0"/>
          </a:p>
          <a:p>
            <a:pPr marL="285750" indent="-285750">
              <a:buFont typeface="Wingdings" panose="05000000000000000000" pitchFamily="2" charset="2"/>
              <a:buChar char="q"/>
            </a:pPr>
            <a:r>
              <a:rPr lang="en-US" dirty="0"/>
              <a:t>The number plate detection, motion detection, entry-exit time detection will take place. </a:t>
            </a:r>
            <a:endParaRPr lang="en-US" dirty="0"/>
          </a:p>
          <a:p>
            <a:pPr marL="285750" indent="-285750">
              <a:buFont typeface="Wingdings" panose="05000000000000000000" pitchFamily="2" charset="2"/>
              <a:buChar char="q"/>
            </a:pPr>
            <a:r>
              <a:rPr lang="en-US" dirty="0"/>
              <a:t>The output of the processed data will be stored in the cloud. </a:t>
            </a:r>
            <a:endParaRPr lang="en-US" dirty="0"/>
          </a:p>
        </p:txBody>
      </p:sp>
      <p:sp>
        <p:nvSpPr>
          <p:cNvPr id="12" name="Chevron 11"/>
          <p:cNvSpPr/>
          <p:nvPr/>
        </p:nvSpPr>
        <p:spPr>
          <a:xfrm>
            <a:off x="3160591" y="4692555"/>
            <a:ext cx="5786652" cy="2165445"/>
          </a:xfrm>
          <a:prstGeom prst="chevron">
            <a:avLst/>
          </a:prstGeom>
          <a:solidFill>
            <a:srgbClr val="B388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VISUALIZATION</a:t>
            </a:r>
            <a:endParaRPr lang="en-US" b="1" dirty="0"/>
          </a:p>
          <a:p>
            <a:pPr marL="285750" indent="-285750">
              <a:buFont typeface="Wingdings" panose="05000000000000000000" pitchFamily="2" charset="2"/>
              <a:buChar char="q"/>
            </a:pPr>
            <a:r>
              <a:rPr lang="en-US" dirty="0"/>
              <a:t>The information which concerns the user will be shown in the android app and the website. </a:t>
            </a:r>
            <a:endParaRPr lang="en-US" dirty="0"/>
          </a:p>
          <a:p>
            <a:pPr marL="285750" indent="-285750">
              <a:buFont typeface="Wingdings" panose="05000000000000000000" pitchFamily="2" charset="2"/>
              <a:buChar char="q"/>
            </a:pPr>
            <a:r>
              <a:rPr lang="en-US" dirty="0"/>
              <a:t>This information includes the map guidance, the number of available slots, etc.</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4988</Words>
  <Application>WPS Presentation</Application>
  <PresentationFormat>Widescreen</PresentationFormat>
  <Paragraphs>114</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cp:lastModifiedBy>
  <cp:revision>67</cp:revision>
  <dcterms:created xsi:type="dcterms:W3CDTF">2020-02-17T14:39:00Z</dcterms:created>
  <dcterms:modified xsi:type="dcterms:W3CDTF">2020-02-20T16:22:36Z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