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3" r:id="rId2"/>
    <p:sldId id="265" r:id="rId3"/>
    <p:sldId id="26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pos="3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80D"/>
    <a:srgbClr val="DA8008"/>
    <a:srgbClr val="E11601"/>
    <a:srgbClr val="99CCFF"/>
    <a:srgbClr val="FFFF66"/>
    <a:srgbClr val="A9B2A8"/>
    <a:srgbClr val="C1BD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95" autoAdjust="0"/>
    <p:restoredTop sz="93772" autoAdjust="0"/>
  </p:normalViewPr>
  <p:slideViewPr>
    <p:cSldViewPr snapToGrid="0">
      <p:cViewPr varScale="1">
        <p:scale>
          <a:sx n="63" d="100"/>
          <a:sy n="63" d="100"/>
        </p:scale>
        <p:origin x="684" y="56"/>
      </p:cViewPr>
      <p:guideLst>
        <p:guide orient="horz" pos="2110"/>
        <p:guide pos="3866"/>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t>2/26/2020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EBB1A40-CEB4-404B-BDEC-031982722AD1}" type="datetimeFigureOut">
              <a:rPr lang="en-IN" smtClean="0"/>
              <a:t>26-02-2020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B1A40-CEB4-404B-BDEC-031982722AD1}" type="datetimeFigureOut">
              <a:rPr lang="en-IN" smtClean="0"/>
              <a:t>26-02-2020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1A40-CEB4-404B-BDEC-031982722AD1}" type="datetimeFigureOut">
              <a:rPr lang="en-IN" smtClean="0"/>
              <a:t>26-02-2020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t>26-02-2020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7465" y="66675"/>
            <a:ext cx="12206605" cy="6726555"/>
          </a:xfrm>
        </p:spPr>
        <p:txBody>
          <a:bodyPr>
            <a:normAutofit fontScale="97500"/>
          </a:bodyPr>
          <a:lstStyle/>
          <a:p>
            <a:pPr marL="0" indent="0" algn="ctr">
              <a:spcAft>
                <a:spcPts val="0"/>
              </a:spcAft>
              <a:buNone/>
            </a:pPr>
            <a:endParaRPr lang="en-IN" sz="1000" dirty="0">
              <a:effectLst/>
            </a:endParaRPr>
          </a:p>
          <a:p>
            <a:pPr marL="0" indent="0" algn="ctr">
              <a:spcAft>
                <a:spcPts val="0"/>
              </a:spcAft>
              <a:buNone/>
            </a:pPr>
            <a:r>
              <a:rPr lang="en-IN" sz="3000" b="1" i="1" u="sng" dirty="0">
                <a:solidFill>
                  <a:schemeClr val="tx1"/>
                </a:solidFill>
                <a:effectLst>
                  <a:outerShdw blurRad="38100" dist="19050" dir="2700000" algn="tl" rotWithShape="0">
                    <a:schemeClr val="dk1">
                      <a:alpha val="40000"/>
                    </a:schemeClr>
                  </a:outerShdw>
                </a:effectLst>
              </a:rPr>
              <a:t>S-Park (Smart Parking System)</a:t>
            </a:r>
            <a:endParaRPr lang="en-IN" sz="1000" b="1" i="1" u="sng" dirty="0">
              <a:effectLst/>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US" sz="2000" dirty="0"/>
              <a:t>AUTOMATIC ACCIDENT DETECTION AND AMBULANCE RESCUE SYSTEM.</a:t>
            </a:r>
            <a:r>
              <a:rPr lang="en-IN" sz="2000" dirty="0">
                <a:sym typeface="+mn-ea"/>
              </a:rPr>
              <a:t>.                </a:t>
            </a:r>
          </a:p>
          <a:p>
            <a:pPr>
              <a:spcAft>
                <a:spcPts val="0"/>
              </a:spcAft>
              <a:buFont typeface="Wingdings" panose="05000000000000000000" charset="0"/>
              <a:buChar char="q"/>
            </a:pPr>
            <a:r>
              <a:rPr lang="en-US" sz="2000" dirty="0"/>
              <a:t>Nowadays the road accidents in modern urban areas are increased to uncertain level. The loss of human life due to accident is to be avoided.</a:t>
            </a:r>
          </a:p>
          <a:p>
            <a:pPr>
              <a:spcAft>
                <a:spcPts val="0"/>
              </a:spcAft>
              <a:buFont typeface="Wingdings" panose="05000000000000000000" charset="0"/>
              <a:buChar char="q"/>
            </a:pPr>
            <a:r>
              <a:rPr lang="en-US" sz="2000" dirty="0"/>
              <a:t> Traffic congestion is a major fact that causes delay to ambulance. The idea behind this is to implement a system which would control mechanically the traffic lights in the path of the ambulance.</a:t>
            </a:r>
          </a:p>
          <a:p>
            <a:pPr>
              <a:spcAft>
                <a:spcPts val="0"/>
              </a:spcAft>
              <a:buFont typeface="Wingdings" panose="05000000000000000000" charset="0"/>
              <a:buChar char="q"/>
            </a:pPr>
            <a:r>
              <a:rPr lang="en-US" sz="2000" dirty="0"/>
              <a:t> Students can build a controller that identifies the location of the accident spot through the sensor systems in the vehicle which determined the accident and thus the controller walks through the ambulance to the spot.</a:t>
            </a:r>
            <a:r>
              <a:rPr lang="en-IN" sz="2000" dirty="0">
                <a:sym typeface="+mn-ea"/>
              </a:rPr>
              <a:t>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CODE</a:t>
            </a:r>
            <a:r>
              <a:rPr lang="en-IN" sz="2000" dirty="0">
                <a:sym typeface="+mn-ea"/>
              </a:rPr>
              <a:t> : C17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a:t>
            </a:r>
          </a:p>
          <a:p>
            <a:pPr marL="0" indent="0" algn="l">
              <a:spcAft>
                <a:spcPts val="0"/>
              </a:spcAft>
              <a:buNone/>
            </a:pPr>
            <a:r>
              <a:rPr lang="en-IN" sz="2000" dirty="0">
                <a:sym typeface="+mn-ea"/>
              </a:rPr>
              <a:t>…. </a:t>
            </a:r>
            <a:r>
              <a:rPr lang="en-IN" sz="2000" b="1" dirty="0">
                <a:sym typeface="+mn-ea"/>
              </a:rPr>
              <a:t>is an efficient system to detect accidents on roads and to provide quick ambulance service to them as well as to cater to medical emergencies from any location. With the traffic clearance mechanism implemented, it ensures the reliability and </a:t>
            </a:r>
            <a:endParaRPr lang="en-IN" sz="20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285" y="-78740"/>
            <a:ext cx="7371715" cy="6785610"/>
          </a:xfrm>
          <a:prstGeom prst="rect">
            <a:avLst/>
          </a:prstGeom>
          <a:noFill/>
        </p:spPr>
        <p:txBody>
          <a:bodyPr wrap="square" rtlCol="0">
            <a:spAutoFit/>
          </a:bodyPr>
          <a:lstStyle/>
          <a:p>
            <a:pPr algn="ctr"/>
            <a:endParaRPr lang="en-US" b="1" dirty="0"/>
          </a:p>
          <a:p>
            <a:pPr algn="l"/>
            <a:r>
              <a:rPr lang="en-IN" altLang="en-US" sz="21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Solution/Prototype</a:t>
            </a:r>
            <a:r>
              <a:rPr lang="en-IN" altLang="en-US" sz="2100" b="1" i="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a:t>
            </a:r>
          </a:p>
          <a:p>
            <a:pPr algn="l"/>
            <a:endParaRPr lang="en-US" b="1" dirty="0"/>
          </a:p>
          <a:p>
            <a:pPr algn="ctr"/>
            <a:r>
              <a:rPr lang="en-US" b="1" dirty="0">
                <a:solidFill>
                  <a:schemeClr val="tx1"/>
                </a:solidFill>
                <a:effectLst>
                  <a:outerShdw blurRad="38100" dist="19050" dir="2700000" algn="tl" rotWithShape="0">
                    <a:schemeClr val="dk1">
                      <a:alpha val="40000"/>
                    </a:schemeClr>
                  </a:outerShdw>
                </a:effectLst>
              </a:rPr>
              <a:t>D</a:t>
            </a:r>
            <a:r>
              <a:rPr lang="en-IN" altLang="en-US" b="1" dirty="0">
                <a:solidFill>
                  <a:schemeClr val="tx1"/>
                </a:solidFill>
                <a:effectLst>
                  <a:outerShdw blurRad="38100" dist="19050" dir="2700000" algn="tl" rotWithShape="0">
                    <a:schemeClr val="dk1">
                      <a:alpha val="40000"/>
                    </a:schemeClr>
                  </a:outerShdw>
                </a:effectLst>
              </a:rPr>
              <a:t>ata</a:t>
            </a:r>
            <a:r>
              <a:rPr lang="en-US" b="1" dirty="0">
                <a:solidFill>
                  <a:schemeClr val="tx1"/>
                </a:solidFill>
                <a:effectLst>
                  <a:outerShdw blurRad="38100" dist="19050" dir="2700000" algn="tl" rotWithShape="0">
                    <a:schemeClr val="dk1">
                      <a:alpha val="40000"/>
                    </a:schemeClr>
                  </a:outerShdw>
                </a:effectLst>
              </a:rPr>
              <a:t> </a:t>
            </a:r>
            <a:r>
              <a:rPr lang="en-IN" altLang="en-US" b="1" dirty="0">
                <a:solidFill>
                  <a:schemeClr val="tx1"/>
                </a:solidFill>
                <a:effectLst>
                  <a:outerShdw blurRad="38100" dist="19050" dir="2700000" algn="tl" rotWithShape="0">
                    <a:schemeClr val="dk1">
                      <a:alpha val="40000"/>
                    </a:schemeClr>
                  </a:outerShdw>
                </a:effectLst>
              </a:rPr>
              <a:t>Collections</a:t>
            </a:r>
          </a:p>
          <a:p>
            <a:pPr algn="ctr"/>
            <a:endParaRPr lang="en-US" b="1" dirty="0"/>
          </a:p>
          <a:p>
            <a:pPr marL="285750" indent="-285750">
              <a:buFont typeface="Wingdings" panose="05000000000000000000" pitchFamily="2" charset="2"/>
              <a:buChar char="q"/>
            </a:pPr>
            <a:r>
              <a:rPr lang="en-IN" altLang="en-US" dirty="0"/>
              <a:t>At the gate , when IR sensor gets activated the camera module will be triggered and that specific data will be fed into Processing layer .</a:t>
            </a:r>
          </a:p>
          <a:p>
            <a:pPr marL="285750" indent="-285750">
              <a:buFont typeface="Wingdings" panose="05000000000000000000" pitchFamily="2" charset="2"/>
              <a:buChar char="q"/>
            </a:pPr>
            <a:r>
              <a:rPr lang="en-IN" altLang="en-US" dirty="0"/>
              <a:t>At the parking area the camera module will continously observe atleast 4 parking spaces and send the data to the processing layer.</a:t>
            </a:r>
            <a:endParaRPr lang="en-US" dirty="0">
              <a:sym typeface="+mn-ea"/>
            </a:endParaRPr>
          </a:p>
          <a:p>
            <a:pPr marL="285750" indent="-285750">
              <a:buFont typeface="Wingdings" panose="05000000000000000000" pitchFamily="2" charset="2"/>
              <a:buChar char="q"/>
            </a:pPr>
            <a:endParaRPr lang="en-US" dirty="0">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Data </a:t>
            </a:r>
            <a:r>
              <a:rPr lang="en-US" b="1" dirty="0">
                <a:solidFill>
                  <a:schemeClr val="tx1"/>
                </a:solidFill>
                <a:effectLst>
                  <a:outerShdw blurRad="38100" dist="19050" dir="2700000" algn="tl" rotWithShape="0">
                    <a:schemeClr val="dk1">
                      <a:alpha val="40000"/>
                    </a:schemeClr>
                  </a:outerShdw>
                </a:effectLst>
                <a:sym typeface="+mn-ea"/>
              </a:rPr>
              <a:t>P</a:t>
            </a:r>
            <a:r>
              <a:rPr lang="en-IN" altLang="en-US" b="1" dirty="0">
                <a:solidFill>
                  <a:schemeClr val="tx1"/>
                </a:solidFill>
                <a:effectLst>
                  <a:outerShdw blurRad="38100" dist="19050" dir="2700000" algn="tl" rotWithShape="0">
                    <a:schemeClr val="dk1">
                      <a:alpha val="40000"/>
                    </a:schemeClr>
                  </a:outerShdw>
                </a:effectLst>
                <a:sym typeface="+mn-ea"/>
              </a:rPr>
              <a:t>rocessing</a:t>
            </a:r>
          </a:p>
          <a:p>
            <a:pPr algn="ctr"/>
            <a:endParaRPr lang="en-US" b="1" dirty="0"/>
          </a:p>
          <a:p>
            <a:pPr marL="285750" indent="-285750">
              <a:buFont typeface="Wingdings" panose="05000000000000000000" pitchFamily="2" charset="2"/>
              <a:buChar char="q"/>
            </a:pPr>
            <a:r>
              <a:rPr lang="en-US" dirty="0">
                <a:sym typeface="+mn-ea"/>
              </a:rPr>
              <a:t>At the gate, the number plate </a:t>
            </a:r>
            <a:r>
              <a:rPr lang="en-IN" altLang="en-US" dirty="0">
                <a:sym typeface="+mn-ea"/>
              </a:rPr>
              <a:t>, vehicle type (Car , Bike , Truck ) </a:t>
            </a:r>
            <a:r>
              <a:rPr lang="en-US" dirty="0">
                <a:sym typeface="+mn-ea"/>
              </a:rPr>
              <a:t>and the entry-exit time is saved to the </a:t>
            </a:r>
            <a:r>
              <a:rPr lang="en-IN" altLang="en-US" dirty="0">
                <a:sym typeface="+mn-ea"/>
              </a:rPr>
              <a:t>cloud using </a:t>
            </a:r>
            <a:r>
              <a:rPr lang="en-IN" altLang="en-US" b="1" dirty="0">
                <a:sym typeface="+mn-ea"/>
              </a:rPr>
              <a:t>KNN algorithm</a:t>
            </a:r>
            <a:r>
              <a:rPr lang="en-IN" altLang="en-US" dirty="0">
                <a:sym typeface="+mn-ea"/>
              </a:rPr>
              <a:t> and </a:t>
            </a:r>
            <a:r>
              <a:rPr lang="en-IN" altLang="en-US" b="1" dirty="0">
                <a:sym typeface="+mn-ea"/>
              </a:rPr>
              <a:t>Conventional Neural Networks</a:t>
            </a:r>
            <a:r>
              <a:rPr lang="en-IN" altLang="en-US" dirty="0">
                <a:sym typeface="+mn-ea"/>
              </a:rPr>
              <a:t> .</a:t>
            </a:r>
            <a:endParaRPr lang="en-US" dirty="0">
              <a:sym typeface="+mn-ea"/>
            </a:endParaRPr>
          </a:p>
          <a:p>
            <a:pPr marL="285750" indent="-285750">
              <a:buFont typeface="Wingdings" panose="05000000000000000000" pitchFamily="2" charset="2"/>
              <a:buChar char="q"/>
            </a:pPr>
            <a:r>
              <a:rPr lang="en-US" dirty="0">
                <a:sym typeface="+mn-ea"/>
              </a:rPr>
              <a:t>At the parking area, which </a:t>
            </a:r>
            <a:r>
              <a:rPr lang="en-IN" altLang="en-US" dirty="0">
                <a:sym typeface="+mn-ea"/>
              </a:rPr>
              <a:t>vehicle </a:t>
            </a:r>
            <a:r>
              <a:rPr lang="en-US" dirty="0">
                <a:sym typeface="+mn-ea"/>
              </a:rPr>
              <a:t>(number plate)  is parked in which slot is </a:t>
            </a:r>
            <a:r>
              <a:rPr lang="en-IN" altLang="en-US" dirty="0">
                <a:sym typeface="+mn-ea"/>
              </a:rPr>
              <a:t>detected using vehicle classifier  and the image of it is passed to number plate detection module.</a:t>
            </a:r>
            <a:endParaRPr lang="en-US" dirty="0">
              <a:sym typeface="+mn-ea"/>
            </a:endParaRPr>
          </a:p>
          <a:p>
            <a:pPr indent="0" algn="ctr">
              <a:buFont typeface="Wingdings" panose="05000000000000000000" pitchFamily="2" charset="2"/>
              <a:buNone/>
            </a:pPr>
            <a:endParaRPr lang="en-IN" altLang="en-US" dirty="0">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Data </a:t>
            </a:r>
            <a:r>
              <a:rPr lang="en-US" b="1" dirty="0">
                <a:solidFill>
                  <a:schemeClr val="tx1"/>
                </a:solidFill>
                <a:effectLst>
                  <a:outerShdw blurRad="38100" dist="19050" dir="2700000" algn="tl" rotWithShape="0">
                    <a:schemeClr val="dk1">
                      <a:alpha val="40000"/>
                    </a:schemeClr>
                  </a:outerShdw>
                </a:effectLst>
                <a:sym typeface="+mn-ea"/>
              </a:rPr>
              <a:t>C</a:t>
            </a:r>
            <a:r>
              <a:rPr lang="en-IN" altLang="en-US" b="1" dirty="0">
                <a:solidFill>
                  <a:schemeClr val="tx1"/>
                </a:solidFill>
                <a:effectLst>
                  <a:outerShdw blurRad="38100" dist="19050" dir="2700000" algn="tl" rotWithShape="0">
                    <a:schemeClr val="dk1">
                      <a:alpha val="40000"/>
                    </a:schemeClr>
                  </a:outerShdw>
                </a:effectLst>
                <a:sym typeface="+mn-ea"/>
              </a:rPr>
              <a:t>loud</a:t>
            </a:r>
            <a:r>
              <a:rPr lang="en-US" b="1" dirty="0">
                <a:solidFill>
                  <a:schemeClr val="tx1"/>
                </a:solidFill>
                <a:effectLst>
                  <a:outerShdw blurRad="38100" dist="19050" dir="2700000" algn="tl" rotWithShape="0">
                    <a:schemeClr val="dk1">
                      <a:alpha val="40000"/>
                    </a:schemeClr>
                  </a:outerShdw>
                </a:effectLst>
                <a:sym typeface="+mn-ea"/>
              </a:rPr>
              <a:t> S</a:t>
            </a:r>
            <a:r>
              <a:rPr lang="en-IN" altLang="en-US" b="1" dirty="0">
                <a:solidFill>
                  <a:schemeClr val="tx1"/>
                </a:solidFill>
                <a:effectLst>
                  <a:outerShdw blurRad="38100" dist="19050" dir="2700000" algn="tl" rotWithShape="0">
                    <a:schemeClr val="dk1">
                      <a:alpha val="40000"/>
                    </a:schemeClr>
                  </a:outerShdw>
                </a:effectLst>
                <a:sym typeface="+mn-ea"/>
              </a:rPr>
              <a:t>torage</a:t>
            </a:r>
            <a:endParaRPr lang="en-US" b="1" dirty="0"/>
          </a:p>
          <a:p>
            <a:pPr marL="285750" indent="-285750">
              <a:buFont typeface="Wingdings" panose="05000000000000000000" pitchFamily="2" charset="2"/>
              <a:buChar char="q"/>
            </a:pPr>
            <a:endParaRPr lang="en-IN" altLang="en-US" dirty="0">
              <a:sym typeface="+mn-ea"/>
            </a:endParaRPr>
          </a:p>
          <a:p>
            <a:pPr marL="285750" indent="-285750">
              <a:buFont typeface="Wingdings" panose="05000000000000000000" pitchFamily="2" charset="2"/>
              <a:buChar char="q"/>
            </a:pPr>
            <a:r>
              <a:rPr lang="en-IN" altLang="en-US" dirty="0">
                <a:sym typeface="+mn-ea"/>
              </a:rPr>
              <a:t>The Output of data processing layer is saved into cloud that is vehicle type , entry-exit time , number plate , slot occupied and payment details . </a:t>
            </a:r>
            <a:endParaRPr lang="en-US" dirty="0">
              <a:sym typeface="+mn-ea"/>
            </a:endParaRPr>
          </a:p>
          <a:p>
            <a:pPr indent="0">
              <a:buFont typeface="Wingdings" panose="05000000000000000000" pitchFamily="2" charset="2"/>
              <a:buNone/>
            </a:pPr>
            <a:endParaRPr lang="en-US" dirty="0"/>
          </a:p>
        </p:txBody>
      </p:sp>
      <p:pic>
        <p:nvPicPr>
          <p:cNvPr id="10" name="Content Placeholder 9" descr="D:\IT\Hackathon\S-Park\Documents\Images\FlowChart.pngFlowChart"/>
          <p:cNvPicPr>
            <a:picLocks noGrp="1" noChangeAspect="1"/>
          </p:cNvPicPr>
          <p:nvPr>
            <p:ph sz="half" idx="1"/>
          </p:nvPr>
        </p:nvPicPr>
        <p:blipFill>
          <a:blip r:embed="rId2"/>
          <a:srcRect l="8985" r="8985"/>
          <a:stretch>
            <a:fillRect/>
          </a:stretch>
        </p:blipFill>
        <p:spPr>
          <a:xfrm>
            <a:off x="7891780" y="609600"/>
            <a:ext cx="1831340" cy="5936615"/>
          </a:xfrm>
          <a:prstGeom prst="rect">
            <a:avLst/>
          </a:prstGeom>
        </p:spPr>
      </p:pic>
      <p:pic>
        <p:nvPicPr>
          <p:cNvPr id="2" name="Content Placeholder 1" descr="SystemFlow"/>
          <p:cNvPicPr>
            <a:picLocks noGrp="1" noChangeAspect="1"/>
          </p:cNvPicPr>
          <p:nvPr>
            <p:ph sz="half" idx="2"/>
          </p:nvPr>
        </p:nvPicPr>
        <p:blipFill>
          <a:blip r:embed="rId3"/>
          <a:stretch>
            <a:fillRect/>
          </a:stretch>
        </p:blipFill>
        <p:spPr>
          <a:xfrm>
            <a:off x="9964420" y="713740"/>
            <a:ext cx="1739900" cy="5728970"/>
          </a:xfrm>
          <a:prstGeom prst="rect">
            <a:avLst/>
          </a:prstGeom>
        </p:spPr>
      </p:pic>
      <p:sp>
        <p:nvSpPr>
          <p:cNvPr id="5" name="Text Box 4"/>
          <p:cNvSpPr txBox="1"/>
          <p:nvPr/>
        </p:nvSpPr>
        <p:spPr>
          <a:xfrm>
            <a:off x="7818120" y="300355"/>
            <a:ext cx="1904365" cy="383540"/>
          </a:xfrm>
          <a:prstGeom prst="rect">
            <a:avLst/>
          </a:prstGeom>
          <a:noFill/>
        </p:spPr>
        <p:txBody>
          <a:bodyPr wrap="square" rtlCol="0">
            <a:spAutoFit/>
          </a:bodyPr>
          <a:lstStyle/>
          <a:p>
            <a:pPr algn="ctr"/>
            <a:r>
              <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Prototye Flow</a:t>
            </a:r>
          </a:p>
        </p:txBody>
      </p:sp>
      <p:sp>
        <p:nvSpPr>
          <p:cNvPr id="6" name="Text Box 5"/>
          <p:cNvSpPr txBox="1"/>
          <p:nvPr/>
        </p:nvSpPr>
        <p:spPr>
          <a:xfrm>
            <a:off x="9964420" y="300355"/>
            <a:ext cx="1904365" cy="383540"/>
          </a:xfrm>
          <a:prstGeom prst="rect">
            <a:avLst/>
          </a:prstGeom>
          <a:noFill/>
        </p:spPr>
        <p:txBody>
          <a:bodyPr wrap="square" rtlCol="0">
            <a:spAutoFit/>
          </a:bodyPr>
          <a:lstStyle/>
          <a:p>
            <a:pPr algn="ctr"/>
            <a:r>
              <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System Flow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9370" y="99060"/>
            <a:ext cx="7531100" cy="6739255"/>
          </a:xfrm>
          <a:prstGeom prst="rect">
            <a:avLst/>
          </a:prstGeom>
          <a:noFill/>
        </p:spPr>
        <p:txBody>
          <a:bodyPr wrap="square" rtlCol="0">
            <a:spAutoFit/>
          </a:bodyPr>
          <a:lstStyle/>
          <a:p>
            <a:pPr algn="ctr"/>
            <a:r>
              <a:rPr lang="en-US" b="1" dirty="0">
                <a:solidFill>
                  <a:schemeClr val="tx1"/>
                </a:solidFill>
                <a:effectLst>
                  <a:outerShdw blurRad="38100" dist="19050" dir="2700000" algn="tl" rotWithShape="0">
                    <a:schemeClr val="dk1">
                      <a:alpha val="40000"/>
                    </a:schemeClr>
                  </a:outerShdw>
                </a:effectLst>
                <a:sym typeface="+mn-ea"/>
              </a:rPr>
              <a:t>D</a:t>
            </a:r>
            <a:r>
              <a:rPr lang="en-IN" altLang="en-US" b="1" dirty="0">
                <a:solidFill>
                  <a:schemeClr val="tx1"/>
                </a:solidFill>
                <a:effectLst>
                  <a:outerShdw blurRad="38100" dist="19050" dir="2700000" algn="tl" rotWithShape="0">
                    <a:schemeClr val="dk1">
                      <a:alpha val="40000"/>
                    </a:schemeClr>
                  </a:outerShdw>
                </a:effectLst>
                <a:sym typeface="+mn-ea"/>
              </a:rPr>
              <a:t>ata</a:t>
            </a:r>
            <a:r>
              <a:rPr lang="en-US" b="1" dirty="0">
                <a:solidFill>
                  <a:schemeClr val="tx1"/>
                </a:solidFill>
                <a:effectLst>
                  <a:outerShdw blurRad="38100" dist="19050" dir="2700000" algn="tl" rotWithShape="0">
                    <a:schemeClr val="dk1">
                      <a:alpha val="40000"/>
                    </a:schemeClr>
                  </a:outerShdw>
                </a:effectLst>
                <a:sym typeface="+mn-ea"/>
              </a:rPr>
              <a:t> V</a:t>
            </a:r>
            <a:r>
              <a:rPr lang="en-IN" altLang="en-US" b="1" dirty="0">
                <a:solidFill>
                  <a:schemeClr val="tx1"/>
                </a:solidFill>
                <a:effectLst>
                  <a:outerShdw blurRad="38100" dist="19050" dir="2700000" algn="tl" rotWithShape="0">
                    <a:schemeClr val="dk1">
                      <a:alpha val="40000"/>
                    </a:schemeClr>
                  </a:outerShdw>
                </a:effectLst>
                <a:sym typeface="+mn-ea"/>
              </a:rPr>
              <a:t>isualizations</a:t>
            </a:r>
            <a:r>
              <a:rPr lang="en-US" b="1" dirty="0">
                <a:solidFill>
                  <a:schemeClr val="tx1"/>
                </a:solidFill>
                <a:effectLst>
                  <a:outerShdw blurRad="38100" dist="19050" dir="2700000" algn="tl" rotWithShape="0">
                    <a:schemeClr val="dk1">
                      <a:alpha val="40000"/>
                    </a:schemeClr>
                  </a:outerShdw>
                </a:effectLst>
                <a:sym typeface="+mn-ea"/>
              </a:rPr>
              <a:t> </a:t>
            </a:r>
            <a:r>
              <a:rPr lang="en-IN" altLang="en-US" b="1" dirty="0">
                <a:solidFill>
                  <a:schemeClr val="tx1"/>
                </a:solidFill>
                <a:effectLst>
                  <a:outerShdw blurRad="38100" dist="19050" dir="2700000" algn="tl" rotWithShape="0">
                    <a:schemeClr val="dk1">
                      <a:alpha val="40000"/>
                    </a:schemeClr>
                  </a:outerShdw>
                </a:effectLst>
                <a:sym typeface="+mn-ea"/>
              </a:rPr>
              <a:t>(Android app)</a:t>
            </a:r>
            <a:endParaRPr lang="en-IN" altLang="en-US" b="1" dirty="0">
              <a:sym typeface="+mn-ea"/>
            </a:endParaRPr>
          </a:p>
          <a:p>
            <a:pPr algn="ctr"/>
            <a:endParaRPr lang="en-US" dirty="0">
              <a:sym typeface="+mn-ea"/>
            </a:endParaRPr>
          </a:p>
          <a:p>
            <a:pPr marL="285750" indent="-285750">
              <a:buFont typeface="Wingdings" panose="05000000000000000000" pitchFamily="2" charset="2"/>
              <a:buChar char="q"/>
            </a:pPr>
            <a:r>
              <a:rPr lang="en-US" dirty="0">
                <a:sym typeface="+mn-ea"/>
              </a:rPr>
              <a:t>The </a:t>
            </a:r>
            <a:r>
              <a:rPr lang="en-IN" altLang="en-US" b="1" dirty="0">
                <a:sym typeface="+mn-ea"/>
              </a:rPr>
              <a:t>current </a:t>
            </a:r>
            <a:r>
              <a:rPr lang="en-US" b="1" dirty="0">
                <a:sym typeface="+mn-ea"/>
              </a:rPr>
              <a:t>vacant parking spots</a:t>
            </a:r>
            <a:r>
              <a:rPr lang="en-US" dirty="0">
                <a:sym typeface="+mn-ea"/>
              </a:rPr>
              <a:t> in each floor will be made visible on site and on the app after which he can move toward his desired floor </a:t>
            </a:r>
            <a:r>
              <a:rPr lang="en-IN" altLang="en-US" dirty="0">
                <a:sym typeface="+mn-ea"/>
              </a:rPr>
              <a:t>and parking slot .</a:t>
            </a:r>
            <a:endParaRPr lang="en-US" dirty="0">
              <a:sym typeface="+mn-ea"/>
            </a:endParaRPr>
          </a:p>
          <a:p>
            <a:pPr marL="285750" indent="-285750">
              <a:buFont typeface="Wingdings" panose="05000000000000000000" pitchFamily="2" charset="2"/>
              <a:buChar char="q"/>
            </a:pPr>
            <a:r>
              <a:rPr lang="en-IN" altLang="en-US" dirty="0">
                <a:sym typeface="+mn-ea"/>
              </a:rPr>
              <a:t>The user will be </a:t>
            </a:r>
            <a:r>
              <a:rPr lang="en-IN" altLang="en-US" b="1" dirty="0">
                <a:sym typeface="+mn-ea"/>
              </a:rPr>
              <a:t>automatically shown shortest path to nearest free space available , </a:t>
            </a:r>
            <a:r>
              <a:rPr lang="en-IN" altLang="en-US" dirty="0">
                <a:sym typeface="+mn-ea"/>
              </a:rPr>
              <a:t>once he clicks on map he also has the option to choose any </a:t>
            </a:r>
            <a:r>
              <a:rPr lang="en-IN" altLang="en-US" dirty="0"/>
              <a:t>free space available on the map and when </a:t>
            </a:r>
            <a:r>
              <a:rPr lang="en-IN" altLang="en-US" b="1" dirty="0"/>
              <a:t>he parks the slot number is made visible to him on the app.</a:t>
            </a:r>
          </a:p>
          <a:p>
            <a:pPr marL="285750" indent="-285750">
              <a:buFont typeface="Wingdings" panose="05000000000000000000" pitchFamily="2" charset="2"/>
              <a:buChar char="q"/>
            </a:pPr>
            <a:r>
              <a:rPr lang="en-IN" altLang="en-US" dirty="0"/>
              <a:t>When the user pulls out his vehicle for </a:t>
            </a:r>
            <a:r>
              <a:rPr lang="en-IN" altLang="en-US" b="1" dirty="0"/>
              <a:t>exiting</a:t>
            </a:r>
            <a:r>
              <a:rPr lang="en-IN" altLang="en-US" dirty="0"/>
              <a:t>, he will be </a:t>
            </a:r>
            <a:r>
              <a:rPr lang="en-IN" altLang="en-US" b="1" dirty="0"/>
              <a:t>notified </a:t>
            </a:r>
            <a:r>
              <a:rPr lang="en-IN" altLang="en-US" dirty="0"/>
              <a:t>on his app and this helps in preventing malpractices </a:t>
            </a:r>
            <a:r>
              <a:rPr lang="en-IN" altLang="en-US"/>
              <a:t>(stealing).</a:t>
            </a:r>
          </a:p>
          <a:p>
            <a:pPr marL="285750" indent="-285750">
              <a:buFont typeface="Wingdings" panose="05000000000000000000" pitchFamily="2" charset="2"/>
              <a:buChar char="q"/>
            </a:pPr>
            <a:endParaRPr lang="en-IN" altLang="en-US" dirty="0"/>
          </a:p>
          <a:p>
            <a:pPr indent="0" algn="ctr">
              <a:buFont typeface="Wingdings" panose="05000000000000000000" pitchFamily="2" charset="2"/>
              <a:buNone/>
            </a:pPr>
            <a:r>
              <a:rPr lang="en-IN" altLang="en-US" b="1" dirty="0">
                <a:solidFill>
                  <a:schemeClr val="tx1"/>
                </a:solidFill>
                <a:effectLst>
                  <a:outerShdw blurRad="38100" dist="19050" dir="2700000" algn="tl" rotWithShape="0">
                    <a:schemeClr val="dk1">
                      <a:alpha val="40000"/>
                    </a:schemeClr>
                  </a:outerShdw>
                </a:effectLst>
              </a:rPr>
              <a:t>Additional Features</a:t>
            </a:r>
            <a:endParaRPr lang="en-IN" altLang="en-US" b="1" dirty="0"/>
          </a:p>
          <a:p>
            <a:pPr marL="342900" indent="-342900" algn="l">
              <a:buFont typeface="Wingdings" panose="05000000000000000000" charset="0"/>
              <a:buChar char="q"/>
            </a:pPr>
            <a:r>
              <a:rPr lang="en-US" dirty="0">
                <a:sym typeface="+mn-ea"/>
              </a:rPr>
              <a:t>The user can pay at the </a:t>
            </a:r>
            <a:r>
              <a:rPr lang="en-US" b="1" dirty="0">
                <a:sym typeface="+mn-ea"/>
              </a:rPr>
              <a:t>cash counter</a:t>
            </a:r>
            <a:r>
              <a:rPr lang="en-US" dirty="0">
                <a:sym typeface="+mn-ea"/>
              </a:rPr>
              <a:t> on exit, or use </a:t>
            </a:r>
            <a:r>
              <a:rPr lang="en-US" b="1" dirty="0">
                <a:sym typeface="+mn-ea"/>
              </a:rPr>
              <a:t>Pay</a:t>
            </a:r>
            <a:r>
              <a:rPr lang="en-IN" altLang="en-US" b="1" dirty="0">
                <a:sym typeface="+mn-ea"/>
              </a:rPr>
              <a:t>t</a:t>
            </a:r>
            <a:r>
              <a:rPr lang="en-US" b="1" dirty="0">
                <a:sym typeface="+mn-ea"/>
              </a:rPr>
              <a:t>m</a:t>
            </a:r>
            <a:r>
              <a:rPr lang="en-US" dirty="0">
                <a:sym typeface="+mn-ea"/>
              </a:rPr>
              <a:t>.</a:t>
            </a:r>
          </a:p>
          <a:p>
            <a:pPr marL="342900" indent="-342900" algn="l">
              <a:buFont typeface="Wingdings" panose="05000000000000000000" charset="0"/>
              <a:buChar char="q"/>
            </a:pPr>
            <a:r>
              <a:rPr lang="en-US" dirty="0">
                <a:sym typeface="+mn-ea"/>
              </a:rPr>
              <a:t>If </a:t>
            </a:r>
            <a:r>
              <a:rPr lang="en-US" b="1" dirty="0">
                <a:sym typeface="+mn-ea"/>
              </a:rPr>
              <a:t>he loses track</a:t>
            </a:r>
            <a:r>
              <a:rPr lang="en-US" dirty="0">
                <a:sym typeface="+mn-ea"/>
              </a:rPr>
              <a:t>, he can opt for the “LOST” option, which will </a:t>
            </a:r>
            <a:r>
              <a:rPr lang="en-US" b="1" dirty="0">
                <a:sym typeface="+mn-ea"/>
              </a:rPr>
              <a:t>detect his location</a:t>
            </a:r>
            <a:r>
              <a:rPr lang="en-US" dirty="0">
                <a:sym typeface="+mn-ea"/>
              </a:rPr>
              <a:t> on certain parameters and redirect him.</a:t>
            </a:r>
            <a:endParaRPr lang="en-IN" altLang="en-US" dirty="0">
              <a:sym typeface="+mn-ea"/>
            </a:endParaRPr>
          </a:p>
          <a:p>
            <a:pPr marL="342900" indent="-342900" algn="l">
              <a:buFont typeface="Wingdings" panose="05000000000000000000" charset="0"/>
              <a:buChar char="q"/>
            </a:pPr>
            <a:endParaRPr lang="en-IN" altLang="en-US" dirty="0">
              <a:sym typeface="+mn-ea"/>
            </a:endParaRPr>
          </a:p>
          <a:p>
            <a:pPr indent="0" algn="ctr">
              <a:buFont typeface="Wingdings" panose="05000000000000000000" pitchFamily="2" charset="2"/>
              <a:buNone/>
            </a:pPr>
            <a:r>
              <a:rPr lang="en-IN" altLang="en-US" b="1" dirty="0">
                <a:solidFill>
                  <a:schemeClr val="tx1"/>
                </a:solidFill>
                <a:effectLst>
                  <a:outerShdw blurRad="38100" dist="19050" dir="2700000" algn="tl" rotWithShape="0">
                    <a:schemeClr val="dk1">
                      <a:alpha val="40000"/>
                    </a:schemeClr>
                  </a:outerShdw>
                </a:effectLst>
                <a:sym typeface="+mn-ea"/>
              </a:rPr>
              <a:t>Register User Benefits</a:t>
            </a:r>
            <a:endParaRPr lang="en-IN" altLang="en-US" b="1" dirty="0">
              <a:sym typeface="+mn-ea"/>
            </a:endParaRPr>
          </a:p>
          <a:p>
            <a:pPr marL="285750" indent="-285750" algn="l">
              <a:buFont typeface="Wingdings" panose="05000000000000000000" charset="0"/>
              <a:buChar char="q"/>
            </a:pPr>
            <a:r>
              <a:rPr lang="en-IN" altLang="en-US" dirty="0">
                <a:sym typeface="+mn-ea"/>
              </a:rPr>
              <a:t>The staff will have</a:t>
            </a:r>
            <a:r>
              <a:rPr lang="en-IN" altLang="en-US" b="1" dirty="0">
                <a:sym typeface="+mn-ea"/>
              </a:rPr>
              <a:t> fixed parking</a:t>
            </a:r>
            <a:r>
              <a:rPr lang="en-IN" altLang="en-US" dirty="0">
                <a:sym typeface="+mn-ea"/>
              </a:rPr>
              <a:t> spot .</a:t>
            </a:r>
          </a:p>
          <a:p>
            <a:pPr marL="285750" indent="-285750" algn="l">
              <a:buFont typeface="Wingdings" panose="05000000000000000000" charset="0"/>
              <a:buChar char="q"/>
            </a:pPr>
            <a:r>
              <a:rPr lang="en-US" b="1" dirty="0">
                <a:sym typeface="+mn-ea"/>
              </a:rPr>
              <a:t>Monthly payment</a:t>
            </a:r>
            <a:r>
              <a:rPr lang="en-US" dirty="0">
                <a:sym typeface="+mn-ea"/>
              </a:rPr>
              <a:t>. (For the time, the parking slot was used) </a:t>
            </a:r>
            <a:r>
              <a:rPr lang="en-IN" altLang="en-US" dirty="0">
                <a:sym typeface="+mn-ea"/>
              </a:rPr>
              <a:t>.</a:t>
            </a:r>
            <a:endParaRPr lang="en-US" dirty="0">
              <a:sym typeface="+mn-ea"/>
            </a:endParaRPr>
          </a:p>
          <a:p>
            <a:pPr marL="285750" indent="-285750" algn="l">
              <a:buFont typeface="Wingdings" panose="05000000000000000000" charset="0"/>
              <a:buChar char="q"/>
            </a:pPr>
            <a:r>
              <a:rPr lang="en-US" b="1" dirty="0">
                <a:sym typeface="+mn-ea"/>
              </a:rPr>
              <a:t>Net banking.</a:t>
            </a:r>
            <a:r>
              <a:rPr lang="en-US" dirty="0">
                <a:sym typeface="+mn-ea"/>
              </a:rPr>
              <a:t> (Automatically </a:t>
            </a:r>
            <a:r>
              <a:rPr lang="en-IN" altLang="en-US" dirty="0">
                <a:sym typeface="+mn-ea"/>
              </a:rPr>
              <a:t>montly </a:t>
            </a:r>
            <a:r>
              <a:rPr lang="en-US" dirty="0">
                <a:sym typeface="+mn-ea"/>
              </a:rPr>
              <a:t>money deducted).</a:t>
            </a:r>
          </a:p>
          <a:p>
            <a:pPr marL="285750" indent="-285750" algn="l">
              <a:buFont typeface="Wingdings" panose="05000000000000000000" charset="0"/>
              <a:buChar char="q"/>
            </a:pPr>
            <a:r>
              <a:rPr lang="en-US" dirty="0">
                <a:sym typeface="+mn-ea"/>
              </a:rPr>
              <a:t>All the </a:t>
            </a:r>
            <a:r>
              <a:rPr lang="en-US" b="1" dirty="0">
                <a:sym typeface="+mn-ea"/>
              </a:rPr>
              <a:t>visit details</a:t>
            </a:r>
            <a:r>
              <a:rPr lang="en-US" dirty="0">
                <a:sym typeface="+mn-ea"/>
              </a:rPr>
              <a:t> (entry and exit time) will be visible to him at all times.</a:t>
            </a:r>
          </a:p>
          <a:p>
            <a:pPr marL="285750" indent="-285750" algn="l">
              <a:buFont typeface="Wingdings" panose="05000000000000000000" charset="0"/>
              <a:buChar char="q"/>
            </a:pPr>
            <a:r>
              <a:rPr lang="en-US" dirty="0">
                <a:sym typeface="+mn-ea"/>
              </a:rPr>
              <a:t>If his </a:t>
            </a:r>
            <a:r>
              <a:rPr lang="en-US" b="1" dirty="0">
                <a:sym typeface="+mn-ea"/>
              </a:rPr>
              <a:t>slot gets occupied</a:t>
            </a:r>
            <a:r>
              <a:rPr lang="en-US" dirty="0">
                <a:sym typeface="+mn-ea"/>
              </a:rPr>
              <a:t> by someone else, the </a:t>
            </a:r>
            <a:r>
              <a:rPr lang="en-US" b="1" dirty="0">
                <a:sym typeface="+mn-ea"/>
              </a:rPr>
              <a:t>admin </a:t>
            </a:r>
            <a:r>
              <a:rPr lang="en-US" dirty="0">
                <a:sym typeface="+mn-ea"/>
              </a:rPr>
              <a:t>will be </a:t>
            </a:r>
            <a:r>
              <a:rPr lang="en-US" b="1" dirty="0">
                <a:sym typeface="+mn-ea"/>
              </a:rPr>
              <a:t>notified immediately.</a:t>
            </a:r>
          </a:p>
        </p:txBody>
      </p:sp>
      <p:pic>
        <p:nvPicPr>
          <p:cNvPr id="7" name="Content Placeholder 6" descr="car-detect og"/>
          <p:cNvPicPr>
            <a:picLocks noGrp="1" noChangeAspect="1"/>
          </p:cNvPicPr>
          <p:nvPr>
            <p:ph sz="half" idx="1"/>
          </p:nvPr>
        </p:nvPicPr>
        <p:blipFill>
          <a:blip r:embed="rId2"/>
          <a:stretch>
            <a:fillRect/>
          </a:stretch>
        </p:blipFill>
        <p:spPr>
          <a:xfrm>
            <a:off x="7492365" y="929005"/>
            <a:ext cx="4789170" cy="2420620"/>
          </a:xfrm>
          <a:prstGeom prst="rect">
            <a:avLst/>
          </a:prstGeom>
        </p:spPr>
      </p:pic>
      <p:pic>
        <p:nvPicPr>
          <p:cNvPr id="9" name="Content Placeholder 8" descr="D:\IT\Hackathon\S-Park\Documents\Locater Map.jpgLocater Map"/>
          <p:cNvPicPr>
            <a:picLocks noGrp="1" noChangeAspect="1"/>
          </p:cNvPicPr>
          <p:nvPr>
            <p:ph sz="half" idx="2"/>
          </p:nvPr>
        </p:nvPicPr>
        <p:blipFill>
          <a:blip r:embed="rId3"/>
          <a:srcRect t="756" b="345"/>
          <a:stretch>
            <a:fillRect/>
          </a:stretch>
        </p:blipFill>
        <p:spPr>
          <a:xfrm>
            <a:off x="7492365" y="3964940"/>
            <a:ext cx="4556760" cy="2599055"/>
          </a:xfrm>
          <a:prstGeom prst="rect">
            <a:avLst/>
          </a:prstGeom>
        </p:spPr>
      </p:pic>
      <p:sp>
        <p:nvSpPr>
          <p:cNvPr id="11" name="Text Box 10"/>
          <p:cNvSpPr txBox="1"/>
          <p:nvPr/>
        </p:nvSpPr>
        <p:spPr>
          <a:xfrm>
            <a:off x="7526020" y="365125"/>
            <a:ext cx="4403090" cy="398780"/>
          </a:xfrm>
          <a:prstGeom prst="rect">
            <a:avLst/>
          </a:prstGeom>
          <a:noFill/>
        </p:spPr>
        <p:txBody>
          <a:bodyPr wrap="square" rtlCol="0">
            <a:spAutoFit/>
          </a:bodyPr>
          <a:lstStyle/>
          <a:p>
            <a:pPr algn="ctr"/>
            <a:r>
              <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Processing</a:t>
            </a:r>
          </a:p>
        </p:txBody>
      </p:sp>
      <p:sp>
        <p:nvSpPr>
          <p:cNvPr id="12" name="Text Box 11"/>
          <p:cNvSpPr txBox="1"/>
          <p:nvPr/>
        </p:nvSpPr>
        <p:spPr>
          <a:xfrm>
            <a:off x="7526020" y="3473450"/>
            <a:ext cx="4403090" cy="398780"/>
          </a:xfrm>
          <a:prstGeom prst="rect">
            <a:avLst/>
          </a:prstGeom>
          <a:noFill/>
        </p:spPr>
        <p:txBody>
          <a:bodyPr wrap="square" rtlCol="0">
            <a:spAutoFit/>
          </a:bodyPr>
          <a:lstStyle/>
          <a:p>
            <a:pPr algn="ctr"/>
            <a:r>
              <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p:nvSpPr>
        <p:spPr>
          <a:xfrm>
            <a:off x="120651" y="183792"/>
            <a:ext cx="6137564" cy="4970591"/>
          </a:xfrm>
          <a:prstGeom prst="rect">
            <a:avLst/>
          </a:prstGeom>
          <a:noFill/>
        </p:spPr>
        <p:txBody>
          <a:bodyPr wrap="square" rtlCol="0">
            <a:spAutoFit/>
          </a:bodyPr>
          <a:lstStyle/>
          <a:p>
            <a:pPr algn="ctr"/>
            <a:r>
              <a:rPr lang="en-IN"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sym typeface="+mn-ea"/>
              </a:rPr>
              <a:t>Technology Stack</a:t>
            </a:r>
            <a:endParaRPr lang="en-IN" sz="2400" b="1" i="1" u="sng" dirty="0">
              <a:solidFill>
                <a:schemeClr val="accent5">
                  <a:lumMod val="75000"/>
                </a:schemeClr>
              </a:solidFill>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endParaRPr lang="en-IN" b="1" dirty="0">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Modern Technology</a:t>
            </a:r>
            <a:r>
              <a:rPr lang="en-IN" b="1" dirty="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  Machine learning, Deep learning, 		            IoT.</a:t>
            </a:r>
            <a:endParaRPr lang="en-IN" dirty="0"/>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rPr>
              <a:t>Mobile Development</a:t>
            </a:r>
            <a:r>
              <a:rPr lang="en-IN" b="1" dirty="0"/>
              <a:t> </a:t>
            </a:r>
            <a:r>
              <a:rPr lang="en-IN" dirty="0"/>
              <a:t>:- Android Studio, Android SDK .</a:t>
            </a:r>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 Firebase.</a:t>
            </a:r>
          </a:p>
          <a:p>
            <a:pPr marL="285750" indent="-285750" algn="just">
              <a:spcBef>
                <a:spcPts val="600"/>
              </a:spcBef>
              <a:buFont typeface="Arial" panose="020B0604020202020204" pitchFamily="34" charset="0"/>
              <a:buChar char="•"/>
            </a:pPr>
            <a:r>
              <a:rPr lang="en-IN" b="1" dirty="0">
                <a:effectLst>
                  <a:outerShdw blurRad="38100" dist="19050" dir="2700000" algn="tl" rotWithShape="0">
                    <a:schemeClr val="dk1">
                      <a:alpha val="40000"/>
                    </a:schemeClr>
                  </a:outerShdw>
                </a:effectLst>
                <a:sym typeface="+mn-ea"/>
              </a:rPr>
              <a:t>Hardware Components </a:t>
            </a:r>
            <a:r>
              <a:rPr lang="en-IN" dirty="0">
                <a:effectLst>
                  <a:outerShdw blurRad="38100" dist="19050" dir="2700000" algn="tl" rotWithShape="0">
                    <a:schemeClr val="dk1">
                      <a:alpha val="40000"/>
                    </a:schemeClr>
                  </a:outerShdw>
                </a:effectLst>
                <a:sym typeface="+mn-ea"/>
              </a:rPr>
              <a:t>:- Arduino, MEMS  and Vibration</a:t>
            </a:r>
          </a:p>
          <a:p>
            <a:pPr>
              <a:spcBef>
                <a:spcPts val="600"/>
              </a:spcBef>
            </a:pPr>
            <a:r>
              <a:rPr lang="en-IN" dirty="0">
                <a:effectLst>
                  <a:outerShdw blurRad="38100" dist="19050" dir="2700000" algn="tl" rotWithShape="0">
                    <a:schemeClr val="dk1">
                      <a:alpha val="40000"/>
                    </a:schemeClr>
                  </a:outerShdw>
                </a:effectLst>
                <a:sym typeface="+mn-ea"/>
              </a:rPr>
              <a:t>                                                  Sensors, LCD, Buzzer, GSM and GPS              		                module.</a:t>
            </a:r>
          </a:p>
          <a:p>
            <a:pPr algn="ctr"/>
            <a:r>
              <a:rPr lang="en-US"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Dependencies</a:t>
            </a:r>
            <a:endParaRPr lang="en-US" b="1" i="1" u="sng" dirty="0">
              <a:solidFill>
                <a:schemeClr val="accent5">
                  <a:lumMod val="75000"/>
                </a:schemeClr>
              </a:solidFill>
            </a:endParaRPr>
          </a:p>
          <a:p>
            <a:pPr marL="285750" indent="-285750">
              <a:buFont typeface="Wingdings" panose="05000000000000000000" charset="0"/>
              <a:buChar char="§"/>
            </a:pPr>
            <a:endParaRPr lang="en-IN" dirty="0">
              <a:sym typeface="+mn-ea"/>
            </a:endParaRPr>
          </a:p>
          <a:p>
            <a:pPr marL="285750" indent="-285750">
              <a:buFont typeface="Wingdings" panose="05000000000000000000" charset="0"/>
              <a:buChar char="§"/>
            </a:pPr>
            <a:r>
              <a:rPr lang="en-IN" dirty="0">
                <a:sym typeface="+mn-ea"/>
              </a:rPr>
              <a:t>Requires </a:t>
            </a:r>
            <a:r>
              <a:rPr lang="en-IN" b="1" dirty="0">
                <a:sym typeface="+mn-ea"/>
              </a:rPr>
              <a:t>Android version Jellybean and higher .</a:t>
            </a:r>
          </a:p>
          <a:p>
            <a:pPr marL="285750" indent="-285750">
              <a:buFont typeface="Wingdings" panose="05000000000000000000" charset="0"/>
              <a:buChar char="§"/>
            </a:pPr>
            <a:r>
              <a:rPr lang="en-IN" b="1" dirty="0">
                <a:sym typeface="+mn-ea"/>
              </a:rPr>
              <a:t>Hardware components and their installation and power supply .</a:t>
            </a:r>
            <a:endParaRPr lang="en-US" dirty="0"/>
          </a:p>
          <a:p>
            <a:endParaRPr lang="en-US" dirty="0"/>
          </a:p>
        </p:txBody>
      </p:sp>
      <p:pic>
        <p:nvPicPr>
          <p:cNvPr id="15" name="Content Placeholder 14" descr="UseCase"/>
          <p:cNvPicPr>
            <a:picLocks noGrp="1" noChangeAspect="1"/>
          </p:cNvPicPr>
          <p:nvPr>
            <p:ph idx="1"/>
          </p:nvPr>
        </p:nvPicPr>
        <p:blipFill>
          <a:blip r:embed="rId2"/>
          <a:stretch>
            <a:fillRect/>
          </a:stretch>
        </p:blipFill>
        <p:spPr>
          <a:xfrm>
            <a:off x="6389370" y="756285"/>
            <a:ext cx="5092700" cy="5972810"/>
          </a:xfrm>
          <a:prstGeom prst="rect">
            <a:avLst/>
          </a:prstGeom>
        </p:spPr>
      </p:pic>
      <p:sp>
        <p:nvSpPr>
          <p:cNvPr id="17" name="Text Box 16"/>
          <p:cNvSpPr txBox="1"/>
          <p:nvPr/>
        </p:nvSpPr>
        <p:spPr>
          <a:xfrm>
            <a:off x="6780530" y="229235"/>
            <a:ext cx="4725670" cy="475615"/>
          </a:xfrm>
          <a:prstGeom prst="rect">
            <a:avLst/>
          </a:prstGeom>
          <a:noFill/>
        </p:spPr>
        <p:txBody>
          <a:bodyPr wrap="square" rtlCol="0">
            <a:spAutoFit/>
          </a:bodyPr>
          <a:lstStyle/>
          <a:p>
            <a:pPr algn="ctr"/>
            <a:r>
              <a:rPr lang="en-IN" altLang="en-US" sz="25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1668" y="71121"/>
            <a:ext cx="3225403" cy="3421548"/>
          </a:xfrm>
          <a:prstGeom prst="cloud">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dirty="0">
                <a:solidFill>
                  <a:schemeClr val="tx1"/>
                </a:solidFill>
              </a:rPr>
              <a:t>  VEHICLE ACCIDENT DETECTION</a:t>
            </a:r>
          </a:p>
          <a:p>
            <a:pPr algn="ctr"/>
            <a:r>
              <a:rPr lang="en-IN" altLang="en-US" dirty="0">
                <a:solidFill>
                  <a:schemeClr val="tx1"/>
                </a:solidFill>
              </a:rPr>
              <a:t>The system will automatically detect vehicle accidents on the roads and a ambulance will be allotted for the same. </a:t>
            </a:r>
          </a:p>
        </p:txBody>
      </p:sp>
      <p:sp>
        <p:nvSpPr>
          <p:cNvPr id="3" name="Cloud 2"/>
          <p:cNvSpPr/>
          <p:nvPr/>
        </p:nvSpPr>
        <p:spPr>
          <a:xfrm>
            <a:off x="5221420" y="2704198"/>
            <a:ext cx="3712550" cy="4125862"/>
          </a:xfrm>
          <a:prstGeom prst="cloud">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a:t>
            </a:r>
          </a:p>
          <a:p>
            <a:pPr algn="ctr"/>
            <a:r>
              <a:rPr lang="en-US" b="1" dirty="0">
                <a:solidFill>
                  <a:schemeClr val="tx1"/>
                </a:solidFill>
              </a:rPr>
              <a:t>NEAREST HOSPITAL ALLOCATION.</a:t>
            </a:r>
          </a:p>
          <a:p>
            <a:pPr algn="ctr"/>
            <a:r>
              <a:rPr lang="en-US" dirty="0">
                <a:solidFill>
                  <a:schemeClr val="tx1"/>
                </a:solidFill>
              </a:rPr>
              <a:t>On the basis of location of the patient, the nearest hospital will be alerted and ambulance will be sent to the patient. If the hospital doesn’t have ambulance, the next nearest hospital will be alerted</a:t>
            </a:r>
          </a:p>
        </p:txBody>
      </p:sp>
      <p:sp>
        <p:nvSpPr>
          <p:cNvPr id="4" name="Cloud 3"/>
          <p:cNvSpPr/>
          <p:nvPr/>
        </p:nvSpPr>
        <p:spPr>
          <a:xfrm>
            <a:off x="8524483" y="71121"/>
            <a:ext cx="3545500" cy="3671437"/>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TRAFFIC CLEARANCE</a:t>
            </a:r>
          </a:p>
          <a:p>
            <a:pPr algn="ctr"/>
            <a:r>
              <a:rPr lang="en-US" dirty="0">
                <a:solidFill>
                  <a:schemeClr val="tx1"/>
                </a:solidFill>
              </a:rPr>
              <a:t>When the sire sound of ambulance is detected on the road, the traffic signal for that lane will be turned green involuntarily. It will remain green for a specific time.</a:t>
            </a:r>
            <a:r>
              <a:rPr lang="en-US" b="1" dirty="0">
                <a:solidFill>
                  <a:schemeClr val="tx1"/>
                </a:solidFill>
              </a:rPr>
              <a:t> </a:t>
            </a:r>
          </a:p>
          <a:p>
            <a:pPr algn="ctr"/>
            <a:endParaRPr lang="en-US" b="1" dirty="0">
              <a:solidFill>
                <a:schemeClr val="tx1"/>
              </a:solidFill>
            </a:endParaRPr>
          </a:p>
        </p:txBody>
      </p:sp>
      <p:sp>
        <p:nvSpPr>
          <p:cNvPr id="5" name="Cloud 4"/>
          <p:cNvSpPr/>
          <p:nvPr/>
        </p:nvSpPr>
        <p:spPr>
          <a:xfrm>
            <a:off x="1162343" y="3218348"/>
            <a:ext cx="3587988" cy="356616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b="1" dirty="0">
              <a:solidFill>
                <a:schemeClr val="tx1"/>
              </a:solidFill>
            </a:endParaRPr>
          </a:p>
          <a:p>
            <a:pPr algn="ctr"/>
            <a:r>
              <a:rPr lang="en-IN" altLang="en-US" b="1" dirty="0">
                <a:solidFill>
                  <a:schemeClr val="tx1"/>
                </a:solidFill>
              </a:rPr>
              <a:t>AI CHAT BOT</a:t>
            </a:r>
          </a:p>
          <a:p>
            <a:pPr algn="ctr"/>
            <a:r>
              <a:rPr lang="en-IN" altLang="en-US" dirty="0">
                <a:solidFill>
                  <a:schemeClr val="tx1"/>
                </a:solidFill>
              </a:rPr>
              <a:t>This bot will commune with the patient or the acquaintance and predict the disease. It will provide precautionary measures too for the predicted disease too.</a:t>
            </a:r>
          </a:p>
        </p:txBody>
      </p:sp>
      <p:sp>
        <p:nvSpPr>
          <p:cNvPr id="15" name="Oval 14"/>
          <p:cNvSpPr/>
          <p:nvPr/>
        </p:nvSpPr>
        <p:spPr>
          <a:xfrm>
            <a:off x="3938559" y="401782"/>
            <a:ext cx="3643745" cy="1143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SHOWSTOPPERS</a:t>
            </a:r>
          </a:p>
        </p:txBody>
      </p:sp>
      <p:cxnSp>
        <p:nvCxnSpPr>
          <p:cNvPr id="42" name="Straight Arrow Connector 41">
            <a:extLst>
              <a:ext uri="{FF2B5EF4-FFF2-40B4-BE49-F238E27FC236}">
                <a16:creationId xmlns:a16="http://schemas.microsoft.com/office/drawing/2014/main" id="{310A9AD2-8C52-4291-A904-11965F8FD5EB}"/>
              </a:ext>
            </a:extLst>
          </p:cNvPr>
          <p:cNvCxnSpPr>
            <a:cxnSpLocks/>
            <a:stCxn id="15" idx="2"/>
          </p:cNvCxnSpPr>
          <p:nvPr/>
        </p:nvCxnSpPr>
        <p:spPr>
          <a:xfrm flipH="1">
            <a:off x="3102049" y="973282"/>
            <a:ext cx="836510" cy="3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A202ACA-AAC6-4C1C-95FE-971B5238E109}"/>
              </a:ext>
            </a:extLst>
          </p:cNvPr>
          <p:cNvCxnSpPr>
            <a:cxnSpLocks/>
            <a:stCxn id="15" idx="3"/>
          </p:cNvCxnSpPr>
          <p:nvPr/>
        </p:nvCxnSpPr>
        <p:spPr>
          <a:xfrm flipH="1">
            <a:off x="3520304" y="1377394"/>
            <a:ext cx="951869" cy="191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34C759-025A-4E66-8C94-191920B59E33}"/>
              </a:ext>
            </a:extLst>
          </p:cNvPr>
          <p:cNvCxnSpPr>
            <a:stCxn id="15" idx="5"/>
          </p:cNvCxnSpPr>
          <p:nvPr/>
        </p:nvCxnSpPr>
        <p:spPr>
          <a:xfrm>
            <a:off x="7048690" y="1377394"/>
            <a:ext cx="533614" cy="132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2A52E99-4A7A-4671-937F-770E339564C8}"/>
              </a:ext>
            </a:extLst>
          </p:cNvPr>
          <p:cNvCxnSpPr>
            <a:cxnSpLocks/>
            <a:stCxn id="15" idx="6"/>
          </p:cNvCxnSpPr>
          <p:nvPr/>
        </p:nvCxnSpPr>
        <p:spPr>
          <a:xfrm>
            <a:off x="7582304" y="973282"/>
            <a:ext cx="1094336" cy="40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778</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arpit bhat</cp:lastModifiedBy>
  <cp:revision>93</cp:revision>
  <dcterms:created xsi:type="dcterms:W3CDTF">2020-02-17T14:39:00Z</dcterms:created>
  <dcterms:modified xsi:type="dcterms:W3CDTF">2020-02-26T11:53:38Z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