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60" r:id="rId3"/>
    <p:sldId id="262" r:id="rId4"/>
    <p:sldId id="261"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FEE"/>
    <a:srgbClr val="E07683"/>
    <a:srgbClr val="E46A81"/>
    <a:srgbClr val="E7E20F"/>
    <a:srgbClr val="77DFD8"/>
    <a:srgbClr val="D8A0D7"/>
    <a:srgbClr val="B3880D"/>
    <a:srgbClr val="DA8008"/>
    <a:srgbClr val="E11601"/>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varScale="1">
        <p:scale>
          <a:sx n="63" d="100"/>
          <a:sy n="63" d="100"/>
        </p:scale>
        <p:origin x="684" y="52"/>
      </p:cViewPr>
      <p:guideLst>
        <p:guide orient="horz" pos="2160"/>
        <p:guide pos="3840"/>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t>2/20/2020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t>‹#›</a:t>
            </a:fld>
            <a:endParaRPr lang="en-US"/>
          </a:p>
        </p:txBody>
      </p:sp>
    </p:spTree>
    <p:extLst>
      <p:ext uri="{BB962C8B-B14F-4D97-AF65-F5344CB8AC3E}">
        <p14:creationId xmlns:p14="http://schemas.microsoft.com/office/powerpoint/2010/main" val="388195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51D7-305B-4DD8-A2E8-BB526E203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2BD6C8-963D-413D-83AD-A0AC771F0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C916B3-C26D-4187-84C8-D7AA2D4F41A1}"/>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id="{E419BCB6-9AAC-4C7D-BACD-1B2835BE7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7FFE01-CC79-408E-8A3F-A353C38956A3}"/>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29908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B261-40EE-4ED9-BA95-78B7DC7D26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BB90C-19A6-4100-8BDF-7CE624B23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0DD6A-49DB-4112-85F6-86E8F9219B13}"/>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id="{F22A1371-6336-466D-B6EB-13FB6271B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9109B-996D-403D-BC57-F5CC6C85150B}"/>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39484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70EF0-691E-41A9-8829-AC60A91453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3B5C3-E9DC-4311-B121-CC94C8869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79FEC-77CF-4BAC-9C46-A26D468AFFFB}"/>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id="{E3B6A8B3-667D-427C-8BF6-C28E66D9B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E71C4-5256-4977-BDD4-0983969CADAF}"/>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26813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89E2-F14D-44A0-ADE5-1E62C1BFA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1C197E-0402-4295-996B-421DB5A28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176FA-D347-4525-AF8C-2687A327940A}"/>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id="{E627373D-CD13-403D-8309-4EAA77A61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1C00D-9CD2-47E5-8698-2682735AB6E1}"/>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342414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1FEC-BCF9-4422-AC1D-8E613C454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0C989C-B1CA-4606-BEBA-0663C0DB9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8F8AC-686F-4A71-8CDF-D986AE118A24}"/>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id="{7877B3F1-1D4B-4E04-BBC2-D3FA4EF25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9DF2D-B3C0-40B6-910F-C032B9EDF8E4}"/>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390364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EDAE-26C5-4FCE-A7BA-DDBD28FB16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41F28-299E-4C67-9F93-575BD7371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CE9931-B83F-4A01-A3A4-C4D8C0EE2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9C96A2-E7F0-45A7-A823-8661BFF77933}"/>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id="{88BD6AA9-EA70-4D31-B659-66D167627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755AD-652C-448B-A8B6-775A5F84EE55}"/>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48957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CE10-EBDE-45A0-9DBE-8D04E3EC10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6022D-91BC-40E0-B287-D46E5E52F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894AF-17A4-4307-A44A-40FCBCDDA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23285A-D2A1-4902-9065-3EF2A5B54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61A5D-A179-4C5B-81E3-ED5B41E3A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331CE8-B61C-41DA-A612-29F2C7DC346A}"/>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8" name="Footer Placeholder 7">
            <a:extLst>
              <a:ext uri="{FF2B5EF4-FFF2-40B4-BE49-F238E27FC236}">
                <a16:creationId xmlns:a16="http://schemas.microsoft.com/office/drawing/2014/main" id="{D0547763-8BFE-4F98-8CBE-494414FDC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4534F3-88DF-4719-B2FF-CB7D2C06CF6B}"/>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12255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379E-9D1B-41EC-9D63-F8BF2C17A6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248BC8-8992-4080-A71A-027CD861BE20}"/>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4" name="Footer Placeholder 3">
            <a:extLst>
              <a:ext uri="{FF2B5EF4-FFF2-40B4-BE49-F238E27FC236}">
                <a16:creationId xmlns:a16="http://schemas.microsoft.com/office/drawing/2014/main" id="{7BE25585-2A0F-403B-978B-44CDEDA3AE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695F71-F829-416B-A0E9-5A2AFBE55825}"/>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425375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3DD05-83E5-42E0-A657-0261661A4E4B}"/>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3" name="Footer Placeholder 2">
            <a:extLst>
              <a:ext uri="{FF2B5EF4-FFF2-40B4-BE49-F238E27FC236}">
                <a16:creationId xmlns:a16="http://schemas.microsoft.com/office/drawing/2014/main" id="{03E47466-AE72-4236-AC5E-5BE8FB2AE2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24F5BE-A287-4EA9-B061-5A80C4299CE4}"/>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27933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9B6D-EEA7-45E5-95E6-916DE32F4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703F8C-EBB5-4CEF-84F8-BCE317B1C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3407BE-45B1-413F-ADD9-6F76AF326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7FB6C-4471-48B3-93FC-82D01A8E497D}"/>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id="{FED7C163-8EB0-44D0-BDDD-BE373FC553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0AA32-1145-4E98-981F-BA50041DE39C}"/>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77082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1104-A030-4153-A2E0-704E3A2DE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27F777-E774-4460-9CC5-C068B56AA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5D0418-6AF5-4696-98BB-0D52F654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448-671D-40AA-AB31-2FD409E0A309}"/>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id="{8BFB73CB-F6DD-4319-AE9C-ABB003234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CAC2A-BA0F-4C06-878D-71AA56AEE701}"/>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97976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ABCFB0-E316-472B-9B8A-B0383E860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080E44-75FF-44F6-9AF5-DB79643E2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B0DB0-4BC0-4B3A-B5D4-77F03DF8E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id="{76B9B652-078E-4DC8-9CBC-9456B920B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0CCA17-7EC6-47C3-9715-1C5C4B353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t>‹#›</a:t>
            </a:fld>
            <a:endParaRPr lang="en-IN"/>
          </a:p>
        </p:txBody>
      </p:sp>
    </p:spTree>
    <p:extLst>
      <p:ext uri="{BB962C8B-B14F-4D97-AF65-F5344CB8AC3E}">
        <p14:creationId xmlns:p14="http://schemas.microsoft.com/office/powerpoint/2010/main" val="176607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79400" y="237490"/>
            <a:ext cx="11732895" cy="6299200"/>
          </a:xfrm>
        </p:spPr>
        <p:txBody>
          <a:bodyPr>
            <a:normAutofit fontScale="92500" lnSpcReduction="10000"/>
          </a:bodyPr>
          <a:lstStyle/>
          <a:p>
            <a:pPr marL="0" indent="0" algn="ctr">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ORGANIZATION NAME</a:t>
            </a: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IN" sz="2000" b="1" dirty="0">
                <a:sym typeface="+mn-ea"/>
              </a:rPr>
              <a:t>: </a:t>
            </a:r>
            <a:r>
              <a:rPr lang="en-IN" sz="2000" dirty="0">
                <a:sym typeface="+mn-ea"/>
              </a:rPr>
              <a:t>CDK Global</a:t>
            </a:r>
            <a:endParaRPr lang="en-IN" dirty="0">
              <a:effectLst/>
            </a:endParaRPr>
          </a:p>
          <a:p>
            <a:pPr marL="0" indent="0" algn="ctr">
              <a:spcAft>
                <a:spcPts val="0"/>
              </a:spcAft>
              <a:buNone/>
            </a:pPr>
            <a:endParaRPr lang="en-IN" sz="1000" dirty="0">
              <a:effectLst/>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IN" sz="2000" dirty="0">
                <a:sym typeface="+mn-ea"/>
              </a:rPr>
              <a:t>Portal for Farmers to sell their produce at a </a:t>
            </a:r>
            <a:r>
              <a:rPr lang="en-IN" sz="2000" b="1" dirty="0">
                <a:sym typeface="+mn-ea"/>
              </a:rPr>
              <a:t>better rate</a:t>
            </a:r>
            <a:r>
              <a:rPr lang="en-IN" sz="2000" dirty="0">
                <a:sym typeface="+mn-ea"/>
              </a:rPr>
              <a:t>. </a:t>
            </a:r>
            <a:endParaRPr lang="en-IN" sz="2000" dirty="0">
              <a:effectLst/>
            </a:endParaRPr>
          </a:p>
          <a:p>
            <a:pPr marL="800100" indent="-342900">
              <a:spcAft>
                <a:spcPts val="0"/>
              </a:spcAft>
              <a:buFont typeface="Wingdings" panose="05000000000000000000" charset="0"/>
              <a:buChar char="q"/>
            </a:pPr>
            <a:r>
              <a:rPr lang="en-IN" sz="2000" dirty="0">
                <a:sym typeface="+mn-ea"/>
              </a:rPr>
              <a:t>System that provides farmers an interface to  </a:t>
            </a:r>
            <a:r>
              <a:rPr lang="en-IN" sz="2000" b="1" dirty="0">
                <a:sym typeface="+mn-ea"/>
              </a:rPr>
              <a:t>sell </a:t>
            </a:r>
            <a:r>
              <a:rPr lang="en-IN" sz="2000" dirty="0">
                <a:sym typeface="+mn-ea"/>
              </a:rPr>
              <a:t>their product, and </a:t>
            </a:r>
            <a:r>
              <a:rPr lang="en-IN" sz="2000" b="1" dirty="0">
                <a:sym typeface="+mn-ea"/>
              </a:rPr>
              <a:t>connect </a:t>
            </a:r>
            <a:r>
              <a:rPr lang="en-IN" sz="2000" dirty="0">
                <a:sym typeface="+mn-ea"/>
              </a:rPr>
              <a:t>with the </a:t>
            </a:r>
            <a:r>
              <a:rPr lang="en-IN" sz="2000" b="1" dirty="0">
                <a:sym typeface="+mn-ea"/>
              </a:rPr>
              <a:t>buyers </a:t>
            </a:r>
            <a:r>
              <a:rPr lang="en-IN" sz="2000" dirty="0">
                <a:sym typeface="+mn-ea"/>
              </a:rPr>
              <a:t>all over India.</a:t>
            </a:r>
            <a:endParaRPr lang="en-IN" sz="2000" dirty="0">
              <a:effectLst/>
            </a:endParaRPr>
          </a:p>
          <a:p>
            <a:pPr marL="800100" indent="-342900">
              <a:spcAft>
                <a:spcPts val="0"/>
              </a:spcAft>
              <a:buFont typeface="Wingdings" panose="05000000000000000000" charset="0"/>
              <a:buChar char="q"/>
            </a:pPr>
            <a:r>
              <a:rPr lang="en-IN" sz="2000" b="1" dirty="0">
                <a:sym typeface="+mn-ea"/>
              </a:rPr>
              <a:t>Simple interface</a:t>
            </a:r>
            <a:r>
              <a:rPr lang="en-IN" sz="2000" dirty="0">
                <a:sym typeface="+mn-ea"/>
              </a:rPr>
              <a:t> that works on smart devices, </a:t>
            </a:r>
            <a:r>
              <a:rPr lang="en-IN" sz="2000" b="1" dirty="0">
                <a:sym typeface="+mn-ea"/>
              </a:rPr>
              <a:t>SMS </a:t>
            </a:r>
            <a:r>
              <a:rPr lang="en-IN" sz="2000" dirty="0">
                <a:sym typeface="+mn-ea"/>
              </a:rPr>
              <a:t>to upload product details and respond via phone and SMS .</a:t>
            </a:r>
            <a:endParaRPr lang="en-IN" sz="2000" dirty="0">
              <a:effectLst/>
            </a:endParaRPr>
          </a:p>
          <a:p>
            <a:pPr marL="800100" indent="-342900">
              <a:spcAft>
                <a:spcPts val="0"/>
              </a:spcAft>
              <a:buFont typeface="Wingdings" panose="05000000000000000000" charset="0"/>
              <a:buChar char="q"/>
            </a:pPr>
            <a:r>
              <a:rPr lang="en-IN" sz="2000" b="1" dirty="0">
                <a:sym typeface="+mn-ea"/>
              </a:rPr>
              <a:t>Interface for anyone to buy the produce/vegetable </a:t>
            </a:r>
            <a:r>
              <a:rPr lang="en-IN" sz="2000" dirty="0">
                <a:sym typeface="+mn-ea"/>
              </a:rPr>
              <a:t>– initially visit the place and buy or have </a:t>
            </a:r>
            <a:r>
              <a:rPr lang="en-IN" sz="2000" b="1" dirty="0">
                <a:sym typeface="+mn-ea"/>
              </a:rPr>
              <a:t>courier service integrated</a:t>
            </a:r>
            <a:r>
              <a:rPr lang="en-IN" sz="2000" dirty="0">
                <a:sym typeface="+mn-ea"/>
              </a:rPr>
              <a:t> to deliver the vegetables so Farmers can get a better price for their produce, no additional cost is spent in marketing and delivery of goods, however they can choose to charge more by </a:t>
            </a:r>
            <a:r>
              <a:rPr lang="en-IN" sz="2000" b="1" dirty="0">
                <a:sym typeface="+mn-ea"/>
              </a:rPr>
              <a:t>delivering the items themselves</a:t>
            </a:r>
            <a:r>
              <a:rPr lang="en-IN" sz="2000" dirty="0">
                <a:sym typeface="+mn-ea"/>
              </a:rPr>
              <a:t>.</a:t>
            </a:r>
            <a:endParaRPr lang="en-IN" dirty="0">
              <a:effectLst/>
            </a:endParaRPr>
          </a:p>
          <a:p>
            <a:pPr indent="0">
              <a:spcAft>
                <a:spcPts val="0"/>
              </a:spcAft>
              <a:buNone/>
            </a:pPr>
            <a:endParaRPr lang="en-IN" dirty="0">
              <a:effectLst/>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CODE </a:t>
            </a:r>
            <a:r>
              <a:rPr lang="en-IN" sz="2000" dirty="0">
                <a:sym typeface="+mn-ea"/>
              </a:rPr>
              <a:t>: RA27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COLLEGE CODE </a:t>
            </a:r>
            <a:r>
              <a:rPr lang="en-IN" sz="2000" b="1" u="sng" dirty="0">
                <a:sym typeface="+mn-ea"/>
              </a:rPr>
              <a:t>:</a:t>
            </a:r>
            <a:r>
              <a:rPr lang="en-IN" sz="2000" b="1" dirty="0">
                <a:sym typeface="+mn-ea"/>
              </a:rPr>
              <a:t> </a:t>
            </a:r>
            <a:r>
              <a:rPr lang="en-IN" sz="2000" dirty="0">
                <a:sym typeface="+mn-ea"/>
              </a:rPr>
              <a:t>#2274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S-Park.</a:t>
            </a:r>
          </a:p>
          <a:p>
            <a:pPr marL="0" indent="0" algn="ctr">
              <a:buNone/>
            </a:pPr>
            <a:r>
              <a:rPr lang="en-IN" b="1" dirty="0"/>
              <a:t>S-Park is a smart parking system, with a pure vision to eliminate time wastage at parking spaces and increase the security factors.</a:t>
            </a:r>
            <a:r>
              <a:rPr lang="en-US" b="1" dirty="0"/>
              <a:t> It helps in reducing human </a:t>
            </a:r>
            <a:r>
              <a:rPr lang="en-US" b="1" dirty="0" err="1"/>
              <a:t>labour</a:t>
            </a:r>
            <a:r>
              <a:rPr lang="en-US" b="1" dirty="0"/>
              <a:t>, fuel consumption and pollution ensuring the efficiency and reliability of the parking system. </a:t>
            </a:r>
            <a:endParaRPr lang="en-IN" b="1" dirty="0">
              <a:sym typeface="+mn-ea"/>
            </a:endParaRPr>
          </a:p>
        </p:txBody>
      </p:sp>
    </p:spTree>
    <p:extLst>
      <p:ext uri="{BB962C8B-B14F-4D97-AF65-F5344CB8AC3E}">
        <p14:creationId xmlns:p14="http://schemas.microsoft.com/office/powerpoint/2010/main" val="10611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87391" y="0"/>
            <a:ext cx="845103"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a:ln w="0"/>
                <a:effectLst>
                  <a:reflection blurRad="12700" stA="50000" endPos="50000" dist="5000" dir="5400000" sy="-100000" rotWithShape="0"/>
                </a:effectLst>
              </a:rPr>
              <a:t>GATE</a:t>
            </a:r>
            <a:endParaRPr lang="en-US" sz="2400" b="1" cap="all" spc="0" dirty="0">
              <a:ln w="0"/>
              <a:effectLst>
                <a:reflection blurRad="12700" stA="50000" endPos="50000" dist="5000" dir="5400000" sy="-100000" rotWithShape="0"/>
              </a:effectLst>
            </a:endParaRPr>
          </a:p>
        </p:txBody>
      </p:sp>
      <p:sp>
        <p:nvSpPr>
          <p:cNvPr id="10" name="Oval 9"/>
          <p:cNvSpPr/>
          <p:nvPr/>
        </p:nvSpPr>
        <p:spPr>
          <a:xfrm>
            <a:off x="-2" y="0"/>
            <a:ext cx="3080905" cy="18650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automated system will detect the number plate of the vehicle at the entrance and exit(</a:t>
            </a:r>
            <a:r>
              <a:rPr lang="en-US" dirty="0" err="1">
                <a:solidFill>
                  <a:schemeClr val="tx1"/>
                </a:solidFill>
              </a:rPr>
              <a:t>classifiation</a:t>
            </a:r>
            <a:r>
              <a:rPr lang="en-US" dirty="0">
                <a:solidFill>
                  <a:schemeClr val="tx1"/>
                </a:solidFill>
              </a:rPr>
              <a:t> </a:t>
            </a:r>
            <a:r>
              <a:rPr lang="en-US" dirty="0" err="1">
                <a:solidFill>
                  <a:schemeClr val="tx1"/>
                </a:solidFill>
              </a:rPr>
              <a:t>algo</a:t>
            </a:r>
            <a:r>
              <a:rPr lang="en-US" dirty="0">
                <a:solidFill>
                  <a:schemeClr val="tx1"/>
                </a:solidFill>
              </a:rPr>
              <a:t>)</a:t>
            </a:r>
          </a:p>
        </p:txBody>
      </p:sp>
      <p:sp>
        <p:nvSpPr>
          <p:cNvPr id="11" name="Oval 10"/>
          <p:cNvSpPr/>
          <p:nvPr/>
        </p:nvSpPr>
        <p:spPr>
          <a:xfrm>
            <a:off x="3325091" y="461665"/>
            <a:ext cx="4300107" cy="1393604"/>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vehicle type (car, truck, two wheeler) will be noted because every type will have a different parking area.</a:t>
            </a:r>
          </a:p>
        </p:txBody>
      </p:sp>
      <p:sp>
        <p:nvSpPr>
          <p:cNvPr id="14" name="Oval 13"/>
          <p:cNvSpPr/>
          <p:nvPr/>
        </p:nvSpPr>
        <p:spPr>
          <a:xfrm>
            <a:off x="7869384" y="300680"/>
            <a:ext cx="4322616" cy="17497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vacant parking spots in each floor will be made visible on site and on the app after which he can move toward his desired floor.(</a:t>
            </a:r>
          </a:p>
        </p:txBody>
      </p:sp>
      <p:sp>
        <p:nvSpPr>
          <p:cNvPr id="15" name="Oval 14"/>
          <p:cNvSpPr/>
          <p:nvPr/>
        </p:nvSpPr>
        <p:spPr>
          <a:xfrm>
            <a:off x="3693391" y="2212108"/>
            <a:ext cx="3416300" cy="1112982"/>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registered users can get direct entry using their registered RFID.</a:t>
            </a:r>
          </a:p>
        </p:txBody>
      </p:sp>
      <p:sp>
        <p:nvSpPr>
          <p:cNvPr id="18" name="Right Arrow 17"/>
          <p:cNvSpPr/>
          <p:nvPr/>
        </p:nvSpPr>
        <p:spPr>
          <a:xfrm>
            <a:off x="7641653" y="1043618"/>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080905" y="994057"/>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08166" y="3583399"/>
            <a:ext cx="1333955"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0" dirty="0">
                <a:ln w="0"/>
                <a:effectLst>
                  <a:reflection blurRad="12700" stA="50000" endPos="50000" dist="5000" dir="5400000" sy="-100000" rotWithShape="0"/>
                </a:effectLst>
              </a:rPr>
              <a:t>parking</a:t>
            </a:r>
          </a:p>
        </p:txBody>
      </p:sp>
      <p:sp>
        <p:nvSpPr>
          <p:cNvPr id="29" name="Pentagon 28"/>
          <p:cNvSpPr/>
          <p:nvPr/>
        </p:nvSpPr>
        <p:spPr>
          <a:xfrm>
            <a:off x="229751" y="3583399"/>
            <a:ext cx="3463639" cy="168086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the desired floor, the layout of the floor will be displayed (app and LCD on site) with the vacant and occupied highlighted.</a:t>
            </a:r>
          </a:p>
        </p:txBody>
      </p:sp>
      <p:sp>
        <p:nvSpPr>
          <p:cNvPr id="30" name="Pentagon 29"/>
          <p:cNvSpPr/>
          <p:nvPr/>
        </p:nvSpPr>
        <p:spPr>
          <a:xfrm>
            <a:off x="4069490" y="4045064"/>
            <a:ext cx="3555707" cy="1680864"/>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the app, if he clicks on any empty spot, he will be shown directions to that spot. </a:t>
            </a:r>
          </a:p>
        </p:txBody>
      </p:sp>
      <p:sp>
        <p:nvSpPr>
          <p:cNvPr id="31" name="Pentagon 30"/>
          <p:cNvSpPr/>
          <p:nvPr/>
        </p:nvSpPr>
        <p:spPr>
          <a:xfrm>
            <a:off x="8490240" y="2322286"/>
            <a:ext cx="3701760" cy="210154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he loses track, he can opt for the “LOST” option, which will detect his location on certain parameters and redirect him.</a:t>
            </a:r>
          </a:p>
        </p:txBody>
      </p:sp>
      <p:sp>
        <p:nvSpPr>
          <p:cNvPr id="33" name="Rounded Rectangle 32"/>
          <p:cNvSpPr/>
          <p:nvPr/>
        </p:nvSpPr>
        <p:spPr>
          <a:xfrm>
            <a:off x="3265343" y="5971309"/>
            <a:ext cx="5001491" cy="665018"/>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user can pay at the cash counter on exit, or use PayTm.</a:t>
            </a:r>
          </a:p>
        </p:txBody>
      </p:sp>
    </p:spTree>
    <p:extLst>
      <p:ext uri="{BB962C8B-B14F-4D97-AF65-F5344CB8AC3E}">
        <p14:creationId xmlns:p14="http://schemas.microsoft.com/office/powerpoint/2010/main" val="269660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53150" y="726439"/>
            <a:ext cx="2878390" cy="2514601"/>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tx1"/>
                </a:solidFill>
              </a:rPr>
              <a:t>BOOKING SYSTEM</a:t>
            </a:r>
            <a:endParaRPr lang="en-US" dirty="0">
              <a:solidFill>
                <a:schemeClr val="tx1"/>
              </a:solidFill>
            </a:endParaRPr>
          </a:p>
          <a:p>
            <a:pPr algn="ctr"/>
            <a:r>
              <a:rPr lang="en-US" dirty="0">
                <a:solidFill>
                  <a:schemeClr val="tx1"/>
                </a:solidFill>
              </a:rPr>
              <a:t>The user can book his parking slot when he is in queue</a:t>
            </a:r>
          </a:p>
        </p:txBody>
      </p:sp>
      <p:sp>
        <p:nvSpPr>
          <p:cNvPr id="7" name="Cloud 6"/>
          <p:cNvSpPr/>
          <p:nvPr/>
        </p:nvSpPr>
        <p:spPr>
          <a:xfrm>
            <a:off x="4215448" y="3732796"/>
            <a:ext cx="3089564" cy="2840181"/>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LIGHTING SYSTEM</a:t>
            </a:r>
          </a:p>
          <a:p>
            <a:pPr algn="ctr"/>
            <a:r>
              <a:rPr lang="en-US" dirty="0">
                <a:solidFill>
                  <a:schemeClr val="tx1"/>
                </a:solidFill>
              </a:rPr>
              <a:t>The color of the lights indicate the occupancy of the slot.</a:t>
            </a:r>
          </a:p>
          <a:p>
            <a:pPr algn="ctr"/>
            <a:r>
              <a:rPr lang="en-US" dirty="0">
                <a:solidFill>
                  <a:schemeClr val="tx1"/>
                </a:solidFill>
              </a:rPr>
              <a:t>Red-Occupied.</a:t>
            </a:r>
          </a:p>
          <a:p>
            <a:pPr algn="ctr"/>
            <a:r>
              <a:rPr lang="en-US" dirty="0">
                <a:solidFill>
                  <a:schemeClr val="tx1"/>
                </a:solidFill>
              </a:rPr>
              <a:t>Green-Vacant</a:t>
            </a:r>
          </a:p>
        </p:txBody>
      </p:sp>
      <p:sp>
        <p:nvSpPr>
          <p:cNvPr id="8" name="Cloud 7"/>
          <p:cNvSpPr/>
          <p:nvPr/>
        </p:nvSpPr>
        <p:spPr>
          <a:xfrm>
            <a:off x="7650820" y="3492669"/>
            <a:ext cx="3545500" cy="2591031"/>
          </a:xfrm>
          <a:prstGeom prst="cloud">
            <a:avLst/>
          </a:prstGeom>
          <a:solidFill>
            <a:srgbClr val="E46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DIMING LIGHTS </a:t>
            </a:r>
          </a:p>
          <a:p>
            <a:pPr algn="ctr"/>
            <a:r>
              <a:rPr lang="en-US" dirty="0">
                <a:solidFill>
                  <a:schemeClr val="tx1"/>
                </a:solidFill>
              </a:rPr>
              <a:t>When no vehicles in motion are detected(using radar sensor), the lights will dim which saves energy</a:t>
            </a:r>
          </a:p>
        </p:txBody>
      </p:sp>
      <p:sp>
        <p:nvSpPr>
          <p:cNvPr id="9" name="Cloud 8"/>
          <p:cNvSpPr/>
          <p:nvPr/>
        </p:nvSpPr>
        <p:spPr>
          <a:xfrm>
            <a:off x="598452" y="3730927"/>
            <a:ext cx="3225403" cy="2840181"/>
          </a:xfrm>
          <a:prstGeom prst="cloud">
            <a:avLst/>
          </a:prstGeom>
          <a:solidFill>
            <a:srgbClr val="E46A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tx1"/>
                </a:solidFill>
              </a:rPr>
              <a:t>PARKING ALLOCATION</a:t>
            </a:r>
          </a:p>
          <a:p>
            <a:pPr algn="ctr"/>
            <a:r>
              <a:rPr lang="en-US" dirty="0">
                <a:solidFill>
                  <a:schemeClr val="tx1"/>
                </a:solidFill>
              </a:rPr>
              <a:t>Every type of vehicle will have its own parking area. Electric cars will have slots with the charging segment</a:t>
            </a:r>
          </a:p>
        </p:txBody>
      </p:sp>
      <p:sp>
        <p:nvSpPr>
          <p:cNvPr id="11" name="Cloud 10"/>
          <p:cNvSpPr/>
          <p:nvPr/>
        </p:nvSpPr>
        <p:spPr>
          <a:xfrm>
            <a:off x="8865393" y="265234"/>
            <a:ext cx="3255817" cy="2975806"/>
          </a:xfrm>
          <a:prstGeom prst="cloud">
            <a:avLst/>
          </a:prstGeom>
          <a:solidFill>
            <a:srgbClr val="AAAF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tx1"/>
                </a:solidFill>
              </a:rPr>
              <a:t>EASY ACCESS</a:t>
            </a:r>
          </a:p>
          <a:p>
            <a:pPr algn="ctr"/>
            <a:r>
              <a:rPr lang="en-US" dirty="0">
                <a:solidFill>
                  <a:schemeClr val="tx1"/>
                </a:solidFill>
              </a:rPr>
              <a:t>The user can locate his vehicle by entering the number plate details in the app and they will be provided by the shortest path</a:t>
            </a:r>
          </a:p>
        </p:txBody>
      </p:sp>
      <p:sp>
        <p:nvSpPr>
          <p:cNvPr id="12" name="Oval 11"/>
          <p:cNvSpPr/>
          <p:nvPr/>
        </p:nvSpPr>
        <p:spPr>
          <a:xfrm>
            <a:off x="3546764"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SHOWSTOPPERS</a:t>
            </a:r>
          </a:p>
        </p:txBody>
      </p:sp>
      <p:cxnSp>
        <p:nvCxnSpPr>
          <p:cNvPr id="14" name="Straight Arrow Connector 13"/>
          <p:cNvCxnSpPr>
            <a:cxnSpLocks/>
            <a:stCxn id="12" idx="2"/>
          </p:cNvCxnSpPr>
          <p:nvPr/>
        </p:nvCxnSpPr>
        <p:spPr>
          <a:xfrm flipH="1">
            <a:off x="2768430" y="973282"/>
            <a:ext cx="778334" cy="404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2" idx="4"/>
            <a:endCxn id="7" idx="3"/>
          </p:cNvCxnSpPr>
          <p:nvPr/>
        </p:nvCxnSpPr>
        <p:spPr>
          <a:xfrm>
            <a:off x="5368637" y="1544782"/>
            <a:ext cx="391593" cy="2350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2" idx="5"/>
            <a:endCxn id="8" idx="3"/>
          </p:cNvCxnSpPr>
          <p:nvPr/>
        </p:nvCxnSpPr>
        <p:spPr>
          <a:xfrm>
            <a:off x="6656895" y="1377394"/>
            <a:ext cx="2766675" cy="2263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2" idx="6"/>
            <a:endCxn id="11" idx="2"/>
          </p:cNvCxnSpPr>
          <p:nvPr/>
        </p:nvCxnSpPr>
        <p:spPr>
          <a:xfrm>
            <a:off x="7190509" y="973282"/>
            <a:ext cx="1684983" cy="779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2" idx="3"/>
            <a:endCxn id="9" idx="3"/>
          </p:cNvCxnSpPr>
          <p:nvPr/>
        </p:nvCxnSpPr>
        <p:spPr>
          <a:xfrm flipH="1">
            <a:off x="2211154" y="1377394"/>
            <a:ext cx="1869224" cy="2515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37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65273" cy="369332"/>
          </a:xfrm>
          <a:prstGeom prst="rect">
            <a:avLst/>
          </a:prstGeom>
          <a:solidFill>
            <a:schemeClr val="tx1"/>
          </a:solidFill>
        </p:spPr>
        <p:txBody>
          <a:bodyPr wrap="square" rtlCol="0">
            <a:spAutoFit/>
          </a:bodyPr>
          <a:lstStyle/>
          <a:p>
            <a:r>
              <a:rPr lang="en-US" b="1" dirty="0">
                <a:solidFill>
                  <a:schemeClr val="bg1"/>
                </a:solidFill>
              </a:rPr>
              <a:t>REGISTERED USERS BENEFITS:</a:t>
            </a:r>
          </a:p>
        </p:txBody>
      </p:sp>
      <p:sp>
        <p:nvSpPr>
          <p:cNvPr id="5" name="TextBox 4"/>
          <p:cNvSpPr txBox="1"/>
          <p:nvPr/>
        </p:nvSpPr>
        <p:spPr>
          <a:xfrm>
            <a:off x="0" y="328692"/>
            <a:ext cx="6137564" cy="3139321"/>
          </a:xfrm>
          <a:prstGeom prst="rect">
            <a:avLst/>
          </a:prstGeom>
          <a:noFill/>
        </p:spPr>
        <p:txBody>
          <a:bodyPr wrap="square" rtlCol="0">
            <a:spAutoFit/>
          </a:bodyPr>
          <a:lstStyle/>
          <a:p>
            <a:pPr marL="285750" indent="-285750">
              <a:buFont typeface="Wingdings" pitchFamily="2" charset="2"/>
              <a:buChar char="q"/>
            </a:pPr>
            <a:r>
              <a:rPr lang="en-US" dirty="0"/>
              <a:t>Fixed parking spot.</a:t>
            </a:r>
          </a:p>
          <a:p>
            <a:pPr marL="285750" indent="-285750">
              <a:buFont typeface="Wingdings" pitchFamily="2" charset="2"/>
              <a:buChar char="q"/>
            </a:pPr>
            <a:endParaRPr lang="en-US" dirty="0"/>
          </a:p>
          <a:p>
            <a:pPr marL="285750" indent="-285750">
              <a:buFont typeface="Wingdings" pitchFamily="2" charset="2"/>
              <a:buChar char="q"/>
            </a:pPr>
            <a:r>
              <a:rPr lang="en-US" dirty="0"/>
              <a:t>Monthly payment. (For the time, the parking slot was used)</a:t>
            </a:r>
          </a:p>
          <a:p>
            <a:pPr marL="285750" indent="-285750">
              <a:buFont typeface="Wingdings" pitchFamily="2" charset="2"/>
              <a:buChar char="q"/>
            </a:pPr>
            <a:endParaRPr lang="en-US" dirty="0"/>
          </a:p>
          <a:p>
            <a:pPr marL="285750" indent="-285750">
              <a:buFont typeface="Wingdings" pitchFamily="2" charset="2"/>
              <a:buChar char="q"/>
            </a:pPr>
            <a:r>
              <a:rPr lang="en-US" dirty="0"/>
              <a:t>Net banking. (Automatically money deducted).</a:t>
            </a:r>
          </a:p>
          <a:p>
            <a:pPr marL="285750" indent="-285750">
              <a:buFont typeface="Wingdings" pitchFamily="2" charset="2"/>
              <a:buChar char="q"/>
            </a:pPr>
            <a:endParaRPr lang="en-US" dirty="0"/>
          </a:p>
          <a:p>
            <a:pPr marL="285750" indent="-285750">
              <a:buFont typeface="Wingdings" pitchFamily="2" charset="2"/>
              <a:buChar char="q"/>
            </a:pPr>
            <a:r>
              <a:rPr lang="en-US" dirty="0"/>
              <a:t>All the visit details (entry and exit time) will be visible to him at all times.</a:t>
            </a:r>
          </a:p>
          <a:p>
            <a:pPr marL="285750" indent="-285750">
              <a:buFont typeface="Wingdings" pitchFamily="2" charset="2"/>
              <a:buChar char="q"/>
            </a:pPr>
            <a:endParaRPr lang="en-US" dirty="0"/>
          </a:p>
          <a:p>
            <a:pPr marL="285750" indent="-285750">
              <a:buFont typeface="Wingdings" pitchFamily="2" charset="2"/>
              <a:buChar char="q"/>
            </a:pPr>
            <a:r>
              <a:rPr lang="en-US" dirty="0"/>
              <a:t> If his slot gets occupied by someone else, the admin will be notified immediately.</a:t>
            </a:r>
          </a:p>
        </p:txBody>
      </p:sp>
      <p:sp>
        <p:nvSpPr>
          <p:cNvPr id="10" name="TextBox 9"/>
          <p:cNvSpPr txBox="1"/>
          <p:nvPr/>
        </p:nvSpPr>
        <p:spPr>
          <a:xfrm>
            <a:off x="1" y="3508652"/>
            <a:ext cx="6137564" cy="2985433"/>
          </a:xfrm>
          <a:prstGeom prst="rect">
            <a:avLst/>
          </a:prstGeom>
          <a:noFill/>
        </p:spPr>
        <p:txBody>
          <a:bodyPr wrap="square" rtlCol="0">
            <a:spAutoFit/>
          </a:bodyPr>
          <a:lstStyle/>
          <a:p>
            <a:pPr algn="ctr"/>
            <a:r>
              <a:rPr lang="en-IN" sz="2400" b="1" i="1" u="sng" dirty="0">
                <a:solidFill>
                  <a:schemeClr val="accent5">
                    <a:lumMod val="75000"/>
                  </a:schemeClr>
                </a:solidFill>
                <a:latin typeface="Calibri" panose="020F0502020204030204" pitchFamily="34" charset="0"/>
                <a:cs typeface="Calibri" panose="020F0502020204030204" pitchFamily="34" charset="0"/>
                <a:sym typeface="+mn-ea"/>
              </a:rPr>
              <a:t>Technology Stack</a:t>
            </a:r>
          </a:p>
          <a:p>
            <a:pPr marL="285750" indent="-285750">
              <a:spcBef>
                <a:spcPts val="600"/>
              </a:spcBef>
              <a:buFont typeface="Arial" panose="020B0604020202020204" pitchFamily="34" charset="0"/>
              <a:buChar char="•"/>
            </a:pPr>
            <a:r>
              <a:rPr lang="en-IN" b="1" dirty="0">
                <a:latin typeface="Calibri" panose="020F0502020204030204" pitchFamily="34" charset="0"/>
                <a:cs typeface="Calibri" panose="020F0502020204030204" pitchFamily="34" charset="0"/>
                <a:sym typeface="+mn-ea"/>
              </a:rPr>
              <a:t>Modern Technology </a:t>
            </a:r>
            <a:r>
              <a:rPr lang="en-IN" dirty="0">
                <a:latin typeface="Calibri" panose="020F0502020204030204" pitchFamily="34" charset="0"/>
                <a:cs typeface="Calibri" panose="020F0502020204030204" pitchFamily="34" charset="0"/>
                <a:sym typeface="+mn-ea"/>
              </a:rPr>
              <a:t>:-  Machine learning and Deep learning, 		            Cloud Computing, Visualization</a:t>
            </a:r>
            <a:endParaRPr lang="en-IN" dirty="0"/>
          </a:p>
          <a:p>
            <a:pPr marL="285750" indent="-285750">
              <a:spcBef>
                <a:spcPts val="600"/>
              </a:spcBef>
              <a:buFont typeface="Arial" panose="020B0604020202020204" pitchFamily="34" charset="0"/>
              <a:buChar char="•"/>
            </a:pPr>
            <a:r>
              <a:rPr lang="en-IN" b="1" dirty="0"/>
              <a:t>Mobile Development </a:t>
            </a:r>
            <a:r>
              <a:rPr lang="en-IN" dirty="0"/>
              <a:t>:-Android Studio, Android SDK</a:t>
            </a:r>
          </a:p>
          <a:p>
            <a:pPr marL="285750" indent="-285750">
              <a:spcBef>
                <a:spcPts val="600"/>
              </a:spcBef>
              <a:buFont typeface="Arial" panose="020B0604020202020204" pitchFamily="34" charset="0"/>
              <a:buChar char="•"/>
            </a:pPr>
            <a:r>
              <a:rPr lang="en-IN" b="1" dirty="0">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a:t>
            </a:r>
            <a:r>
              <a:rPr lang="en-IN" dirty="0" err="1">
                <a:latin typeface="Calibri" panose="020F0502020204030204" pitchFamily="34" charset="0"/>
                <a:cs typeface="Calibri" panose="020F0502020204030204" pitchFamily="34" charset="0"/>
              </a:rPr>
              <a:t>Firestore</a:t>
            </a:r>
            <a:r>
              <a:rPr lang="en-IN" dirty="0">
                <a:latin typeface="Calibri" panose="020F0502020204030204" pitchFamily="34" charset="0"/>
                <a:cs typeface="Calibri" panose="020F0502020204030204" pitchFamily="34" charset="0"/>
              </a:rPr>
              <a:t> and Firebase.</a:t>
            </a:r>
          </a:p>
          <a:p>
            <a:pPr marL="285750" indent="-285750">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t>
            </a:r>
            <a:r>
              <a:rPr lang="en-IN" b="1" dirty="0">
                <a:effectLst>
                  <a:outerShdw blurRad="38100" dist="19050" dir="2700000" algn="tl" rotWithShape="0">
                    <a:schemeClr val="dk1">
                      <a:alpha val="40000"/>
                    </a:schemeClr>
                  </a:outerShdw>
                </a:effectLst>
                <a:sym typeface="+mn-ea"/>
              </a:rPr>
              <a:t> </a:t>
            </a:r>
            <a:r>
              <a:rPr lang="en-IN" dirty="0">
                <a:effectLst>
                  <a:outerShdw blurRad="38100" dist="19050" dir="2700000" algn="tl" rotWithShape="0">
                    <a:schemeClr val="dk1">
                      <a:alpha val="40000"/>
                    </a:schemeClr>
                  </a:outerShdw>
                </a:effectLst>
                <a:sym typeface="+mn-ea"/>
              </a:rPr>
              <a:t>Raspberry pi 4, RFID, Sensors, 			Servo motors , Camera , LCD, 				BULB  etc . </a:t>
            </a:r>
            <a:endParaRPr lang="en-IN" u="sng" dirty="0"/>
          </a:p>
          <a:p>
            <a:endParaRPr lang="en-US" dirty="0"/>
          </a:p>
        </p:txBody>
      </p:sp>
      <p:sp>
        <p:nvSpPr>
          <p:cNvPr id="11" name="TextBox 10"/>
          <p:cNvSpPr txBox="1"/>
          <p:nvPr/>
        </p:nvSpPr>
        <p:spPr>
          <a:xfrm>
            <a:off x="6857999" y="498764"/>
            <a:ext cx="4897121" cy="1292662"/>
          </a:xfrm>
          <a:prstGeom prst="rect">
            <a:avLst/>
          </a:prstGeom>
          <a:noFill/>
        </p:spPr>
        <p:txBody>
          <a:bodyPr wrap="square" rtlCol="0">
            <a:spAutoFit/>
          </a:bodyPr>
          <a:lstStyle/>
          <a:p>
            <a:pPr algn="ctr"/>
            <a:r>
              <a:rPr lang="en-US" sz="2400" b="1" i="1" u="sng" dirty="0">
                <a:solidFill>
                  <a:schemeClr val="accent5">
                    <a:lumMod val="75000"/>
                  </a:schemeClr>
                </a:solidFill>
              </a:rPr>
              <a:t>Dependencies</a:t>
            </a:r>
          </a:p>
          <a:p>
            <a:pPr marL="285750" indent="-285750">
              <a:buFont typeface="Wingdings" panose="05000000000000000000" charset="0"/>
              <a:buChar char="§"/>
            </a:pPr>
            <a:r>
              <a:rPr lang="en-IN" dirty="0">
                <a:sym typeface="+mn-ea"/>
              </a:rPr>
              <a:t>Requires </a:t>
            </a:r>
            <a:r>
              <a:rPr lang="en-IN" b="1" dirty="0">
                <a:sym typeface="+mn-ea"/>
              </a:rPr>
              <a:t>Android version Jellybean and higher</a:t>
            </a:r>
          </a:p>
          <a:p>
            <a:pPr marL="285750" indent="-285750">
              <a:buFont typeface="Wingdings" panose="05000000000000000000" charset="0"/>
              <a:buChar char="§"/>
            </a:pPr>
            <a:r>
              <a:rPr lang="en-IN" b="1" dirty="0">
                <a:sym typeface="+mn-ea"/>
              </a:rPr>
              <a:t>Hardware components and their installation and power supply</a:t>
            </a:r>
            <a:endParaRPr lang="en-US" dirty="0"/>
          </a:p>
        </p:txBody>
      </p:sp>
    </p:spTree>
    <p:extLst>
      <p:ext uri="{BB962C8B-B14F-4D97-AF65-F5344CB8AC3E}">
        <p14:creationId xmlns:p14="http://schemas.microsoft.com/office/powerpoint/2010/main" val="35165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6182436" cy="1477328"/>
          </a:xfrm>
          <a:prstGeom prst="rect">
            <a:avLst/>
          </a:prstGeom>
          <a:noFill/>
        </p:spPr>
        <p:txBody>
          <a:bodyPr wrap="square" rtlCol="0">
            <a:spAutoFit/>
          </a:bodyPr>
          <a:lstStyle/>
          <a:p>
            <a:pPr algn="ctr"/>
            <a:r>
              <a:rPr lang="en-US" b="1" dirty="0"/>
              <a:t>DATA COLLECTION</a:t>
            </a:r>
          </a:p>
          <a:p>
            <a:pPr marL="285750" indent="-285750">
              <a:buFont typeface="Wingdings" pitchFamily="2" charset="2"/>
              <a:buChar char="q"/>
            </a:pPr>
            <a:r>
              <a:rPr lang="en-US" dirty="0"/>
              <a:t>At the gate, the number plate and the entry-exit time is saved to the database using camera module. </a:t>
            </a:r>
          </a:p>
          <a:p>
            <a:pPr marL="285750" indent="-285750">
              <a:buFont typeface="Wingdings" pitchFamily="2" charset="2"/>
              <a:buChar char="q"/>
            </a:pPr>
            <a:r>
              <a:rPr lang="en-US" dirty="0"/>
              <a:t>At the parking area, which car(number plate)  is parked in which slot is also saved to the database.  </a:t>
            </a:r>
          </a:p>
        </p:txBody>
      </p:sp>
      <p:sp>
        <p:nvSpPr>
          <p:cNvPr id="5" name="TextBox 4"/>
          <p:cNvSpPr txBox="1"/>
          <p:nvPr/>
        </p:nvSpPr>
        <p:spPr>
          <a:xfrm>
            <a:off x="0" y="1467723"/>
            <a:ext cx="6182436" cy="1477328"/>
          </a:xfrm>
          <a:prstGeom prst="rect">
            <a:avLst/>
          </a:prstGeom>
          <a:noFill/>
        </p:spPr>
        <p:txBody>
          <a:bodyPr wrap="square" rtlCol="0">
            <a:spAutoFit/>
          </a:bodyPr>
          <a:lstStyle/>
          <a:p>
            <a:pPr algn="ctr"/>
            <a:r>
              <a:rPr lang="en-US" b="1" dirty="0"/>
              <a:t>DATA LOCAL STORAGE</a:t>
            </a:r>
          </a:p>
          <a:p>
            <a:pPr marL="285750" indent="-285750">
              <a:buFont typeface="Wingdings" pitchFamily="2" charset="2"/>
              <a:buChar char="q"/>
            </a:pPr>
            <a:r>
              <a:rPr lang="en-US" dirty="0"/>
              <a:t>The images taken by the camera will be locally stored in the raspberry pi. </a:t>
            </a:r>
          </a:p>
          <a:p>
            <a:pPr marL="285750" indent="-285750">
              <a:buFont typeface="Wingdings" pitchFamily="2" charset="2"/>
              <a:buChar char="q"/>
            </a:pPr>
            <a:r>
              <a:rPr lang="en-US" dirty="0"/>
              <a:t>Once the data is processed, the raspberry will automatically free the data.</a:t>
            </a:r>
          </a:p>
        </p:txBody>
      </p:sp>
      <p:sp>
        <p:nvSpPr>
          <p:cNvPr id="6" name="TextBox 5"/>
          <p:cNvSpPr txBox="1"/>
          <p:nvPr/>
        </p:nvSpPr>
        <p:spPr>
          <a:xfrm>
            <a:off x="-13648" y="2806548"/>
            <a:ext cx="6196084" cy="1200329"/>
          </a:xfrm>
          <a:prstGeom prst="rect">
            <a:avLst/>
          </a:prstGeom>
          <a:noFill/>
        </p:spPr>
        <p:txBody>
          <a:bodyPr wrap="square" rtlCol="0">
            <a:spAutoFit/>
          </a:bodyP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p>
        </p:txBody>
      </p:sp>
      <p:sp>
        <p:nvSpPr>
          <p:cNvPr id="7" name="TextBox 6"/>
          <p:cNvSpPr txBox="1"/>
          <p:nvPr/>
        </p:nvSpPr>
        <p:spPr>
          <a:xfrm>
            <a:off x="0" y="4103253"/>
            <a:ext cx="6182436" cy="1200329"/>
          </a:xfrm>
          <a:prstGeom prst="rect">
            <a:avLst/>
          </a:prstGeom>
          <a:noFill/>
        </p:spPr>
        <p:txBody>
          <a:bodyPr wrap="square" rtlCol="0">
            <a:spAutoFit/>
          </a:bodyPr>
          <a:lstStyle/>
          <a:p>
            <a:pPr algn="ctr"/>
            <a:r>
              <a:rPr lang="en-US" b="1" dirty="0"/>
              <a:t>DATA CLOUD STORAGE</a:t>
            </a:r>
          </a:p>
          <a:p>
            <a:pPr marL="285750" indent="-285750">
              <a:buFont typeface="Wingdings" pitchFamily="2" charset="2"/>
              <a:buChar char="q"/>
            </a:pPr>
            <a:r>
              <a:rPr lang="en-US" dirty="0"/>
              <a:t>The filtered output will be stored in the cloud. The data required for the android app and the website that has to be shown to the user, will be retrieved from the cloud.</a:t>
            </a:r>
          </a:p>
        </p:txBody>
      </p:sp>
      <p:sp>
        <p:nvSpPr>
          <p:cNvPr id="8" name="TextBox 7"/>
          <p:cNvSpPr txBox="1"/>
          <p:nvPr/>
        </p:nvSpPr>
        <p:spPr>
          <a:xfrm>
            <a:off x="0" y="5271895"/>
            <a:ext cx="6182436" cy="1477328"/>
          </a:xfrm>
          <a:prstGeom prst="rect">
            <a:avLst/>
          </a:prstGeom>
          <a:noFill/>
        </p:spPr>
        <p:txBody>
          <a:bodyPr wrap="square" rtlCol="0">
            <a:spAutoFit/>
          </a:bodyPr>
          <a:lstStyle/>
          <a:p>
            <a:pPr algn="ctr"/>
            <a:r>
              <a:rPr lang="en-US" b="1" dirty="0"/>
              <a:t>DATA VISUALIZATION</a:t>
            </a:r>
          </a:p>
          <a:p>
            <a:pPr marL="285750" indent="-285750">
              <a:buFont typeface="Wingdings" pitchFamily="2" charset="2"/>
              <a:buChar char="q"/>
            </a:pPr>
            <a:r>
              <a:rPr lang="en-US" dirty="0"/>
              <a:t>The information which concerns the user will be shown in the android app and the website. </a:t>
            </a:r>
          </a:p>
          <a:p>
            <a:pPr marL="285750" indent="-285750">
              <a:buFont typeface="Wingdings" pitchFamily="2" charset="2"/>
              <a:buChar char="q"/>
            </a:pPr>
            <a:r>
              <a:rPr lang="en-US" dirty="0"/>
              <a:t>This information includes the map guidance, the number of available slots, etc.</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2436" y="0"/>
            <a:ext cx="4107976" cy="3507475"/>
          </a:xfrm>
          <a:prstGeom prst="rect">
            <a:avLst/>
          </a:prstGeom>
        </p:spPr>
      </p:pic>
    </p:spTree>
    <p:extLst>
      <p:ext uri="{BB962C8B-B14F-4D97-AF65-F5344CB8AC3E}">
        <p14:creationId xmlns:p14="http://schemas.microsoft.com/office/powerpoint/2010/main" val="185358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1" y="0"/>
            <a:ext cx="5786652" cy="2511188"/>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COLLECTION</a:t>
            </a:r>
          </a:p>
          <a:p>
            <a:pPr marL="285750" indent="-285750">
              <a:buFont typeface="Wingdings" pitchFamily="2" charset="2"/>
              <a:buChar char="q"/>
            </a:pPr>
            <a:r>
              <a:rPr lang="en-US" dirty="0"/>
              <a:t>At the gate, the number plate and the entry-exit time is saved to the database using camera module. </a:t>
            </a:r>
          </a:p>
          <a:p>
            <a:pPr marL="285750" indent="-285750">
              <a:buFont typeface="Wingdings" pitchFamily="2" charset="2"/>
              <a:buChar char="q"/>
            </a:pPr>
            <a:r>
              <a:rPr lang="en-US" dirty="0"/>
              <a:t>At the parking area, which car(number plate)  is parked in which slot is also saved to the database.  </a:t>
            </a:r>
          </a:p>
        </p:txBody>
      </p:sp>
      <p:sp>
        <p:nvSpPr>
          <p:cNvPr id="5" name="Chevron 4"/>
          <p:cNvSpPr/>
          <p:nvPr/>
        </p:nvSpPr>
        <p:spPr>
          <a:xfrm>
            <a:off x="6252948" y="-13648"/>
            <a:ext cx="5388591" cy="2511188"/>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LOCAL STORAGE</a:t>
            </a:r>
          </a:p>
          <a:p>
            <a:pPr marL="285750" indent="-285750">
              <a:buFont typeface="Wingdings" pitchFamily="2" charset="2"/>
              <a:buChar char="q"/>
            </a:pPr>
            <a:r>
              <a:rPr lang="en-US" dirty="0"/>
              <a:t>The images taken by the camera will be locally stored in the raspberry pi. </a:t>
            </a:r>
          </a:p>
          <a:p>
            <a:pPr marL="285750" indent="-285750">
              <a:buFont typeface="Wingdings" pitchFamily="2" charset="2"/>
              <a:buChar char="q"/>
            </a:pPr>
            <a:r>
              <a:rPr lang="en-US" dirty="0"/>
              <a:t>Once the data is processed, the raspberry will automatically free the data.</a:t>
            </a:r>
          </a:p>
        </p:txBody>
      </p:sp>
      <p:sp>
        <p:nvSpPr>
          <p:cNvPr id="9" name="Chevron 8"/>
          <p:cNvSpPr/>
          <p:nvPr/>
        </p:nvSpPr>
        <p:spPr>
          <a:xfrm>
            <a:off x="-1" y="2511188"/>
            <a:ext cx="5786652" cy="2169994"/>
          </a:xfrm>
          <a:prstGeom prst="chevr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p>
        </p:txBody>
      </p:sp>
      <p:sp>
        <p:nvSpPr>
          <p:cNvPr id="11" name="Chevron 10"/>
          <p:cNvSpPr/>
          <p:nvPr/>
        </p:nvSpPr>
        <p:spPr>
          <a:xfrm>
            <a:off x="6252947" y="2511188"/>
            <a:ext cx="5320355" cy="216999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p>
        </p:txBody>
      </p:sp>
      <p:sp>
        <p:nvSpPr>
          <p:cNvPr id="12" name="Chevron 11"/>
          <p:cNvSpPr/>
          <p:nvPr/>
        </p:nvSpPr>
        <p:spPr>
          <a:xfrm>
            <a:off x="3160591" y="4692555"/>
            <a:ext cx="5786652" cy="2165445"/>
          </a:xfrm>
          <a:prstGeom prst="chevron">
            <a:avLst/>
          </a:prstGeom>
          <a:solidFill>
            <a:srgbClr val="B388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VISUALIZATION</a:t>
            </a:r>
          </a:p>
          <a:p>
            <a:pPr marL="285750" indent="-285750">
              <a:buFont typeface="Wingdings" pitchFamily="2" charset="2"/>
              <a:buChar char="q"/>
            </a:pPr>
            <a:r>
              <a:rPr lang="en-US" dirty="0"/>
              <a:t>The information which concerns the user will be shown in the android app and the website. </a:t>
            </a:r>
          </a:p>
          <a:p>
            <a:pPr marL="285750" indent="-285750">
              <a:buFont typeface="Wingdings" pitchFamily="2" charset="2"/>
              <a:buChar char="q"/>
            </a:pPr>
            <a:r>
              <a:rPr lang="en-US" dirty="0"/>
              <a:t>This information includes the map guidance, the number of available slots, etc.</a:t>
            </a:r>
          </a:p>
        </p:txBody>
      </p:sp>
    </p:spTree>
    <p:extLst>
      <p:ext uri="{BB962C8B-B14F-4D97-AF65-F5344CB8AC3E}">
        <p14:creationId xmlns:p14="http://schemas.microsoft.com/office/powerpoint/2010/main" val="216919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960</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66</cp:revision>
  <dcterms:created xsi:type="dcterms:W3CDTF">2020-02-17T14:39:29Z</dcterms:created>
  <dcterms:modified xsi:type="dcterms:W3CDTF">2020-02-20T13:26:01Z</dcterms:modified>
</cp:coreProperties>
</file>