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9" r:id="rId2"/>
    <p:sldId id="291" r:id="rId3"/>
    <p:sldId id="345" r:id="rId4"/>
    <p:sldId id="346" r:id="rId5"/>
    <p:sldId id="347" r:id="rId6"/>
    <p:sldId id="333" r:id="rId7"/>
    <p:sldId id="295" r:id="rId8"/>
    <p:sldId id="339" r:id="rId9"/>
    <p:sldId id="383" r:id="rId10"/>
    <p:sldId id="390" r:id="rId11"/>
    <p:sldId id="389" r:id="rId12"/>
    <p:sldId id="391" r:id="rId13"/>
    <p:sldId id="402" r:id="rId14"/>
    <p:sldId id="392" r:id="rId15"/>
    <p:sldId id="394" r:id="rId16"/>
    <p:sldId id="393" r:id="rId17"/>
    <p:sldId id="401" r:id="rId18"/>
    <p:sldId id="395" r:id="rId19"/>
    <p:sldId id="396" r:id="rId20"/>
    <p:sldId id="397" r:id="rId21"/>
    <p:sldId id="398" r:id="rId22"/>
    <p:sldId id="399" r:id="rId23"/>
    <p:sldId id="400" r:id="rId24"/>
    <p:sldId id="350" r:id="rId25"/>
    <p:sldId id="303" r:id="rId26"/>
    <p:sldId id="33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C"/>
    <a:srgbClr val="3B3838"/>
    <a:srgbClr val="4F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882" autoAdjust="0"/>
  </p:normalViewPr>
  <p:slideViewPr>
    <p:cSldViewPr showGuides="1">
      <p:cViewPr varScale="1">
        <p:scale>
          <a:sx n="123" d="100"/>
          <a:sy n="123" d="100"/>
        </p:scale>
        <p:origin x="114" y="13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DA0C-B5E3-4F6A-A2F3-F2EEED6543C8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87BD-CEC3-439C-9829-6B998420B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3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587BD-CEC3-439C-9829-6B998420BFA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7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3FB245E4-741B-46A9-94D1-0E241DD65ACD}" type="datetimeFigureOut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8874A7EC-4654-49B0-A68C-FDC7FC22EFC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88.sv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100.png"/><Relationship Id="rId5" Type="http://schemas.openxmlformats.org/officeDocument/2006/relationships/image" Target="../media/image6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57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6.png"/><Relationship Id="rId7" Type="http://schemas.openxmlformats.org/officeDocument/2006/relationships/image" Target="../media/image5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5" Type="http://schemas.openxmlformats.org/officeDocument/2006/relationships/image" Target="../media/image43.png"/><Relationship Id="rId4" Type="http://schemas.openxmlformats.org/officeDocument/2006/relationships/image" Target="../media/image107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9.png"/><Relationship Id="rId7" Type="http://schemas.openxmlformats.org/officeDocument/2006/relationships/image" Target="../media/image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88.sv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09.png"/><Relationship Id="rId7" Type="http://schemas.openxmlformats.org/officeDocument/2006/relationships/image" Target="../media/image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88.sv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11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88.svg"/><Relationship Id="rId10" Type="http://schemas.openxmlformats.org/officeDocument/2006/relationships/image" Target="../media/image113.png"/><Relationship Id="rId4" Type="http://schemas.openxmlformats.org/officeDocument/2006/relationships/image" Target="../media/image43.png"/><Relationship Id="rId9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5.png"/><Relationship Id="rId7" Type="http://schemas.openxmlformats.org/officeDocument/2006/relationships/image" Target="../media/image5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5" Type="http://schemas.openxmlformats.org/officeDocument/2006/relationships/image" Target="../media/image43.png"/><Relationship Id="rId4" Type="http://schemas.openxmlformats.org/officeDocument/2006/relationships/image" Target="../media/image116.pn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88.svg"/><Relationship Id="rId7" Type="http://schemas.openxmlformats.org/officeDocument/2006/relationships/image" Target="../media/image1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7.png"/><Relationship Id="rId9" Type="http://schemas.openxmlformats.org/officeDocument/2006/relationships/image" Target="../media/image1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43.png"/><Relationship Id="rId7" Type="http://schemas.openxmlformats.org/officeDocument/2006/relationships/image" Target="../media/image1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8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88.svg"/><Relationship Id="rId7" Type="http://schemas.openxmlformats.org/officeDocument/2006/relationships/image" Target="../media/image1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28.png"/><Relationship Id="rId4" Type="http://schemas.openxmlformats.org/officeDocument/2006/relationships/image" Target="../media/image57.png"/><Relationship Id="rId9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8.svg"/><Relationship Id="rId7" Type="http://schemas.openxmlformats.org/officeDocument/2006/relationships/image" Target="../media/image12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133.png"/><Relationship Id="rId5" Type="http://schemas.openxmlformats.org/officeDocument/2006/relationships/image" Target="../media/image6.png"/><Relationship Id="rId10" Type="http://schemas.openxmlformats.org/officeDocument/2006/relationships/image" Target="../media/image132.png"/><Relationship Id="rId4" Type="http://schemas.openxmlformats.org/officeDocument/2006/relationships/image" Target="../media/image57.png"/><Relationship Id="rId9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13" Type="http://schemas.openxmlformats.org/officeDocument/2006/relationships/image" Target="../media/image93.png"/><Relationship Id="rId18" Type="http://schemas.openxmlformats.org/officeDocument/2006/relationships/image" Target="../media/image134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12" Type="http://schemas.openxmlformats.org/officeDocument/2006/relationships/image" Target="../media/image37.svg"/><Relationship Id="rId1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11" Type="http://schemas.openxmlformats.org/officeDocument/2006/relationships/image" Target="../media/image36.png"/><Relationship Id="rId5" Type="http://schemas.openxmlformats.org/officeDocument/2006/relationships/image" Target="../media/image43.png"/><Relationship Id="rId15" Type="http://schemas.openxmlformats.org/officeDocument/2006/relationships/image" Target="../media/image57.png"/><Relationship Id="rId10" Type="http://schemas.openxmlformats.org/officeDocument/2006/relationships/image" Target="../media/image92.svg"/><Relationship Id="rId4" Type="http://schemas.openxmlformats.org/officeDocument/2006/relationships/image" Target="../media/image87.svg"/><Relationship Id="rId9" Type="http://schemas.openxmlformats.org/officeDocument/2006/relationships/image" Target="../media/image91.png"/><Relationship Id="rId14" Type="http://schemas.openxmlformats.org/officeDocument/2006/relationships/image" Target="../media/image94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7.svg"/><Relationship Id="rId3" Type="http://schemas.openxmlformats.org/officeDocument/2006/relationships/image" Target="../media/image41.svg"/><Relationship Id="rId7" Type="http://schemas.openxmlformats.org/officeDocument/2006/relationships/image" Target="../media/image138.svg"/><Relationship Id="rId12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7.png"/><Relationship Id="rId11" Type="http://schemas.openxmlformats.org/officeDocument/2006/relationships/image" Target="../media/image57.png"/><Relationship Id="rId5" Type="http://schemas.openxmlformats.org/officeDocument/2006/relationships/image" Target="../media/image136.svg"/><Relationship Id="rId10" Type="http://schemas.openxmlformats.org/officeDocument/2006/relationships/image" Target="../media/image140.svg"/><Relationship Id="rId4" Type="http://schemas.openxmlformats.org/officeDocument/2006/relationships/image" Target="../media/image135.png"/><Relationship Id="rId9" Type="http://schemas.openxmlformats.org/officeDocument/2006/relationships/image" Target="../media/image1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25:8070/WeatherFood/main/main.jsp" TargetMode="External"/><Relationship Id="rId3" Type="http://schemas.openxmlformats.org/officeDocument/2006/relationships/image" Target="../media/image41.svg"/><Relationship Id="rId7" Type="http://schemas.openxmlformats.org/officeDocument/2006/relationships/image" Target="../media/image7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7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.svg"/><Relationship Id="rId3" Type="http://schemas.openxmlformats.org/officeDocument/2006/relationships/image" Target="../media/image41.sv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1.png"/><Relationship Id="rId2" Type="http://schemas.openxmlformats.org/officeDocument/2006/relationships/image" Target="../media/image40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.svg"/><Relationship Id="rId3" Type="http://schemas.openxmlformats.org/officeDocument/2006/relationships/image" Target="../media/image41.sv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1.png"/><Relationship Id="rId2" Type="http://schemas.openxmlformats.org/officeDocument/2006/relationships/image" Target="../media/image40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7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6.png"/><Relationship Id="rId3" Type="http://schemas.openxmlformats.org/officeDocument/2006/relationships/image" Target="../media/image43.png"/><Relationship Id="rId21" Type="http://schemas.openxmlformats.org/officeDocument/2006/relationships/image" Target="../media/image59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sv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svg"/><Relationship Id="rId19" Type="http://schemas.openxmlformats.org/officeDocument/2006/relationships/image" Target="../media/image7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Relationship Id="rId22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18" Type="http://schemas.openxmlformats.org/officeDocument/2006/relationships/image" Target="../media/image72.svg"/><Relationship Id="rId26" Type="http://schemas.openxmlformats.org/officeDocument/2006/relationships/image" Target="../media/image75.png"/><Relationship Id="rId3" Type="http://schemas.openxmlformats.org/officeDocument/2006/relationships/image" Target="../media/image41.svg"/><Relationship Id="rId21" Type="http://schemas.openxmlformats.org/officeDocument/2006/relationships/image" Target="../media/image7.sv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17" Type="http://schemas.openxmlformats.org/officeDocument/2006/relationships/image" Target="../media/image71.png"/><Relationship Id="rId25" Type="http://schemas.openxmlformats.org/officeDocument/2006/relationships/image" Target="../media/image74.svg"/><Relationship Id="rId2" Type="http://schemas.openxmlformats.org/officeDocument/2006/relationships/image" Target="../media/image40.png"/><Relationship Id="rId16" Type="http://schemas.openxmlformats.org/officeDocument/2006/relationships/image" Target="../media/image70.sv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65.png"/><Relationship Id="rId24" Type="http://schemas.openxmlformats.org/officeDocument/2006/relationships/image" Target="../media/image73.png"/><Relationship Id="rId5" Type="http://schemas.openxmlformats.org/officeDocument/2006/relationships/image" Target="../media/image43.png"/><Relationship Id="rId15" Type="http://schemas.openxmlformats.org/officeDocument/2006/relationships/image" Target="../media/image69.png"/><Relationship Id="rId23" Type="http://schemas.openxmlformats.org/officeDocument/2006/relationships/image" Target="../media/image46.svg"/><Relationship Id="rId10" Type="http://schemas.openxmlformats.org/officeDocument/2006/relationships/image" Target="../media/image64.sv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63.png"/><Relationship Id="rId14" Type="http://schemas.openxmlformats.org/officeDocument/2006/relationships/image" Target="../media/image68.svg"/><Relationship Id="rId22" Type="http://schemas.openxmlformats.org/officeDocument/2006/relationships/image" Target="../media/image45.png"/><Relationship Id="rId27" Type="http://schemas.openxmlformats.org/officeDocument/2006/relationships/image" Target="../media/image7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3.svg"/><Relationship Id="rId3" Type="http://schemas.openxmlformats.org/officeDocument/2006/relationships/image" Target="../media/image78.svg"/><Relationship Id="rId7" Type="http://schemas.openxmlformats.org/officeDocument/2006/relationships/image" Target="../media/image57.png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81.svg"/><Relationship Id="rId5" Type="http://schemas.openxmlformats.org/officeDocument/2006/relationships/image" Target="../media/image79.svg"/><Relationship Id="rId15" Type="http://schemas.openxmlformats.org/officeDocument/2006/relationships/image" Target="../media/image85.svg"/><Relationship Id="rId10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7.svg"/><Relationship Id="rId1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36.png"/><Relationship Id="rId18" Type="http://schemas.openxmlformats.org/officeDocument/2006/relationships/image" Target="../media/image6.png"/><Relationship Id="rId3" Type="http://schemas.openxmlformats.org/officeDocument/2006/relationships/image" Target="../media/image41.svg"/><Relationship Id="rId7" Type="http://schemas.openxmlformats.org/officeDocument/2006/relationships/image" Target="../media/image43.png"/><Relationship Id="rId12" Type="http://schemas.openxmlformats.org/officeDocument/2006/relationships/image" Target="../media/image92.svg"/><Relationship Id="rId17" Type="http://schemas.openxmlformats.org/officeDocument/2006/relationships/image" Target="../media/image57.png"/><Relationship Id="rId2" Type="http://schemas.openxmlformats.org/officeDocument/2006/relationships/image" Target="../media/image40.png"/><Relationship Id="rId16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11" Type="http://schemas.openxmlformats.org/officeDocument/2006/relationships/image" Target="../media/image91.png"/><Relationship Id="rId5" Type="http://schemas.openxmlformats.org/officeDocument/2006/relationships/image" Target="../media/image87.svg"/><Relationship Id="rId15" Type="http://schemas.openxmlformats.org/officeDocument/2006/relationships/image" Target="../media/image93.png"/><Relationship Id="rId10" Type="http://schemas.openxmlformats.org/officeDocument/2006/relationships/image" Target="../media/image90.svg"/><Relationship Id="rId19" Type="http://schemas.openxmlformats.org/officeDocument/2006/relationships/image" Target="../media/image7.svg"/><Relationship Id="rId4" Type="http://schemas.openxmlformats.org/officeDocument/2006/relationships/image" Target="../media/image86.png"/><Relationship Id="rId9" Type="http://schemas.openxmlformats.org/officeDocument/2006/relationships/image" Target="../media/image89.png"/><Relationship Id="rId1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7.sv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7.png"/><Relationship Id="rId4" Type="http://schemas.openxmlformats.org/officeDocument/2006/relationships/image" Target="../media/image8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6747213" y="1370504"/>
            <a:ext cx="4736481" cy="2285893"/>
            <a:chOff x="6747213" y="1370504"/>
            <a:chExt cx="4736481" cy="2285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9" y="1370504"/>
              <a:ext cx="262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이젠 컴퓨터학원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84665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주가지수 예측을 위한 뉴스 빅데이터 </a:t>
              </a:r>
              <a:r>
                <a:rPr lang="ko-KR" altLang="en-US" sz="40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오피니언마이닝</a:t>
              </a:r>
              <a:r>
                <a:rPr lang="ko-KR" altLang="en-US" sz="40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모형 개발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7D2B4F00-41E1-A77B-F9A9-76AD04614A19}"/>
              </a:ext>
            </a:extLst>
          </p:cNvPr>
          <p:cNvGrpSpPr/>
          <p:nvPr/>
        </p:nvGrpSpPr>
        <p:grpSpPr>
          <a:xfrm>
            <a:off x="1277325" y="2615573"/>
            <a:ext cx="3935463" cy="4308106"/>
            <a:chOff x="1277325" y="2007854"/>
            <a:chExt cx="4490615" cy="4915825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F1F2C982-81B7-AE60-7DB9-47427F96BC48}"/>
                </a:ext>
              </a:extLst>
            </p:cNvPr>
            <p:cNvSpPr/>
            <p:nvPr/>
          </p:nvSpPr>
          <p:spPr>
            <a:xfrm>
              <a:off x="3399437" y="2007854"/>
              <a:ext cx="869869" cy="1517209"/>
            </a:xfrm>
            <a:custGeom>
              <a:avLst/>
              <a:gdLst>
                <a:gd name="connsiteX0" fmla="*/ 138971 w 869869"/>
                <a:gd name="connsiteY0" fmla="*/ 613285 h 1517209"/>
                <a:gd name="connsiteX1" fmla="*/ 352505 w 869869"/>
                <a:gd name="connsiteY1" fmla="*/ 132813 h 1517209"/>
                <a:gd name="connsiteX2" fmla="*/ 518023 w 869869"/>
                <a:gd name="connsiteY2" fmla="*/ 5462 h 1517209"/>
                <a:gd name="connsiteX3" fmla="*/ 538800 w 869869"/>
                <a:gd name="connsiteY3" fmla="*/ 224691 h 1517209"/>
                <a:gd name="connsiteX4" fmla="*/ 446076 w 869869"/>
                <a:gd name="connsiteY4" fmla="*/ 428453 h 1517209"/>
                <a:gd name="connsiteX5" fmla="*/ 619981 w 869869"/>
                <a:gd name="connsiteY5" fmla="*/ 394287 h 1517209"/>
                <a:gd name="connsiteX6" fmla="*/ 678694 w 869869"/>
                <a:gd name="connsiteY6" fmla="*/ 504479 h 1517209"/>
                <a:gd name="connsiteX7" fmla="*/ 852599 w 869869"/>
                <a:gd name="connsiteY7" fmla="*/ 510942 h 1517209"/>
                <a:gd name="connsiteX8" fmla="*/ 791040 w 869869"/>
                <a:gd name="connsiteY8" fmla="*/ 672305 h 1517209"/>
                <a:gd name="connsiteX9" fmla="*/ 823974 w 869869"/>
                <a:gd name="connsiteY9" fmla="*/ 837593 h 1517209"/>
                <a:gd name="connsiteX10" fmla="*/ 720554 w 869869"/>
                <a:gd name="connsiteY10" fmla="*/ 957403 h 1517209"/>
                <a:gd name="connsiteX11" fmla="*/ 635679 w 869869"/>
                <a:gd name="connsiteY11" fmla="*/ 1273280 h 1517209"/>
                <a:gd name="connsiteX12" fmla="*/ 519024 w 869869"/>
                <a:gd name="connsiteY12" fmla="*/ 1517210 h 1517209"/>
                <a:gd name="connsiteX13" fmla="*/ 0 w 869869"/>
                <a:gd name="connsiteY13" fmla="*/ 1223879 h 1517209"/>
                <a:gd name="connsiteX14" fmla="*/ 139124 w 869869"/>
                <a:gd name="connsiteY14" fmla="*/ 613362 h 151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9869" h="1517209">
                  <a:moveTo>
                    <a:pt x="138971" y="613285"/>
                  </a:moveTo>
                  <a:cubicBezTo>
                    <a:pt x="165903" y="518176"/>
                    <a:pt x="333499" y="170903"/>
                    <a:pt x="352505" y="132813"/>
                  </a:cubicBezTo>
                  <a:cubicBezTo>
                    <a:pt x="391672" y="54094"/>
                    <a:pt x="447307" y="-21163"/>
                    <a:pt x="518023" y="5462"/>
                  </a:cubicBezTo>
                  <a:cubicBezTo>
                    <a:pt x="584815" y="30547"/>
                    <a:pt x="575658" y="135198"/>
                    <a:pt x="538800" y="224691"/>
                  </a:cubicBezTo>
                  <a:cubicBezTo>
                    <a:pt x="501941" y="314183"/>
                    <a:pt x="446076" y="428453"/>
                    <a:pt x="446076" y="428453"/>
                  </a:cubicBezTo>
                  <a:cubicBezTo>
                    <a:pt x="446076" y="428453"/>
                    <a:pt x="535491" y="355043"/>
                    <a:pt x="619981" y="394287"/>
                  </a:cubicBezTo>
                  <a:cubicBezTo>
                    <a:pt x="704472" y="433608"/>
                    <a:pt x="678694" y="504479"/>
                    <a:pt x="678694" y="504479"/>
                  </a:cubicBezTo>
                  <a:cubicBezTo>
                    <a:pt x="678694" y="504479"/>
                    <a:pt x="806892" y="435224"/>
                    <a:pt x="852599" y="510942"/>
                  </a:cubicBezTo>
                  <a:cubicBezTo>
                    <a:pt x="888227" y="570040"/>
                    <a:pt x="869220" y="634446"/>
                    <a:pt x="791040" y="672305"/>
                  </a:cubicBezTo>
                  <a:cubicBezTo>
                    <a:pt x="791040" y="672305"/>
                    <a:pt x="913620" y="742637"/>
                    <a:pt x="823974" y="837593"/>
                  </a:cubicBezTo>
                  <a:cubicBezTo>
                    <a:pt x="823974" y="837593"/>
                    <a:pt x="828283" y="934241"/>
                    <a:pt x="720554" y="957403"/>
                  </a:cubicBezTo>
                  <a:cubicBezTo>
                    <a:pt x="720554" y="957403"/>
                    <a:pt x="756028" y="1135926"/>
                    <a:pt x="635679" y="1273280"/>
                  </a:cubicBezTo>
                  <a:lnTo>
                    <a:pt x="519024" y="1517210"/>
                  </a:lnTo>
                  <a:lnTo>
                    <a:pt x="0" y="1223879"/>
                  </a:lnTo>
                  <a:cubicBezTo>
                    <a:pt x="0" y="1223879"/>
                    <a:pt x="124119" y="666226"/>
                    <a:pt x="139124" y="613362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E30FDFB5-140E-D717-EDDB-C1DE7E25E4EA}"/>
                </a:ext>
              </a:extLst>
            </p:cNvPr>
            <p:cNvSpPr/>
            <p:nvPr/>
          </p:nvSpPr>
          <p:spPr>
            <a:xfrm>
              <a:off x="3694275" y="2486388"/>
              <a:ext cx="409589" cy="117360"/>
            </a:xfrm>
            <a:custGeom>
              <a:avLst/>
              <a:gdLst>
                <a:gd name="connsiteX0" fmla="*/ 25888 w 409589"/>
                <a:gd name="connsiteY0" fmla="*/ 117283 h 117360"/>
                <a:gd name="connsiteX1" fmla="*/ 417 w 409589"/>
                <a:gd name="connsiteY1" fmla="*/ 96045 h 117360"/>
                <a:gd name="connsiteX2" fmla="*/ 21194 w 409589"/>
                <a:gd name="connsiteY2" fmla="*/ 65958 h 117360"/>
                <a:gd name="connsiteX3" fmla="*/ 379085 w 409589"/>
                <a:gd name="connsiteY3" fmla="*/ 397 h 117360"/>
                <a:gd name="connsiteX4" fmla="*/ 409173 w 409589"/>
                <a:gd name="connsiteY4" fmla="*/ 21174 h 117360"/>
                <a:gd name="connsiteX5" fmla="*/ 388396 w 409589"/>
                <a:gd name="connsiteY5" fmla="*/ 51338 h 117360"/>
                <a:gd name="connsiteX6" fmla="*/ 30505 w 409589"/>
                <a:gd name="connsiteY6" fmla="*/ 116899 h 117360"/>
                <a:gd name="connsiteX7" fmla="*/ 25811 w 409589"/>
                <a:gd name="connsiteY7" fmla="*/ 117360 h 1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89" h="117360">
                  <a:moveTo>
                    <a:pt x="25888" y="117283"/>
                  </a:moveTo>
                  <a:cubicBezTo>
                    <a:pt x="13653" y="117283"/>
                    <a:pt x="2726" y="108511"/>
                    <a:pt x="417" y="96045"/>
                  </a:cubicBezTo>
                  <a:cubicBezTo>
                    <a:pt x="-2122" y="81964"/>
                    <a:pt x="7189" y="68497"/>
                    <a:pt x="21194" y="65958"/>
                  </a:cubicBezTo>
                  <a:lnTo>
                    <a:pt x="379085" y="397"/>
                  </a:lnTo>
                  <a:cubicBezTo>
                    <a:pt x="393167" y="-2065"/>
                    <a:pt x="406633" y="7169"/>
                    <a:pt x="409173" y="21174"/>
                  </a:cubicBezTo>
                  <a:cubicBezTo>
                    <a:pt x="411712" y="35255"/>
                    <a:pt x="402401" y="48721"/>
                    <a:pt x="388396" y="51338"/>
                  </a:cubicBezTo>
                  <a:lnTo>
                    <a:pt x="30505" y="116899"/>
                  </a:lnTo>
                  <a:cubicBezTo>
                    <a:pt x="28889" y="117206"/>
                    <a:pt x="27350" y="117360"/>
                    <a:pt x="25811" y="117360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84884597-6325-8470-947A-4ED8D9F70171}"/>
                </a:ext>
              </a:extLst>
            </p:cNvPr>
            <p:cNvSpPr/>
            <p:nvPr/>
          </p:nvSpPr>
          <p:spPr>
            <a:xfrm>
              <a:off x="3869326" y="2654289"/>
              <a:ext cx="346934" cy="509420"/>
            </a:xfrm>
            <a:custGeom>
              <a:avLst/>
              <a:gdLst>
                <a:gd name="connsiteX0" fmla="*/ 31052 w 346934"/>
                <a:gd name="connsiteY0" fmla="*/ 509343 h 509420"/>
                <a:gd name="connsiteX1" fmla="*/ 14661 w 346934"/>
                <a:gd name="connsiteY1" fmla="*/ 503495 h 509420"/>
                <a:gd name="connsiteX2" fmla="*/ 11045 w 346934"/>
                <a:gd name="connsiteY2" fmla="*/ 467098 h 509420"/>
                <a:gd name="connsiteX3" fmla="*/ 5504 w 346934"/>
                <a:gd name="connsiteY3" fmla="*/ 154684 h 509420"/>
                <a:gd name="connsiteX4" fmla="*/ 964 w 346934"/>
                <a:gd name="connsiteY4" fmla="*/ 131830 h 509420"/>
                <a:gd name="connsiteX5" fmla="*/ 16662 w 346934"/>
                <a:gd name="connsiteY5" fmla="*/ 114593 h 509420"/>
                <a:gd name="connsiteX6" fmla="*/ 311840 w 346934"/>
                <a:gd name="connsiteY6" fmla="*/ 1708 h 509420"/>
                <a:gd name="connsiteX7" fmla="*/ 345236 w 346934"/>
                <a:gd name="connsiteY7" fmla="*/ 16636 h 509420"/>
                <a:gd name="connsiteX8" fmla="*/ 330308 w 346934"/>
                <a:gd name="connsiteY8" fmla="*/ 50032 h 509420"/>
                <a:gd name="connsiteX9" fmla="*/ 65063 w 346934"/>
                <a:gd name="connsiteY9" fmla="*/ 151529 h 509420"/>
                <a:gd name="connsiteX10" fmla="*/ 51059 w 346934"/>
                <a:gd name="connsiteY10" fmla="*/ 499956 h 509420"/>
                <a:gd name="connsiteX11" fmla="*/ 31052 w 346934"/>
                <a:gd name="connsiteY11" fmla="*/ 509420 h 50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934" h="509420">
                  <a:moveTo>
                    <a:pt x="31052" y="509343"/>
                  </a:moveTo>
                  <a:cubicBezTo>
                    <a:pt x="25281" y="509343"/>
                    <a:pt x="19432" y="507420"/>
                    <a:pt x="14661" y="503495"/>
                  </a:cubicBezTo>
                  <a:cubicBezTo>
                    <a:pt x="3581" y="494415"/>
                    <a:pt x="1965" y="478102"/>
                    <a:pt x="11045" y="467098"/>
                  </a:cubicBezTo>
                  <a:cubicBezTo>
                    <a:pt x="131625" y="320202"/>
                    <a:pt x="10737" y="161378"/>
                    <a:pt x="5504" y="154684"/>
                  </a:cubicBezTo>
                  <a:cubicBezTo>
                    <a:pt x="426" y="148220"/>
                    <a:pt x="-1267" y="139755"/>
                    <a:pt x="964" y="131830"/>
                  </a:cubicBezTo>
                  <a:cubicBezTo>
                    <a:pt x="3196" y="123904"/>
                    <a:pt x="8967" y="117517"/>
                    <a:pt x="16662" y="114593"/>
                  </a:cubicBezTo>
                  <a:lnTo>
                    <a:pt x="311840" y="1708"/>
                  </a:lnTo>
                  <a:cubicBezTo>
                    <a:pt x="325229" y="-3371"/>
                    <a:pt x="340157" y="3247"/>
                    <a:pt x="345236" y="16636"/>
                  </a:cubicBezTo>
                  <a:cubicBezTo>
                    <a:pt x="350315" y="30025"/>
                    <a:pt x="343620" y="44954"/>
                    <a:pt x="330308" y="50032"/>
                  </a:cubicBezTo>
                  <a:lnTo>
                    <a:pt x="65063" y="151529"/>
                  </a:lnTo>
                  <a:cubicBezTo>
                    <a:pt x="100691" y="212626"/>
                    <a:pt x="164944" y="361293"/>
                    <a:pt x="51059" y="499956"/>
                  </a:cubicBezTo>
                  <a:cubicBezTo>
                    <a:pt x="45903" y="506188"/>
                    <a:pt x="38516" y="509420"/>
                    <a:pt x="31052" y="509420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68D39D24-17FA-708B-EAC2-6E679123CF0C}"/>
                </a:ext>
              </a:extLst>
            </p:cNvPr>
            <p:cNvSpPr/>
            <p:nvPr/>
          </p:nvSpPr>
          <p:spPr>
            <a:xfrm>
              <a:off x="3930252" y="2911762"/>
              <a:ext cx="227778" cy="106897"/>
            </a:xfrm>
            <a:custGeom>
              <a:avLst/>
              <a:gdLst>
                <a:gd name="connsiteX0" fmla="*/ 105326 w 227778"/>
                <a:gd name="connsiteY0" fmla="*/ 106821 h 106897"/>
                <a:gd name="connsiteX1" fmla="*/ 54154 w 227778"/>
                <a:gd name="connsiteY1" fmla="*/ 95894 h 106897"/>
                <a:gd name="connsiteX2" fmla="*/ 675 w 227778"/>
                <a:gd name="connsiteY2" fmla="*/ 31718 h 106897"/>
                <a:gd name="connsiteX3" fmla="*/ 20066 w 227778"/>
                <a:gd name="connsiteY3" fmla="*/ 708 h 106897"/>
                <a:gd name="connsiteX4" fmla="*/ 50999 w 227778"/>
                <a:gd name="connsiteY4" fmla="*/ 19791 h 106897"/>
                <a:gd name="connsiteX5" fmla="*/ 77162 w 227778"/>
                <a:gd name="connsiteY5" fmla="*/ 49571 h 106897"/>
                <a:gd name="connsiteX6" fmla="*/ 190509 w 227778"/>
                <a:gd name="connsiteY6" fmla="*/ 30564 h 106897"/>
                <a:gd name="connsiteX7" fmla="*/ 225136 w 227778"/>
                <a:gd name="connsiteY7" fmla="*/ 42491 h 106897"/>
                <a:gd name="connsiteX8" fmla="*/ 213209 w 227778"/>
                <a:gd name="connsiteY8" fmla="*/ 77118 h 106897"/>
                <a:gd name="connsiteX9" fmla="*/ 105249 w 227778"/>
                <a:gd name="connsiteY9" fmla="*/ 106898 h 10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78" h="106897">
                  <a:moveTo>
                    <a:pt x="105326" y="106821"/>
                  </a:moveTo>
                  <a:cubicBezTo>
                    <a:pt x="86473" y="106821"/>
                    <a:pt x="69390" y="103204"/>
                    <a:pt x="54154" y="95894"/>
                  </a:cubicBezTo>
                  <a:cubicBezTo>
                    <a:pt x="11909" y="75733"/>
                    <a:pt x="1675" y="36181"/>
                    <a:pt x="675" y="31718"/>
                  </a:cubicBezTo>
                  <a:cubicBezTo>
                    <a:pt x="-2557" y="17790"/>
                    <a:pt x="6138" y="3940"/>
                    <a:pt x="20066" y="708"/>
                  </a:cubicBezTo>
                  <a:cubicBezTo>
                    <a:pt x="33686" y="-2601"/>
                    <a:pt x="47690" y="6017"/>
                    <a:pt x="50999" y="19791"/>
                  </a:cubicBezTo>
                  <a:cubicBezTo>
                    <a:pt x="51307" y="21022"/>
                    <a:pt x="56771" y="40183"/>
                    <a:pt x="77162" y="49571"/>
                  </a:cubicBezTo>
                  <a:cubicBezTo>
                    <a:pt x="102171" y="61036"/>
                    <a:pt x="141415" y="54495"/>
                    <a:pt x="190509" y="30564"/>
                  </a:cubicBezTo>
                  <a:cubicBezTo>
                    <a:pt x="203282" y="24177"/>
                    <a:pt x="218826" y="29641"/>
                    <a:pt x="225136" y="42491"/>
                  </a:cubicBezTo>
                  <a:cubicBezTo>
                    <a:pt x="231446" y="55342"/>
                    <a:pt x="226059" y="70809"/>
                    <a:pt x="213209" y="77118"/>
                  </a:cubicBezTo>
                  <a:cubicBezTo>
                    <a:pt x="172579" y="96971"/>
                    <a:pt x="136490" y="106898"/>
                    <a:pt x="105249" y="106898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EA62B1EA-FD2C-FFE5-55AA-44E8CD48B4BA}"/>
                </a:ext>
              </a:extLst>
            </p:cNvPr>
            <p:cNvSpPr/>
            <p:nvPr/>
          </p:nvSpPr>
          <p:spPr>
            <a:xfrm>
              <a:off x="3751239" y="2385236"/>
              <a:ext cx="130142" cy="200121"/>
            </a:xfrm>
            <a:custGeom>
              <a:avLst/>
              <a:gdLst>
                <a:gd name="connsiteX0" fmla="*/ 25865 w 130142"/>
                <a:gd name="connsiteY0" fmla="*/ 200122 h 200121"/>
                <a:gd name="connsiteX1" fmla="*/ 13784 w 130142"/>
                <a:gd name="connsiteY1" fmla="*/ 197121 h 200121"/>
                <a:gd name="connsiteX2" fmla="*/ 3011 w 130142"/>
                <a:gd name="connsiteY2" fmla="*/ 162109 h 200121"/>
                <a:gd name="connsiteX3" fmla="*/ 81346 w 130142"/>
                <a:gd name="connsiteY3" fmla="*/ 13750 h 200121"/>
                <a:gd name="connsiteX4" fmla="*/ 116358 w 130142"/>
                <a:gd name="connsiteY4" fmla="*/ 2977 h 200121"/>
                <a:gd name="connsiteX5" fmla="*/ 127131 w 130142"/>
                <a:gd name="connsiteY5" fmla="*/ 37989 h 200121"/>
                <a:gd name="connsiteX6" fmla="*/ 48796 w 130142"/>
                <a:gd name="connsiteY6" fmla="*/ 186348 h 200121"/>
                <a:gd name="connsiteX7" fmla="*/ 25865 w 130142"/>
                <a:gd name="connsiteY7" fmla="*/ 200122 h 20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42" h="200121">
                  <a:moveTo>
                    <a:pt x="25865" y="200122"/>
                  </a:moveTo>
                  <a:cubicBezTo>
                    <a:pt x="21787" y="200122"/>
                    <a:pt x="17632" y="199121"/>
                    <a:pt x="13784" y="197121"/>
                  </a:cubicBezTo>
                  <a:cubicBezTo>
                    <a:pt x="1165" y="190426"/>
                    <a:pt x="-3683" y="174805"/>
                    <a:pt x="3011" y="162109"/>
                  </a:cubicBezTo>
                  <a:lnTo>
                    <a:pt x="81346" y="13750"/>
                  </a:lnTo>
                  <a:cubicBezTo>
                    <a:pt x="88040" y="1131"/>
                    <a:pt x="103738" y="-3640"/>
                    <a:pt x="116358" y="2977"/>
                  </a:cubicBezTo>
                  <a:cubicBezTo>
                    <a:pt x="128978" y="9672"/>
                    <a:pt x="133825" y="25293"/>
                    <a:pt x="127131" y="37989"/>
                  </a:cubicBezTo>
                  <a:lnTo>
                    <a:pt x="48796" y="186348"/>
                  </a:lnTo>
                  <a:cubicBezTo>
                    <a:pt x="44179" y="195120"/>
                    <a:pt x="35176" y="200122"/>
                    <a:pt x="25865" y="200122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B66BF755-ADE5-A9D9-6764-7587F67B8D4E}"/>
                </a:ext>
              </a:extLst>
            </p:cNvPr>
            <p:cNvSpPr/>
            <p:nvPr/>
          </p:nvSpPr>
          <p:spPr>
            <a:xfrm>
              <a:off x="3935483" y="2779644"/>
              <a:ext cx="332646" cy="131363"/>
            </a:xfrm>
            <a:custGeom>
              <a:avLst/>
              <a:gdLst>
                <a:gd name="connsiteX0" fmla="*/ 117101 w 332646"/>
                <a:gd name="connsiteY0" fmla="*/ 131363 h 131363"/>
                <a:gd name="connsiteX1" fmla="*/ 20760 w 332646"/>
                <a:gd name="connsiteY1" fmla="*/ 122591 h 131363"/>
                <a:gd name="connsiteX2" fmla="*/ 522 w 332646"/>
                <a:gd name="connsiteY2" fmla="*/ 92119 h 131363"/>
                <a:gd name="connsiteX3" fmla="*/ 30994 w 332646"/>
                <a:gd name="connsiteY3" fmla="*/ 71804 h 131363"/>
                <a:gd name="connsiteX4" fmla="*/ 284158 w 332646"/>
                <a:gd name="connsiteY4" fmla="*/ 13323 h 131363"/>
                <a:gd name="connsiteX5" fmla="*/ 319324 w 332646"/>
                <a:gd name="connsiteY5" fmla="*/ 3242 h 131363"/>
                <a:gd name="connsiteX6" fmla="*/ 329404 w 332646"/>
                <a:gd name="connsiteY6" fmla="*/ 38408 h 131363"/>
                <a:gd name="connsiteX7" fmla="*/ 117101 w 332646"/>
                <a:gd name="connsiteY7" fmla="*/ 131286 h 13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646" h="131363">
                  <a:moveTo>
                    <a:pt x="117101" y="131363"/>
                  </a:moveTo>
                  <a:cubicBezTo>
                    <a:pt x="65468" y="131363"/>
                    <a:pt x="24761" y="123360"/>
                    <a:pt x="20760" y="122591"/>
                  </a:cubicBezTo>
                  <a:cubicBezTo>
                    <a:pt x="6755" y="119744"/>
                    <a:pt x="-2325" y="106124"/>
                    <a:pt x="522" y="92119"/>
                  </a:cubicBezTo>
                  <a:cubicBezTo>
                    <a:pt x="3369" y="78114"/>
                    <a:pt x="16989" y="69034"/>
                    <a:pt x="30994" y="71804"/>
                  </a:cubicBezTo>
                  <a:cubicBezTo>
                    <a:pt x="32995" y="72189"/>
                    <a:pt x="230216" y="110433"/>
                    <a:pt x="284158" y="13323"/>
                  </a:cubicBezTo>
                  <a:cubicBezTo>
                    <a:pt x="291083" y="857"/>
                    <a:pt x="306858" y="-3683"/>
                    <a:pt x="319324" y="3242"/>
                  </a:cubicBezTo>
                  <a:cubicBezTo>
                    <a:pt x="331789" y="10168"/>
                    <a:pt x="336329" y="25942"/>
                    <a:pt x="329404" y="38408"/>
                  </a:cubicBezTo>
                  <a:cubicBezTo>
                    <a:pt x="286851" y="114973"/>
                    <a:pt x="190895" y="131286"/>
                    <a:pt x="117101" y="131286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2EBF63A3-4C25-D74C-B13B-401FB57463EE}"/>
                </a:ext>
              </a:extLst>
            </p:cNvPr>
            <p:cNvSpPr/>
            <p:nvPr/>
          </p:nvSpPr>
          <p:spPr>
            <a:xfrm>
              <a:off x="4761149" y="2243807"/>
              <a:ext cx="964871" cy="1405376"/>
            </a:xfrm>
            <a:custGeom>
              <a:avLst/>
              <a:gdLst>
                <a:gd name="connsiteX0" fmla="*/ 479226 w 964871"/>
                <a:gd name="connsiteY0" fmla="*/ 745535 h 1405376"/>
                <a:gd name="connsiteX1" fmla="*/ 288622 w 964871"/>
                <a:gd name="connsiteY1" fmla="*/ 748767 h 1405376"/>
                <a:gd name="connsiteX2" fmla="*/ 29841 w 964871"/>
                <a:gd name="connsiteY2" fmla="*/ 548083 h 1405376"/>
                <a:gd name="connsiteX3" fmla="*/ 137185 w 964871"/>
                <a:gd name="connsiteY3" fmla="*/ 909053 h 1405376"/>
                <a:gd name="connsiteX4" fmla="*/ 308090 w 964871"/>
                <a:gd name="connsiteY4" fmla="*/ 1405376 h 1405376"/>
                <a:gd name="connsiteX5" fmla="*/ 888211 w 964871"/>
                <a:gd name="connsiteY5" fmla="*/ 1266944 h 1405376"/>
                <a:gd name="connsiteX6" fmla="*/ 964853 w 964871"/>
                <a:gd name="connsiteY6" fmla="*/ 748767 h 1405376"/>
                <a:gd name="connsiteX7" fmla="*/ 847582 w 964871"/>
                <a:gd name="connsiteY7" fmla="*/ 580325 h 1405376"/>
                <a:gd name="connsiteX8" fmla="*/ 751319 w 964871"/>
                <a:gd name="connsiteY8" fmla="*/ 137250 h 1405376"/>
                <a:gd name="connsiteX9" fmla="*/ 607577 w 964871"/>
                <a:gd name="connsiteY9" fmla="*/ 5821 h 1405376"/>
                <a:gd name="connsiteX10" fmla="*/ 607577 w 964871"/>
                <a:gd name="connsiteY10" fmla="*/ 476443 h 1405376"/>
                <a:gd name="connsiteX11" fmla="*/ 479303 w 964871"/>
                <a:gd name="connsiteY11" fmla="*/ 745458 h 140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4871" h="1405376">
                  <a:moveTo>
                    <a:pt x="479226" y="745535"/>
                  </a:moveTo>
                  <a:cubicBezTo>
                    <a:pt x="435210" y="839106"/>
                    <a:pt x="338023" y="839644"/>
                    <a:pt x="288622" y="748767"/>
                  </a:cubicBezTo>
                  <a:cubicBezTo>
                    <a:pt x="165656" y="522459"/>
                    <a:pt x="111715" y="490063"/>
                    <a:pt x="29841" y="548083"/>
                  </a:cubicBezTo>
                  <a:cubicBezTo>
                    <a:pt x="-45493" y="601486"/>
                    <a:pt x="33457" y="706984"/>
                    <a:pt x="137185" y="909053"/>
                  </a:cubicBezTo>
                  <a:cubicBezTo>
                    <a:pt x="195359" y="1022399"/>
                    <a:pt x="308090" y="1405376"/>
                    <a:pt x="308090" y="1405376"/>
                  </a:cubicBezTo>
                  <a:cubicBezTo>
                    <a:pt x="308090" y="1405376"/>
                    <a:pt x="884749" y="1275871"/>
                    <a:pt x="888211" y="1266944"/>
                  </a:cubicBezTo>
                  <a:cubicBezTo>
                    <a:pt x="891674" y="1258018"/>
                    <a:pt x="964007" y="801708"/>
                    <a:pt x="964853" y="748767"/>
                  </a:cubicBezTo>
                  <a:cubicBezTo>
                    <a:pt x="966084" y="666354"/>
                    <a:pt x="904679" y="580710"/>
                    <a:pt x="847582" y="580325"/>
                  </a:cubicBezTo>
                  <a:cubicBezTo>
                    <a:pt x="847582" y="580325"/>
                    <a:pt x="799874" y="377178"/>
                    <a:pt x="751319" y="137250"/>
                  </a:cubicBezTo>
                  <a:cubicBezTo>
                    <a:pt x="737545" y="69227"/>
                    <a:pt x="696531" y="-24344"/>
                    <a:pt x="607577" y="5821"/>
                  </a:cubicBezTo>
                  <a:cubicBezTo>
                    <a:pt x="521240" y="35138"/>
                    <a:pt x="572488" y="199271"/>
                    <a:pt x="607577" y="476443"/>
                  </a:cubicBezTo>
                  <a:cubicBezTo>
                    <a:pt x="608808" y="486370"/>
                    <a:pt x="485535" y="732069"/>
                    <a:pt x="479303" y="745458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EAC25415-31CC-4EDB-57EB-7052111540CF}"/>
                </a:ext>
              </a:extLst>
            </p:cNvPr>
            <p:cNvSpPr/>
            <p:nvPr/>
          </p:nvSpPr>
          <p:spPr>
            <a:xfrm>
              <a:off x="5117025" y="2668734"/>
              <a:ext cx="297244" cy="452344"/>
            </a:xfrm>
            <a:custGeom>
              <a:avLst/>
              <a:gdLst>
                <a:gd name="connsiteX0" fmla="*/ 77 w 297244"/>
                <a:gd name="connsiteY0" fmla="*/ 405252 h 452344"/>
                <a:gd name="connsiteX1" fmla="*/ 6002 w 297244"/>
                <a:gd name="connsiteY1" fmla="*/ 227422 h 452344"/>
                <a:gd name="connsiteX2" fmla="*/ 134816 w 297244"/>
                <a:gd name="connsiteY2" fmla="*/ 10194 h 452344"/>
                <a:gd name="connsiteX3" fmla="*/ 293639 w 297244"/>
                <a:gd name="connsiteY3" fmla="*/ 62904 h 452344"/>
                <a:gd name="connsiteX4" fmla="*/ 238081 w 297244"/>
                <a:gd name="connsiteY4" fmla="*/ 385322 h 452344"/>
                <a:gd name="connsiteX5" fmla="*/ 31011 w 297244"/>
                <a:gd name="connsiteY5" fmla="*/ 452345 h 452344"/>
                <a:gd name="connsiteX6" fmla="*/ 0 w 297244"/>
                <a:gd name="connsiteY6" fmla="*/ 405252 h 45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244" h="452344">
                  <a:moveTo>
                    <a:pt x="77" y="405252"/>
                  </a:moveTo>
                  <a:cubicBezTo>
                    <a:pt x="2616" y="389016"/>
                    <a:pt x="-3232" y="281133"/>
                    <a:pt x="6002" y="227422"/>
                  </a:cubicBezTo>
                  <a:cubicBezTo>
                    <a:pt x="15236" y="173711"/>
                    <a:pt x="96956" y="46129"/>
                    <a:pt x="134816" y="10194"/>
                  </a:cubicBezTo>
                  <a:cubicBezTo>
                    <a:pt x="172674" y="-25742"/>
                    <a:pt x="272786" y="43359"/>
                    <a:pt x="293639" y="62904"/>
                  </a:cubicBezTo>
                  <a:cubicBezTo>
                    <a:pt x="314492" y="82526"/>
                    <a:pt x="238081" y="385322"/>
                    <a:pt x="238081" y="385322"/>
                  </a:cubicBezTo>
                  <a:lnTo>
                    <a:pt x="31011" y="452345"/>
                  </a:lnTo>
                  <a:lnTo>
                    <a:pt x="0" y="405252"/>
                  </a:ln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6DB9C800-B07D-EC33-FE34-FB8DE59E3F36}"/>
                </a:ext>
              </a:extLst>
            </p:cNvPr>
            <p:cNvSpPr/>
            <p:nvPr/>
          </p:nvSpPr>
          <p:spPr>
            <a:xfrm>
              <a:off x="2256178" y="3096686"/>
              <a:ext cx="1954614" cy="2421561"/>
            </a:xfrm>
            <a:custGeom>
              <a:avLst/>
              <a:gdLst>
                <a:gd name="connsiteX0" fmla="*/ 1076237 w 1954614"/>
                <a:gd name="connsiteY0" fmla="*/ 154 h 2421561"/>
                <a:gd name="connsiteX1" fmla="*/ 522509 w 1954614"/>
                <a:gd name="connsiteY1" fmla="*/ 1107610 h 2421561"/>
                <a:gd name="connsiteX2" fmla="*/ 2562 w 1954614"/>
                <a:gd name="connsiteY2" fmla="*/ 2115878 h 2421561"/>
                <a:gd name="connsiteX3" fmla="*/ 1075159 w 1954614"/>
                <a:gd name="connsiteY3" fmla="*/ 2284474 h 2421561"/>
                <a:gd name="connsiteX4" fmla="*/ 1954614 w 1954614"/>
                <a:gd name="connsiteY4" fmla="*/ 263936 h 2421561"/>
                <a:gd name="connsiteX5" fmla="*/ 1512617 w 1954614"/>
                <a:gd name="connsiteY5" fmla="*/ 101342 h 2421561"/>
                <a:gd name="connsiteX6" fmla="*/ 1076237 w 1954614"/>
                <a:gd name="connsiteY6" fmla="*/ 0 h 242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4614" h="2421561">
                  <a:moveTo>
                    <a:pt x="1076237" y="154"/>
                  </a:moveTo>
                  <a:cubicBezTo>
                    <a:pt x="827074" y="528104"/>
                    <a:pt x="522509" y="1107610"/>
                    <a:pt x="522509" y="1107610"/>
                  </a:cubicBezTo>
                  <a:cubicBezTo>
                    <a:pt x="-62307" y="331113"/>
                    <a:pt x="1407" y="2172974"/>
                    <a:pt x="2562" y="2115878"/>
                  </a:cubicBezTo>
                  <a:cubicBezTo>
                    <a:pt x="299125" y="2549719"/>
                    <a:pt x="897329" y="2439527"/>
                    <a:pt x="1075159" y="2284474"/>
                  </a:cubicBezTo>
                  <a:cubicBezTo>
                    <a:pt x="1346714" y="2047701"/>
                    <a:pt x="1388189" y="1995144"/>
                    <a:pt x="1954614" y="263936"/>
                  </a:cubicBezTo>
                  <a:cubicBezTo>
                    <a:pt x="1954614" y="263936"/>
                    <a:pt x="1821876" y="187680"/>
                    <a:pt x="1512617" y="101342"/>
                  </a:cubicBezTo>
                  <a:cubicBezTo>
                    <a:pt x="1169346" y="5540"/>
                    <a:pt x="1076237" y="0"/>
                    <a:pt x="1076237" y="0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11F1F2D8-FAC1-388E-6F42-F34F94DD4849}"/>
                </a:ext>
              </a:extLst>
            </p:cNvPr>
            <p:cNvSpPr/>
            <p:nvPr/>
          </p:nvSpPr>
          <p:spPr>
            <a:xfrm>
              <a:off x="1853820" y="2140666"/>
              <a:ext cx="1165484" cy="1091060"/>
            </a:xfrm>
            <a:custGeom>
              <a:avLst/>
              <a:gdLst>
                <a:gd name="connsiteX0" fmla="*/ 1156330 w 1165484"/>
                <a:gd name="connsiteY0" fmla="*/ 304259 h 1091060"/>
                <a:gd name="connsiteX1" fmla="*/ 1048601 w 1165484"/>
                <a:gd name="connsiteY1" fmla="*/ 85953 h 1091060"/>
                <a:gd name="connsiteX2" fmla="*/ 1027670 w 1165484"/>
                <a:gd name="connsiteY2" fmla="*/ 69332 h 1091060"/>
                <a:gd name="connsiteX3" fmla="*/ 831526 w 1165484"/>
                <a:gd name="connsiteY3" fmla="*/ 3156 h 1091060"/>
                <a:gd name="connsiteX4" fmla="*/ 790281 w 1165484"/>
                <a:gd name="connsiteY4" fmla="*/ 539 h 1091060"/>
                <a:gd name="connsiteX5" fmla="*/ 762887 w 1165484"/>
                <a:gd name="connsiteY5" fmla="*/ 1 h 1091060"/>
                <a:gd name="connsiteX6" fmla="*/ 571899 w 1165484"/>
                <a:gd name="connsiteY6" fmla="*/ 15852 h 1091060"/>
                <a:gd name="connsiteX7" fmla="*/ 545044 w 1165484"/>
                <a:gd name="connsiteY7" fmla="*/ 20238 h 1091060"/>
                <a:gd name="connsiteX8" fmla="*/ 536041 w 1165484"/>
                <a:gd name="connsiteY8" fmla="*/ 21931 h 1091060"/>
                <a:gd name="connsiteX9" fmla="*/ 518650 w 1165484"/>
                <a:gd name="connsiteY9" fmla="*/ 25317 h 1091060"/>
                <a:gd name="connsiteX10" fmla="*/ 508262 w 1165484"/>
                <a:gd name="connsiteY10" fmla="*/ 27549 h 1091060"/>
                <a:gd name="connsiteX11" fmla="*/ 492718 w 1165484"/>
                <a:gd name="connsiteY11" fmla="*/ 31088 h 1091060"/>
                <a:gd name="connsiteX12" fmla="*/ 481945 w 1165484"/>
                <a:gd name="connsiteY12" fmla="*/ 33705 h 1091060"/>
                <a:gd name="connsiteX13" fmla="*/ 467325 w 1165484"/>
                <a:gd name="connsiteY13" fmla="*/ 37552 h 1091060"/>
                <a:gd name="connsiteX14" fmla="*/ 456629 w 1165484"/>
                <a:gd name="connsiteY14" fmla="*/ 40476 h 1091060"/>
                <a:gd name="connsiteX15" fmla="*/ 442239 w 1165484"/>
                <a:gd name="connsiteY15" fmla="*/ 44785 h 1091060"/>
                <a:gd name="connsiteX16" fmla="*/ 432159 w 1165484"/>
                <a:gd name="connsiteY16" fmla="*/ 47863 h 1091060"/>
                <a:gd name="connsiteX17" fmla="*/ 414922 w 1165484"/>
                <a:gd name="connsiteY17" fmla="*/ 53711 h 1091060"/>
                <a:gd name="connsiteX18" fmla="*/ 400148 w 1165484"/>
                <a:gd name="connsiteY18" fmla="*/ 59098 h 1091060"/>
                <a:gd name="connsiteX19" fmla="*/ 386913 w 1165484"/>
                <a:gd name="connsiteY19" fmla="*/ 64177 h 1091060"/>
                <a:gd name="connsiteX20" fmla="*/ 375370 w 1165484"/>
                <a:gd name="connsiteY20" fmla="*/ 69024 h 1091060"/>
                <a:gd name="connsiteX21" fmla="*/ 364905 w 1165484"/>
                <a:gd name="connsiteY21" fmla="*/ 73564 h 1091060"/>
                <a:gd name="connsiteX22" fmla="*/ 353055 w 1165484"/>
                <a:gd name="connsiteY22" fmla="*/ 79028 h 1091060"/>
                <a:gd name="connsiteX23" fmla="*/ 343821 w 1165484"/>
                <a:gd name="connsiteY23" fmla="*/ 83491 h 1091060"/>
                <a:gd name="connsiteX24" fmla="*/ 331817 w 1165484"/>
                <a:gd name="connsiteY24" fmla="*/ 89647 h 1091060"/>
                <a:gd name="connsiteX25" fmla="*/ 323737 w 1165484"/>
                <a:gd name="connsiteY25" fmla="*/ 94033 h 1091060"/>
                <a:gd name="connsiteX26" fmla="*/ 311502 w 1165484"/>
                <a:gd name="connsiteY26" fmla="*/ 100958 h 1091060"/>
                <a:gd name="connsiteX27" fmla="*/ 305192 w 1165484"/>
                <a:gd name="connsiteY27" fmla="*/ 104806 h 1091060"/>
                <a:gd name="connsiteX28" fmla="*/ 259407 w 1165484"/>
                <a:gd name="connsiteY28" fmla="*/ 136509 h 1091060"/>
                <a:gd name="connsiteX29" fmla="*/ 245557 w 1165484"/>
                <a:gd name="connsiteY29" fmla="*/ 147974 h 1091060"/>
                <a:gd name="connsiteX30" fmla="*/ 242017 w 1165484"/>
                <a:gd name="connsiteY30" fmla="*/ 151052 h 1091060"/>
                <a:gd name="connsiteX31" fmla="*/ 230090 w 1165484"/>
                <a:gd name="connsiteY31" fmla="*/ 162056 h 1091060"/>
                <a:gd name="connsiteX32" fmla="*/ 226627 w 1165484"/>
                <a:gd name="connsiteY32" fmla="*/ 165442 h 1091060"/>
                <a:gd name="connsiteX33" fmla="*/ 215085 w 1165484"/>
                <a:gd name="connsiteY33" fmla="*/ 177292 h 1091060"/>
                <a:gd name="connsiteX34" fmla="*/ 212545 w 1165484"/>
                <a:gd name="connsiteY34" fmla="*/ 180062 h 1091060"/>
                <a:gd name="connsiteX35" fmla="*/ 200849 w 1165484"/>
                <a:gd name="connsiteY35" fmla="*/ 193375 h 1091060"/>
                <a:gd name="connsiteX36" fmla="*/ 156603 w 1165484"/>
                <a:gd name="connsiteY36" fmla="*/ 260551 h 1091060"/>
                <a:gd name="connsiteX37" fmla="*/ 147908 w 1165484"/>
                <a:gd name="connsiteY37" fmla="*/ 278865 h 1091060"/>
                <a:gd name="connsiteX38" fmla="*/ 139674 w 1165484"/>
                <a:gd name="connsiteY38" fmla="*/ 298872 h 1091060"/>
                <a:gd name="connsiteX39" fmla="*/ 113204 w 1165484"/>
                <a:gd name="connsiteY39" fmla="*/ 430840 h 1091060"/>
                <a:gd name="connsiteX40" fmla="*/ 112434 w 1165484"/>
                <a:gd name="connsiteY40" fmla="*/ 456234 h 1091060"/>
                <a:gd name="connsiteX41" fmla="*/ 93428 w 1165484"/>
                <a:gd name="connsiteY41" fmla="*/ 335577 h 1091060"/>
                <a:gd name="connsiteX42" fmla="*/ 65495 w 1165484"/>
                <a:gd name="connsiteY42" fmla="*/ 311954 h 1091060"/>
                <a:gd name="connsiteX43" fmla="*/ 41871 w 1165484"/>
                <a:gd name="connsiteY43" fmla="*/ 339886 h 1091060"/>
                <a:gd name="connsiteX44" fmla="*/ 100430 w 1165484"/>
                <a:gd name="connsiteY44" fmla="*/ 602668 h 1091060"/>
                <a:gd name="connsiteX45" fmla="*/ 42795 w 1165484"/>
                <a:gd name="connsiteY45" fmla="*/ 552882 h 1091060"/>
                <a:gd name="connsiteX46" fmla="*/ 6321 w 1165484"/>
                <a:gd name="connsiteY46" fmla="*/ 555499 h 1091060"/>
                <a:gd name="connsiteX47" fmla="*/ 8937 w 1165484"/>
                <a:gd name="connsiteY47" fmla="*/ 591973 h 1091060"/>
                <a:gd name="connsiteX48" fmla="*/ 174224 w 1165484"/>
                <a:gd name="connsiteY48" fmla="*/ 734868 h 1091060"/>
                <a:gd name="connsiteX49" fmla="*/ 191461 w 1165484"/>
                <a:gd name="connsiteY49" fmla="*/ 764647 h 1091060"/>
                <a:gd name="connsiteX50" fmla="*/ 195616 w 1165484"/>
                <a:gd name="connsiteY50" fmla="*/ 771419 h 1091060"/>
                <a:gd name="connsiteX51" fmla="*/ 210083 w 1165484"/>
                <a:gd name="connsiteY51" fmla="*/ 793965 h 1091060"/>
                <a:gd name="connsiteX52" fmla="*/ 213930 w 1165484"/>
                <a:gd name="connsiteY52" fmla="*/ 799813 h 1091060"/>
                <a:gd name="connsiteX53" fmla="*/ 233168 w 1165484"/>
                <a:gd name="connsiteY53" fmla="*/ 826822 h 1091060"/>
                <a:gd name="connsiteX54" fmla="*/ 235399 w 1165484"/>
                <a:gd name="connsiteY54" fmla="*/ 829746 h 1091060"/>
                <a:gd name="connsiteX55" fmla="*/ 253713 w 1165484"/>
                <a:gd name="connsiteY55" fmla="*/ 853524 h 1091060"/>
                <a:gd name="connsiteX56" fmla="*/ 259023 w 1165484"/>
                <a:gd name="connsiteY56" fmla="*/ 860218 h 1091060"/>
                <a:gd name="connsiteX57" fmla="*/ 277491 w 1165484"/>
                <a:gd name="connsiteY57" fmla="*/ 882841 h 1091060"/>
                <a:gd name="connsiteX58" fmla="*/ 280338 w 1165484"/>
                <a:gd name="connsiteY58" fmla="*/ 886304 h 1091060"/>
                <a:gd name="connsiteX59" fmla="*/ 303038 w 1165484"/>
                <a:gd name="connsiteY59" fmla="*/ 913236 h 1091060"/>
                <a:gd name="connsiteX60" fmla="*/ 311194 w 1165484"/>
                <a:gd name="connsiteY60" fmla="*/ 922778 h 1091060"/>
                <a:gd name="connsiteX61" fmla="*/ 330201 w 1165484"/>
                <a:gd name="connsiteY61" fmla="*/ 945093 h 1091060"/>
                <a:gd name="connsiteX62" fmla="*/ 354286 w 1165484"/>
                <a:gd name="connsiteY62" fmla="*/ 973565 h 1091060"/>
                <a:gd name="connsiteX63" fmla="*/ 402379 w 1165484"/>
                <a:gd name="connsiteY63" fmla="*/ 1073291 h 1091060"/>
                <a:gd name="connsiteX64" fmla="*/ 615068 w 1165484"/>
                <a:gd name="connsiteY64" fmla="*/ 1062672 h 1091060"/>
                <a:gd name="connsiteX65" fmla="*/ 627226 w 1165484"/>
                <a:gd name="connsiteY65" fmla="*/ 1056824 h 1091060"/>
                <a:gd name="connsiteX66" fmla="*/ 743573 w 1165484"/>
                <a:gd name="connsiteY66" fmla="*/ 1051899 h 1091060"/>
                <a:gd name="connsiteX67" fmla="*/ 750345 w 1165484"/>
                <a:gd name="connsiteY67" fmla="*/ 1051053 h 1091060"/>
                <a:gd name="connsiteX68" fmla="*/ 1069531 w 1165484"/>
                <a:gd name="connsiteY68" fmla="*/ 805661 h 1091060"/>
                <a:gd name="connsiteX69" fmla="*/ 1088076 w 1165484"/>
                <a:gd name="connsiteY69" fmla="*/ 769649 h 1091060"/>
                <a:gd name="connsiteX70" fmla="*/ 1111699 w 1165484"/>
                <a:gd name="connsiteY70" fmla="*/ 714168 h 1091060"/>
                <a:gd name="connsiteX71" fmla="*/ 1121933 w 1165484"/>
                <a:gd name="connsiteY71" fmla="*/ 685543 h 1091060"/>
                <a:gd name="connsiteX72" fmla="*/ 1156407 w 1165484"/>
                <a:gd name="connsiteY72" fmla="*/ 304259 h 10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165484" h="1091060">
                  <a:moveTo>
                    <a:pt x="1156330" y="304259"/>
                  </a:moveTo>
                  <a:cubicBezTo>
                    <a:pt x="1139939" y="204532"/>
                    <a:pt x="1102773" y="133893"/>
                    <a:pt x="1048601" y="85953"/>
                  </a:cubicBezTo>
                  <a:cubicBezTo>
                    <a:pt x="1041906" y="80028"/>
                    <a:pt x="1034904" y="74565"/>
                    <a:pt x="1027670" y="69332"/>
                  </a:cubicBezTo>
                  <a:cubicBezTo>
                    <a:pt x="974960" y="31011"/>
                    <a:pt x="908706" y="10466"/>
                    <a:pt x="831526" y="3156"/>
                  </a:cubicBezTo>
                  <a:cubicBezTo>
                    <a:pt x="818137" y="1924"/>
                    <a:pt x="804363" y="1001"/>
                    <a:pt x="790281" y="539"/>
                  </a:cubicBezTo>
                  <a:cubicBezTo>
                    <a:pt x="781278" y="232"/>
                    <a:pt x="772198" y="1"/>
                    <a:pt x="762887" y="1"/>
                  </a:cubicBezTo>
                  <a:cubicBezTo>
                    <a:pt x="704021" y="-76"/>
                    <a:pt x="639999" y="5772"/>
                    <a:pt x="571899" y="15852"/>
                  </a:cubicBezTo>
                  <a:cubicBezTo>
                    <a:pt x="562434" y="17237"/>
                    <a:pt x="553662" y="18699"/>
                    <a:pt x="545044" y="20238"/>
                  </a:cubicBezTo>
                  <a:cubicBezTo>
                    <a:pt x="542043" y="20777"/>
                    <a:pt x="539042" y="21393"/>
                    <a:pt x="536041" y="21931"/>
                  </a:cubicBezTo>
                  <a:cubicBezTo>
                    <a:pt x="530192" y="23009"/>
                    <a:pt x="524421" y="24086"/>
                    <a:pt x="518650" y="25317"/>
                  </a:cubicBezTo>
                  <a:cubicBezTo>
                    <a:pt x="515187" y="26010"/>
                    <a:pt x="511725" y="26779"/>
                    <a:pt x="508262" y="27549"/>
                  </a:cubicBezTo>
                  <a:cubicBezTo>
                    <a:pt x="503029" y="28703"/>
                    <a:pt x="497874" y="29857"/>
                    <a:pt x="492718" y="31088"/>
                  </a:cubicBezTo>
                  <a:cubicBezTo>
                    <a:pt x="489101" y="31935"/>
                    <a:pt x="485562" y="32781"/>
                    <a:pt x="481945" y="33705"/>
                  </a:cubicBezTo>
                  <a:cubicBezTo>
                    <a:pt x="477020" y="34936"/>
                    <a:pt x="472173" y="36244"/>
                    <a:pt x="467325" y="37552"/>
                  </a:cubicBezTo>
                  <a:cubicBezTo>
                    <a:pt x="463785" y="38475"/>
                    <a:pt x="460168" y="39476"/>
                    <a:pt x="456629" y="40476"/>
                  </a:cubicBezTo>
                  <a:cubicBezTo>
                    <a:pt x="451781" y="41861"/>
                    <a:pt x="447010" y="43323"/>
                    <a:pt x="442239" y="44785"/>
                  </a:cubicBezTo>
                  <a:cubicBezTo>
                    <a:pt x="438853" y="45786"/>
                    <a:pt x="435468" y="46786"/>
                    <a:pt x="432159" y="47863"/>
                  </a:cubicBezTo>
                  <a:cubicBezTo>
                    <a:pt x="426311" y="49710"/>
                    <a:pt x="420616" y="51711"/>
                    <a:pt x="414922" y="53711"/>
                  </a:cubicBezTo>
                  <a:cubicBezTo>
                    <a:pt x="409921" y="55481"/>
                    <a:pt x="404996" y="57251"/>
                    <a:pt x="400148" y="59098"/>
                  </a:cubicBezTo>
                  <a:cubicBezTo>
                    <a:pt x="395685" y="60791"/>
                    <a:pt x="391222" y="62407"/>
                    <a:pt x="386913" y="64177"/>
                  </a:cubicBezTo>
                  <a:cubicBezTo>
                    <a:pt x="383065" y="65716"/>
                    <a:pt x="379218" y="67408"/>
                    <a:pt x="375370" y="69024"/>
                  </a:cubicBezTo>
                  <a:cubicBezTo>
                    <a:pt x="371907" y="70486"/>
                    <a:pt x="368368" y="72025"/>
                    <a:pt x="364905" y="73564"/>
                  </a:cubicBezTo>
                  <a:cubicBezTo>
                    <a:pt x="360904" y="75334"/>
                    <a:pt x="356979" y="77181"/>
                    <a:pt x="353055" y="79028"/>
                  </a:cubicBezTo>
                  <a:cubicBezTo>
                    <a:pt x="349977" y="80490"/>
                    <a:pt x="346822" y="82029"/>
                    <a:pt x="343821" y="83491"/>
                  </a:cubicBezTo>
                  <a:cubicBezTo>
                    <a:pt x="339820" y="85492"/>
                    <a:pt x="335818" y="87569"/>
                    <a:pt x="331817" y="89647"/>
                  </a:cubicBezTo>
                  <a:cubicBezTo>
                    <a:pt x="329124" y="91109"/>
                    <a:pt x="326430" y="92571"/>
                    <a:pt x="323737" y="94033"/>
                  </a:cubicBezTo>
                  <a:cubicBezTo>
                    <a:pt x="319582" y="96264"/>
                    <a:pt x="315504" y="98573"/>
                    <a:pt x="311502" y="100958"/>
                  </a:cubicBezTo>
                  <a:cubicBezTo>
                    <a:pt x="309348" y="102190"/>
                    <a:pt x="307347" y="103498"/>
                    <a:pt x="305192" y="104806"/>
                  </a:cubicBezTo>
                  <a:cubicBezTo>
                    <a:pt x="289110" y="114578"/>
                    <a:pt x="273797" y="125120"/>
                    <a:pt x="259407" y="136509"/>
                  </a:cubicBezTo>
                  <a:cubicBezTo>
                    <a:pt x="254098" y="140664"/>
                    <a:pt x="249866" y="144358"/>
                    <a:pt x="245557" y="147974"/>
                  </a:cubicBezTo>
                  <a:cubicBezTo>
                    <a:pt x="244402" y="148975"/>
                    <a:pt x="243171" y="149975"/>
                    <a:pt x="242017" y="151052"/>
                  </a:cubicBezTo>
                  <a:cubicBezTo>
                    <a:pt x="237939" y="154669"/>
                    <a:pt x="234014" y="158363"/>
                    <a:pt x="230090" y="162056"/>
                  </a:cubicBezTo>
                  <a:cubicBezTo>
                    <a:pt x="228935" y="163210"/>
                    <a:pt x="227781" y="164288"/>
                    <a:pt x="226627" y="165442"/>
                  </a:cubicBezTo>
                  <a:cubicBezTo>
                    <a:pt x="222703" y="169289"/>
                    <a:pt x="218855" y="173214"/>
                    <a:pt x="215085" y="177292"/>
                  </a:cubicBezTo>
                  <a:cubicBezTo>
                    <a:pt x="214238" y="178216"/>
                    <a:pt x="213392" y="179139"/>
                    <a:pt x="212545" y="180062"/>
                  </a:cubicBezTo>
                  <a:cubicBezTo>
                    <a:pt x="208544" y="184448"/>
                    <a:pt x="204619" y="188835"/>
                    <a:pt x="200849" y="193375"/>
                  </a:cubicBezTo>
                  <a:cubicBezTo>
                    <a:pt x="183766" y="213920"/>
                    <a:pt x="168992" y="236235"/>
                    <a:pt x="156603" y="260551"/>
                  </a:cubicBezTo>
                  <a:cubicBezTo>
                    <a:pt x="153371" y="266938"/>
                    <a:pt x="150601" y="272863"/>
                    <a:pt x="147908" y="278865"/>
                  </a:cubicBezTo>
                  <a:cubicBezTo>
                    <a:pt x="144599" y="286406"/>
                    <a:pt x="142060" y="292562"/>
                    <a:pt x="139674" y="298872"/>
                  </a:cubicBezTo>
                  <a:cubicBezTo>
                    <a:pt x="124746" y="338655"/>
                    <a:pt x="115743" y="382362"/>
                    <a:pt x="113204" y="430840"/>
                  </a:cubicBezTo>
                  <a:cubicBezTo>
                    <a:pt x="112742" y="440151"/>
                    <a:pt x="112511" y="448154"/>
                    <a:pt x="112434" y="456234"/>
                  </a:cubicBezTo>
                  <a:cubicBezTo>
                    <a:pt x="98198" y="388903"/>
                    <a:pt x="93582" y="336654"/>
                    <a:pt x="93428" y="335577"/>
                  </a:cubicBezTo>
                  <a:cubicBezTo>
                    <a:pt x="92196" y="321341"/>
                    <a:pt x="79731" y="310722"/>
                    <a:pt x="65495" y="311954"/>
                  </a:cubicBezTo>
                  <a:cubicBezTo>
                    <a:pt x="51259" y="313108"/>
                    <a:pt x="40640" y="325651"/>
                    <a:pt x="41871" y="339886"/>
                  </a:cubicBezTo>
                  <a:cubicBezTo>
                    <a:pt x="42487" y="347581"/>
                    <a:pt x="54183" y="480550"/>
                    <a:pt x="100430" y="602668"/>
                  </a:cubicBezTo>
                  <a:lnTo>
                    <a:pt x="42795" y="552882"/>
                  </a:lnTo>
                  <a:cubicBezTo>
                    <a:pt x="31945" y="543494"/>
                    <a:pt x="15632" y="544726"/>
                    <a:pt x="6321" y="555499"/>
                  </a:cubicBezTo>
                  <a:cubicBezTo>
                    <a:pt x="-3067" y="566348"/>
                    <a:pt x="-1836" y="582662"/>
                    <a:pt x="8937" y="591973"/>
                  </a:cubicBezTo>
                  <a:lnTo>
                    <a:pt x="174224" y="734868"/>
                  </a:lnTo>
                  <a:cubicBezTo>
                    <a:pt x="180226" y="745410"/>
                    <a:pt x="185767" y="755105"/>
                    <a:pt x="191461" y="764647"/>
                  </a:cubicBezTo>
                  <a:cubicBezTo>
                    <a:pt x="192846" y="766956"/>
                    <a:pt x="194231" y="769187"/>
                    <a:pt x="195616" y="771419"/>
                  </a:cubicBezTo>
                  <a:cubicBezTo>
                    <a:pt x="200310" y="779037"/>
                    <a:pt x="205081" y="786578"/>
                    <a:pt x="210083" y="793965"/>
                  </a:cubicBezTo>
                  <a:cubicBezTo>
                    <a:pt x="211391" y="795888"/>
                    <a:pt x="212622" y="797889"/>
                    <a:pt x="213930" y="799813"/>
                  </a:cubicBezTo>
                  <a:cubicBezTo>
                    <a:pt x="220163" y="808893"/>
                    <a:pt x="226550" y="817973"/>
                    <a:pt x="233168" y="826822"/>
                  </a:cubicBezTo>
                  <a:cubicBezTo>
                    <a:pt x="233860" y="827822"/>
                    <a:pt x="234630" y="828746"/>
                    <a:pt x="235399" y="829746"/>
                  </a:cubicBezTo>
                  <a:cubicBezTo>
                    <a:pt x="241401" y="837749"/>
                    <a:pt x="247480" y="845675"/>
                    <a:pt x="253713" y="853524"/>
                  </a:cubicBezTo>
                  <a:cubicBezTo>
                    <a:pt x="255483" y="855755"/>
                    <a:pt x="257253" y="857987"/>
                    <a:pt x="259023" y="860218"/>
                  </a:cubicBezTo>
                  <a:cubicBezTo>
                    <a:pt x="265102" y="867759"/>
                    <a:pt x="271258" y="875300"/>
                    <a:pt x="277491" y="882841"/>
                  </a:cubicBezTo>
                  <a:cubicBezTo>
                    <a:pt x="278414" y="883995"/>
                    <a:pt x="279337" y="885150"/>
                    <a:pt x="280338" y="886304"/>
                  </a:cubicBezTo>
                  <a:cubicBezTo>
                    <a:pt x="287802" y="895230"/>
                    <a:pt x="295343" y="904233"/>
                    <a:pt x="303038" y="913236"/>
                  </a:cubicBezTo>
                  <a:cubicBezTo>
                    <a:pt x="305731" y="916391"/>
                    <a:pt x="308424" y="919623"/>
                    <a:pt x="311194" y="922778"/>
                  </a:cubicBezTo>
                  <a:cubicBezTo>
                    <a:pt x="317504" y="930165"/>
                    <a:pt x="323814" y="937629"/>
                    <a:pt x="330201" y="945093"/>
                  </a:cubicBezTo>
                  <a:cubicBezTo>
                    <a:pt x="338204" y="954481"/>
                    <a:pt x="346206" y="963869"/>
                    <a:pt x="354286" y="973565"/>
                  </a:cubicBezTo>
                  <a:cubicBezTo>
                    <a:pt x="396531" y="1023966"/>
                    <a:pt x="402379" y="1073291"/>
                    <a:pt x="402379" y="1073291"/>
                  </a:cubicBezTo>
                  <a:cubicBezTo>
                    <a:pt x="402379" y="1073291"/>
                    <a:pt x="490871" y="1119615"/>
                    <a:pt x="615068" y="1062672"/>
                  </a:cubicBezTo>
                  <a:cubicBezTo>
                    <a:pt x="619069" y="1060825"/>
                    <a:pt x="623147" y="1058902"/>
                    <a:pt x="627226" y="1056824"/>
                  </a:cubicBezTo>
                  <a:cubicBezTo>
                    <a:pt x="665393" y="1058902"/>
                    <a:pt x="704329" y="1057286"/>
                    <a:pt x="743573" y="1051899"/>
                  </a:cubicBezTo>
                  <a:cubicBezTo>
                    <a:pt x="745805" y="1051591"/>
                    <a:pt x="748113" y="1051438"/>
                    <a:pt x="750345" y="1051053"/>
                  </a:cubicBezTo>
                  <a:cubicBezTo>
                    <a:pt x="892778" y="1029892"/>
                    <a:pt x="999815" y="932704"/>
                    <a:pt x="1069531" y="805661"/>
                  </a:cubicBezTo>
                  <a:cubicBezTo>
                    <a:pt x="1075995" y="793888"/>
                    <a:pt x="1082227" y="781961"/>
                    <a:pt x="1088076" y="769649"/>
                  </a:cubicBezTo>
                  <a:cubicBezTo>
                    <a:pt x="1096617" y="751566"/>
                    <a:pt x="1104543" y="733098"/>
                    <a:pt x="1111699" y="714168"/>
                  </a:cubicBezTo>
                  <a:cubicBezTo>
                    <a:pt x="1115316" y="704703"/>
                    <a:pt x="1118701" y="695162"/>
                    <a:pt x="1121933" y="685543"/>
                  </a:cubicBezTo>
                  <a:cubicBezTo>
                    <a:pt x="1163871" y="560577"/>
                    <a:pt x="1175875" y="422761"/>
                    <a:pt x="1156407" y="304259"/>
                  </a:cubicBezTo>
                  <a:close/>
                </a:path>
              </a:pathLst>
            </a:custGeom>
            <a:solidFill>
              <a:srgbClr val="A03C3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C7D41FBF-3D00-6945-88E3-BB6E8FB2FDF8}"/>
                </a:ext>
              </a:extLst>
            </p:cNvPr>
            <p:cNvSpPr/>
            <p:nvPr/>
          </p:nvSpPr>
          <p:spPr>
            <a:xfrm>
              <a:off x="2256200" y="2450049"/>
              <a:ext cx="878287" cy="1024997"/>
            </a:xfrm>
            <a:custGeom>
              <a:avLst/>
              <a:gdLst>
                <a:gd name="connsiteX0" fmla="*/ 829438 w 878287"/>
                <a:gd name="connsiteY0" fmla="*/ 295902 h 1024997"/>
                <a:gd name="connsiteX1" fmla="*/ 756643 w 878287"/>
                <a:gd name="connsiteY1" fmla="*/ 12343 h 1024997"/>
                <a:gd name="connsiteX2" fmla="*/ 451308 w 878287"/>
                <a:gd name="connsiteY2" fmla="*/ 262 h 1024997"/>
                <a:gd name="connsiteX3" fmla="*/ 430840 w 878287"/>
                <a:gd name="connsiteY3" fmla="*/ 22116 h 1024997"/>
                <a:gd name="connsiteX4" fmla="*/ 293793 w 878287"/>
                <a:gd name="connsiteY4" fmla="*/ 378084 h 1024997"/>
                <a:gd name="connsiteX5" fmla="*/ 0 w 878287"/>
                <a:gd name="connsiteY5" fmla="*/ 763754 h 1024997"/>
                <a:gd name="connsiteX6" fmla="*/ 4155 w 878287"/>
                <a:gd name="connsiteY6" fmla="*/ 1019919 h 1024997"/>
                <a:gd name="connsiteX7" fmla="*/ 643528 w 878287"/>
                <a:gd name="connsiteY7" fmla="*/ 1024997 h 1024997"/>
                <a:gd name="connsiteX8" fmla="*/ 635217 w 878287"/>
                <a:gd name="connsiteY8" fmla="*/ 829007 h 1024997"/>
                <a:gd name="connsiteX9" fmla="*/ 829438 w 878287"/>
                <a:gd name="connsiteY9" fmla="*/ 745979 h 1024997"/>
                <a:gd name="connsiteX10" fmla="*/ 829438 w 878287"/>
                <a:gd name="connsiteY10" fmla="*/ 295825 h 102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287" h="1024997">
                  <a:moveTo>
                    <a:pt x="829438" y="295902"/>
                  </a:moveTo>
                  <a:cubicBezTo>
                    <a:pt x="791040" y="110531"/>
                    <a:pt x="756643" y="12343"/>
                    <a:pt x="756643" y="12343"/>
                  </a:cubicBezTo>
                  <a:cubicBezTo>
                    <a:pt x="629523" y="26348"/>
                    <a:pt x="505404" y="9496"/>
                    <a:pt x="451308" y="262"/>
                  </a:cubicBezTo>
                  <a:cubicBezTo>
                    <a:pt x="438612" y="-1892"/>
                    <a:pt x="427839" y="9573"/>
                    <a:pt x="430840" y="22116"/>
                  </a:cubicBezTo>
                  <a:cubicBezTo>
                    <a:pt x="479549" y="227417"/>
                    <a:pt x="293793" y="378084"/>
                    <a:pt x="293793" y="378084"/>
                  </a:cubicBezTo>
                  <a:cubicBezTo>
                    <a:pt x="293100" y="699194"/>
                    <a:pt x="46862" y="755905"/>
                    <a:pt x="0" y="763754"/>
                  </a:cubicBezTo>
                  <a:cubicBezTo>
                    <a:pt x="2309" y="903340"/>
                    <a:pt x="4155" y="1019919"/>
                    <a:pt x="4155" y="1019919"/>
                  </a:cubicBezTo>
                  <a:lnTo>
                    <a:pt x="643528" y="1024997"/>
                  </a:lnTo>
                  <a:lnTo>
                    <a:pt x="635217" y="829007"/>
                  </a:lnTo>
                  <a:cubicBezTo>
                    <a:pt x="635217" y="829007"/>
                    <a:pt x="749410" y="834317"/>
                    <a:pt x="829438" y="745979"/>
                  </a:cubicBezTo>
                  <a:cubicBezTo>
                    <a:pt x="903694" y="664028"/>
                    <a:pt x="884764" y="562839"/>
                    <a:pt x="829438" y="295825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72E9A2A-8010-2264-815A-247D2EC1034F}"/>
                </a:ext>
              </a:extLst>
            </p:cNvPr>
            <p:cNvSpPr/>
            <p:nvPr/>
          </p:nvSpPr>
          <p:spPr>
            <a:xfrm>
              <a:off x="2826690" y="2545507"/>
              <a:ext cx="192761" cy="101410"/>
            </a:xfrm>
            <a:custGeom>
              <a:avLst/>
              <a:gdLst>
                <a:gd name="connsiteX0" fmla="*/ 25791 w 192761"/>
                <a:gd name="connsiteY0" fmla="*/ 101410 h 101410"/>
                <a:gd name="connsiteX1" fmla="*/ 11017 w 192761"/>
                <a:gd name="connsiteY1" fmla="*/ 96717 h 101410"/>
                <a:gd name="connsiteX2" fmla="*/ 4630 w 192761"/>
                <a:gd name="connsiteY2" fmla="*/ 60858 h 101410"/>
                <a:gd name="connsiteX3" fmla="*/ 177843 w 192761"/>
                <a:gd name="connsiteY3" fmla="*/ 13996 h 101410"/>
                <a:gd name="connsiteX4" fmla="*/ 190309 w 192761"/>
                <a:gd name="connsiteY4" fmla="*/ 48392 h 101410"/>
                <a:gd name="connsiteX5" fmla="*/ 155912 w 192761"/>
                <a:gd name="connsiteY5" fmla="*/ 60858 h 101410"/>
                <a:gd name="connsiteX6" fmla="*/ 47106 w 192761"/>
                <a:gd name="connsiteY6" fmla="*/ 90484 h 101410"/>
                <a:gd name="connsiteX7" fmla="*/ 25945 w 192761"/>
                <a:gd name="connsiteY7" fmla="*/ 101410 h 10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761" h="101410">
                  <a:moveTo>
                    <a:pt x="25791" y="101410"/>
                  </a:moveTo>
                  <a:cubicBezTo>
                    <a:pt x="20635" y="101410"/>
                    <a:pt x="15480" y="99871"/>
                    <a:pt x="11017" y="96717"/>
                  </a:cubicBezTo>
                  <a:cubicBezTo>
                    <a:pt x="-603" y="88560"/>
                    <a:pt x="-3527" y="72554"/>
                    <a:pt x="4630" y="60858"/>
                  </a:cubicBezTo>
                  <a:cubicBezTo>
                    <a:pt x="27792" y="27462"/>
                    <a:pt x="93737" y="-25402"/>
                    <a:pt x="177843" y="13996"/>
                  </a:cubicBezTo>
                  <a:cubicBezTo>
                    <a:pt x="190770" y="20075"/>
                    <a:pt x="196388" y="35465"/>
                    <a:pt x="190309" y="48392"/>
                  </a:cubicBezTo>
                  <a:cubicBezTo>
                    <a:pt x="184230" y="61320"/>
                    <a:pt x="168763" y="66937"/>
                    <a:pt x="155912" y="60858"/>
                  </a:cubicBezTo>
                  <a:cubicBezTo>
                    <a:pt x="91967" y="30848"/>
                    <a:pt x="51492" y="84328"/>
                    <a:pt x="47106" y="90484"/>
                  </a:cubicBezTo>
                  <a:cubicBezTo>
                    <a:pt x="42104" y="97563"/>
                    <a:pt x="34024" y="101410"/>
                    <a:pt x="25945" y="101410"/>
                  </a:cubicBezTo>
                  <a:close/>
                </a:path>
              </a:pathLst>
            </a:custGeom>
            <a:solidFill>
              <a:srgbClr val="A03C3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4CEB039-134F-0795-4985-CBF7C52AF0F6}"/>
                </a:ext>
              </a:extLst>
            </p:cNvPr>
            <p:cNvSpPr/>
            <p:nvPr/>
          </p:nvSpPr>
          <p:spPr>
            <a:xfrm>
              <a:off x="3069324" y="2705091"/>
              <a:ext cx="71309" cy="205147"/>
            </a:xfrm>
            <a:custGeom>
              <a:avLst/>
              <a:gdLst>
                <a:gd name="connsiteX0" fmla="*/ 77 w 71309"/>
                <a:gd name="connsiteY0" fmla="*/ 0 h 205147"/>
                <a:gd name="connsiteX1" fmla="*/ 70486 w 71309"/>
                <a:gd name="connsiteY1" fmla="*/ 102574 h 205147"/>
                <a:gd name="connsiteX2" fmla="*/ 38398 w 71309"/>
                <a:gd name="connsiteY2" fmla="*/ 205147 h 205147"/>
                <a:gd name="connsiteX3" fmla="*/ 0 w 71309"/>
                <a:gd name="connsiteY3" fmla="*/ 77 h 20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09" h="205147">
                  <a:moveTo>
                    <a:pt x="77" y="0"/>
                  </a:moveTo>
                  <a:cubicBezTo>
                    <a:pt x="77" y="0"/>
                    <a:pt x="63560" y="72102"/>
                    <a:pt x="70486" y="102574"/>
                  </a:cubicBezTo>
                  <a:cubicBezTo>
                    <a:pt x="77411" y="133046"/>
                    <a:pt x="38398" y="205147"/>
                    <a:pt x="38398" y="20514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62" name="그래픽 42">
              <a:extLst>
                <a:ext uri="{FF2B5EF4-FFF2-40B4-BE49-F238E27FC236}">
                  <a16:creationId xmlns:a16="http://schemas.microsoft.com/office/drawing/2014/main" id="{7576F1BF-6C64-CD51-9CCA-145EC81D2986}"/>
                </a:ext>
              </a:extLst>
            </p:cNvPr>
            <p:cNvGrpSpPr/>
            <p:nvPr/>
          </p:nvGrpSpPr>
          <p:grpSpPr>
            <a:xfrm>
              <a:off x="2391100" y="2698372"/>
              <a:ext cx="252379" cy="237052"/>
              <a:chOff x="2391100" y="2698372"/>
              <a:chExt cx="252379" cy="237052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2269A1F5-9F3E-620A-F41C-7DEC6045C89E}"/>
                  </a:ext>
                </a:extLst>
              </p:cNvPr>
              <p:cNvSpPr/>
              <p:nvPr/>
            </p:nvSpPr>
            <p:spPr>
              <a:xfrm>
                <a:off x="2391100" y="2698372"/>
                <a:ext cx="252379" cy="237052"/>
              </a:xfrm>
              <a:custGeom>
                <a:avLst/>
                <a:gdLst>
                  <a:gd name="connsiteX0" fmla="*/ 17999 w 252379"/>
                  <a:gd name="connsiteY0" fmla="*/ 33420 h 237052"/>
                  <a:gd name="connsiteX1" fmla="*/ 61321 w 252379"/>
                  <a:gd name="connsiteY1" fmla="*/ 201016 h 237052"/>
                  <a:gd name="connsiteX2" fmla="*/ 234380 w 252379"/>
                  <a:gd name="connsiteY2" fmla="*/ 203632 h 237052"/>
                  <a:gd name="connsiteX3" fmla="*/ 191058 w 252379"/>
                  <a:gd name="connsiteY3" fmla="*/ 36036 h 237052"/>
                  <a:gd name="connsiteX4" fmla="*/ 17999 w 252379"/>
                  <a:gd name="connsiteY4" fmla="*/ 33420 h 2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379" h="237052">
                    <a:moveTo>
                      <a:pt x="17999" y="33420"/>
                    </a:moveTo>
                    <a:cubicBezTo>
                      <a:pt x="-17860" y="78974"/>
                      <a:pt x="1532" y="154000"/>
                      <a:pt x="61321" y="201016"/>
                    </a:cubicBezTo>
                    <a:cubicBezTo>
                      <a:pt x="121111" y="248032"/>
                      <a:pt x="198599" y="249186"/>
                      <a:pt x="234380" y="203632"/>
                    </a:cubicBezTo>
                    <a:cubicBezTo>
                      <a:pt x="270239" y="158078"/>
                      <a:pt x="250848" y="83052"/>
                      <a:pt x="191058" y="36036"/>
                    </a:cubicBezTo>
                    <a:cubicBezTo>
                      <a:pt x="131268" y="-10980"/>
                      <a:pt x="53780" y="-12134"/>
                      <a:pt x="17999" y="33420"/>
                    </a:cubicBezTo>
                    <a:close/>
                  </a:path>
                </a:pathLst>
              </a:custGeom>
              <a:solidFill>
                <a:srgbClr val="FFBDBD"/>
              </a:solidFill>
              <a:ln w="7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ADEAFC4B-52C6-9700-24A5-AFC28D3AF57F}"/>
                  </a:ext>
                </a:extLst>
              </p:cNvPr>
              <p:cNvSpPr/>
              <p:nvPr/>
            </p:nvSpPr>
            <p:spPr>
              <a:xfrm>
                <a:off x="2426626" y="2720269"/>
                <a:ext cx="155504" cy="73160"/>
              </a:xfrm>
              <a:custGeom>
                <a:avLst/>
                <a:gdLst>
                  <a:gd name="connsiteX0" fmla="*/ 129523 w 155504"/>
                  <a:gd name="connsiteY0" fmla="*/ 73160 h 73160"/>
                  <a:gd name="connsiteX1" fmla="*/ 113594 w 155504"/>
                  <a:gd name="connsiteY1" fmla="*/ 67620 h 73160"/>
                  <a:gd name="connsiteX2" fmla="*/ 46187 w 155504"/>
                  <a:gd name="connsiteY2" fmla="*/ 61695 h 73160"/>
                  <a:gd name="connsiteX3" fmla="*/ 9867 w 155504"/>
                  <a:gd name="connsiteY3" fmla="*/ 66004 h 73160"/>
                  <a:gd name="connsiteX4" fmla="*/ 5558 w 155504"/>
                  <a:gd name="connsiteY4" fmla="*/ 29684 h 73160"/>
                  <a:gd name="connsiteX5" fmla="*/ 145605 w 155504"/>
                  <a:gd name="connsiteY5" fmla="*/ 26914 h 73160"/>
                  <a:gd name="connsiteX6" fmla="*/ 149915 w 155504"/>
                  <a:gd name="connsiteY6" fmla="*/ 63234 h 73160"/>
                  <a:gd name="connsiteX7" fmla="*/ 129523 w 155504"/>
                  <a:gd name="connsiteY7" fmla="*/ 73160 h 7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504" h="73160">
                    <a:moveTo>
                      <a:pt x="129523" y="73160"/>
                    </a:moveTo>
                    <a:cubicBezTo>
                      <a:pt x="123983" y="73160"/>
                      <a:pt x="118288" y="71314"/>
                      <a:pt x="113594" y="67620"/>
                    </a:cubicBezTo>
                    <a:cubicBezTo>
                      <a:pt x="89432" y="48690"/>
                      <a:pt x="58653" y="45920"/>
                      <a:pt x="46187" y="61695"/>
                    </a:cubicBezTo>
                    <a:cubicBezTo>
                      <a:pt x="37338" y="72853"/>
                      <a:pt x="21101" y="74853"/>
                      <a:pt x="9867" y="66004"/>
                    </a:cubicBezTo>
                    <a:cubicBezTo>
                      <a:pt x="-1368" y="57155"/>
                      <a:pt x="-3292" y="40919"/>
                      <a:pt x="5558" y="29684"/>
                    </a:cubicBezTo>
                    <a:cubicBezTo>
                      <a:pt x="35876" y="-8791"/>
                      <a:pt x="98666" y="-10022"/>
                      <a:pt x="145605" y="26914"/>
                    </a:cubicBezTo>
                    <a:cubicBezTo>
                      <a:pt x="156840" y="35763"/>
                      <a:pt x="158841" y="51999"/>
                      <a:pt x="149915" y="63234"/>
                    </a:cubicBezTo>
                    <a:cubicBezTo>
                      <a:pt x="144836" y="69698"/>
                      <a:pt x="137218" y="73160"/>
                      <a:pt x="129523" y="73160"/>
                    </a:cubicBezTo>
                    <a:close/>
                  </a:path>
                </a:pathLst>
              </a:custGeom>
              <a:solidFill>
                <a:srgbClr val="ED5858"/>
              </a:solidFill>
              <a:ln w="7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A084E5E5-9AF3-1C25-B7C5-B172D77C6D7A}"/>
                </a:ext>
              </a:extLst>
            </p:cNvPr>
            <p:cNvSpPr/>
            <p:nvPr/>
          </p:nvSpPr>
          <p:spPr>
            <a:xfrm>
              <a:off x="2757573" y="3251676"/>
              <a:ext cx="149229" cy="59314"/>
            </a:xfrm>
            <a:custGeom>
              <a:avLst/>
              <a:gdLst>
                <a:gd name="connsiteX0" fmla="*/ 109990 w 149229"/>
                <a:gd name="connsiteY0" fmla="*/ 59314 h 59314"/>
                <a:gd name="connsiteX1" fmla="*/ 22190 w 149229"/>
                <a:gd name="connsiteY1" fmla="*/ 51542 h 59314"/>
                <a:gd name="connsiteX2" fmla="*/ 260 w 149229"/>
                <a:gd name="connsiteY2" fmla="*/ 22225 h 59314"/>
                <a:gd name="connsiteX3" fmla="*/ 29578 w 149229"/>
                <a:gd name="connsiteY3" fmla="*/ 294 h 59314"/>
                <a:gd name="connsiteX4" fmla="*/ 120224 w 149229"/>
                <a:gd name="connsiteY4" fmla="*/ 7219 h 59314"/>
                <a:gd name="connsiteX5" fmla="*/ 149003 w 149229"/>
                <a:gd name="connsiteY5" fmla="*/ 29535 h 59314"/>
                <a:gd name="connsiteX6" fmla="*/ 127226 w 149229"/>
                <a:gd name="connsiteY6" fmla="*/ 58468 h 59314"/>
                <a:gd name="connsiteX7" fmla="*/ 109913 w 149229"/>
                <a:gd name="connsiteY7" fmla="*/ 59314 h 5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229" h="59314">
                  <a:moveTo>
                    <a:pt x="109990" y="59314"/>
                  </a:moveTo>
                  <a:cubicBezTo>
                    <a:pt x="94138" y="59314"/>
                    <a:pt x="66436" y="57929"/>
                    <a:pt x="22190" y="51542"/>
                  </a:cubicBezTo>
                  <a:cubicBezTo>
                    <a:pt x="8032" y="49542"/>
                    <a:pt x="-1741" y="36383"/>
                    <a:pt x="260" y="22225"/>
                  </a:cubicBezTo>
                  <a:cubicBezTo>
                    <a:pt x="2337" y="8066"/>
                    <a:pt x="15265" y="-1861"/>
                    <a:pt x="29578" y="294"/>
                  </a:cubicBezTo>
                  <a:cubicBezTo>
                    <a:pt x="95831" y="9836"/>
                    <a:pt x="120070" y="7296"/>
                    <a:pt x="120224" y="7219"/>
                  </a:cubicBezTo>
                  <a:cubicBezTo>
                    <a:pt x="134383" y="5450"/>
                    <a:pt x="147233" y="15530"/>
                    <a:pt x="149003" y="29535"/>
                  </a:cubicBezTo>
                  <a:cubicBezTo>
                    <a:pt x="150850" y="43540"/>
                    <a:pt x="141231" y="56467"/>
                    <a:pt x="127226" y="58468"/>
                  </a:cubicBezTo>
                  <a:cubicBezTo>
                    <a:pt x="126072" y="58622"/>
                    <a:pt x="120762" y="59314"/>
                    <a:pt x="109913" y="59314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7BCFB39A-3C72-0776-77D9-2292EF217D30}"/>
                </a:ext>
              </a:extLst>
            </p:cNvPr>
            <p:cNvSpPr/>
            <p:nvPr/>
          </p:nvSpPr>
          <p:spPr>
            <a:xfrm>
              <a:off x="2961364" y="2868949"/>
              <a:ext cx="150128" cy="129424"/>
            </a:xfrm>
            <a:custGeom>
              <a:avLst/>
              <a:gdLst>
                <a:gd name="connsiteX0" fmla="*/ 123966 w 150128"/>
                <a:gd name="connsiteY0" fmla="*/ 129319 h 129424"/>
                <a:gd name="connsiteX1" fmla="*/ 1924 w 150128"/>
                <a:gd name="connsiteY1" fmla="*/ 35595 h 129424"/>
                <a:gd name="connsiteX2" fmla="*/ 16006 w 150128"/>
                <a:gd name="connsiteY2" fmla="*/ 1968 h 129424"/>
                <a:gd name="connsiteX3" fmla="*/ 49787 w 150128"/>
                <a:gd name="connsiteY3" fmla="*/ 15973 h 129424"/>
                <a:gd name="connsiteX4" fmla="*/ 123966 w 150128"/>
                <a:gd name="connsiteY4" fmla="*/ 77609 h 129424"/>
                <a:gd name="connsiteX5" fmla="*/ 150129 w 150128"/>
                <a:gd name="connsiteY5" fmla="*/ 103387 h 129424"/>
                <a:gd name="connsiteX6" fmla="*/ 123889 w 150128"/>
                <a:gd name="connsiteY6" fmla="*/ 129396 h 12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28" h="129424">
                  <a:moveTo>
                    <a:pt x="123966" y="129319"/>
                  </a:moveTo>
                  <a:cubicBezTo>
                    <a:pt x="41169" y="129319"/>
                    <a:pt x="3463" y="39442"/>
                    <a:pt x="1924" y="35595"/>
                  </a:cubicBezTo>
                  <a:cubicBezTo>
                    <a:pt x="-3462" y="22360"/>
                    <a:pt x="2848" y="7354"/>
                    <a:pt x="16006" y="1968"/>
                  </a:cubicBezTo>
                  <a:cubicBezTo>
                    <a:pt x="29241" y="-3495"/>
                    <a:pt x="44323" y="2814"/>
                    <a:pt x="49787" y="15973"/>
                  </a:cubicBezTo>
                  <a:cubicBezTo>
                    <a:pt x="50018" y="16588"/>
                    <a:pt x="76027" y="77609"/>
                    <a:pt x="123966" y="77609"/>
                  </a:cubicBezTo>
                  <a:cubicBezTo>
                    <a:pt x="138510" y="77609"/>
                    <a:pt x="150129" y="89152"/>
                    <a:pt x="150129" y="103387"/>
                  </a:cubicBezTo>
                  <a:cubicBezTo>
                    <a:pt x="150129" y="117854"/>
                    <a:pt x="137586" y="130089"/>
                    <a:pt x="123889" y="129396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C19B64FB-0059-ADB1-11E8-254B203E7A0A}"/>
                </a:ext>
              </a:extLst>
            </p:cNvPr>
            <p:cNvSpPr/>
            <p:nvPr/>
          </p:nvSpPr>
          <p:spPr>
            <a:xfrm>
              <a:off x="1277325" y="3260996"/>
              <a:ext cx="4490615" cy="3662683"/>
            </a:xfrm>
            <a:custGeom>
              <a:avLst/>
              <a:gdLst>
                <a:gd name="connsiteX0" fmla="*/ 3554833 w 4490615"/>
                <a:gd name="connsiteY0" fmla="*/ 4287 h 3662683"/>
                <a:gd name="connsiteX1" fmla="*/ 3064512 w 4490615"/>
                <a:gd name="connsiteY1" fmla="*/ 1149217 h 3662683"/>
                <a:gd name="connsiteX2" fmla="*/ 1628636 w 4490615"/>
                <a:gd name="connsiteY2" fmla="*/ 240598 h 3662683"/>
                <a:gd name="connsiteX3" fmla="*/ 939323 w 4490615"/>
                <a:gd name="connsiteY3" fmla="*/ 249448 h 3662683"/>
                <a:gd name="connsiteX4" fmla="*/ 21625 w 4490615"/>
                <a:gd name="connsiteY4" fmla="*/ 1486948 h 3662683"/>
                <a:gd name="connsiteX5" fmla="*/ 243393 w 4490615"/>
                <a:gd name="connsiteY5" fmla="*/ 2606177 h 3662683"/>
                <a:gd name="connsiteX6" fmla="*/ 250549 w 4490615"/>
                <a:gd name="connsiteY6" fmla="*/ 3641378 h 3662683"/>
                <a:gd name="connsiteX7" fmla="*/ 2975020 w 4490615"/>
                <a:gd name="connsiteY7" fmla="*/ 3641378 h 3662683"/>
                <a:gd name="connsiteX8" fmla="*/ 2620206 w 4490615"/>
                <a:gd name="connsiteY8" fmla="*/ 2248901 h 3662683"/>
                <a:gd name="connsiteX9" fmla="*/ 3675721 w 4490615"/>
                <a:gd name="connsiteY9" fmla="*/ 2374405 h 3662683"/>
                <a:gd name="connsiteX10" fmla="*/ 4490615 w 4490615"/>
                <a:gd name="connsiteY10" fmla="*/ 221823 h 3662683"/>
                <a:gd name="connsiteX11" fmla="*/ 4003602 w 4490615"/>
                <a:gd name="connsiteY11" fmla="*/ 53380 h 3662683"/>
                <a:gd name="connsiteX12" fmla="*/ 3554833 w 4490615"/>
                <a:gd name="connsiteY12" fmla="*/ 4287 h 366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90615" h="3662683">
                  <a:moveTo>
                    <a:pt x="3554833" y="4287"/>
                  </a:moveTo>
                  <a:cubicBezTo>
                    <a:pt x="3343761" y="548550"/>
                    <a:pt x="3064512" y="1149217"/>
                    <a:pt x="3064512" y="1149217"/>
                  </a:cubicBezTo>
                  <a:cubicBezTo>
                    <a:pt x="2426063" y="416120"/>
                    <a:pt x="2282244" y="310237"/>
                    <a:pt x="1628636" y="240598"/>
                  </a:cubicBezTo>
                  <a:cubicBezTo>
                    <a:pt x="1610553" y="238675"/>
                    <a:pt x="1214340" y="211050"/>
                    <a:pt x="939323" y="249448"/>
                  </a:cubicBezTo>
                  <a:cubicBezTo>
                    <a:pt x="125352" y="363179"/>
                    <a:pt x="-72715" y="1045412"/>
                    <a:pt x="21625" y="1486948"/>
                  </a:cubicBezTo>
                  <a:cubicBezTo>
                    <a:pt x="176524" y="2211504"/>
                    <a:pt x="193453" y="2290684"/>
                    <a:pt x="243393" y="2606177"/>
                  </a:cubicBezTo>
                  <a:cubicBezTo>
                    <a:pt x="284407" y="2865112"/>
                    <a:pt x="250549" y="3641378"/>
                    <a:pt x="250549" y="3641378"/>
                  </a:cubicBezTo>
                  <a:cubicBezTo>
                    <a:pt x="250549" y="3641378"/>
                    <a:pt x="2564572" y="3689317"/>
                    <a:pt x="2975020" y="3641378"/>
                  </a:cubicBezTo>
                  <a:cubicBezTo>
                    <a:pt x="2975020" y="3641378"/>
                    <a:pt x="2623053" y="2305920"/>
                    <a:pt x="2620206" y="2248901"/>
                  </a:cubicBezTo>
                  <a:cubicBezTo>
                    <a:pt x="2952089" y="2615873"/>
                    <a:pt x="3462571" y="2475671"/>
                    <a:pt x="3675721" y="2374405"/>
                  </a:cubicBezTo>
                  <a:cubicBezTo>
                    <a:pt x="3955970" y="2241206"/>
                    <a:pt x="4032997" y="2050987"/>
                    <a:pt x="4490615" y="221823"/>
                  </a:cubicBezTo>
                  <a:cubicBezTo>
                    <a:pt x="4490615" y="221823"/>
                    <a:pt x="4344334" y="131253"/>
                    <a:pt x="4003602" y="53380"/>
                  </a:cubicBezTo>
                  <a:cubicBezTo>
                    <a:pt x="3675721" y="-21491"/>
                    <a:pt x="3554833" y="4287"/>
                    <a:pt x="3554833" y="4287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A5BB0E43-A57B-1471-3830-E4568034F03E}"/>
                </a:ext>
              </a:extLst>
            </p:cNvPr>
            <p:cNvSpPr/>
            <p:nvPr/>
          </p:nvSpPr>
          <p:spPr>
            <a:xfrm>
              <a:off x="2892804" y="3484975"/>
              <a:ext cx="1487705" cy="960480"/>
            </a:xfrm>
            <a:custGeom>
              <a:avLst/>
              <a:gdLst>
                <a:gd name="connsiteX0" fmla="*/ 1461806 w 1487705"/>
                <a:gd name="connsiteY0" fmla="*/ 960404 h 960480"/>
                <a:gd name="connsiteX1" fmla="*/ 1442261 w 1487705"/>
                <a:gd name="connsiteY1" fmla="*/ 951555 h 960480"/>
                <a:gd name="connsiteX2" fmla="*/ 23160 w 1487705"/>
                <a:gd name="connsiteY2" fmla="*/ 51631 h 960480"/>
                <a:gd name="connsiteX3" fmla="*/ 152 w 1487705"/>
                <a:gd name="connsiteY3" fmla="*/ 23160 h 960480"/>
                <a:gd name="connsiteX4" fmla="*/ 28623 w 1487705"/>
                <a:gd name="connsiteY4" fmla="*/ 152 h 960480"/>
                <a:gd name="connsiteX5" fmla="*/ 1481351 w 1487705"/>
                <a:gd name="connsiteY5" fmla="*/ 917543 h 960480"/>
                <a:gd name="connsiteX6" fmla="*/ 1478812 w 1487705"/>
                <a:gd name="connsiteY6" fmla="*/ 954094 h 960480"/>
                <a:gd name="connsiteX7" fmla="*/ 1461806 w 1487705"/>
                <a:gd name="connsiteY7" fmla="*/ 960481 h 96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7705" h="960480">
                  <a:moveTo>
                    <a:pt x="1461806" y="960404"/>
                  </a:moveTo>
                  <a:cubicBezTo>
                    <a:pt x="1454573" y="960404"/>
                    <a:pt x="1447417" y="957403"/>
                    <a:pt x="1442261" y="951555"/>
                  </a:cubicBezTo>
                  <a:cubicBezTo>
                    <a:pt x="813892" y="230000"/>
                    <a:pt x="680308" y="121732"/>
                    <a:pt x="23160" y="51631"/>
                  </a:cubicBezTo>
                  <a:cubicBezTo>
                    <a:pt x="8924" y="50092"/>
                    <a:pt x="-1387" y="37396"/>
                    <a:pt x="152" y="23160"/>
                  </a:cubicBezTo>
                  <a:cubicBezTo>
                    <a:pt x="1691" y="8924"/>
                    <a:pt x="14388" y="-1387"/>
                    <a:pt x="28623" y="152"/>
                  </a:cubicBezTo>
                  <a:cubicBezTo>
                    <a:pt x="700315" y="71715"/>
                    <a:pt x="850520" y="193218"/>
                    <a:pt x="1481351" y="917543"/>
                  </a:cubicBezTo>
                  <a:cubicBezTo>
                    <a:pt x="1490739" y="928316"/>
                    <a:pt x="1489585" y="944629"/>
                    <a:pt x="1478812" y="954094"/>
                  </a:cubicBezTo>
                  <a:cubicBezTo>
                    <a:pt x="1473887" y="958326"/>
                    <a:pt x="1467885" y="960481"/>
                    <a:pt x="1461806" y="960481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11911E63-7C33-3A07-75AA-A34712CE2140}"/>
                </a:ext>
              </a:extLst>
            </p:cNvPr>
            <p:cNvSpPr/>
            <p:nvPr/>
          </p:nvSpPr>
          <p:spPr>
            <a:xfrm>
              <a:off x="4328758" y="4393594"/>
              <a:ext cx="206298" cy="785035"/>
            </a:xfrm>
            <a:custGeom>
              <a:avLst/>
              <a:gdLst>
                <a:gd name="connsiteX0" fmla="*/ 180367 w 206298"/>
                <a:gd name="connsiteY0" fmla="*/ 785035 h 785035"/>
                <a:gd name="connsiteX1" fmla="*/ 154512 w 206298"/>
                <a:gd name="connsiteY1" fmla="*/ 759180 h 785035"/>
                <a:gd name="connsiteX2" fmla="*/ 998 w 206298"/>
                <a:gd name="connsiteY2" fmla="*/ 32932 h 785035"/>
                <a:gd name="connsiteX3" fmla="*/ 18850 w 206298"/>
                <a:gd name="connsiteY3" fmla="*/ 998 h 785035"/>
                <a:gd name="connsiteX4" fmla="*/ 50784 w 206298"/>
                <a:gd name="connsiteY4" fmla="*/ 18850 h 785035"/>
                <a:gd name="connsiteX5" fmla="*/ 206299 w 206298"/>
                <a:gd name="connsiteY5" fmla="*/ 759180 h 785035"/>
                <a:gd name="connsiteX6" fmla="*/ 180444 w 206298"/>
                <a:gd name="connsiteY6" fmla="*/ 785035 h 7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98" h="785035">
                  <a:moveTo>
                    <a:pt x="180367" y="785035"/>
                  </a:moveTo>
                  <a:cubicBezTo>
                    <a:pt x="166054" y="785035"/>
                    <a:pt x="154512" y="773416"/>
                    <a:pt x="154512" y="759180"/>
                  </a:cubicBezTo>
                  <a:cubicBezTo>
                    <a:pt x="154512" y="577580"/>
                    <a:pt x="2537" y="38318"/>
                    <a:pt x="998" y="32932"/>
                  </a:cubicBezTo>
                  <a:cubicBezTo>
                    <a:pt x="-2927" y="19158"/>
                    <a:pt x="5076" y="4845"/>
                    <a:pt x="18850" y="998"/>
                  </a:cubicBezTo>
                  <a:cubicBezTo>
                    <a:pt x="32624" y="-2927"/>
                    <a:pt x="46937" y="5076"/>
                    <a:pt x="50784" y="18850"/>
                  </a:cubicBezTo>
                  <a:cubicBezTo>
                    <a:pt x="57094" y="41319"/>
                    <a:pt x="206299" y="570423"/>
                    <a:pt x="206299" y="759180"/>
                  </a:cubicBezTo>
                  <a:cubicBezTo>
                    <a:pt x="206299" y="773493"/>
                    <a:pt x="194679" y="785035"/>
                    <a:pt x="180444" y="785035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686A9351-034D-B06F-559D-C523DC15AB60}"/>
                </a:ext>
              </a:extLst>
            </p:cNvPr>
            <p:cNvSpPr/>
            <p:nvPr/>
          </p:nvSpPr>
          <p:spPr>
            <a:xfrm>
              <a:off x="3151249" y="4916128"/>
              <a:ext cx="845506" cy="684799"/>
            </a:xfrm>
            <a:custGeom>
              <a:avLst/>
              <a:gdLst>
                <a:gd name="connsiteX0" fmla="*/ 819615 w 845506"/>
                <a:gd name="connsiteY0" fmla="*/ 684800 h 684799"/>
                <a:gd name="connsiteX1" fmla="*/ 806533 w 845506"/>
                <a:gd name="connsiteY1" fmla="*/ 681183 h 684799"/>
                <a:gd name="connsiteX2" fmla="*/ 6952 w 845506"/>
                <a:gd name="connsiteY2" fmla="*/ 43503 h 684799"/>
                <a:gd name="connsiteX3" fmla="*/ 8260 w 845506"/>
                <a:gd name="connsiteY3" fmla="*/ 6952 h 684799"/>
                <a:gd name="connsiteX4" fmla="*/ 44811 w 845506"/>
                <a:gd name="connsiteY4" fmla="*/ 8260 h 684799"/>
                <a:gd name="connsiteX5" fmla="*/ 832773 w 845506"/>
                <a:gd name="connsiteY5" fmla="*/ 636552 h 684799"/>
                <a:gd name="connsiteX6" fmla="*/ 841930 w 845506"/>
                <a:gd name="connsiteY6" fmla="*/ 672026 h 684799"/>
                <a:gd name="connsiteX7" fmla="*/ 819615 w 845506"/>
                <a:gd name="connsiteY7" fmla="*/ 684800 h 68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506" h="684799">
                  <a:moveTo>
                    <a:pt x="819615" y="684800"/>
                  </a:moveTo>
                  <a:cubicBezTo>
                    <a:pt x="815152" y="684800"/>
                    <a:pt x="810612" y="683645"/>
                    <a:pt x="806533" y="681183"/>
                  </a:cubicBezTo>
                  <a:cubicBezTo>
                    <a:pt x="350377" y="412399"/>
                    <a:pt x="167930" y="216408"/>
                    <a:pt x="6952" y="43503"/>
                  </a:cubicBezTo>
                  <a:cubicBezTo>
                    <a:pt x="-2820" y="33038"/>
                    <a:pt x="-2205" y="16648"/>
                    <a:pt x="8260" y="6952"/>
                  </a:cubicBezTo>
                  <a:cubicBezTo>
                    <a:pt x="18725" y="-2820"/>
                    <a:pt x="35116" y="-2205"/>
                    <a:pt x="44811" y="8260"/>
                  </a:cubicBezTo>
                  <a:cubicBezTo>
                    <a:pt x="203404" y="178549"/>
                    <a:pt x="383081" y="371615"/>
                    <a:pt x="832773" y="636552"/>
                  </a:cubicBezTo>
                  <a:cubicBezTo>
                    <a:pt x="845085" y="643785"/>
                    <a:pt x="849163" y="659714"/>
                    <a:pt x="841930" y="672026"/>
                  </a:cubicBezTo>
                  <a:cubicBezTo>
                    <a:pt x="837082" y="680183"/>
                    <a:pt x="828464" y="684800"/>
                    <a:pt x="819615" y="684800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053FA562-3135-1C83-1A2C-F0622088CD2E}"/>
                </a:ext>
              </a:extLst>
            </p:cNvPr>
            <p:cNvSpPr/>
            <p:nvPr/>
          </p:nvSpPr>
          <p:spPr>
            <a:xfrm>
              <a:off x="2765605" y="2745874"/>
              <a:ext cx="173751" cy="173751"/>
            </a:xfrm>
            <a:custGeom>
              <a:avLst/>
              <a:gdLst>
                <a:gd name="connsiteX0" fmla="*/ 173752 w 173751"/>
                <a:gd name="connsiteY0" fmla="*/ 86876 h 173751"/>
                <a:gd name="connsiteX1" fmla="*/ 86876 w 173751"/>
                <a:gd name="connsiteY1" fmla="*/ 173752 h 173751"/>
                <a:gd name="connsiteX2" fmla="*/ 0 w 173751"/>
                <a:gd name="connsiteY2" fmla="*/ 86876 h 173751"/>
                <a:gd name="connsiteX3" fmla="*/ 86876 w 173751"/>
                <a:gd name="connsiteY3" fmla="*/ 0 h 173751"/>
                <a:gd name="connsiteX4" fmla="*/ 173752 w 173751"/>
                <a:gd name="connsiteY4" fmla="*/ 86876 h 17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1" h="173751">
                  <a:moveTo>
                    <a:pt x="173752" y="86876"/>
                  </a:moveTo>
                  <a:cubicBezTo>
                    <a:pt x="173752" y="134815"/>
                    <a:pt x="134892" y="173752"/>
                    <a:pt x="86876" y="173752"/>
                  </a:cubicBezTo>
                  <a:cubicBezTo>
                    <a:pt x="38859" y="173752"/>
                    <a:pt x="0" y="134892"/>
                    <a:pt x="0" y="86876"/>
                  </a:cubicBezTo>
                  <a:cubicBezTo>
                    <a:pt x="0" y="38859"/>
                    <a:pt x="38859" y="0"/>
                    <a:pt x="86876" y="0"/>
                  </a:cubicBezTo>
                  <a:cubicBezTo>
                    <a:pt x="134892" y="0"/>
                    <a:pt x="173752" y="38859"/>
                    <a:pt x="173752" y="86876"/>
                  </a:cubicBezTo>
                  <a:close/>
                </a:path>
              </a:pathLst>
            </a:custGeom>
            <a:solidFill>
              <a:srgbClr val="FF9797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34D9F70F-7E37-F443-1614-FADE255861A0}"/>
                </a:ext>
              </a:extLst>
            </p:cNvPr>
            <p:cNvSpPr/>
            <p:nvPr/>
          </p:nvSpPr>
          <p:spPr>
            <a:xfrm>
              <a:off x="4742589" y="2179680"/>
              <a:ext cx="540646" cy="540646"/>
            </a:xfrm>
            <a:custGeom>
              <a:avLst/>
              <a:gdLst>
                <a:gd name="connsiteX0" fmla="*/ 540647 w 540646"/>
                <a:gd name="connsiteY0" fmla="*/ 270323 h 540646"/>
                <a:gd name="connsiteX1" fmla="*/ 270323 w 540646"/>
                <a:gd name="connsiteY1" fmla="*/ 540647 h 540646"/>
                <a:gd name="connsiteX2" fmla="*/ 0 w 540646"/>
                <a:gd name="connsiteY2" fmla="*/ 270323 h 540646"/>
                <a:gd name="connsiteX3" fmla="*/ 270323 w 540646"/>
                <a:gd name="connsiteY3" fmla="*/ 0 h 540646"/>
                <a:gd name="connsiteX4" fmla="*/ 540647 w 540646"/>
                <a:gd name="connsiteY4" fmla="*/ 270323 h 54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646" h="540646">
                  <a:moveTo>
                    <a:pt x="540647" y="270323"/>
                  </a:moveTo>
                  <a:cubicBezTo>
                    <a:pt x="540647" y="419605"/>
                    <a:pt x="419605" y="540647"/>
                    <a:pt x="270323" y="540647"/>
                  </a:cubicBezTo>
                  <a:cubicBezTo>
                    <a:pt x="121041" y="540647"/>
                    <a:pt x="0" y="419605"/>
                    <a:pt x="0" y="270323"/>
                  </a:cubicBezTo>
                  <a:cubicBezTo>
                    <a:pt x="0" y="121041"/>
                    <a:pt x="121041" y="0"/>
                    <a:pt x="270323" y="0"/>
                  </a:cubicBezTo>
                  <a:cubicBezTo>
                    <a:pt x="419605" y="0"/>
                    <a:pt x="540647" y="121041"/>
                    <a:pt x="540647" y="270323"/>
                  </a:cubicBezTo>
                  <a:close/>
                </a:path>
              </a:pathLst>
            </a:custGeom>
            <a:solidFill>
              <a:srgbClr val="FF505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D3ADDC3B-544C-BF46-466C-81B4E7A7979B}"/>
                </a:ext>
              </a:extLst>
            </p:cNvPr>
            <p:cNvSpPr/>
            <p:nvPr/>
          </p:nvSpPr>
          <p:spPr>
            <a:xfrm>
              <a:off x="2111150" y="3334883"/>
              <a:ext cx="1007652" cy="225577"/>
            </a:xfrm>
            <a:custGeom>
              <a:avLst/>
              <a:gdLst>
                <a:gd name="connsiteX0" fmla="*/ 77 w 1007652"/>
                <a:gd name="connsiteY0" fmla="*/ 194182 h 225577"/>
                <a:gd name="connsiteX1" fmla="*/ 49863 w 1007652"/>
                <a:gd name="connsiteY1" fmla="*/ 28279 h 225577"/>
                <a:gd name="connsiteX2" fmla="*/ 79643 w 1007652"/>
                <a:gd name="connsiteY2" fmla="*/ 1270 h 225577"/>
                <a:gd name="connsiteX3" fmla="*/ 769956 w 1007652"/>
                <a:gd name="connsiteY3" fmla="*/ 16967 h 225577"/>
                <a:gd name="connsiteX4" fmla="*/ 891305 w 1007652"/>
                <a:gd name="connsiteY4" fmla="*/ 68293 h 225577"/>
                <a:gd name="connsiteX5" fmla="*/ 1007652 w 1007652"/>
                <a:gd name="connsiteY5" fmla="*/ 225577 h 225577"/>
                <a:gd name="connsiteX6" fmla="*/ 505788 w 1007652"/>
                <a:gd name="connsiteY6" fmla="*/ 190104 h 225577"/>
                <a:gd name="connsiteX7" fmla="*/ 0 w 1007652"/>
                <a:gd name="connsiteY7" fmla="*/ 194182 h 2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652" h="225577">
                  <a:moveTo>
                    <a:pt x="77" y="194182"/>
                  </a:moveTo>
                  <a:lnTo>
                    <a:pt x="49863" y="28279"/>
                  </a:lnTo>
                  <a:cubicBezTo>
                    <a:pt x="52403" y="13428"/>
                    <a:pt x="64714" y="2270"/>
                    <a:pt x="79643" y="1270"/>
                  </a:cubicBezTo>
                  <a:cubicBezTo>
                    <a:pt x="135585" y="-2655"/>
                    <a:pt x="691083" y="2501"/>
                    <a:pt x="769956" y="16967"/>
                  </a:cubicBezTo>
                  <a:cubicBezTo>
                    <a:pt x="815279" y="25278"/>
                    <a:pt x="864834" y="30588"/>
                    <a:pt x="891305" y="68293"/>
                  </a:cubicBezTo>
                  <a:lnTo>
                    <a:pt x="1007652" y="225577"/>
                  </a:lnTo>
                  <a:cubicBezTo>
                    <a:pt x="1007652" y="225577"/>
                    <a:pt x="695469" y="197260"/>
                    <a:pt x="505788" y="190104"/>
                  </a:cubicBezTo>
                  <a:cubicBezTo>
                    <a:pt x="268630" y="181101"/>
                    <a:pt x="0" y="194182"/>
                    <a:pt x="0" y="194182"/>
                  </a:cubicBezTo>
                  <a:close/>
                </a:path>
              </a:pathLst>
            </a:custGeom>
            <a:solidFill>
              <a:srgbClr val="FFFFFF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5DC4043D-18FD-5870-DF00-8B23EE626B5F}"/>
                </a:ext>
              </a:extLst>
            </p:cNvPr>
            <p:cNvSpPr/>
            <p:nvPr/>
          </p:nvSpPr>
          <p:spPr>
            <a:xfrm>
              <a:off x="5091293" y="2675423"/>
              <a:ext cx="303279" cy="424648"/>
            </a:xfrm>
            <a:custGeom>
              <a:avLst/>
              <a:gdLst>
                <a:gd name="connsiteX0" fmla="*/ 29733 w 303279"/>
                <a:gd name="connsiteY0" fmla="*/ 424649 h 424648"/>
                <a:gd name="connsiteX1" fmla="*/ 22807 w 303279"/>
                <a:gd name="connsiteY1" fmla="*/ 424264 h 424648"/>
                <a:gd name="connsiteX2" fmla="*/ 184 w 303279"/>
                <a:gd name="connsiteY2" fmla="*/ 395485 h 424648"/>
                <a:gd name="connsiteX3" fmla="*/ 28271 w 303279"/>
                <a:gd name="connsiteY3" fmla="*/ 372785 h 424648"/>
                <a:gd name="connsiteX4" fmla="*/ 252424 w 303279"/>
                <a:gd name="connsiteY4" fmla="*/ 19126 h 424648"/>
                <a:gd name="connsiteX5" fmla="*/ 284128 w 303279"/>
                <a:gd name="connsiteY5" fmla="*/ 889 h 424648"/>
                <a:gd name="connsiteX6" fmla="*/ 302365 w 303279"/>
                <a:gd name="connsiteY6" fmla="*/ 32592 h 424648"/>
                <a:gd name="connsiteX7" fmla="*/ 29733 w 303279"/>
                <a:gd name="connsiteY7" fmla="*/ 424649 h 4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279" h="424648">
                  <a:moveTo>
                    <a:pt x="29733" y="424649"/>
                  </a:moveTo>
                  <a:cubicBezTo>
                    <a:pt x="26578" y="424649"/>
                    <a:pt x="24193" y="424418"/>
                    <a:pt x="22807" y="424264"/>
                  </a:cubicBezTo>
                  <a:cubicBezTo>
                    <a:pt x="8649" y="422571"/>
                    <a:pt x="-1509" y="409721"/>
                    <a:pt x="184" y="395485"/>
                  </a:cubicBezTo>
                  <a:cubicBezTo>
                    <a:pt x="1800" y="381480"/>
                    <a:pt x="14574" y="372093"/>
                    <a:pt x="28271" y="372785"/>
                  </a:cubicBezTo>
                  <a:cubicBezTo>
                    <a:pt x="31272" y="373324"/>
                    <a:pt x="157315" y="372323"/>
                    <a:pt x="252424" y="19126"/>
                  </a:cubicBezTo>
                  <a:cubicBezTo>
                    <a:pt x="256118" y="5352"/>
                    <a:pt x="270277" y="-2805"/>
                    <a:pt x="284128" y="889"/>
                  </a:cubicBezTo>
                  <a:cubicBezTo>
                    <a:pt x="297901" y="4582"/>
                    <a:pt x="306135" y="18818"/>
                    <a:pt x="302365" y="32592"/>
                  </a:cubicBezTo>
                  <a:cubicBezTo>
                    <a:pt x="203408" y="399794"/>
                    <a:pt x="65129" y="424649"/>
                    <a:pt x="29733" y="424649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60329FC8-D7E3-5F02-9AC3-5A5A1D19E4D9}"/>
                </a:ext>
              </a:extLst>
            </p:cNvPr>
            <p:cNvSpPr/>
            <p:nvPr/>
          </p:nvSpPr>
          <p:spPr>
            <a:xfrm>
              <a:off x="5179146" y="2869048"/>
              <a:ext cx="102912" cy="111752"/>
            </a:xfrm>
            <a:custGeom>
              <a:avLst/>
              <a:gdLst>
                <a:gd name="connsiteX0" fmla="*/ 77003 w 102912"/>
                <a:gd name="connsiteY0" fmla="*/ 111676 h 111752"/>
                <a:gd name="connsiteX1" fmla="*/ 57304 w 102912"/>
                <a:gd name="connsiteY1" fmla="*/ 102596 h 111752"/>
                <a:gd name="connsiteX2" fmla="*/ 6210 w 102912"/>
                <a:gd name="connsiteY2" fmla="*/ 42652 h 111752"/>
                <a:gd name="connsiteX3" fmla="*/ 9134 w 102912"/>
                <a:gd name="connsiteY3" fmla="*/ 6178 h 111752"/>
                <a:gd name="connsiteX4" fmla="*/ 45608 w 102912"/>
                <a:gd name="connsiteY4" fmla="*/ 9103 h 111752"/>
                <a:gd name="connsiteX5" fmla="*/ 96702 w 102912"/>
                <a:gd name="connsiteY5" fmla="*/ 69046 h 111752"/>
                <a:gd name="connsiteX6" fmla="*/ 93778 w 102912"/>
                <a:gd name="connsiteY6" fmla="*/ 105520 h 111752"/>
                <a:gd name="connsiteX7" fmla="*/ 77003 w 102912"/>
                <a:gd name="connsiteY7" fmla="*/ 111753 h 11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12" h="111752">
                  <a:moveTo>
                    <a:pt x="77003" y="111676"/>
                  </a:moveTo>
                  <a:cubicBezTo>
                    <a:pt x="69693" y="111676"/>
                    <a:pt x="62460" y="108598"/>
                    <a:pt x="57304" y="102596"/>
                  </a:cubicBezTo>
                  <a:lnTo>
                    <a:pt x="6210" y="42652"/>
                  </a:lnTo>
                  <a:cubicBezTo>
                    <a:pt x="-3101" y="31726"/>
                    <a:pt x="-1793" y="15412"/>
                    <a:pt x="9134" y="6178"/>
                  </a:cubicBezTo>
                  <a:cubicBezTo>
                    <a:pt x="20061" y="-3056"/>
                    <a:pt x="36374" y="-1824"/>
                    <a:pt x="45608" y="9103"/>
                  </a:cubicBezTo>
                  <a:lnTo>
                    <a:pt x="96702" y="69046"/>
                  </a:lnTo>
                  <a:cubicBezTo>
                    <a:pt x="106014" y="79973"/>
                    <a:pt x="104705" y="96286"/>
                    <a:pt x="93778" y="105520"/>
                  </a:cubicBezTo>
                  <a:cubicBezTo>
                    <a:pt x="88931" y="109675"/>
                    <a:pt x="82929" y="111753"/>
                    <a:pt x="77003" y="111753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55467A76-CF21-7385-BFC2-5EC804F1483E}"/>
                </a:ext>
              </a:extLst>
            </p:cNvPr>
            <p:cNvSpPr/>
            <p:nvPr/>
          </p:nvSpPr>
          <p:spPr>
            <a:xfrm>
              <a:off x="3965477" y="3339616"/>
              <a:ext cx="157284" cy="157284"/>
            </a:xfrm>
            <a:custGeom>
              <a:avLst/>
              <a:gdLst>
                <a:gd name="connsiteX0" fmla="*/ 157285 w 157284"/>
                <a:gd name="connsiteY0" fmla="*/ 78642 h 157284"/>
                <a:gd name="connsiteX1" fmla="*/ 78642 w 157284"/>
                <a:gd name="connsiteY1" fmla="*/ 157285 h 157284"/>
                <a:gd name="connsiteX2" fmla="*/ 0 w 157284"/>
                <a:gd name="connsiteY2" fmla="*/ 78642 h 157284"/>
                <a:gd name="connsiteX3" fmla="*/ 78642 w 157284"/>
                <a:gd name="connsiteY3" fmla="*/ 0 h 157284"/>
                <a:gd name="connsiteX4" fmla="*/ 157285 w 157284"/>
                <a:gd name="connsiteY4" fmla="*/ 78642 h 15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84" h="157284">
                  <a:moveTo>
                    <a:pt x="157285" y="78642"/>
                  </a:moveTo>
                  <a:cubicBezTo>
                    <a:pt x="157285" y="122119"/>
                    <a:pt x="122042" y="157285"/>
                    <a:pt x="78642" y="157285"/>
                  </a:cubicBezTo>
                  <a:cubicBezTo>
                    <a:pt x="35243" y="157285"/>
                    <a:pt x="0" y="122042"/>
                    <a:pt x="0" y="78642"/>
                  </a:cubicBezTo>
                  <a:cubicBezTo>
                    <a:pt x="0" y="35243"/>
                    <a:pt x="35243" y="0"/>
                    <a:pt x="78642" y="0"/>
                  </a:cubicBezTo>
                  <a:cubicBezTo>
                    <a:pt x="122042" y="0"/>
                    <a:pt x="157285" y="35243"/>
                    <a:pt x="157285" y="78642"/>
                  </a:cubicBezTo>
                  <a:close/>
                </a:path>
              </a:pathLst>
            </a:custGeom>
            <a:solidFill>
              <a:srgbClr val="FFD85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4B21A221-BC99-A18F-E587-229B688DE012}"/>
                </a:ext>
              </a:extLst>
            </p:cNvPr>
            <p:cNvSpPr/>
            <p:nvPr/>
          </p:nvSpPr>
          <p:spPr>
            <a:xfrm>
              <a:off x="5467837" y="3475970"/>
              <a:ext cx="157284" cy="157284"/>
            </a:xfrm>
            <a:custGeom>
              <a:avLst/>
              <a:gdLst>
                <a:gd name="connsiteX0" fmla="*/ 157285 w 157284"/>
                <a:gd name="connsiteY0" fmla="*/ 78642 h 157284"/>
                <a:gd name="connsiteX1" fmla="*/ 78642 w 157284"/>
                <a:gd name="connsiteY1" fmla="*/ 157285 h 157284"/>
                <a:gd name="connsiteX2" fmla="*/ 0 w 157284"/>
                <a:gd name="connsiteY2" fmla="*/ 78642 h 157284"/>
                <a:gd name="connsiteX3" fmla="*/ 78642 w 157284"/>
                <a:gd name="connsiteY3" fmla="*/ 0 h 157284"/>
                <a:gd name="connsiteX4" fmla="*/ 157285 w 157284"/>
                <a:gd name="connsiteY4" fmla="*/ 78642 h 15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84" h="157284">
                  <a:moveTo>
                    <a:pt x="157285" y="78642"/>
                  </a:moveTo>
                  <a:cubicBezTo>
                    <a:pt x="157285" y="122119"/>
                    <a:pt x="122042" y="157285"/>
                    <a:pt x="78642" y="157285"/>
                  </a:cubicBezTo>
                  <a:cubicBezTo>
                    <a:pt x="35242" y="157285"/>
                    <a:pt x="0" y="122042"/>
                    <a:pt x="0" y="78642"/>
                  </a:cubicBezTo>
                  <a:cubicBezTo>
                    <a:pt x="0" y="35243"/>
                    <a:pt x="35242" y="0"/>
                    <a:pt x="78642" y="0"/>
                  </a:cubicBezTo>
                  <a:cubicBezTo>
                    <a:pt x="122042" y="0"/>
                    <a:pt x="157285" y="35243"/>
                    <a:pt x="157285" y="78642"/>
                  </a:cubicBezTo>
                  <a:close/>
                </a:path>
              </a:pathLst>
            </a:custGeom>
            <a:solidFill>
              <a:srgbClr val="FFD85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B35DA600-56D6-8AD0-A495-DE618239C849}"/>
                </a:ext>
              </a:extLst>
            </p:cNvPr>
            <p:cNvSpPr/>
            <p:nvPr/>
          </p:nvSpPr>
          <p:spPr>
            <a:xfrm>
              <a:off x="2938797" y="2667673"/>
              <a:ext cx="51444" cy="67526"/>
            </a:xfrm>
            <a:custGeom>
              <a:avLst/>
              <a:gdLst>
                <a:gd name="connsiteX0" fmla="*/ 30570 w 51444"/>
                <a:gd name="connsiteY0" fmla="*/ 67275 h 67526"/>
                <a:gd name="connsiteX1" fmla="*/ 2945 w 51444"/>
                <a:gd name="connsiteY1" fmla="*/ 46652 h 67526"/>
                <a:gd name="connsiteX2" fmla="*/ 252 w 51444"/>
                <a:gd name="connsiteY2" fmla="*/ 27877 h 67526"/>
                <a:gd name="connsiteX3" fmla="*/ 20874 w 51444"/>
                <a:gd name="connsiteY3" fmla="*/ 252 h 67526"/>
                <a:gd name="connsiteX4" fmla="*/ 48499 w 51444"/>
                <a:gd name="connsiteY4" fmla="*/ 20874 h 67526"/>
                <a:gd name="connsiteX5" fmla="*/ 51192 w 51444"/>
                <a:gd name="connsiteY5" fmla="*/ 39650 h 67526"/>
                <a:gd name="connsiteX6" fmla="*/ 30570 w 51444"/>
                <a:gd name="connsiteY6" fmla="*/ 67275 h 6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44" h="67526">
                  <a:moveTo>
                    <a:pt x="30570" y="67275"/>
                  </a:moveTo>
                  <a:cubicBezTo>
                    <a:pt x="17258" y="69199"/>
                    <a:pt x="4869" y="59888"/>
                    <a:pt x="2945" y="46652"/>
                  </a:cubicBezTo>
                  <a:lnTo>
                    <a:pt x="252" y="27877"/>
                  </a:lnTo>
                  <a:cubicBezTo>
                    <a:pt x="-1672" y="14641"/>
                    <a:pt x="7639" y="2176"/>
                    <a:pt x="20874" y="252"/>
                  </a:cubicBezTo>
                  <a:cubicBezTo>
                    <a:pt x="34110" y="-1672"/>
                    <a:pt x="46575" y="7639"/>
                    <a:pt x="48499" y="20874"/>
                  </a:cubicBezTo>
                  <a:lnTo>
                    <a:pt x="51192" y="39650"/>
                  </a:lnTo>
                  <a:cubicBezTo>
                    <a:pt x="53116" y="52962"/>
                    <a:pt x="43805" y="65351"/>
                    <a:pt x="30570" y="67275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4386107"/>
            <a:ext cx="5222342" cy="1095121"/>
            <a:chOff x="6768048" y="3882051"/>
            <a:chExt cx="5222342" cy="1095121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1013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TEAM A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TEAM A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    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이우정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김지선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062397" y="2910825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구조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E9A307C-7C48-47AE-B691-2234E2692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886" y="1963214"/>
            <a:ext cx="1809750" cy="2781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2C98DC-863D-4F48-9166-DFB44C7BA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3542" y="1963214"/>
            <a:ext cx="1819275" cy="39909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69D5388-0B64-4065-8821-C567D8077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024" y="1975620"/>
            <a:ext cx="1012603" cy="2271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820199C-1C46-4816-929E-1B96B7130A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2024" y="2200988"/>
            <a:ext cx="1552027" cy="127758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F71D2D3-0A7B-4ED2-A170-A86762249E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0236" y="2196074"/>
            <a:ext cx="1741299" cy="23280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2499858-B181-48AF-9BFC-4DAC63107F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2024" y="3472424"/>
            <a:ext cx="1911643" cy="12775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6005CD-6CF5-4155-8047-9DAB94ACE11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-3261"/>
          <a:stretch/>
        </p:blipFill>
        <p:spPr>
          <a:xfrm>
            <a:off x="8220236" y="4473116"/>
            <a:ext cx="1798080" cy="65298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4FA932A-0ECC-44E5-A81C-AF36050DF3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0236" y="5116054"/>
            <a:ext cx="804405" cy="2744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0ED8860-C601-4C0C-A8EA-32A4209622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20236" y="5351997"/>
            <a:ext cx="1608809" cy="11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7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17173EA-59C0-30FA-9A9C-7392104BC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485"/>
          <a:stretch/>
        </p:blipFill>
        <p:spPr>
          <a:xfrm>
            <a:off x="1161304" y="5040027"/>
            <a:ext cx="3933825" cy="6907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AD2064-6762-5677-A969-5510F455B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14"/>
          <a:stretch/>
        </p:blipFill>
        <p:spPr>
          <a:xfrm>
            <a:off x="6696235" y="2159001"/>
            <a:ext cx="4224301" cy="3505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390FCA-B266-55E8-F090-561E7691D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98" y="2163363"/>
            <a:ext cx="4448175" cy="20193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 및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전처리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네이버 뉴스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크롤링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2-1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C29684E-95BB-CBD3-7523-849DE08146FC}"/>
              </a:ext>
            </a:extLst>
          </p:cNvPr>
          <p:cNvSpPr/>
          <p:nvPr/>
        </p:nvSpPr>
        <p:spPr>
          <a:xfrm>
            <a:off x="765912" y="4177767"/>
            <a:ext cx="4898040" cy="72739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Selenium -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동적 웹사이트에서 리뷰 데이터를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크롤링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BeautifulSoup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– HTML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파싱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5FB6B4C-3549-28C4-0DCF-2BF916111A9A}"/>
              </a:ext>
            </a:extLst>
          </p:cNvPr>
          <p:cNvSpPr/>
          <p:nvPr/>
        </p:nvSpPr>
        <p:spPr>
          <a:xfrm>
            <a:off x="5865327" y="3789040"/>
            <a:ext cx="635514" cy="62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B0D503C1-C845-4981-87D7-C3678521B82D}"/>
              </a:ext>
            </a:extLst>
          </p:cNvPr>
          <p:cNvSpPr/>
          <p:nvPr/>
        </p:nvSpPr>
        <p:spPr>
          <a:xfrm>
            <a:off x="1732550" y="5733256"/>
            <a:ext cx="2520289" cy="46506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개의 언론사 선정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2FDA0FB-A568-00F3-3D8F-CA39D8B4297E}"/>
              </a:ext>
            </a:extLst>
          </p:cNvPr>
          <p:cNvSpPr/>
          <p:nvPr/>
        </p:nvSpPr>
        <p:spPr>
          <a:xfrm>
            <a:off x="7541996" y="5669118"/>
            <a:ext cx="2376263" cy="46506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크롤링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상세 코드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8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968"/>
          <a:stretch/>
        </p:blipFill>
        <p:spPr>
          <a:xfrm>
            <a:off x="5820563" y="2790551"/>
            <a:ext cx="5688632" cy="1622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014506"/>
            <a:ext cx="4622035" cy="336687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 및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전처리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네이버 뉴스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크롤링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2-2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5FB6B4C-3549-28C4-0DCF-2BF916111A9A}"/>
              </a:ext>
            </a:extLst>
          </p:cNvPr>
          <p:cNvSpPr/>
          <p:nvPr/>
        </p:nvSpPr>
        <p:spPr>
          <a:xfrm>
            <a:off x="5300569" y="3172679"/>
            <a:ext cx="635514" cy="62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7251200" y="4861316"/>
            <a:ext cx="2687577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CSV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파일 예시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 이름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뉴스링크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본문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id="{7CB80120-C43B-428E-B91E-707854030D38}"/>
              </a:ext>
            </a:extLst>
          </p:cNvPr>
          <p:cNvSpPr/>
          <p:nvPr/>
        </p:nvSpPr>
        <p:spPr>
          <a:xfrm>
            <a:off x="2028129" y="5655793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언론사별 뉴스 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62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968"/>
          <a:stretch/>
        </p:blipFill>
        <p:spPr>
          <a:xfrm>
            <a:off x="5820563" y="2790551"/>
            <a:ext cx="5688632" cy="1622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014506"/>
            <a:ext cx="4622035" cy="336687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 및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전처리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네이버 뉴스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크롤링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2-2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65FB6B4C-3549-28C4-0DCF-2BF916111A9A}"/>
              </a:ext>
            </a:extLst>
          </p:cNvPr>
          <p:cNvSpPr/>
          <p:nvPr/>
        </p:nvSpPr>
        <p:spPr>
          <a:xfrm>
            <a:off x="5300569" y="3172679"/>
            <a:ext cx="635514" cy="62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7251200" y="4861316"/>
            <a:ext cx="2687577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CSV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파일 예시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 이름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뉴스링크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본문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id="{7CB80120-C43B-428E-B91E-707854030D38}"/>
              </a:ext>
            </a:extLst>
          </p:cNvPr>
          <p:cNvSpPr/>
          <p:nvPr/>
        </p:nvSpPr>
        <p:spPr>
          <a:xfrm>
            <a:off x="2028129" y="5655793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언론사별 뉴스 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10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9" y="1872632"/>
            <a:ext cx="4166814" cy="1052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4328556"/>
            <a:ext cx="5514881" cy="173886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생성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(LSTM)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6959442" y="3184759"/>
            <a:ext cx="2685224" cy="74829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해외 금융 뉴스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데이터셋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번역 버전 전처리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rcRect r="16736"/>
          <a:stretch/>
        </p:blipFill>
        <p:spPr>
          <a:xfrm>
            <a:off x="597629" y="3681028"/>
            <a:ext cx="5156882" cy="23863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5573" y="1872632"/>
            <a:ext cx="4830676" cy="1312126"/>
          </a:xfrm>
          <a:prstGeom prst="rect">
            <a:avLst/>
          </a:prstGeom>
        </p:spPr>
      </p:pic>
      <p:sp>
        <p:nvSpPr>
          <p:cNvPr id="34" name="화살표: 오른쪽 44">
            <a:extLst>
              <a:ext uri="{FF2B5EF4-FFF2-40B4-BE49-F238E27FC236}">
                <a16:creationId xmlns:a16="http://schemas.microsoft.com/office/drawing/2014/main" id="{65FB6B4C-3549-28C4-0DCF-2BF916111A9A}"/>
              </a:ext>
            </a:extLst>
          </p:cNvPr>
          <p:cNvSpPr/>
          <p:nvPr/>
        </p:nvSpPr>
        <p:spPr>
          <a:xfrm>
            <a:off x="5547570" y="4725144"/>
            <a:ext cx="635514" cy="62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63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0" y="2257632"/>
            <a:ext cx="4123447" cy="27886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47" y="2239513"/>
            <a:ext cx="3210397" cy="1254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762" y="3634767"/>
            <a:ext cx="6315879" cy="2160239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생성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(LSTM)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796060" y="5191056"/>
            <a:ext cx="3888432" cy="10774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금융 뉴스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데이터셋을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이용하여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시계열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데이터를 처리하는데 유리한 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LSTM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 생성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7727505" y="1736813"/>
            <a:ext cx="4345159" cy="22682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 LSTM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의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한계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복합적인 문장이 들어가는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금융 뉴스에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적합하지 않음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(“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실적 호조에도 불구하고 하락세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”)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금융 용어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(“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공매도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”, “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상한가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”, “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실적 발표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”)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에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대한 이해도 낮음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3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생성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KorFinBERT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667658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id="{7CB80120-C43B-428E-B91E-707854030D38}"/>
              </a:ext>
            </a:extLst>
          </p:cNvPr>
          <p:cNvSpPr/>
          <p:nvPr/>
        </p:nvSpPr>
        <p:spPr>
          <a:xfrm>
            <a:off x="2005420" y="6044707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HuggingFace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에서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제공하는 고성능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NLP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DDA6FB-EA9E-462C-B0B4-9C61A1562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77" y="2046069"/>
            <a:ext cx="5077987" cy="2696005"/>
          </a:xfrm>
          <a:prstGeom prst="rect">
            <a:avLst/>
          </a:prstGeom>
        </p:spPr>
      </p:pic>
      <p:sp>
        <p:nvSpPr>
          <p:cNvPr id="32" name="사각형: 둥근 모서리 40">
            <a:extLst>
              <a:ext uri="{FF2B5EF4-FFF2-40B4-BE49-F238E27FC236}">
                <a16:creationId xmlns:a16="http://schemas.microsoft.com/office/drawing/2014/main" id="{F404BDE0-45C5-4D23-979C-6614A48A4576}"/>
              </a:ext>
            </a:extLst>
          </p:cNvPr>
          <p:cNvSpPr/>
          <p:nvPr/>
        </p:nvSpPr>
        <p:spPr>
          <a:xfrm>
            <a:off x="1238874" y="4851995"/>
            <a:ext cx="36004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Pytorch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기반의 모델을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프로젝트에 맞는 </a:t>
            </a:r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Tensorflow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으로 변환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481771-1690-4E2B-BF79-E17C5DAC2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0381" y="2043683"/>
            <a:ext cx="4263938" cy="1737160"/>
          </a:xfrm>
          <a:prstGeom prst="rect">
            <a:avLst/>
          </a:prstGeom>
        </p:spPr>
      </p:pic>
      <p:sp>
        <p:nvSpPr>
          <p:cNvPr id="33" name="사각형: 둥근 모서리 40">
            <a:extLst>
              <a:ext uri="{FF2B5EF4-FFF2-40B4-BE49-F238E27FC236}">
                <a16:creationId xmlns:a16="http://schemas.microsoft.com/office/drawing/2014/main" id="{02596127-7740-4261-BFB1-B3FEFC35B909}"/>
              </a:ext>
            </a:extLst>
          </p:cNvPr>
          <p:cNvSpPr/>
          <p:nvPr/>
        </p:nvSpPr>
        <p:spPr>
          <a:xfrm>
            <a:off x="9336360" y="1514126"/>
            <a:ext cx="2642875" cy="122105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 및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토크나이저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불러오기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output_attentions</a:t>
            </a:r>
            <a:r>
              <a:rPr lang="en-US" altLang="ko-KR" sz="1600" dirty="0">
                <a:solidFill>
                  <a:schemeClr val="tx1"/>
                </a:solidFill>
              </a:rPr>
              <a:t>=True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dirty="0" err="1">
                <a:solidFill>
                  <a:schemeClr val="tx1"/>
                </a:solidFill>
              </a:rPr>
              <a:t>어텐션</a:t>
            </a:r>
            <a:r>
              <a:rPr lang="ko-KR" altLang="en-US" sz="1600" dirty="0">
                <a:solidFill>
                  <a:schemeClr val="tx1"/>
                </a:solidFill>
              </a:rPr>
              <a:t> 정보 반환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키워드 추출에 사용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6840D4-1290-43D0-B1F8-97FFFBBF11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0381" y="3820449"/>
            <a:ext cx="2927078" cy="2762283"/>
          </a:xfrm>
          <a:prstGeom prst="rect">
            <a:avLst/>
          </a:prstGeom>
        </p:spPr>
      </p:pic>
      <p:sp>
        <p:nvSpPr>
          <p:cNvPr id="34" name="사각형: 둥근 모서리 40">
            <a:extLst>
              <a:ext uri="{FF2B5EF4-FFF2-40B4-BE49-F238E27FC236}">
                <a16:creationId xmlns:a16="http://schemas.microsoft.com/office/drawing/2014/main" id="{99D84DB2-09FD-4B14-B8F8-2A7022CE6DCB}"/>
              </a:ext>
            </a:extLst>
          </p:cNvPr>
          <p:cNvSpPr/>
          <p:nvPr/>
        </p:nvSpPr>
        <p:spPr>
          <a:xfrm>
            <a:off x="8925172" y="4172737"/>
            <a:ext cx="2642875" cy="54173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토큰화 및 예측 수행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14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891D8B-42A1-4A6C-B724-E3C26868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43" y="2008369"/>
            <a:ext cx="4068913" cy="2222516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생성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KorFinBERT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sp>
        <p:nvSpPr>
          <p:cNvPr id="33" name="사각형: 둥근 모서리 40">
            <a:extLst>
              <a:ext uri="{FF2B5EF4-FFF2-40B4-BE49-F238E27FC236}">
                <a16:creationId xmlns:a16="http://schemas.microsoft.com/office/drawing/2014/main" id="{02596127-7740-4261-BFB1-B3FEFC35B909}"/>
              </a:ext>
            </a:extLst>
          </p:cNvPr>
          <p:cNvSpPr/>
          <p:nvPr/>
        </p:nvSpPr>
        <p:spPr>
          <a:xfrm>
            <a:off x="587388" y="4300922"/>
            <a:ext cx="5084022" cy="53223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Softmax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을 통해 각각의 확률 계산 후 높은 값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예측값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추출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22FD6-D38F-4A54-9D19-A5DEB458B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75" y="5157192"/>
            <a:ext cx="4295048" cy="616130"/>
          </a:xfrm>
          <a:prstGeom prst="rect">
            <a:avLst/>
          </a:prstGeom>
        </p:spPr>
      </p:pic>
      <p:sp>
        <p:nvSpPr>
          <p:cNvPr id="35" name="사각형: 둥근 모서리 40">
            <a:extLst>
              <a:ext uri="{FF2B5EF4-FFF2-40B4-BE49-F238E27FC236}">
                <a16:creationId xmlns:a16="http://schemas.microsoft.com/office/drawing/2014/main" id="{B2DC37FF-EA3C-41E9-9864-8277F22F284F}"/>
              </a:ext>
            </a:extLst>
          </p:cNvPr>
          <p:cNvSpPr/>
          <p:nvPr/>
        </p:nvSpPr>
        <p:spPr>
          <a:xfrm>
            <a:off x="1295786" y="5830138"/>
            <a:ext cx="3667226" cy="76095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어텐션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기반 키워드 추출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각 항목이 얼마나 주목 받았는지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E9206F-7F94-47D0-B61B-F30E0BCF2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543" y="2022937"/>
            <a:ext cx="3840014" cy="364888"/>
          </a:xfrm>
          <a:prstGeom prst="rect">
            <a:avLst/>
          </a:prstGeom>
        </p:spPr>
      </p:pic>
      <p:sp>
        <p:nvSpPr>
          <p:cNvPr id="36" name="사각형: 둥근 모서리 40">
            <a:extLst>
              <a:ext uri="{FF2B5EF4-FFF2-40B4-BE49-F238E27FC236}">
                <a16:creationId xmlns:a16="http://schemas.microsoft.com/office/drawing/2014/main" id="{3FF4F7B3-48FA-4D10-8028-32D4464D79CE}"/>
              </a:ext>
            </a:extLst>
          </p:cNvPr>
          <p:cNvSpPr/>
          <p:nvPr/>
        </p:nvSpPr>
        <p:spPr>
          <a:xfrm>
            <a:off x="6356558" y="2449365"/>
            <a:ext cx="2927984" cy="4692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가중치 높은 키워드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 추출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C03C1BB-0F73-4E0E-807F-5513C276C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543" y="3198695"/>
            <a:ext cx="4519824" cy="1722983"/>
          </a:xfrm>
          <a:prstGeom prst="rect">
            <a:avLst/>
          </a:prstGeom>
        </p:spPr>
      </p:pic>
      <p:sp>
        <p:nvSpPr>
          <p:cNvPr id="37" name="사각형: 둥근 모서리 40">
            <a:extLst>
              <a:ext uri="{FF2B5EF4-FFF2-40B4-BE49-F238E27FC236}">
                <a16:creationId xmlns:a16="http://schemas.microsoft.com/office/drawing/2014/main" id="{74844E7A-9DFD-44CD-B57E-7CB17A4D0670}"/>
              </a:ext>
            </a:extLst>
          </p:cNvPr>
          <p:cNvSpPr/>
          <p:nvPr/>
        </p:nvSpPr>
        <p:spPr>
          <a:xfrm>
            <a:off x="10560496" y="3354262"/>
            <a:ext cx="1404156" cy="7059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최종 키워드 정제 및 반환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918690E-4F89-48DF-8BA4-5085502C2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021" y="5099544"/>
            <a:ext cx="3741645" cy="1425800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1D8BF11-6FBB-4B39-A871-EA14E9932879}"/>
              </a:ext>
            </a:extLst>
          </p:cNvPr>
          <p:cNvSpPr/>
          <p:nvPr/>
        </p:nvSpPr>
        <p:spPr>
          <a:xfrm>
            <a:off x="9810777" y="5209301"/>
            <a:ext cx="1724305" cy="7059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결과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예측값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키워드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06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주가 지수 예측 모델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(Linear Regression)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AFE692B-C46E-4C18-95F3-740F6CF92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915" y="1869164"/>
            <a:ext cx="4854186" cy="17934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7F26AC-60E8-41C2-B9EA-85E163AE9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7928" y="3753055"/>
            <a:ext cx="4593121" cy="22656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F54CC69-5E0C-4CF5-ADB7-FCB982740A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601" y="4935133"/>
            <a:ext cx="3306490" cy="1137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78F7CF2-FEAF-46E7-BBF3-DD72FD1F70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602" y="1876676"/>
            <a:ext cx="4450990" cy="2452424"/>
          </a:xfrm>
          <a:prstGeom prst="rect">
            <a:avLst/>
          </a:prstGeom>
        </p:spPr>
      </p:pic>
      <p:sp>
        <p:nvSpPr>
          <p:cNvPr id="37" name="사각형: 둥근 모서리 40">
            <a:extLst>
              <a:ext uri="{FF2B5EF4-FFF2-40B4-BE49-F238E27FC236}">
                <a16:creationId xmlns:a16="http://schemas.microsoft.com/office/drawing/2014/main" id="{A17CB1FE-08D7-4968-BC61-4AABCF489FA7}"/>
              </a:ext>
            </a:extLst>
          </p:cNvPr>
          <p:cNvSpPr/>
          <p:nvPr/>
        </p:nvSpPr>
        <p:spPr>
          <a:xfrm>
            <a:off x="1755337" y="5892032"/>
            <a:ext cx="3008515" cy="48929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문자열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-&gt; datetime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으로 변환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사각형: 둥근 모서리 40">
            <a:extLst>
              <a:ext uri="{FF2B5EF4-FFF2-40B4-BE49-F238E27FC236}">
                <a16:creationId xmlns:a16="http://schemas.microsoft.com/office/drawing/2014/main" id="{C9752ABC-EA55-4205-B6AB-2182217C2E64}"/>
              </a:ext>
            </a:extLst>
          </p:cNvPr>
          <p:cNvSpPr/>
          <p:nvPr/>
        </p:nvSpPr>
        <p:spPr>
          <a:xfrm>
            <a:off x="2611443" y="3969060"/>
            <a:ext cx="2563433" cy="67669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Yfinance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불러온 주가지수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(5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 기준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8" name="사각형: 둥근 모서리 40">
            <a:extLst>
              <a:ext uri="{FF2B5EF4-FFF2-40B4-BE49-F238E27FC236}">
                <a16:creationId xmlns:a16="http://schemas.microsoft.com/office/drawing/2014/main" id="{93711E2B-8B43-4526-8313-81673FC0F0B1}"/>
              </a:ext>
            </a:extLst>
          </p:cNvPr>
          <p:cNvSpPr/>
          <p:nvPr/>
        </p:nvSpPr>
        <p:spPr>
          <a:xfrm>
            <a:off x="9372364" y="2763772"/>
            <a:ext cx="2563433" cy="52943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입력데이터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정답데이터 분리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0" name="사각형: 둥근 모서리 40">
            <a:extLst>
              <a:ext uri="{FF2B5EF4-FFF2-40B4-BE49-F238E27FC236}">
                <a16:creationId xmlns:a16="http://schemas.microsoft.com/office/drawing/2014/main" id="{6A4403BF-212D-4D4B-B9DD-39B7D7E2916F}"/>
              </a:ext>
            </a:extLst>
          </p:cNvPr>
          <p:cNvSpPr/>
          <p:nvPr/>
        </p:nvSpPr>
        <p:spPr>
          <a:xfrm>
            <a:off x="9372364" y="4405571"/>
            <a:ext cx="2563433" cy="7876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훈련데이터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테스트데이터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분리 및 예측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604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주가 지수 예측 모델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(LSTM)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10812524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485700" y="4329321"/>
            <a:ext cx="3653647" cy="68450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MinMaxScaler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으로 데이터 정규화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(0~1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사이 값으로 추출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id="{7CB80120-C43B-428E-B91E-707854030D38}"/>
              </a:ext>
            </a:extLst>
          </p:cNvPr>
          <p:cNvSpPr/>
          <p:nvPr/>
        </p:nvSpPr>
        <p:spPr>
          <a:xfrm>
            <a:off x="485700" y="2636912"/>
            <a:ext cx="2455100" cy="40843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코스피 데이터 불러오기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47053F-B203-484A-9103-DB0C5C829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00" y="2158359"/>
            <a:ext cx="3929131" cy="3789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D23C1C-1EEE-444D-8C10-654F9E9A6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00" y="3365697"/>
            <a:ext cx="5398774" cy="845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800D83-AB71-407A-A9CF-0EB80466D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00" y="5440388"/>
            <a:ext cx="4964435" cy="426284"/>
          </a:xfrm>
          <a:prstGeom prst="rect">
            <a:avLst/>
          </a:prstGeom>
        </p:spPr>
      </p:pic>
      <p:sp>
        <p:nvSpPr>
          <p:cNvPr id="32" name="사각형: 둥근 모서리 44">
            <a:extLst>
              <a:ext uri="{FF2B5EF4-FFF2-40B4-BE49-F238E27FC236}">
                <a16:creationId xmlns:a16="http://schemas.microsoft.com/office/drawing/2014/main" id="{00D24906-85A8-412A-BEE2-72A3D463C1B7}"/>
              </a:ext>
            </a:extLst>
          </p:cNvPr>
          <p:cNvSpPr/>
          <p:nvPr/>
        </p:nvSpPr>
        <p:spPr>
          <a:xfrm>
            <a:off x="485700" y="5955044"/>
            <a:ext cx="2897428" cy="42628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입력 데이터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정답 데이터 준비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3575A4-CFDA-4C97-B57B-34E9F155F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7528" y="2071250"/>
            <a:ext cx="5463367" cy="2291089"/>
          </a:xfrm>
          <a:prstGeom prst="rect">
            <a:avLst/>
          </a:prstGeom>
        </p:spPr>
      </p:pic>
      <p:sp>
        <p:nvSpPr>
          <p:cNvPr id="33" name="사각형: 둥근 모서리 44">
            <a:extLst>
              <a:ext uri="{FF2B5EF4-FFF2-40B4-BE49-F238E27FC236}">
                <a16:creationId xmlns:a16="http://schemas.microsoft.com/office/drawing/2014/main" id="{922F37D1-D87A-45EB-8D21-CED30D468550}"/>
              </a:ext>
            </a:extLst>
          </p:cNvPr>
          <p:cNvSpPr/>
          <p:nvPr/>
        </p:nvSpPr>
        <p:spPr>
          <a:xfrm>
            <a:off x="8563802" y="3609020"/>
            <a:ext cx="3472858" cy="9547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 정의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Dense, Dropout, Output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은닉층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드롭아웃층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출력층으로 구성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F4DF8B-4F1A-4AFE-8BFE-6737EE66F2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600" y="4954090"/>
            <a:ext cx="4199892" cy="375458"/>
          </a:xfrm>
          <a:prstGeom prst="rect">
            <a:avLst/>
          </a:prstGeom>
        </p:spPr>
      </p:pic>
      <p:sp>
        <p:nvSpPr>
          <p:cNvPr id="37" name="사각형: 둥근 모서리 44">
            <a:extLst>
              <a:ext uri="{FF2B5EF4-FFF2-40B4-BE49-F238E27FC236}">
                <a16:creationId xmlns:a16="http://schemas.microsoft.com/office/drawing/2014/main" id="{4A1D8AF2-938C-42EB-9F05-09D0516384A9}"/>
              </a:ext>
            </a:extLst>
          </p:cNvPr>
          <p:cNvSpPr/>
          <p:nvPr/>
        </p:nvSpPr>
        <p:spPr>
          <a:xfrm>
            <a:off x="6410725" y="5462742"/>
            <a:ext cx="3472858" cy="11706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 컴파일 및 학습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손실함수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MSE(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평균제곱오차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평가지표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MAE(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평균절대오차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옵티마이저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Adam</a:t>
            </a:r>
          </a:p>
        </p:txBody>
      </p:sp>
    </p:spTree>
    <p:extLst>
      <p:ext uri="{BB962C8B-B14F-4D97-AF65-F5344CB8AC3E}">
        <p14:creationId xmlns:p14="http://schemas.microsoft.com/office/powerpoint/2010/main" val="13132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DC93D8B7-E021-DDBE-4439-051B5A27D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6598" y="5136731"/>
            <a:ext cx="1419225" cy="168592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E8DB05A1-B4D6-453C-6D19-E3F99477CC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1818"/>
          <a:stretch/>
        </p:blipFill>
        <p:spPr>
          <a:xfrm>
            <a:off x="45945" y="3370103"/>
            <a:ext cx="3592516" cy="344619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66930" cy="1224702"/>
            <a:chOff x="870882" y="519237"/>
            <a:chExt cx="2266930" cy="12247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85600" y="912942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시연 및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Q&amp;A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주가 지수 예측 모델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(LSTM)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7251200" y="4861316"/>
            <a:ext cx="2687577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CSV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파일 예시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 이름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뉴스링크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본문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id="{7CB80120-C43B-428E-B91E-707854030D38}"/>
              </a:ext>
            </a:extLst>
          </p:cNvPr>
          <p:cNvSpPr/>
          <p:nvPr/>
        </p:nvSpPr>
        <p:spPr>
          <a:xfrm>
            <a:off x="2028129" y="5655793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언론사별 뉴스 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738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처리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알림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7251200" y="4861316"/>
            <a:ext cx="2687577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CSV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파일 예시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 이름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뉴스링크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본문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id="{7CB80120-C43B-428E-B91E-707854030D38}"/>
              </a:ext>
            </a:extLst>
          </p:cNvPr>
          <p:cNvSpPr/>
          <p:nvPr/>
        </p:nvSpPr>
        <p:spPr>
          <a:xfrm>
            <a:off x="2028129" y="5655793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언론사별 뉴스 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925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처리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채팅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7251200" y="4861316"/>
            <a:ext cx="2687577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CSV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파일 예시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 이름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뉴스링크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본문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id="{7CB80120-C43B-428E-B91E-707854030D38}"/>
              </a:ext>
            </a:extLst>
          </p:cNvPr>
          <p:cNvSpPr/>
          <p:nvPr/>
        </p:nvSpPr>
        <p:spPr>
          <a:xfrm>
            <a:off x="2028129" y="5655793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언론사별 뉴스 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0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처리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키움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REST API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id="{0A6BFCF0-3E75-421B-A296-AA8756777509}"/>
              </a:ext>
            </a:extLst>
          </p:cNvPr>
          <p:cNvSpPr/>
          <p:nvPr/>
        </p:nvSpPr>
        <p:spPr>
          <a:xfrm>
            <a:off x="7251200" y="4861316"/>
            <a:ext cx="2687577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CSV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파일 예시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 이름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뉴스링크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본문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id="{7CB80120-C43B-428E-B91E-707854030D38}"/>
              </a:ext>
            </a:extLst>
          </p:cNvPr>
          <p:cNvSpPr/>
          <p:nvPr/>
        </p:nvSpPr>
        <p:spPr>
          <a:xfrm>
            <a:off x="2028129" y="5655793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언론사별 뉴스 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4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</a:t>
            </a:r>
            <a:endParaRPr lang="en-US" altLang="ko-KR" sz="28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수행 경과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50274" y="2009173"/>
            <a:ext cx="9344112" cy="390571"/>
            <a:chOff x="2591455" y="2837348"/>
            <a:chExt cx="9344112" cy="39057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062397" y="2910825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웹사이트 구현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메인 화면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591455" y="2875953"/>
              <a:ext cx="548755" cy="351966"/>
              <a:chOff x="289814" y="2128945"/>
              <a:chExt cx="1195575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289814" y="2261890"/>
                <a:ext cx="1195575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1-1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0" y="4277173"/>
            <a:ext cx="2207558" cy="2580827"/>
            <a:chOff x="0" y="4277173"/>
            <a:chExt cx="2207558" cy="2580827"/>
          </a:xfrm>
        </p:grpSpPr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2576C25F-1621-30A2-B5DC-DFB624D7A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9322" b="12503"/>
            <a:stretch/>
          </p:blipFill>
          <p:spPr>
            <a:xfrm flipH="1">
              <a:off x="0" y="4643916"/>
              <a:ext cx="2207558" cy="2214084"/>
            </a:xfrm>
            <a:prstGeom prst="rect">
              <a:avLst/>
            </a:prstGeom>
          </p:spPr>
        </p:pic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45923C5-164A-403E-90E6-AB6427B123E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0"/>
          <a:stretch/>
        </p:blipFill>
        <p:spPr>
          <a:xfrm>
            <a:off x="2818513" y="2636171"/>
            <a:ext cx="7622207" cy="394064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8F91618-44FB-4E2E-AE86-248C24531703}"/>
              </a:ext>
            </a:extLst>
          </p:cNvPr>
          <p:cNvSpPr/>
          <p:nvPr/>
        </p:nvSpPr>
        <p:spPr>
          <a:xfrm>
            <a:off x="9108501" y="5150001"/>
            <a:ext cx="2808312" cy="79434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메인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실시간 주가지수 차트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67760D-A3AD-41E7-B873-C41718B1ECFC}"/>
              </a:ext>
            </a:extLst>
          </p:cNvPr>
          <p:cNvSpPr/>
          <p:nvPr/>
        </p:nvSpPr>
        <p:spPr>
          <a:xfrm>
            <a:off x="7109147" y="2724632"/>
            <a:ext cx="751049" cy="163814"/>
          </a:xfrm>
          <a:prstGeom prst="rect">
            <a:avLst/>
          </a:prstGeom>
          <a:solidFill>
            <a:srgbClr val="171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F660E34-5583-4C30-A26F-15B6A6969CF6}"/>
              </a:ext>
            </a:extLst>
          </p:cNvPr>
          <p:cNvSpPr/>
          <p:nvPr/>
        </p:nvSpPr>
        <p:spPr>
          <a:xfrm>
            <a:off x="9036564" y="2888446"/>
            <a:ext cx="2808312" cy="167662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헤더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날짜별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분석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과거 뉴스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데이터 분석 결과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실시간 채팅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주가지수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알림창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85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sp>
        <p:nvSpPr>
          <p:cNvPr id="45" name="그래픽 43">
            <a:extLst>
              <a:ext uri="{FF2B5EF4-FFF2-40B4-BE49-F238E27FC236}">
                <a16:creationId xmlns:a16="http://schemas.microsoft.com/office/drawing/2014/main" id="{512AEB8B-AA28-FDBA-00E7-D5D95C2F683D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820921" y="3122387"/>
              <a:ext cx="4622911" cy="954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사전 기획 기준으로 시간이 부족하여 완성도 부분에서 아쉬운 부분도 있지만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하고자 했던 기능들을 모두 구현했다고 생각합니다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</a:rPr>
                <a:t>ㅇ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886983" y="4578289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결과물의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추후 개선점이나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</a:b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보완할 점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11707" y="4547366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</a:b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느낀 점이나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82106" y="2871375"/>
              <a:ext cx="4622911" cy="886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6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크롤링에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생각했던 것보다 많은 시간이 소요되어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초기 계획했던 일정대로 진행이 어려웠지만 여러 데이터를 다뤄 볼 수 있어서 좋은 경험이었다고 생각합니다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.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41" name="TextBox 39">
            <a:extLst>
              <a:ext uri="{FF2B5EF4-FFF2-40B4-BE49-F238E27FC236}">
                <a16:creationId xmlns:a16="http://schemas.microsoft.com/office/drawing/2014/main" id="{47F9C6E5-5CF0-4ADD-53E6-0361985783EC}"/>
              </a:ext>
            </a:extLst>
          </p:cNvPr>
          <p:cNvSpPr txBox="1"/>
          <p:nvPr/>
        </p:nvSpPr>
        <p:spPr>
          <a:xfrm>
            <a:off x="886983" y="2427230"/>
            <a:ext cx="4622911" cy="7432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사전 기획의 관점에서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 결과물에 대한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완성도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id="{6719653C-5E68-CF3A-C029-6588E11E539A}"/>
              </a:ext>
            </a:extLst>
          </p:cNvPr>
          <p:cNvSpPr txBox="1"/>
          <p:nvPr/>
        </p:nvSpPr>
        <p:spPr>
          <a:xfrm>
            <a:off x="6632072" y="2495624"/>
            <a:ext cx="4622911" cy="3757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개인 또는 우리 팀이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잘한 부분과 아쉬운 점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721D5-2F66-46FE-86C3-CA1B8C16A76C}"/>
              </a:ext>
            </a:extLst>
          </p:cNvPr>
          <p:cNvSpPr txBox="1"/>
          <p:nvPr/>
        </p:nvSpPr>
        <p:spPr>
          <a:xfrm>
            <a:off x="820920" y="5255381"/>
            <a:ext cx="4622911" cy="95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비교적 중요도가 낮게 생각했던 회원관리 부분의 완성도가 아쉽고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기회가 된다면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여행 코스 추천에서 일정에 따른 비용이나 숙박을 추가하고 싶습니다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4126F9-C402-4C73-9B2E-B71B536A0FE2}"/>
              </a:ext>
            </a:extLst>
          </p:cNvPr>
          <p:cNvSpPr txBox="1"/>
          <p:nvPr/>
        </p:nvSpPr>
        <p:spPr>
          <a:xfrm>
            <a:off x="6632071" y="5255381"/>
            <a:ext cx="4622911" cy="125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Flask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웹 구현과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API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활용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데이터 분석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등 새로운 여러 기술들을 직접 사용하면서 전반적인 기술력이 향상에 도움이 되었습니다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시연 및 </a:t>
              </a:r>
              <a:r>
                <a:rPr lang="en-US" altLang="ko-KR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Q&amp;A</a:t>
              </a:r>
              <a:endPara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6F194B-A6CF-438B-A6DD-824395DA81DC}"/>
              </a:ext>
            </a:extLst>
          </p:cNvPr>
          <p:cNvSpPr txBox="1"/>
          <p:nvPr/>
        </p:nvSpPr>
        <p:spPr>
          <a:xfrm>
            <a:off x="4379261" y="3809622"/>
            <a:ext cx="3433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Pretendard" panose="02000503000000020004" pitchFamily="50" charset="-127"/>
                <a:ea typeface="Pretendard" panose="02000503000000020004" pitchFamily="50" charset="-127"/>
                <a:hlinkClick r:id="rId8"/>
              </a:rPr>
              <a:t>시연 페이지로 이동</a:t>
            </a:r>
            <a:endParaRPr lang="ko-KR" altLang="en-US" sz="3000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9AD76-5802-4140-838F-57F434545699}"/>
              </a:ext>
            </a:extLst>
          </p:cNvPr>
          <p:cNvSpPr txBox="1"/>
          <p:nvPr/>
        </p:nvSpPr>
        <p:spPr>
          <a:xfrm>
            <a:off x="3215680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550816" y="1893233"/>
            <a:ext cx="10674421" cy="3803725"/>
            <a:chOff x="501798" y="2373418"/>
            <a:chExt cx="212458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52064" y="2994345"/>
              <a:ext cx="1704241" cy="391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주제 및 선정 배경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4" y="2128945"/>
              <a:chExt cx="889526" cy="766832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504079" y="3644769"/>
              <a:ext cx="2122307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3683414-DC44-4D87-B5D7-4EB24A22A40C}"/>
              </a:ext>
            </a:extLst>
          </p:cNvPr>
          <p:cNvSpPr txBox="1"/>
          <p:nvPr/>
        </p:nvSpPr>
        <p:spPr>
          <a:xfrm>
            <a:off x="1723846" y="3471403"/>
            <a:ext cx="8758179" cy="1156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 데이터를 분석해 시장의 흐름과</a:t>
            </a:r>
            <a:r>
              <a:rPr lang="en-US" altLang="ko-KR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주가지수 변동성을 한 눈에 볼 수 있게 하고</a:t>
            </a:r>
            <a:r>
              <a:rPr lang="en-US" altLang="ko-KR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사용자들끼리 실시간으로 다양한 의견을 주고 받으면서 원활한 투자를 할 수 있는 시스템을 만들고자</a:t>
            </a:r>
            <a:endParaRPr lang="en-US" altLang="ko-KR" sz="1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4F4335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프로젝트를 진행</a:t>
            </a:r>
            <a:endParaRPr lang="en-US" altLang="ko-KR" sz="1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4F4335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21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566815" y="1925028"/>
            <a:ext cx="10538855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3014905" y="2974617"/>
              <a:ext cx="1704241" cy="391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2792086" y="3850554"/>
              <a:ext cx="2114390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F37DD8A-0E1F-4747-A327-96A3303A4A45}"/>
              </a:ext>
            </a:extLst>
          </p:cNvPr>
          <p:cNvSpPr/>
          <p:nvPr/>
        </p:nvSpPr>
        <p:spPr>
          <a:xfrm>
            <a:off x="821068" y="3579102"/>
            <a:ext cx="2647132" cy="175684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0FDAA05-6BEB-4713-8FA2-9B7EDCF8275A}"/>
              </a:ext>
            </a:extLst>
          </p:cNvPr>
          <p:cNvSpPr/>
          <p:nvPr/>
        </p:nvSpPr>
        <p:spPr>
          <a:xfrm>
            <a:off x="4597070" y="3626026"/>
            <a:ext cx="2647132" cy="175684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8917D70-0A06-42C1-8EFA-3311857AA63C}"/>
              </a:ext>
            </a:extLst>
          </p:cNvPr>
          <p:cNvSpPr/>
          <p:nvPr/>
        </p:nvSpPr>
        <p:spPr>
          <a:xfrm>
            <a:off x="8180575" y="3653560"/>
            <a:ext cx="2647132" cy="175684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B55E99-097D-47CA-A242-BAFC353D315D}"/>
              </a:ext>
            </a:extLst>
          </p:cNvPr>
          <p:cNvSpPr txBox="1"/>
          <p:nvPr/>
        </p:nvSpPr>
        <p:spPr>
          <a:xfrm>
            <a:off x="8180574" y="3675103"/>
            <a:ext cx="278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웹사이트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(JSP)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C7F65D-F0FE-4799-987E-1B4D19514D25}"/>
              </a:ext>
            </a:extLst>
          </p:cNvPr>
          <p:cNvSpPr txBox="1"/>
          <p:nvPr/>
        </p:nvSpPr>
        <p:spPr>
          <a:xfrm>
            <a:off x="8169261" y="4069850"/>
            <a:ext cx="264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에서 데이터를 받아와  실시간 주가 지수와 뉴스 분석 데이터 출력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F92A75-89CF-4F55-8040-B80EA67AFCBD}"/>
              </a:ext>
            </a:extLst>
          </p:cNvPr>
          <p:cNvSpPr txBox="1"/>
          <p:nvPr/>
        </p:nvSpPr>
        <p:spPr>
          <a:xfrm>
            <a:off x="932565" y="3675103"/>
            <a:ext cx="23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빅데이터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(Python)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8DA826-816D-4293-A898-0B1BE3DE9E26}"/>
              </a:ext>
            </a:extLst>
          </p:cNvPr>
          <p:cNvSpPr txBox="1"/>
          <p:nvPr/>
        </p:nvSpPr>
        <p:spPr>
          <a:xfrm>
            <a:off x="859407" y="4069850"/>
            <a:ext cx="256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키움증권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REST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API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와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네이버 뉴스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크롤링을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 통한 주가 지수와 뉴스 데이터 수집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3817C9-D350-40D5-BBDF-2F0EA18705AC}"/>
              </a:ext>
            </a:extLst>
          </p:cNvPr>
          <p:cNvSpPr txBox="1"/>
          <p:nvPr/>
        </p:nvSpPr>
        <p:spPr>
          <a:xfrm>
            <a:off x="4666682" y="3675103"/>
            <a:ext cx="23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데이터베이스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Mysql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B10950-47A8-4A00-8AF1-8118CC9604E7}"/>
              </a:ext>
            </a:extLst>
          </p:cNvPr>
          <p:cNvSpPr txBox="1"/>
          <p:nvPr/>
        </p:nvSpPr>
        <p:spPr>
          <a:xfrm>
            <a:off x="4608384" y="4069850"/>
            <a:ext cx="264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원본 데이터를 정제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분류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종합하여 웹사이트에 들어갈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저장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25609" y="1916848"/>
            <a:ext cx="10490734" cy="4345452"/>
            <a:chOff x="5066540" y="2373418"/>
            <a:chExt cx="2122307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69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300660" y="2782015"/>
              <a:ext cx="1704241" cy="342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활용 장비 및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재료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33" name="Google Shape;155;p6" descr="preencoded.png">
            <a:extLst>
              <a:ext uri="{FF2B5EF4-FFF2-40B4-BE49-F238E27FC236}">
                <a16:creationId xmlns:a16="http://schemas.microsoft.com/office/drawing/2014/main" id="{7EAA0D00-4BC9-4DE1-9247-5CFE0D3EACE2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862282" y="2740160"/>
            <a:ext cx="608648" cy="60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156;p6">
            <a:extLst>
              <a:ext uri="{FF2B5EF4-FFF2-40B4-BE49-F238E27FC236}">
                <a16:creationId xmlns:a16="http://schemas.microsoft.com/office/drawing/2014/main" id="{E2D73F42-A065-442E-AC7D-4E6B1EE7C7B8}"/>
              </a:ext>
            </a:extLst>
          </p:cNvPr>
          <p:cNvSpPr/>
          <p:nvPr/>
        </p:nvSpPr>
        <p:spPr>
          <a:xfrm>
            <a:off x="2645033" y="3227196"/>
            <a:ext cx="2029063" cy="39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499"/>
              <a:buFont typeface="Crimson Pro"/>
              <a:buNone/>
            </a:pPr>
            <a:r>
              <a:rPr lang="en-US" sz="2499" b="1" dirty="0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Technic</a:t>
            </a:r>
            <a:endParaRPr sz="249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161;p6" descr="preencoded.png">
            <a:extLst>
              <a:ext uri="{FF2B5EF4-FFF2-40B4-BE49-F238E27FC236}">
                <a16:creationId xmlns:a16="http://schemas.microsoft.com/office/drawing/2014/main" id="{3DD4851E-CC75-40E3-897E-C62A436989D3}"/>
              </a:ext>
            </a:extLst>
          </p:cNvPr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513089" y="2740160"/>
            <a:ext cx="608648" cy="60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62;p6">
            <a:extLst>
              <a:ext uri="{FF2B5EF4-FFF2-40B4-BE49-F238E27FC236}">
                <a16:creationId xmlns:a16="http://schemas.microsoft.com/office/drawing/2014/main" id="{DBE26C9B-9BBC-425E-A29D-6D95FD20D4EC}"/>
              </a:ext>
            </a:extLst>
          </p:cNvPr>
          <p:cNvSpPr/>
          <p:nvPr/>
        </p:nvSpPr>
        <p:spPr>
          <a:xfrm>
            <a:off x="5499229" y="3216465"/>
            <a:ext cx="2029182" cy="39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499"/>
              <a:buFont typeface="Crimson Pro"/>
              <a:buNone/>
            </a:pPr>
            <a:r>
              <a:rPr lang="en-US" sz="2499" b="1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Tool</a:t>
            </a:r>
            <a:endParaRPr sz="24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170;p6" descr="preencoded.png">
            <a:extLst>
              <a:ext uri="{FF2B5EF4-FFF2-40B4-BE49-F238E27FC236}">
                <a16:creationId xmlns:a16="http://schemas.microsoft.com/office/drawing/2014/main" id="{5CF569CD-9527-4CBA-B130-5B4D08E2FDD9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49315" y="2740160"/>
            <a:ext cx="608648" cy="60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71;p6">
            <a:extLst>
              <a:ext uri="{FF2B5EF4-FFF2-40B4-BE49-F238E27FC236}">
                <a16:creationId xmlns:a16="http://schemas.microsoft.com/office/drawing/2014/main" id="{B5F51F6E-2C71-429D-A5F4-3008CFEA856D}"/>
              </a:ext>
            </a:extLst>
          </p:cNvPr>
          <p:cNvSpPr/>
          <p:nvPr/>
        </p:nvSpPr>
        <p:spPr>
          <a:xfrm>
            <a:off x="7716180" y="3247628"/>
            <a:ext cx="2029063" cy="3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083"/>
              <a:buFont typeface="Crimson Pro"/>
              <a:buNone/>
            </a:pPr>
            <a:r>
              <a:rPr lang="en-US" sz="2083" b="1" dirty="0" err="1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DataBase</a:t>
            </a:r>
            <a:endParaRPr sz="20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57;p6">
            <a:extLst>
              <a:ext uri="{FF2B5EF4-FFF2-40B4-BE49-F238E27FC236}">
                <a16:creationId xmlns:a16="http://schemas.microsoft.com/office/drawing/2014/main" id="{E39D1E2D-1C8E-491E-8908-466DD2C4AC1C}"/>
              </a:ext>
            </a:extLst>
          </p:cNvPr>
          <p:cNvSpPr/>
          <p:nvPr/>
        </p:nvSpPr>
        <p:spPr>
          <a:xfrm>
            <a:off x="2113210" y="3594925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Python 3.9.21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51" name="Google Shape;172;p6">
            <a:extLst>
              <a:ext uri="{FF2B5EF4-FFF2-40B4-BE49-F238E27FC236}">
                <a16:creationId xmlns:a16="http://schemas.microsoft.com/office/drawing/2014/main" id="{3FE6180C-3D68-49DF-8213-B7764C426A50}"/>
              </a:ext>
            </a:extLst>
          </p:cNvPr>
          <p:cNvSpPr/>
          <p:nvPr/>
        </p:nvSpPr>
        <p:spPr>
          <a:xfrm>
            <a:off x="7408295" y="3706867"/>
            <a:ext cx="1690688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666" dirty="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MYSQL 8.0</a:t>
            </a:r>
            <a:endParaRPr dirty="0">
              <a:latin typeface="Pretendard" panose="02000503000000020004" pitchFamily="50" charset="-127"/>
            </a:endParaRPr>
          </a:p>
          <a:p>
            <a:pPr marL="342900" marR="0" lvl="0" indent="-237109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6"/>
              <a:buFont typeface="Calibri"/>
              <a:buNone/>
            </a:pPr>
            <a:endParaRPr sz="166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57;p6">
            <a:extLst>
              <a:ext uri="{FF2B5EF4-FFF2-40B4-BE49-F238E27FC236}">
                <a16:creationId xmlns:a16="http://schemas.microsoft.com/office/drawing/2014/main" id="{3A3F3705-7219-49E0-8D96-EC02F81C1B8A}"/>
              </a:ext>
            </a:extLst>
          </p:cNvPr>
          <p:cNvSpPr/>
          <p:nvPr/>
        </p:nvSpPr>
        <p:spPr>
          <a:xfrm>
            <a:off x="2122709" y="3927859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JAVA</a:t>
            </a:r>
            <a:r>
              <a:rPr lang="ko-KR" alt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</a:t>
            </a:r>
            <a:r>
              <a:rPr lang="en-US" altLang="ko-KR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11</a:t>
            </a:r>
            <a:r>
              <a:rPr lang="ko-KR" alt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</a:t>
            </a:r>
            <a:r>
              <a:rPr lang="en-US" altLang="ko-KR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(JSP)</a:t>
            </a:r>
            <a:endParaRPr lang="en-US"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65" name="Google Shape;157;p6">
            <a:extLst>
              <a:ext uri="{FF2B5EF4-FFF2-40B4-BE49-F238E27FC236}">
                <a16:creationId xmlns:a16="http://schemas.microsoft.com/office/drawing/2014/main" id="{34F5D200-840D-4D04-9702-A74CB642E914}"/>
              </a:ext>
            </a:extLst>
          </p:cNvPr>
          <p:cNvSpPr/>
          <p:nvPr/>
        </p:nvSpPr>
        <p:spPr>
          <a:xfrm>
            <a:off x="2122709" y="4266681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CSS 3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66" name="Google Shape;157;p6">
            <a:extLst>
              <a:ext uri="{FF2B5EF4-FFF2-40B4-BE49-F238E27FC236}">
                <a16:creationId xmlns:a16="http://schemas.microsoft.com/office/drawing/2014/main" id="{D0C4FE52-DE1B-4E10-BAF2-5FCFD5BFBAFF}"/>
              </a:ext>
            </a:extLst>
          </p:cNvPr>
          <p:cNvSpPr/>
          <p:nvPr/>
        </p:nvSpPr>
        <p:spPr>
          <a:xfrm>
            <a:off x="2122709" y="4582869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JAVASCRIPT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68" name="Google Shape;157;p6">
            <a:extLst>
              <a:ext uri="{FF2B5EF4-FFF2-40B4-BE49-F238E27FC236}">
                <a16:creationId xmlns:a16="http://schemas.microsoft.com/office/drawing/2014/main" id="{34A7F13E-4876-417F-A585-015A4F00F8DB}"/>
              </a:ext>
            </a:extLst>
          </p:cNvPr>
          <p:cNvSpPr/>
          <p:nvPr/>
        </p:nvSpPr>
        <p:spPr>
          <a:xfrm>
            <a:off x="4695951" y="3609020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 err="1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VisualStudioCode</a:t>
            </a: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1.98.2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69" name="Google Shape;157;p6">
            <a:extLst>
              <a:ext uri="{FF2B5EF4-FFF2-40B4-BE49-F238E27FC236}">
                <a16:creationId xmlns:a16="http://schemas.microsoft.com/office/drawing/2014/main" id="{9111412F-29DF-4652-9F57-3D5DAECBC601}"/>
              </a:ext>
            </a:extLst>
          </p:cNvPr>
          <p:cNvSpPr/>
          <p:nvPr/>
        </p:nvSpPr>
        <p:spPr>
          <a:xfrm>
            <a:off x="4695950" y="3964168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Calibri"/>
                <a:sym typeface="Calibri"/>
              </a:rPr>
              <a:t>Eclipse 2024-06 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42" name="Google Shape;157;p6">
            <a:extLst>
              <a:ext uri="{FF2B5EF4-FFF2-40B4-BE49-F238E27FC236}">
                <a16:creationId xmlns:a16="http://schemas.microsoft.com/office/drawing/2014/main" id="{B9637446-7A8B-4C2B-983C-163A5F2492AE}"/>
              </a:ext>
            </a:extLst>
          </p:cNvPr>
          <p:cNvSpPr/>
          <p:nvPr/>
        </p:nvSpPr>
        <p:spPr>
          <a:xfrm>
            <a:off x="2122709" y="4890705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HTML</a:t>
            </a:r>
            <a:r>
              <a:rPr lang="ko-KR" alt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</a:t>
            </a:r>
            <a:r>
              <a:rPr lang="en-US" altLang="ko-KR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5</a:t>
            </a:r>
            <a:endParaRPr lang="en-US"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43" name="Google Shape;157;p6">
            <a:extLst>
              <a:ext uri="{FF2B5EF4-FFF2-40B4-BE49-F238E27FC236}">
                <a16:creationId xmlns:a16="http://schemas.microsoft.com/office/drawing/2014/main" id="{79E75764-B537-4882-99BD-33CA75086367}"/>
              </a:ext>
            </a:extLst>
          </p:cNvPr>
          <p:cNvSpPr/>
          <p:nvPr/>
        </p:nvSpPr>
        <p:spPr>
          <a:xfrm>
            <a:off x="4691844" y="4314641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 err="1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Dbeaver</a:t>
            </a: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24.3.4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62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13948"/>
              </p:ext>
            </p:extLst>
          </p:nvPr>
        </p:nvGraphicFramePr>
        <p:xfrm>
          <a:off x="524528" y="2721878"/>
          <a:ext cx="11218265" cy="289011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이우정</a:t>
                      </a:r>
                      <a:endParaRPr lang="ko-KR" altLang="en-US" sz="1800" b="0" i="0" u="non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김지선</a:t>
                      </a:r>
                      <a:endParaRPr lang="ko-KR" altLang="en-US" sz="1800" b="0" i="0" u="non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정상윤 차장님</a:t>
                      </a:r>
                      <a:b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</a:b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라스테크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웹프로그래밍</a:t>
              </a: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(JSP)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</a:t>
              </a: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분석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97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웹사이트 디자인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(HTML)</a:t>
            </a: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7579407" y="4254825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DB </a:t>
              </a: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설계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046105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주제 선정 피드백</a:t>
              </a: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 질의응답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id="{969F3684-33E6-E58A-09AC-85913516B8A8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 r="4407" b="11555"/>
          <a:stretch/>
        </p:blipFill>
        <p:spPr>
          <a:xfrm>
            <a:off x="10092346" y="4828596"/>
            <a:ext cx="2099654" cy="1557498"/>
          </a:xfrm>
          <a:prstGeom prst="rect">
            <a:avLst/>
          </a:prstGeom>
        </p:spPr>
      </p:pic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95D075-01CA-40D2-B6A2-AE6C7EB9363E}"/>
              </a:ext>
            </a:extLst>
          </p:cNvPr>
          <p:cNvSpPr/>
          <p:nvPr/>
        </p:nvSpPr>
        <p:spPr>
          <a:xfrm>
            <a:off x="4295801" y="4007403"/>
            <a:ext cx="7482997" cy="12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0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8068"/>
              </p:ext>
            </p:extLst>
          </p:nvPr>
        </p:nvGraphicFramePr>
        <p:xfrm>
          <a:off x="519619" y="2388056"/>
          <a:ext cx="10364914" cy="381325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941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74081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911419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10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사전 기획</a:t>
                      </a: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4/14(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4/15(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화면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/DB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 구성</a:t>
                      </a: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4/15(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4/18(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금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데이터 수집 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전처리</a:t>
                      </a: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4/21(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모델링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4/22(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구현 및 버그 수정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4/24(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차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4/14(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목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4/28(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8" name="그래픽 97">
            <a:extLst>
              <a:ext uri="{FF2B5EF4-FFF2-40B4-BE49-F238E27FC236}">
                <a16:creationId xmlns:a16="http://schemas.microsoft.com/office/drawing/2014/main" id="{7F4AB473-373B-18DB-30DC-4876DEC9D5A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44800"/>
          <a:stretch/>
        </p:blipFill>
        <p:spPr>
          <a:xfrm rot="16200000">
            <a:off x="11244020" y="5770887"/>
            <a:ext cx="935617" cy="960347"/>
          </a:xfrm>
          <a:prstGeom prst="rect">
            <a:avLst/>
          </a:prstGeom>
        </p:spPr>
      </p:pic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5058830" y="2924944"/>
            <a:ext cx="2984958" cy="350563"/>
            <a:chOff x="4574111" y="3307757"/>
            <a:chExt cx="24567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56768" cy="326913"/>
              <a:chOff x="4665551" y="3307757"/>
              <a:chExt cx="24567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프로젝트 기획 및 주제 선정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868457" y="2924944"/>
            <a:ext cx="1829506" cy="35056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99304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기획안 작성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5058830" y="4045509"/>
            <a:ext cx="2839079" cy="35056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spc="-3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네이버 뉴스 </a:t>
                </a:r>
                <a:r>
                  <a:rPr lang="ko-KR" altLang="en-US" sz="1200" spc="-30" dirty="0" err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크롤링</a:t>
                </a:r>
                <a:endParaRPr lang="en-US" altLang="ko-KR" sz="1200" spc="-3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7594328" y="4041068"/>
            <a:ext cx="2676469" cy="350563"/>
            <a:chOff x="4574112" y="4369794"/>
            <a:chExt cx="242215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2" y="4369794"/>
              <a:ext cx="2422158" cy="326913"/>
              <a:chOff x="4665552" y="3307757"/>
              <a:chExt cx="242215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2422158" cy="326913"/>
                <a:chOff x="4665552" y="3307757"/>
                <a:chExt cx="2592806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59280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4954770" y="3341776"/>
                <a:ext cx="21329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 데이터 정제 </a:t>
                </a:r>
                <a:r>
                  <a:rPr lang="en-US" altLang="ko-KR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/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분석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5058833" y="3455962"/>
            <a:ext cx="2098196" cy="350563"/>
            <a:chOff x="4574113" y="5427069"/>
            <a:chExt cx="1750486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3" y="5427069"/>
              <a:ext cx="1750486" cy="326913"/>
              <a:chOff x="4665553" y="3307757"/>
              <a:chExt cx="1750486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1437733" cy="326913"/>
                <a:chOff x="4665551" y="3307757"/>
                <a:chExt cx="153902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53902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4930944" y="3340188"/>
                <a:ext cx="148509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사이트 디자인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6773433" y="3450655"/>
            <a:ext cx="2089998" cy="364178"/>
            <a:chOff x="6079312" y="5414374"/>
            <a:chExt cx="1821866" cy="33961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6079312" y="5414374"/>
              <a:ext cx="1821866" cy="339610"/>
              <a:chOff x="3361126" y="3295062"/>
              <a:chExt cx="1821866" cy="339610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3361126" y="3295062"/>
                <a:ext cx="1499160" cy="339610"/>
                <a:chOff x="3269224" y="3293829"/>
                <a:chExt cx="1604780" cy="372564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3634002" y="3307758"/>
                  <a:ext cx="124000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3269224" y="3293829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3690112" y="3327492"/>
                <a:ext cx="14928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spc="-4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DB</a:t>
                </a:r>
                <a:r>
                  <a:rPr lang="ko-KR" altLang="en-US" sz="1200" spc="-4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설계 및 구축</a:t>
                </a:r>
                <a:endParaRPr lang="en-US" altLang="ko-KR" sz="1200" spc="-4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85627" y="5492806"/>
              <a:ext cx="149803" cy="180532"/>
            </a:xfrm>
            <a:prstGeom prst="rect">
              <a:avLst/>
            </a:prstGeom>
          </p:spPr>
        </p:pic>
      </p:grpSp>
      <p:pic>
        <p:nvPicPr>
          <p:cNvPr id="95" name="그래픽 94">
            <a:extLst>
              <a:ext uri="{FF2B5EF4-FFF2-40B4-BE49-F238E27FC236}">
                <a16:creationId xmlns:a16="http://schemas.microsoft.com/office/drawing/2014/main" id="{20C600C6-3868-4E80-B632-76D53C3C53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79344" y="5202850"/>
            <a:ext cx="171850" cy="207101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56D25ED-30CB-4200-909A-47E77C09BA7B}"/>
              </a:ext>
            </a:extLst>
          </p:cNvPr>
          <p:cNvGrpSpPr/>
          <p:nvPr/>
        </p:nvGrpSpPr>
        <p:grpSpPr>
          <a:xfrm>
            <a:off x="7868457" y="4626237"/>
            <a:ext cx="2361996" cy="350563"/>
            <a:chOff x="4574113" y="4369794"/>
            <a:chExt cx="2058968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82A9F3B0-BFE5-4685-9371-BDD3B87C14E6}"/>
                </a:ext>
              </a:extLst>
            </p:cNvPr>
            <p:cNvGrpSpPr/>
            <p:nvPr/>
          </p:nvGrpSpPr>
          <p:grpSpPr>
            <a:xfrm>
              <a:off x="4574113" y="4369794"/>
              <a:ext cx="2058968" cy="326913"/>
              <a:chOff x="4665553" y="3307757"/>
              <a:chExt cx="2058968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DB2A8B24-8D40-472A-8475-9CDAF967D7E8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2032483" cy="326913"/>
                <a:chOff x="4665552" y="3307757"/>
                <a:chExt cx="2175677" cy="358635"/>
              </a:xfrm>
            </p:grpSpPr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D7413137-EF2E-4F3A-BEFD-677527783CD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1756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F3ACEE70-4620-4448-8DBF-267C13F70FD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DF48BE0-0CEA-489B-972D-F13E45941E34}"/>
                  </a:ext>
                </a:extLst>
              </p:cNvPr>
              <p:cNvSpPr txBox="1"/>
              <p:nvPr/>
            </p:nvSpPr>
            <p:spPr>
              <a:xfrm>
                <a:off x="4954769" y="3341776"/>
                <a:ext cx="17697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 예측 및 반영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32" name="그래픽 131">
              <a:extLst>
                <a:ext uri="{FF2B5EF4-FFF2-40B4-BE49-F238E27FC236}">
                  <a16:creationId xmlns:a16="http://schemas.microsoft.com/office/drawing/2014/main" id="{5E25B0DB-9AC0-4A9B-8F28-EAC3EBA0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9165EE6-56D3-4AC7-9361-9F9BE3C1D1C9}"/>
              </a:ext>
            </a:extLst>
          </p:cNvPr>
          <p:cNvGrpSpPr/>
          <p:nvPr/>
        </p:nvGrpSpPr>
        <p:grpSpPr>
          <a:xfrm>
            <a:off x="5061902" y="5729118"/>
            <a:ext cx="1719798" cy="364178"/>
            <a:chOff x="6079312" y="5414374"/>
            <a:chExt cx="1499160" cy="339610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49863733-837B-4807-B864-2B1EA6521E44}"/>
                </a:ext>
              </a:extLst>
            </p:cNvPr>
            <p:cNvGrpSpPr/>
            <p:nvPr/>
          </p:nvGrpSpPr>
          <p:grpSpPr>
            <a:xfrm>
              <a:off x="6079312" y="5414374"/>
              <a:ext cx="1499160" cy="339610"/>
              <a:chOff x="3361126" y="3295062"/>
              <a:chExt cx="1499160" cy="339610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573FB101-108A-43CB-833C-34AD2DD25EC7}"/>
                  </a:ext>
                </a:extLst>
              </p:cNvPr>
              <p:cNvGrpSpPr/>
              <p:nvPr/>
            </p:nvGrpSpPr>
            <p:grpSpPr>
              <a:xfrm>
                <a:off x="3361126" y="3295062"/>
                <a:ext cx="1499160" cy="339610"/>
                <a:chOff x="3269224" y="3293829"/>
                <a:chExt cx="1604780" cy="372564"/>
              </a:xfrm>
            </p:grpSpPr>
            <p:sp>
              <p:nvSpPr>
                <p:cNvPr id="121" name="사각형: 둥근 모서리 120">
                  <a:extLst>
                    <a:ext uri="{FF2B5EF4-FFF2-40B4-BE49-F238E27FC236}">
                      <a16:creationId xmlns:a16="http://schemas.microsoft.com/office/drawing/2014/main" id="{2241C2BA-F116-4472-A45D-FE53E2C0DD7F}"/>
                    </a:ext>
                  </a:extLst>
                </p:cNvPr>
                <p:cNvSpPr/>
                <p:nvPr/>
              </p:nvSpPr>
              <p:spPr>
                <a:xfrm>
                  <a:off x="3634002" y="3307758"/>
                  <a:ext cx="124000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2C2B3B14-0950-4EB8-93DF-67FC189D06B9}"/>
                    </a:ext>
                  </a:extLst>
                </p:cNvPr>
                <p:cNvSpPr/>
                <p:nvPr/>
              </p:nvSpPr>
              <p:spPr>
                <a:xfrm>
                  <a:off x="3269224" y="3293829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672D0EA-04FB-4F94-AE62-09E83682887C}"/>
                  </a:ext>
                </a:extLst>
              </p:cNvPr>
              <p:cNvSpPr txBox="1"/>
              <p:nvPr/>
            </p:nvSpPr>
            <p:spPr>
              <a:xfrm>
                <a:off x="3690113" y="3342730"/>
                <a:ext cx="7973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spc="-4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</a:t>
                </a:r>
                <a:r>
                  <a:rPr lang="ko-KR" altLang="en-US" sz="1200" spc="-4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중간 발표</a:t>
                </a:r>
                <a:endParaRPr lang="en-US" altLang="ko-KR" sz="1200" spc="-4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id="{0B179EA0-BB0C-4F98-B34C-1CB0AE615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185627" y="5492806"/>
              <a:ext cx="149803" cy="180532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95D09B-531F-423B-AB62-D145A4E462C1}"/>
              </a:ext>
            </a:extLst>
          </p:cNvPr>
          <p:cNvGrpSpPr/>
          <p:nvPr/>
        </p:nvGrpSpPr>
        <p:grpSpPr>
          <a:xfrm>
            <a:off x="5058662" y="4619658"/>
            <a:ext cx="2778638" cy="350563"/>
            <a:chOff x="4574112" y="4369794"/>
            <a:chExt cx="2422158" cy="326913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738AF586-7E11-4A7B-B76A-7249DEFBFE14}"/>
                </a:ext>
              </a:extLst>
            </p:cNvPr>
            <p:cNvGrpSpPr/>
            <p:nvPr/>
          </p:nvGrpSpPr>
          <p:grpSpPr>
            <a:xfrm>
              <a:off x="4574112" y="4369794"/>
              <a:ext cx="2422158" cy="326913"/>
              <a:chOff x="4665552" y="3307757"/>
              <a:chExt cx="2422158" cy="326913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F84CFF12-0267-477E-8A71-0D76A18A7FE0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2422158" cy="326913"/>
                <a:chOff x="4665552" y="3307757"/>
                <a:chExt cx="2592806" cy="358635"/>
              </a:xfrm>
            </p:grpSpPr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ED6CB953-AB36-47CE-A2ED-514876E8C26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59280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A2D1934A-1699-4B77-9772-C023454B2AB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985A365-2EA4-4ACB-8CFB-FA817D5CA293}"/>
                  </a:ext>
                </a:extLst>
              </p:cNvPr>
              <p:cNvSpPr txBox="1"/>
              <p:nvPr/>
            </p:nvSpPr>
            <p:spPr>
              <a:xfrm>
                <a:off x="4954770" y="3341776"/>
                <a:ext cx="21329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 모델 생성 및 저장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id="{BC8E5EF7-D038-4C92-8E23-0D3B06958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D966DF8-0512-4F2B-9F46-E3B4F7630511}"/>
              </a:ext>
            </a:extLst>
          </p:cNvPr>
          <p:cNvGrpSpPr/>
          <p:nvPr/>
        </p:nvGrpSpPr>
        <p:grpSpPr>
          <a:xfrm>
            <a:off x="5066209" y="5187128"/>
            <a:ext cx="2839079" cy="350563"/>
            <a:chOff x="4574111" y="3841157"/>
            <a:chExt cx="2474845" cy="326913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B7CB2D44-D98C-4B81-A609-65A5C99BA967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2404F6D8-4EB0-4032-A60F-CAD73329B26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8A5DCB02-12A7-4491-B796-2D94A6315B8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37738D60-DCF0-4B4B-AB5C-149386B20B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FA537F4-AC86-4B33-9D11-21576C6A220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58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spc="-3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프로젝트 구현</a:t>
                </a:r>
                <a:endParaRPr lang="en-US" altLang="ko-KR" sz="1200" spc="-3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DA121856-0380-4165-B294-61C7AE1D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A0B1155A-28FD-4C6A-892B-5098D0BAE62E}"/>
              </a:ext>
            </a:extLst>
          </p:cNvPr>
          <p:cNvGrpSpPr/>
          <p:nvPr/>
        </p:nvGrpSpPr>
        <p:grpSpPr>
          <a:xfrm>
            <a:off x="7595995" y="5166423"/>
            <a:ext cx="2676469" cy="350563"/>
            <a:chOff x="4574112" y="4369794"/>
            <a:chExt cx="2422158" cy="326913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7CF92B60-2D85-479B-9D7A-FBD55B9E9FDE}"/>
                </a:ext>
              </a:extLst>
            </p:cNvPr>
            <p:cNvGrpSpPr/>
            <p:nvPr/>
          </p:nvGrpSpPr>
          <p:grpSpPr>
            <a:xfrm>
              <a:off x="4574112" y="4369794"/>
              <a:ext cx="2422158" cy="326913"/>
              <a:chOff x="4665552" y="3307757"/>
              <a:chExt cx="2422158" cy="326913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8F8F78A2-233B-4C78-96A6-593B9A1954A3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2422158" cy="326913"/>
                <a:chOff x="4665552" y="3307757"/>
                <a:chExt cx="2592806" cy="358635"/>
              </a:xfrm>
            </p:grpSpPr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id="{69D5CE3F-EED7-4177-9857-3DC2BE7EC7F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59280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4C94BA6C-0833-4774-BB6F-2B31167DACDE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8D4AE16-1659-444F-AD05-9C94E8663E81}"/>
                  </a:ext>
                </a:extLst>
              </p:cNvPr>
              <p:cNvSpPr txBox="1"/>
              <p:nvPr/>
            </p:nvSpPr>
            <p:spPr>
              <a:xfrm>
                <a:off x="4954770" y="3341776"/>
                <a:ext cx="2132940" cy="258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버그 수정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51" name="그래픽 150">
              <a:extLst>
                <a:ext uri="{FF2B5EF4-FFF2-40B4-BE49-F238E27FC236}">
                  <a16:creationId xmlns:a16="http://schemas.microsoft.com/office/drawing/2014/main" id="{E62ED079-BF15-4D00-B94A-50C843D59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445661"/>
            <a:ext cx="290767" cy="4046225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</a:t>
            </a:r>
            <a:endParaRPr lang="en-US" altLang="ko-KR" sz="28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554339" y="3380323"/>
            <a:ext cx="9095030" cy="486021"/>
            <a:chOff x="2665127" y="3661000"/>
            <a:chExt cx="9095030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60417"/>
              <a:chOff x="450324" y="2128945"/>
              <a:chExt cx="889526" cy="785244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01798" y="2171257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199918" y="3828356"/>
              <a:ext cx="8176640" cy="42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 및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전처리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543902" y="4183058"/>
            <a:ext cx="9095030" cy="486021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66443"/>
              <a:chOff x="450324" y="2128945"/>
              <a:chExt cx="889526" cy="798373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7694" y="2184386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155092" y="4710046"/>
              <a:ext cx="8176640" cy="523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-&gt;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주가 예측 모델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543524" y="2627824"/>
            <a:ext cx="9095030" cy="486021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189479" y="2898564"/>
              <a:ext cx="6956034" cy="42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DB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설계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61144"/>
              <a:chOff x="450324" y="2128945"/>
              <a:chExt cx="889526" cy="78682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37751" y="2172841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543902" y="4985793"/>
            <a:ext cx="9095030" cy="486021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07043" y="2140501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02603" y="5716805"/>
              <a:ext cx="6956034" cy="42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 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알림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채팅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키움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API)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0" y="4277173"/>
            <a:ext cx="2207558" cy="2580827"/>
            <a:chOff x="0" y="4277173"/>
            <a:chExt cx="2207558" cy="2580827"/>
          </a:xfrm>
        </p:grpSpPr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id="{2576C25F-1621-30A2-B5DC-DFB624D7A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r="9322" b="12503"/>
            <a:stretch/>
          </p:blipFill>
          <p:spPr>
            <a:xfrm flipH="1">
              <a:off x="0" y="4643916"/>
              <a:ext cx="2207558" cy="2214084"/>
            </a:xfrm>
            <a:prstGeom prst="rect">
              <a:avLst/>
            </a:prstGeom>
          </p:spPr>
        </p:pic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2C3DD32-9928-4702-8489-AFF90A856010}"/>
              </a:ext>
            </a:extLst>
          </p:cNvPr>
          <p:cNvGrpSpPr/>
          <p:nvPr/>
        </p:nvGrpSpPr>
        <p:grpSpPr>
          <a:xfrm>
            <a:off x="2533087" y="5823299"/>
            <a:ext cx="9095030" cy="486021"/>
            <a:chOff x="2665127" y="5534844"/>
            <a:chExt cx="9095030" cy="673099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3F56397A-A2DE-4022-9B56-8CDA0A658A9A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5381DD81-F27A-489A-808A-33FD4D45205E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73096"/>
              <a:chOff x="450324" y="2128945"/>
              <a:chExt cx="889526" cy="812868"/>
            </a:xfrm>
          </p:grpSpPr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id="{D4F03807-16BC-4D36-B971-1CD65578AB97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364B3F54-8335-41AE-96D5-15A2502570C8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4F898FC-DE1B-4707-AF4A-EEA848FC6F2E}"/>
                  </a:ext>
                </a:extLst>
              </p:cNvPr>
              <p:cNvSpPr txBox="1"/>
              <p:nvPr/>
            </p:nvSpPr>
            <p:spPr>
              <a:xfrm>
                <a:off x="616568" y="2198881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7CC923-64B9-4AD9-BBB7-BED7451F7029}"/>
                </a:ext>
              </a:extLst>
            </p:cNvPr>
            <p:cNvSpPr txBox="1"/>
            <p:nvPr/>
          </p:nvSpPr>
          <p:spPr>
            <a:xfrm>
              <a:off x="3202603" y="5716806"/>
              <a:ext cx="6956034" cy="42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웹사이트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18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1D7A2D-6F33-A9FB-DF75-67C7E957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9" y="2054212"/>
            <a:ext cx="10834804" cy="4634436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062397" y="2910825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DB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설계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18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1154</Words>
  <Application>Microsoft Office PowerPoint</Application>
  <PresentationFormat>와이드스크린</PresentationFormat>
  <Paragraphs>295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Crimson Pro</vt:lpstr>
      <vt:lpstr>Pretendard</vt:lpstr>
      <vt:lpstr>Pretendard Medium</vt:lpstr>
      <vt:lpstr>맑은 고딕</vt:lpstr>
      <vt:lpstr>Arial</vt:lpstr>
      <vt:lpstr>Calibri</vt:lpstr>
      <vt:lpstr>Open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MYCOM</cp:lastModifiedBy>
  <cp:revision>305</cp:revision>
  <dcterms:created xsi:type="dcterms:W3CDTF">2023-12-20T03:00:25Z</dcterms:created>
  <dcterms:modified xsi:type="dcterms:W3CDTF">2025-05-07T09:18:39Z</dcterms:modified>
</cp:coreProperties>
</file>