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 showGuides="1">
      <p:cViewPr varScale="1">
        <p:scale>
          <a:sx n="162" d="100"/>
          <a:sy n="162" d="100"/>
        </p:scale>
        <p:origin x="430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Georgi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eorgia" charset="0"/>
              </a:defRPr>
            </a:lvl1pPr>
          </a:lstStyle>
          <a:p>
            <a:pPr>
              <a:defRPr/>
            </a:pPr>
            <a:fld id="{634BE957-C3D3-FB41-9653-792B5671EEB6}" type="datetime1">
              <a:rPr lang="nl-NL"/>
              <a:pPr>
                <a:defRPr/>
              </a:pPr>
              <a:t>23-09-19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Georgia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VOETREGEL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eorgia" charset="0"/>
              </a:defRPr>
            </a:lvl1pPr>
          </a:lstStyle>
          <a:p>
            <a:pPr>
              <a:defRPr/>
            </a:pPr>
            <a:fld id="{8152A38E-9CD2-9C45-B742-0EF2AF82143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26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Georgi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eorgia" charset="0"/>
              </a:defRPr>
            </a:lvl1pPr>
          </a:lstStyle>
          <a:p>
            <a:pPr>
              <a:defRPr/>
            </a:pPr>
            <a:fld id="{86B88D87-B25F-A04C-9BFE-F132D5698F46}" type="datetime1">
              <a:rPr lang="nl-NL"/>
              <a:pPr>
                <a:defRPr/>
              </a:pPr>
              <a:t>23-09-19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dirty="0"/>
              <a:t>Click </a:t>
            </a:r>
            <a:r>
              <a:rPr lang="nl-NL" noProof="0" dirty="0" err="1"/>
              <a:t>to</a:t>
            </a:r>
            <a:r>
              <a:rPr lang="nl-NL" noProof="0" dirty="0"/>
              <a:t> </a:t>
            </a:r>
            <a:r>
              <a:rPr lang="nl-NL" noProof="0" dirty="0" err="1"/>
              <a:t>edit</a:t>
            </a:r>
            <a:r>
              <a:rPr lang="nl-NL" noProof="0" dirty="0"/>
              <a:t> Master </a:t>
            </a:r>
            <a:r>
              <a:rPr lang="nl-NL" noProof="0" dirty="0" err="1"/>
              <a:t>text</a:t>
            </a:r>
            <a:r>
              <a:rPr lang="nl-NL" noProof="0" dirty="0"/>
              <a:t> </a:t>
            </a:r>
            <a:r>
              <a:rPr lang="nl-NL" noProof="0" dirty="0" err="1"/>
              <a:t>styles</a:t>
            </a:r>
            <a:endParaRPr lang="nl-NL" noProof="0" dirty="0"/>
          </a:p>
          <a:p>
            <a:pPr lvl="1"/>
            <a:r>
              <a:rPr lang="nl-NL" noProof="0" dirty="0"/>
              <a:t>Second level</a:t>
            </a:r>
          </a:p>
          <a:p>
            <a:pPr lvl="2"/>
            <a:r>
              <a:rPr lang="nl-NL" noProof="0" dirty="0" err="1"/>
              <a:t>Third</a:t>
            </a:r>
            <a:r>
              <a:rPr lang="nl-NL" noProof="0" dirty="0"/>
              <a:t> level</a:t>
            </a:r>
          </a:p>
          <a:p>
            <a:pPr lvl="3"/>
            <a:r>
              <a:rPr lang="nl-NL" noProof="0" dirty="0" err="1"/>
              <a:t>Fourth</a:t>
            </a:r>
            <a:r>
              <a:rPr lang="nl-NL" noProof="0" dirty="0"/>
              <a:t> level</a:t>
            </a:r>
          </a:p>
          <a:p>
            <a:pPr lvl="4"/>
            <a:r>
              <a:rPr lang="nl-NL" noProof="0" dirty="0" err="1"/>
              <a:t>Fifth</a:t>
            </a:r>
            <a:r>
              <a:rPr lang="nl-NL" noProof="0" dirty="0"/>
              <a:t>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Georgia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VOETREGEL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eorgia" charset="0"/>
              </a:defRPr>
            </a:lvl1pPr>
          </a:lstStyle>
          <a:p>
            <a:pPr>
              <a:defRPr/>
            </a:pPr>
            <a:fld id="{96C90E17-C8BC-304D-B481-365F1DB42C1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350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eorgia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eorgia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eorgia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eorgia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eorgia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pagina_met foto logo zwar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 rot="5400000" flipH="1">
            <a:off x="832645" y="313531"/>
            <a:ext cx="55562" cy="5746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11"/>
          <p:cNvSpPr/>
          <p:nvPr/>
        </p:nvSpPr>
        <p:spPr>
          <a:xfrm rot="5400000" flipH="1">
            <a:off x="832644" y="480219"/>
            <a:ext cx="55563" cy="5746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7" name="Rectangle 11"/>
          <p:cNvSpPr/>
          <p:nvPr/>
        </p:nvSpPr>
        <p:spPr>
          <a:xfrm rot="5400000" flipH="1">
            <a:off x="832645" y="646906"/>
            <a:ext cx="55562" cy="5746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9" name="Tijdelijke aanduiding voor tekst 14"/>
          <p:cNvSpPr>
            <a:spLocks noGrp="1"/>
          </p:cNvSpPr>
          <p:nvPr>
            <p:ph type="body" sz="quarter" idx="14"/>
          </p:nvPr>
        </p:nvSpPr>
        <p:spPr>
          <a:xfrm>
            <a:off x="573088" y="2753247"/>
            <a:ext cx="8008937" cy="618067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pic>
        <p:nvPicPr>
          <p:cNvPr id="9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42200" y="5645150"/>
            <a:ext cx="169227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27"/>
          <p:cNvSpPr>
            <a:spLocks noGrp="1"/>
          </p:cNvSpPr>
          <p:nvPr>
            <p:ph type="ctrTitle"/>
          </p:nvPr>
        </p:nvSpPr>
        <p:spPr>
          <a:xfrm>
            <a:off x="582613" y="1062541"/>
            <a:ext cx="8010525" cy="1464283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6000"/>
              </a:lnSpc>
              <a:defRPr sz="6000" b="0" i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0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pagina_met foto logo wit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 rot="5400000" flipH="1">
            <a:off x="832645" y="313531"/>
            <a:ext cx="55562" cy="5746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11"/>
          <p:cNvSpPr/>
          <p:nvPr/>
        </p:nvSpPr>
        <p:spPr>
          <a:xfrm rot="5400000" flipH="1">
            <a:off x="832644" y="480219"/>
            <a:ext cx="55563" cy="5746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6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454215" y="5649913"/>
            <a:ext cx="1668244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1"/>
          <p:cNvSpPr/>
          <p:nvPr/>
        </p:nvSpPr>
        <p:spPr>
          <a:xfrm rot="5400000" flipH="1">
            <a:off x="832645" y="646906"/>
            <a:ext cx="55562" cy="5746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9" name="Tijdelijke aanduiding voor tekst 14"/>
          <p:cNvSpPr>
            <a:spLocks noGrp="1"/>
          </p:cNvSpPr>
          <p:nvPr>
            <p:ph type="body" sz="quarter" idx="14"/>
          </p:nvPr>
        </p:nvSpPr>
        <p:spPr>
          <a:xfrm>
            <a:off x="573088" y="2753247"/>
            <a:ext cx="8008937" cy="618067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itle 27"/>
          <p:cNvSpPr>
            <a:spLocks noGrp="1"/>
          </p:cNvSpPr>
          <p:nvPr>
            <p:ph type="ctrTitle"/>
          </p:nvPr>
        </p:nvSpPr>
        <p:spPr>
          <a:xfrm>
            <a:off x="582613" y="1062541"/>
            <a:ext cx="8010525" cy="1464283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6000"/>
              </a:lnSpc>
              <a:defRPr sz="6000" b="0" i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pagina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 rot="5400000" flipH="1">
            <a:off x="832645" y="313531"/>
            <a:ext cx="55562" cy="5746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11"/>
          <p:cNvSpPr/>
          <p:nvPr/>
        </p:nvSpPr>
        <p:spPr>
          <a:xfrm rot="5400000" flipH="1">
            <a:off x="832644" y="480219"/>
            <a:ext cx="55563" cy="5746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6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42200" y="5645150"/>
            <a:ext cx="169227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1"/>
          <p:cNvSpPr/>
          <p:nvPr/>
        </p:nvSpPr>
        <p:spPr>
          <a:xfrm rot="5400000" flipH="1">
            <a:off x="832645" y="646906"/>
            <a:ext cx="55562" cy="5746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Title 27"/>
          <p:cNvSpPr>
            <a:spLocks noGrp="1"/>
          </p:cNvSpPr>
          <p:nvPr>
            <p:ph type="ctrTitle"/>
          </p:nvPr>
        </p:nvSpPr>
        <p:spPr>
          <a:xfrm>
            <a:off x="582613" y="1062541"/>
            <a:ext cx="8010525" cy="1464283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6000"/>
              </a:lnSpc>
              <a:defRPr sz="6000" b="0" i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ijdelijke aanduiding voor tekst 14"/>
          <p:cNvSpPr>
            <a:spLocks noGrp="1"/>
          </p:cNvSpPr>
          <p:nvPr>
            <p:ph type="body" sz="quarter" idx="14"/>
          </p:nvPr>
        </p:nvSpPr>
        <p:spPr>
          <a:xfrm>
            <a:off x="573088" y="2753247"/>
            <a:ext cx="8008937" cy="61806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000"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112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pagin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inhoud 11"/>
          <p:cNvSpPr>
            <a:spLocks noGrp="1"/>
          </p:cNvSpPr>
          <p:nvPr>
            <p:ph sz="quarter" idx="13"/>
          </p:nvPr>
        </p:nvSpPr>
        <p:spPr>
          <a:xfrm>
            <a:off x="573089" y="2412992"/>
            <a:ext cx="8008937" cy="3713171"/>
          </a:xfrm>
          <a:prstGeom prst="rect">
            <a:avLst/>
          </a:prstGeom>
        </p:spPr>
        <p:txBody>
          <a:bodyPr vert="horz" lIns="0" rIns="0"/>
          <a:lstStyle>
            <a:lvl1pPr marL="252000" indent="-252000">
              <a:lnSpc>
                <a:spcPts val="2400"/>
              </a:lnSpc>
              <a:buClrTx/>
              <a:buFont typeface="Arial"/>
              <a:buChar char="•"/>
              <a:defRPr sz="2400"/>
            </a:lvl1pPr>
            <a:lvl2pPr marL="504000" indent="-252000">
              <a:lnSpc>
                <a:spcPts val="2400"/>
              </a:lnSpc>
              <a:buClrTx/>
              <a:buFont typeface="Lucida Grande"/>
              <a:buChar char="–"/>
              <a:defRPr sz="2400"/>
            </a:lvl2pPr>
            <a:lvl3pPr marL="756000" indent="-252000">
              <a:lnSpc>
                <a:spcPts val="2400"/>
              </a:lnSpc>
              <a:buClrTx/>
              <a:buFont typeface="Wingdings" charset="2"/>
              <a:buChar char="§"/>
              <a:defRPr sz="2400"/>
            </a:lvl3pPr>
            <a:lvl4pPr marL="1008000" indent="-252000">
              <a:lnSpc>
                <a:spcPts val="2400"/>
              </a:lnSpc>
              <a:buClrTx/>
              <a:buFont typeface="Arial"/>
              <a:buChar char="•"/>
              <a:defRPr sz="2400"/>
            </a:lvl4pPr>
            <a:lvl5pPr marL="1260000" indent="-252000">
              <a:lnSpc>
                <a:spcPts val="2400"/>
              </a:lnSpc>
              <a:buClrTx/>
              <a:buFont typeface="Lucida Grande"/>
              <a:buChar char="–"/>
              <a:defRPr sz="24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73088" y="493180"/>
            <a:ext cx="8008937" cy="1143000"/>
          </a:xfrm>
          <a:prstGeom prst="rect">
            <a:avLst/>
          </a:prstGeom>
        </p:spPr>
        <p:txBody>
          <a:bodyPr lIns="0" tIns="0" rIns="0" bIns="0"/>
          <a:lstStyle>
            <a:lvl1pPr algn="l" eaLnBrk="1" hangingPunct="1">
              <a:lnSpc>
                <a:spcPts val="4200"/>
              </a:lnSpc>
              <a:defRPr sz="40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ijdelijke aanduiding voor tekst 14"/>
          <p:cNvSpPr>
            <a:spLocks noGrp="1"/>
          </p:cNvSpPr>
          <p:nvPr>
            <p:ph type="body" sz="quarter" idx="14"/>
          </p:nvPr>
        </p:nvSpPr>
        <p:spPr>
          <a:xfrm>
            <a:off x="573088" y="1718714"/>
            <a:ext cx="8008937" cy="524933"/>
          </a:xfrm>
          <a:prstGeom prst="rect">
            <a:avLst/>
          </a:prstGeom>
        </p:spPr>
        <p:txBody>
          <a:bodyPr vert="horz" lIns="0" r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000"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573088" y="6356350"/>
            <a:ext cx="3541712" cy="365125"/>
          </a:xfrm>
        </p:spPr>
        <p:txBody>
          <a:bodyPr lIns="0" rIns="0"/>
          <a:lstStyle>
            <a:lvl1pPr>
              <a:defRPr>
                <a:solidFill>
                  <a:srgbClr val="1B143C"/>
                </a:solidFill>
              </a:defRPr>
            </a:lvl1pPr>
          </a:lstStyle>
          <a:p>
            <a:pPr>
              <a:defRPr/>
            </a:pPr>
            <a:r>
              <a:rPr lang="nl-NL"/>
              <a:t>Provincie Gelderland | </a:t>
            </a:r>
            <a:fld id="{2BE5F5D7-35F2-8045-9A03-8A17244D71DA}" type="datetime3">
              <a:rPr lang="nl-NL"/>
              <a:pPr>
                <a:defRPr/>
              </a:pPr>
              <a:t>23/09/2019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1B143C"/>
                </a:solidFill>
              </a:defRPr>
            </a:lvl1pPr>
          </a:lstStyle>
          <a:p>
            <a:pPr>
              <a:defRPr/>
            </a:pPr>
            <a:fld id="{C15E2364-82A4-DE48-9B47-8D308C858E7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6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pagina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11"/>
          <p:cNvSpPr>
            <a:spLocks noGrp="1"/>
          </p:cNvSpPr>
          <p:nvPr>
            <p:ph sz="quarter" idx="14"/>
          </p:nvPr>
        </p:nvSpPr>
        <p:spPr>
          <a:xfrm>
            <a:off x="573088" y="1930400"/>
            <a:ext cx="8008937" cy="4195763"/>
          </a:xfrm>
          <a:prstGeom prst="rect">
            <a:avLst/>
          </a:prstGeom>
        </p:spPr>
        <p:txBody>
          <a:bodyPr vert="horz" lIns="0" rIns="0"/>
          <a:lstStyle>
            <a:lvl1pPr marL="252000" indent="-252000">
              <a:lnSpc>
                <a:spcPts val="2400"/>
              </a:lnSpc>
              <a:buClrTx/>
              <a:buFont typeface="Arial"/>
              <a:buChar char="•"/>
              <a:defRPr sz="2400"/>
            </a:lvl1pPr>
            <a:lvl2pPr marL="504000" indent="-252000">
              <a:lnSpc>
                <a:spcPts val="2400"/>
              </a:lnSpc>
              <a:buClrTx/>
              <a:buFont typeface="Lucida Grande"/>
              <a:buChar char="–"/>
              <a:defRPr sz="2400"/>
            </a:lvl2pPr>
            <a:lvl3pPr marL="756000" indent="-252000">
              <a:lnSpc>
                <a:spcPts val="2400"/>
              </a:lnSpc>
              <a:buClrTx/>
              <a:buFont typeface="Wingdings" charset="2"/>
              <a:buChar char="§"/>
              <a:defRPr sz="2400"/>
            </a:lvl3pPr>
            <a:lvl4pPr marL="1008000" indent="-252000">
              <a:lnSpc>
                <a:spcPts val="2400"/>
              </a:lnSpc>
              <a:buClrTx/>
              <a:buFont typeface="Arial"/>
              <a:buChar char="•"/>
              <a:defRPr sz="2400"/>
            </a:lvl4pPr>
            <a:lvl5pPr marL="1260000" indent="-252000">
              <a:lnSpc>
                <a:spcPts val="2400"/>
              </a:lnSpc>
              <a:buClrTx/>
              <a:buFont typeface="Lucida Grande"/>
              <a:buChar char="–"/>
              <a:defRPr sz="24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73088" y="493180"/>
            <a:ext cx="8008937" cy="1143000"/>
          </a:xfrm>
          <a:prstGeom prst="rect">
            <a:avLst/>
          </a:prstGeom>
        </p:spPr>
        <p:txBody>
          <a:bodyPr lIns="0" tIns="0" rIns="0" bIns="0"/>
          <a:lstStyle>
            <a:lvl1pPr algn="l" eaLnBrk="1" hangingPunct="1">
              <a:lnSpc>
                <a:spcPts val="4200"/>
              </a:lnSpc>
              <a:defRPr sz="40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rgbClr val="1B143C"/>
                </a:solidFill>
              </a:defRPr>
            </a:lvl1pPr>
          </a:lstStyle>
          <a:p>
            <a:pPr>
              <a:defRPr/>
            </a:pPr>
            <a:fld id="{5C607779-D8D7-3B4A-9FD2-C764F6A3213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6"/>
          </p:nvPr>
        </p:nvSpPr>
        <p:spPr>
          <a:xfrm>
            <a:off x="573088" y="6356350"/>
            <a:ext cx="3541712" cy="365125"/>
          </a:xfrm>
        </p:spPr>
        <p:txBody>
          <a:bodyPr lIns="0" rIns="0"/>
          <a:lstStyle>
            <a:lvl1pPr>
              <a:defRPr>
                <a:solidFill>
                  <a:srgbClr val="1B143C"/>
                </a:solidFill>
              </a:defRPr>
            </a:lvl1pPr>
          </a:lstStyle>
          <a:p>
            <a:pPr>
              <a:defRPr/>
            </a:pPr>
            <a:r>
              <a:rPr lang="nl-NL"/>
              <a:t>Provincie Gelderland | </a:t>
            </a:r>
            <a:fld id="{65810758-B8C2-2A40-8D66-9B278AB7EFE9}" type="datetime3">
              <a:rPr lang="nl-NL"/>
              <a:pPr>
                <a:defRPr/>
              </a:pPr>
              <a:t>23/09/2019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1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grafiek 2"/>
          <p:cNvSpPr>
            <a:spLocks noGrp="1"/>
          </p:cNvSpPr>
          <p:nvPr>
            <p:ph type="chart" sz="quarter" idx="15"/>
          </p:nvPr>
        </p:nvSpPr>
        <p:spPr>
          <a:xfrm>
            <a:off x="573088" y="2412992"/>
            <a:ext cx="8008937" cy="3713171"/>
          </a:xfrm>
          <a:prstGeom prst="rect">
            <a:avLst/>
          </a:prstGeom>
        </p:spPr>
        <p:txBody>
          <a:bodyPr vert="horz" lIns="0" rIns="0"/>
          <a:lstStyle>
            <a:lvl1pPr marL="0" indent="0">
              <a:lnSpc>
                <a:spcPts val="2400"/>
              </a:lnSpc>
              <a:buNone/>
              <a:defRPr sz="2400" baseline="0"/>
            </a:lvl1pPr>
          </a:lstStyle>
          <a:p>
            <a:pPr lvl="0"/>
            <a:r>
              <a:rPr lang="nl-NL" noProof="0"/>
              <a:t>Klik op het pictogram als u een grafiek wilt toevoegen</a:t>
            </a:r>
            <a:endParaRPr lang="nl-NL" noProof="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73088" y="493180"/>
            <a:ext cx="8008937" cy="1143000"/>
          </a:xfrm>
          <a:prstGeom prst="rect">
            <a:avLst/>
          </a:prstGeom>
        </p:spPr>
        <p:txBody>
          <a:bodyPr lIns="0" tIns="0" rIns="0" bIns="0"/>
          <a:lstStyle>
            <a:lvl1pPr algn="l" eaLnBrk="1" hangingPunct="1">
              <a:lnSpc>
                <a:spcPts val="4200"/>
              </a:lnSpc>
              <a:defRPr sz="40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ijdelijke aanduiding voor tekst 14"/>
          <p:cNvSpPr>
            <a:spLocks noGrp="1"/>
          </p:cNvSpPr>
          <p:nvPr>
            <p:ph type="body" sz="quarter" idx="14"/>
          </p:nvPr>
        </p:nvSpPr>
        <p:spPr>
          <a:xfrm>
            <a:off x="573088" y="1718714"/>
            <a:ext cx="8008937" cy="524933"/>
          </a:xfrm>
          <a:prstGeom prst="rect">
            <a:avLst/>
          </a:prstGeom>
        </p:spPr>
        <p:txBody>
          <a:bodyPr vert="horz" lIns="0" r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000"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1B143C"/>
                </a:solidFill>
              </a:defRPr>
            </a:lvl1pPr>
          </a:lstStyle>
          <a:p>
            <a:pPr>
              <a:defRPr/>
            </a:pPr>
            <a:fld id="{837BF88C-912F-4E48-B1D9-F670EAAACF7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7"/>
          </p:nvPr>
        </p:nvSpPr>
        <p:spPr>
          <a:xfrm>
            <a:off x="573088" y="6356350"/>
            <a:ext cx="3541712" cy="365125"/>
          </a:xfrm>
        </p:spPr>
        <p:txBody>
          <a:bodyPr lIns="0" rIns="0"/>
          <a:lstStyle>
            <a:lvl1pPr>
              <a:defRPr>
                <a:solidFill>
                  <a:srgbClr val="1B143C"/>
                </a:solidFill>
              </a:defRPr>
            </a:lvl1pPr>
          </a:lstStyle>
          <a:p>
            <a:pPr>
              <a:defRPr/>
            </a:pPr>
            <a:r>
              <a:rPr lang="nl-NL"/>
              <a:t>Provincie Gelderland | </a:t>
            </a:r>
            <a:fld id="{B8D04DED-2B94-BF4D-B021-0F5A96058435}" type="datetime3">
              <a:rPr lang="nl-NL"/>
              <a:pPr>
                <a:defRPr/>
              </a:pPr>
              <a:t>23/09/2019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6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logo zw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42200" y="5645150"/>
            <a:ext cx="169227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 rot="5400000" flipH="1">
            <a:off x="832645" y="313531"/>
            <a:ext cx="55562" cy="5746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2" name="Rectangle 11"/>
          <p:cNvSpPr/>
          <p:nvPr userDrawn="1"/>
        </p:nvSpPr>
        <p:spPr>
          <a:xfrm rot="5400000" flipH="1">
            <a:off x="832644" y="480219"/>
            <a:ext cx="55563" cy="5746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13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42200" y="5645150"/>
            <a:ext cx="169227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1"/>
          <p:cNvSpPr/>
          <p:nvPr userDrawn="1"/>
        </p:nvSpPr>
        <p:spPr>
          <a:xfrm rot="5400000" flipH="1">
            <a:off x="832645" y="646906"/>
            <a:ext cx="55562" cy="5746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5" name="Title 27"/>
          <p:cNvSpPr>
            <a:spLocks noGrp="1"/>
          </p:cNvSpPr>
          <p:nvPr>
            <p:ph type="ctrTitle"/>
          </p:nvPr>
        </p:nvSpPr>
        <p:spPr>
          <a:xfrm>
            <a:off x="582613" y="1062541"/>
            <a:ext cx="8010525" cy="1464283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6000"/>
              </a:lnSpc>
              <a:defRPr sz="6000" b="0" i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6" name="Tijdelijke aanduiding voor tekst 14"/>
          <p:cNvSpPr>
            <a:spLocks noGrp="1"/>
          </p:cNvSpPr>
          <p:nvPr>
            <p:ph type="body" sz="quarter" idx="14"/>
          </p:nvPr>
        </p:nvSpPr>
        <p:spPr>
          <a:xfrm>
            <a:off x="573088" y="2753247"/>
            <a:ext cx="8008937" cy="61806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000"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69851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B8A91"/>
                </a:solidFill>
                <a:latin typeface="Georgia" charset="0"/>
              </a:defRPr>
            </a:lvl1pPr>
          </a:lstStyle>
          <a:p>
            <a:pPr>
              <a:defRPr/>
            </a:pPr>
            <a:fld id="{8B8FBCC9-5333-4540-9ABF-90E3BA903EBA}" type="datetime3">
              <a:rPr lang="nl-NL"/>
              <a:pPr>
                <a:defRPr/>
              </a:pPr>
              <a:t>23/09/2019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B8A91"/>
                </a:solidFill>
                <a:latin typeface="Georgia" charset="0"/>
              </a:defRPr>
            </a:lvl1pPr>
          </a:lstStyle>
          <a:p>
            <a:pPr>
              <a:defRPr/>
            </a:pPr>
            <a:fld id="{E6A14F4F-0B95-E342-B80E-0A52A7743C0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grpSp>
        <p:nvGrpSpPr>
          <p:cNvPr id="1028" name="Group 3"/>
          <p:cNvGrpSpPr>
            <a:grpSpLocks/>
          </p:cNvGrpSpPr>
          <p:nvPr/>
        </p:nvGrpSpPr>
        <p:grpSpPr bwMode="auto">
          <a:xfrm>
            <a:off x="0" y="573088"/>
            <a:ext cx="107950" cy="2282825"/>
            <a:chOff x="0" y="573812"/>
            <a:chExt cx="107590" cy="2282884"/>
          </a:xfrm>
        </p:grpSpPr>
        <p:sp>
          <p:nvSpPr>
            <p:cNvPr id="8" name="Rectangle 4"/>
            <p:cNvSpPr/>
            <p:nvPr/>
          </p:nvSpPr>
          <p:spPr>
            <a:xfrm flipH="1">
              <a:off x="0" y="573812"/>
              <a:ext cx="107590" cy="5731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/>
            </a:p>
          </p:txBody>
        </p:sp>
        <p:sp>
          <p:nvSpPr>
            <p:cNvPr id="9" name="Rectangle 5"/>
            <p:cNvSpPr/>
            <p:nvPr/>
          </p:nvSpPr>
          <p:spPr>
            <a:xfrm flipH="1">
              <a:off x="0" y="1146914"/>
              <a:ext cx="107590" cy="5746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/>
            </a:p>
          </p:txBody>
        </p:sp>
        <p:sp>
          <p:nvSpPr>
            <p:cNvPr id="10" name="Rectangle 6"/>
            <p:cNvSpPr/>
            <p:nvPr/>
          </p:nvSpPr>
          <p:spPr>
            <a:xfrm flipH="1">
              <a:off x="0" y="1721604"/>
              <a:ext cx="107590" cy="5731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/>
            </a:p>
          </p:txBody>
        </p:sp>
        <p:sp>
          <p:nvSpPr>
            <p:cNvPr id="11" name="Rectangle 7"/>
            <p:cNvSpPr/>
            <p:nvPr/>
          </p:nvSpPr>
          <p:spPr>
            <a:xfrm flipH="1">
              <a:off x="0" y="2283593"/>
              <a:ext cx="107590" cy="573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4" r:id="rId2"/>
    <p:sldLayoutId id="2147483722" r:id="rId3"/>
    <p:sldLayoutId id="2147483719" r:id="rId4"/>
    <p:sldLayoutId id="2147483720" r:id="rId5"/>
    <p:sldLayoutId id="2147483721" r:id="rId6"/>
    <p:sldLayoutId id="2147483723" r:id="rId7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eorgia"/>
          <a:ea typeface="MS PGothic" pitchFamily="34" charset="-128"/>
          <a:cs typeface="MS PGothic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charset="0"/>
          <a:ea typeface="MS PGothic" pitchFamily="34" charset="-128"/>
          <a:cs typeface="MS PGothic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charset="0"/>
          <a:ea typeface="MS PGothic" pitchFamily="34" charset="-128"/>
          <a:cs typeface="MS PGothic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charset="0"/>
          <a:ea typeface="MS PGothic" pitchFamily="34" charset="-128"/>
          <a:cs typeface="MS PGothic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charset="0"/>
          <a:ea typeface="MS PGothic" pitchFamily="34" charset="-128"/>
          <a:cs typeface="MS PGothic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Georgia"/>
          <a:ea typeface="MS PGothic" pitchFamily="34" charset="-128"/>
          <a:cs typeface="MS PGothic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eorgia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eorgia"/>
          <a:ea typeface="MS PGothic" pitchFamily="34" charset="-128"/>
          <a:cs typeface="MS PGothic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eorgia"/>
          <a:ea typeface="MS PGothic" pitchFamily="34" charset="-128"/>
          <a:cs typeface="MS PGothic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eorgia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eoserver.prvgld.nl/geoserver/Cultuur/ows?service=WFS&amp;request=GetFeature&amp;typeName=Cultuur:Molens&amp;cql_filter=Cultuur:objectid=63&amp;outputFormat=GML2" TargetMode="External"/><Relationship Id="rId2" Type="http://schemas.openxmlformats.org/officeDocument/2006/relationships/hyperlink" Target="http://rasters.prvgld.nl/erdas-iws/ogc/wms/Luchtfoto_2017?service=WMS&amp;request=GetMap&amp;crs=EPSG:28992&amp;format=image/png&amp;layers=Lufo_2017_HRES_2017_Gelderland_O10.ecw&amp;bbox=190700,443050,191200,443550&amp;width=500&amp;height=500&amp;version=1.3.0&amp;styles=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ags101.prvgld.nl/arcgis/rest/services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gs101.prvgld.nl/arcgis/rest/services/Algemeen/zoeken_hectometrering/MapServer/0/query?where=hm%3D23+and+weg_nr%3D%27N325%27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Geo-api’s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790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Geo-api’s</a:t>
            </a:r>
            <a:r>
              <a:rPr lang="nl-NL" dirty="0"/>
              <a:t>	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C644549F-0CDF-4F61-9558-80135A583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209975"/>
            <a:ext cx="6800850" cy="3257550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BE645E50-9F34-4819-9499-9DD0C5FD5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42956">
            <a:off x="6089426" y="2627553"/>
            <a:ext cx="1609249" cy="109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2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sz="quarter" idx="13"/>
          </p:nvPr>
        </p:nvSpPr>
        <p:spPr>
          <a:xfrm>
            <a:off x="573089" y="1107348"/>
            <a:ext cx="8008937" cy="5018816"/>
          </a:xfrm>
        </p:spPr>
        <p:txBody>
          <a:bodyPr/>
          <a:lstStyle/>
          <a:p>
            <a:r>
              <a:rPr lang="nl-NL" dirty="0" err="1"/>
              <a:t>Geo</a:t>
            </a:r>
            <a:r>
              <a:rPr lang="nl-NL" dirty="0"/>
              <a:t>-data delen als Open data</a:t>
            </a:r>
          </a:p>
          <a:p>
            <a:r>
              <a:rPr lang="nl-NL" dirty="0"/>
              <a:t>Standaarden Open Gis Consortium (OGC)</a:t>
            </a:r>
          </a:p>
          <a:p>
            <a:pPr lvl="1"/>
            <a:r>
              <a:rPr lang="nl-NL" dirty="0"/>
              <a:t>WMS (2000) – view service</a:t>
            </a:r>
          </a:p>
          <a:p>
            <a:pPr lvl="1"/>
            <a:r>
              <a:rPr lang="nl-NL" dirty="0"/>
              <a:t>WFS (2002) – download service</a:t>
            </a:r>
          </a:p>
          <a:p>
            <a:r>
              <a:rPr lang="nl-NL" dirty="0"/>
              <a:t>Functionaliteit</a:t>
            </a:r>
          </a:p>
          <a:p>
            <a:pPr lvl="1"/>
            <a:r>
              <a:rPr lang="nl-NL" dirty="0"/>
              <a:t>	kaartuitsnede ophalen</a:t>
            </a:r>
          </a:p>
          <a:p>
            <a:pPr lvl="1"/>
            <a:r>
              <a:rPr lang="nl-NL" dirty="0"/>
              <a:t>	data ophalen</a:t>
            </a:r>
          </a:p>
          <a:p>
            <a:pPr lvl="4"/>
            <a:r>
              <a:rPr lang="nl-NL" dirty="0" err="1"/>
              <a:t>bounding</a:t>
            </a:r>
            <a:r>
              <a:rPr lang="nl-NL" dirty="0"/>
              <a:t> box</a:t>
            </a:r>
          </a:p>
          <a:p>
            <a:pPr lvl="4"/>
            <a:r>
              <a:rPr lang="nl-NL" dirty="0"/>
              <a:t>filtering</a:t>
            </a:r>
          </a:p>
          <a:p>
            <a:pPr marL="0" indent="0">
              <a:buNone/>
            </a:pPr>
            <a:endParaRPr lang="nl-NL" sz="1200" dirty="0"/>
          </a:p>
          <a:p>
            <a:endParaRPr lang="nl-NL" sz="12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Historie</a:t>
            </a:r>
          </a:p>
        </p:txBody>
      </p:sp>
    </p:spTree>
    <p:extLst>
      <p:ext uri="{BB962C8B-B14F-4D97-AF65-F5344CB8AC3E}">
        <p14:creationId xmlns:p14="http://schemas.microsoft.com/office/powerpoint/2010/main" val="117479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7"/>
          <p:cNvSpPr>
            <a:spLocks noGrp="1"/>
          </p:cNvSpPr>
          <p:nvPr>
            <p:ph sz="quarter" idx="14"/>
          </p:nvPr>
        </p:nvSpPr>
        <p:spPr>
          <a:xfrm>
            <a:off x="573088" y="1333500"/>
            <a:ext cx="8008937" cy="4792663"/>
          </a:xfrm>
        </p:spPr>
        <p:txBody>
          <a:bodyPr/>
          <a:lstStyle/>
          <a:p>
            <a:pPr marL="0" indent="0">
              <a:buNone/>
            </a:pPr>
            <a:r>
              <a:rPr lang="nl-NL" sz="2000" dirty="0" err="1"/>
              <a:t>Endpoint</a:t>
            </a:r>
            <a:r>
              <a:rPr lang="nl-NL" sz="2000" dirty="0"/>
              <a:t> URL + HTTP GET/POST </a:t>
            </a:r>
            <a:r>
              <a:rPr lang="nl-NL" sz="2000" dirty="0" err="1"/>
              <a:t>arguments</a:t>
            </a:r>
            <a:endParaRPr lang="nl-NL" sz="2000" dirty="0"/>
          </a:p>
          <a:p>
            <a:pPr marL="0" indent="0">
              <a:buNone/>
            </a:pPr>
            <a:r>
              <a:rPr lang="nl-NL" sz="2000" dirty="0"/>
              <a:t>https:// ……  ?</a:t>
            </a:r>
            <a:r>
              <a:rPr lang="nl-NL" sz="2000" dirty="0" err="1"/>
              <a:t>request</a:t>
            </a:r>
            <a:r>
              <a:rPr lang="nl-NL" sz="2000" dirty="0"/>
              <a:t>=get… &amp;</a:t>
            </a:r>
            <a:r>
              <a:rPr lang="nl-NL" sz="2000" dirty="0" err="1"/>
              <a:t>bbox</a:t>
            </a:r>
            <a:r>
              <a:rPr lang="nl-NL" sz="2000" dirty="0"/>
              <a:t> = ……. &amp; format=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WMS</a:t>
            </a:r>
          </a:p>
          <a:p>
            <a:r>
              <a:rPr lang="nl-NL" sz="2000" dirty="0">
                <a:hlinkClick r:id="rId2"/>
              </a:rPr>
              <a:t>http://rasters.prvgld.nl/erdas-iws/ogc/wms/Luchtfoto_2017?service=WMS&amp;request=GetMap&amp;crs=EPSG:28992&amp;format=image/png&amp;layers=Lufo_2017_HRES_2017_Gelderland_O10.ecw&amp;bbox=190700,443050,191200,443550&amp;width=500&amp;height=500&amp;version=1.3.0&amp;styles=</a:t>
            </a:r>
            <a:endParaRPr lang="nl-NL" sz="2000" dirty="0"/>
          </a:p>
          <a:p>
            <a:endParaRPr lang="nl-NL" sz="2000" dirty="0"/>
          </a:p>
          <a:p>
            <a:pPr marL="0" indent="0">
              <a:buNone/>
            </a:pPr>
            <a:r>
              <a:rPr lang="nl-NL" sz="2000" dirty="0"/>
              <a:t>WFS</a:t>
            </a:r>
          </a:p>
          <a:p>
            <a:r>
              <a:rPr lang="nl-NL" sz="2000" dirty="0">
                <a:hlinkClick r:id="rId3"/>
              </a:rPr>
              <a:t>http://geoserver.prvgld.nl/geoserver/Cultuur/ows?service=WFS&amp;request=GetFeature&amp;typeName=Cultuur:Molens&amp;cql_filter=Cultuur:objectid=63&amp;outputFormat=GML2</a:t>
            </a:r>
            <a:endParaRPr lang="nl-NL" sz="20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573088" y="493180"/>
            <a:ext cx="8008937" cy="586320"/>
          </a:xfrm>
        </p:spPr>
        <p:txBody>
          <a:bodyPr/>
          <a:lstStyle/>
          <a:p>
            <a:r>
              <a:rPr lang="nl-NL" dirty="0"/>
              <a:t>WMS/WFS services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15E2364-82A4-DE48-9B47-8D308C858E7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Provincie Gelderland | </a:t>
            </a:r>
            <a:fld id="{2BE5F5D7-35F2-8045-9A03-8A17244D71DA}" type="datetime3">
              <a:rPr lang="nl-NL" smtClean="0"/>
              <a:pPr>
                <a:defRPr/>
              </a:pPr>
              <a:t>23/09/2019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2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Succesvol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C607779-D8D7-3B4A-9FD2-C764F6A3213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Provincie Gelderland | </a:t>
            </a:r>
            <a:fld id="{65810758-B8C2-2A40-8D66-9B278AB7EFE9}" type="datetime3">
              <a:rPr lang="nl-NL" smtClean="0"/>
              <a:pPr>
                <a:defRPr/>
              </a:pPr>
              <a:t>23/09/2019</a:t>
            </a:fld>
            <a:endParaRPr lang="en-US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FFDB3D88-5CF2-491E-8816-45F12E7B8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81" y="1089746"/>
            <a:ext cx="6796088" cy="521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2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A27E9C0A-960A-4E34-A661-50E7E72B1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03" y="2256638"/>
            <a:ext cx="6558903" cy="3972121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67E49FC8-FBD0-4939-BD21-02D0F42491C4}"/>
              </a:ext>
            </a:extLst>
          </p:cNvPr>
          <p:cNvSpPr txBox="1"/>
          <p:nvPr/>
        </p:nvSpPr>
        <p:spPr>
          <a:xfrm>
            <a:off x="3347207" y="6567001"/>
            <a:ext cx="2880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Bron afbeelding: </a:t>
            </a:r>
            <a:r>
              <a:rPr lang="nl-NL" sz="1400" dirty="0" err="1"/>
              <a:t>Geonovum</a:t>
            </a:r>
            <a:r>
              <a:rPr lang="nl-NL" sz="1400" dirty="0"/>
              <a:t> </a:t>
            </a:r>
            <a:r>
              <a:rPr lang="nl-NL" sz="1400" dirty="0" err="1"/>
              <a:t>SDI.next</a:t>
            </a:r>
            <a:endParaRPr lang="nl-NL" sz="1400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EA20F81-167A-44B8-B855-E8F74B4F4E4F}"/>
              </a:ext>
            </a:extLst>
          </p:cNvPr>
          <p:cNvSpPr/>
          <p:nvPr/>
        </p:nvSpPr>
        <p:spPr>
          <a:xfrm>
            <a:off x="666923" y="1127864"/>
            <a:ext cx="78166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latin typeface="+mj-lt"/>
              </a:rPr>
              <a:t>Succesvol, maar…….</a:t>
            </a:r>
          </a:p>
          <a:p>
            <a:r>
              <a:rPr lang="nl-NL" dirty="0">
                <a:latin typeface="+mj-lt"/>
              </a:rPr>
              <a:t>						geen 'gangbare web architectuur’</a:t>
            </a:r>
          </a:p>
        </p:txBody>
      </p:sp>
    </p:spTree>
    <p:extLst>
      <p:ext uri="{BB962C8B-B14F-4D97-AF65-F5344CB8AC3E}">
        <p14:creationId xmlns:p14="http://schemas.microsoft.com/office/powerpoint/2010/main" val="354056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D6D5EBE-E869-4196-8A02-BA0046111AB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3088" y="1955800"/>
            <a:ext cx="8008937" cy="4170363"/>
          </a:xfrm>
        </p:spPr>
        <p:txBody>
          <a:bodyPr/>
          <a:lstStyle/>
          <a:p>
            <a:pPr marL="0">
              <a:buNone/>
            </a:pPr>
            <a:r>
              <a:rPr lang="nl-NL" dirty="0"/>
              <a:t>Provincie Gelderland</a:t>
            </a:r>
          </a:p>
          <a:p>
            <a:pPr marL="0">
              <a:buNone/>
            </a:pPr>
            <a:endParaRPr lang="nl-N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WMS / WFS  (246 op NGR)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ESRI REST services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NL" dirty="0"/>
              <a:t>Map services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NL" dirty="0"/>
              <a:t>Feature services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NL" dirty="0" err="1"/>
              <a:t>Geoprocessing</a:t>
            </a:r>
            <a:r>
              <a:rPr lang="nl-NL" dirty="0"/>
              <a:t> services</a:t>
            </a:r>
          </a:p>
          <a:p>
            <a:pPr marL="252000" lvl="1" indent="0">
              <a:buNone/>
            </a:pPr>
            <a:endParaRPr lang="nl-NL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52000" lvl="1" indent="0">
              <a:buNone/>
            </a:pPr>
            <a:r>
              <a:rPr lang="nl-N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http://ags101.prvgld.nl/arcgis/rest/services</a:t>
            </a:r>
            <a:endParaRPr lang="nl-NL" dirty="0"/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FE89374-9E71-461F-9B7C-22385E8CD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Heden</a:t>
            </a:r>
            <a:br>
              <a:rPr lang="nl-NL" dirty="0"/>
            </a:b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1E2E9D9-634D-4485-89AD-EAA4462285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5C607779-D8D7-3B4A-9FD2-C764F6A3213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7205E08-D9DD-414F-A07B-1CCDD382322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Provincie Gelderland | </a:t>
            </a:r>
            <a:fld id="{65810758-B8C2-2A40-8D66-9B278AB7EFE9}" type="datetime3">
              <a:rPr lang="nl-NL" smtClean="0"/>
              <a:pPr>
                <a:defRPr/>
              </a:pPr>
              <a:t>23/09/2019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1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7C1FD67-97BB-4ECC-B691-E531697AA9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3088" y="1110954"/>
            <a:ext cx="8008937" cy="5015210"/>
          </a:xfrm>
        </p:spPr>
        <p:txBody>
          <a:bodyPr/>
          <a:lstStyle/>
          <a:p>
            <a:pPr marL="0" indent="0">
              <a:buNone/>
            </a:pPr>
            <a:endParaRPr lang="nl-NL" dirty="0"/>
          </a:p>
          <a:p>
            <a:r>
              <a:rPr lang="nl-NL" dirty="0" err="1">
                <a:hlinkClick r:id="rId2"/>
              </a:rPr>
              <a:t>Hectometrering</a:t>
            </a:r>
            <a:endParaRPr lang="nl-NL" dirty="0"/>
          </a:p>
          <a:p>
            <a:r>
              <a:rPr lang="nl-NL" dirty="0"/>
              <a:t>Basisregistratie Adressen en Gebouwen (BAG)</a:t>
            </a:r>
          </a:p>
          <a:p>
            <a:r>
              <a:rPr lang="nl-NL" dirty="0"/>
              <a:t>PDOK Locatieserver 3.0</a:t>
            </a:r>
          </a:p>
          <a:p>
            <a:pPr lvl="1"/>
            <a:r>
              <a:rPr lang="nl-NL" dirty="0"/>
              <a:t>BAG</a:t>
            </a:r>
          </a:p>
          <a:p>
            <a:pPr lvl="1"/>
            <a:r>
              <a:rPr lang="nl-NL" dirty="0"/>
              <a:t>Digitale Kadastrale Kaart (DKK)</a:t>
            </a:r>
          </a:p>
          <a:p>
            <a:pPr lvl="1"/>
            <a:r>
              <a:rPr lang="nl-NL" dirty="0"/>
              <a:t>Nationaal Wegen Bestand (NWB)</a:t>
            </a:r>
          </a:p>
          <a:p>
            <a:pPr lvl="1"/>
            <a:r>
              <a:rPr lang="nl-NL" dirty="0" err="1"/>
              <a:t>Waterschapsgrenzen</a:t>
            </a:r>
            <a:r>
              <a:rPr lang="nl-NL" dirty="0"/>
              <a:t> (</a:t>
            </a:r>
            <a:r>
              <a:rPr lang="nl-NL" dirty="0" err="1"/>
              <a:t>Waterschapshuis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Bestuurlijke Grenzen (CBS)</a:t>
            </a:r>
          </a:p>
          <a:p>
            <a:pPr lvl="1"/>
            <a:r>
              <a:rPr lang="nl-NL" dirty="0"/>
              <a:t>Wijken en buurten  (CBS) </a:t>
            </a:r>
          </a:p>
          <a:p>
            <a:pPr marL="252000" lvl="1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28615F-BB7B-403F-B686-E3BDD462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Populaire </a:t>
            </a:r>
            <a:r>
              <a:rPr lang="nl-NL" dirty="0" err="1"/>
              <a:t>Geo-API’s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44B4104-D741-463E-8B8D-D4667D25F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5C607779-D8D7-3B4A-9FD2-C764F6A3213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B45897D-64AF-4268-8EC2-4FC55D513E4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Provincie Gelderland | </a:t>
            </a:r>
            <a:fld id="{65810758-B8C2-2A40-8D66-9B278AB7EFE9}" type="datetime3">
              <a:rPr lang="nl-NL" smtClean="0"/>
              <a:pPr>
                <a:defRPr/>
              </a:pPr>
              <a:t>23/09/2019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0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BB88CC4-DE55-48CB-8D78-27ED8AAE4B4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nl-NL" dirty="0"/>
              <a:t>WFS3 (OGC API)</a:t>
            </a:r>
          </a:p>
          <a:p>
            <a:pPr lvl="1"/>
            <a:r>
              <a:rPr lang="nl-NL" dirty="0"/>
              <a:t>Moderne API: HTTP, REST, JSON,..</a:t>
            </a:r>
          </a:p>
          <a:p>
            <a:pPr lvl="2"/>
            <a:r>
              <a:rPr lang="nl-NL" dirty="0"/>
              <a:t>opvragen van alle data</a:t>
            </a:r>
          </a:p>
          <a:p>
            <a:pPr lvl="2"/>
            <a:r>
              <a:rPr lang="nl-NL" dirty="0"/>
              <a:t>opvragen van data op basis van </a:t>
            </a:r>
            <a:r>
              <a:rPr lang="nl-NL" dirty="0" err="1"/>
              <a:t>id</a:t>
            </a:r>
            <a:r>
              <a:rPr lang="nl-NL" dirty="0"/>
              <a:t>, </a:t>
            </a:r>
            <a:r>
              <a:rPr lang="nl-NL" dirty="0" err="1"/>
              <a:t>bbox</a:t>
            </a:r>
            <a:r>
              <a:rPr lang="nl-NL" dirty="0"/>
              <a:t>,..</a:t>
            </a:r>
          </a:p>
          <a:p>
            <a:pPr lvl="2"/>
            <a:r>
              <a:rPr lang="nl-NL" dirty="0"/>
              <a:t>Paginering</a:t>
            </a:r>
          </a:p>
          <a:p>
            <a:pPr lvl="2"/>
            <a:r>
              <a:rPr lang="nl-NL" dirty="0"/>
              <a:t>Indexatie door populaire zoekmachines</a:t>
            </a:r>
          </a:p>
          <a:p>
            <a:r>
              <a:rPr lang="nl-NL" dirty="0"/>
              <a:t>Planning</a:t>
            </a:r>
          </a:p>
          <a:p>
            <a:pPr lvl="1"/>
            <a:r>
              <a:rPr lang="nl-NL" dirty="0"/>
              <a:t>2020 vaststellen ‘kern’</a:t>
            </a:r>
          </a:p>
          <a:p>
            <a:pPr lvl="1"/>
            <a:r>
              <a:rPr lang="nl-NL" dirty="0"/>
              <a:t>202x opname ‘pas toe of leg uit’</a:t>
            </a:r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D7AE4E-B4CF-4DD8-A149-0FAAC210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Toekomst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B26D52F-61AD-44D0-8273-D94FE8B5CB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5C607779-D8D7-3B4A-9FD2-C764F6A3213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4C46090-AEFB-48BE-A910-E48AA3CD1B3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Provincie Gelderland | </a:t>
            </a:r>
            <a:fld id="{65810758-B8C2-2A40-8D66-9B278AB7EFE9}" type="datetime3">
              <a:rPr lang="nl-NL" smtClean="0"/>
              <a:pPr>
                <a:defRPr/>
              </a:pPr>
              <a:t>23/09/2019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9135"/>
      </p:ext>
    </p:extLst>
  </p:cSld>
  <p:clrMapOvr>
    <a:masterClrMapping/>
  </p:clrMapOvr>
</p:sld>
</file>

<file path=ppt/theme/theme1.xml><?xml version="1.0" encoding="utf-8"?>
<a:theme xmlns:a="http://schemas.openxmlformats.org/drawingml/2006/main" name="GELD-009-4_PowerPointTemplate_v10">
  <a:themeElements>
    <a:clrScheme name="Provincie Gelderland">
      <a:dk1>
        <a:srgbClr val="1B143C"/>
      </a:dk1>
      <a:lt1>
        <a:srgbClr val="FFFFFF"/>
      </a:lt1>
      <a:dk2>
        <a:srgbClr val="1B143C"/>
      </a:dk2>
      <a:lt2>
        <a:srgbClr val="D9E020"/>
      </a:lt2>
      <a:accent1>
        <a:srgbClr val="005B7F"/>
      </a:accent1>
      <a:accent2>
        <a:srgbClr val="48A842"/>
      </a:accent2>
      <a:accent3>
        <a:srgbClr val="FFDD00"/>
      </a:accent3>
      <a:accent4>
        <a:srgbClr val="FF9900"/>
      </a:accent4>
      <a:accent5>
        <a:srgbClr val="FF6600"/>
      </a:accent5>
      <a:accent6>
        <a:srgbClr val="CC0000"/>
      </a:accent6>
      <a:hlink>
        <a:srgbClr val="0066CC"/>
      </a:hlink>
      <a:folHlink>
        <a:srgbClr val="663399"/>
      </a:folHlink>
    </a:clrScheme>
    <a:fontScheme name="Civie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459</TotalTime>
  <Words>332</Words>
  <Application>Microsoft Office PowerPoint</Application>
  <PresentationFormat>Diavoorstelling (4:3)</PresentationFormat>
  <Paragraphs>66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5" baseType="lpstr">
      <vt:lpstr>Arial</vt:lpstr>
      <vt:lpstr>Calibri</vt:lpstr>
      <vt:lpstr>Georgia</vt:lpstr>
      <vt:lpstr>Lucida Grande</vt:lpstr>
      <vt:lpstr>Wingdings</vt:lpstr>
      <vt:lpstr>GELD-009-4_PowerPointTemplate_v10</vt:lpstr>
      <vt:lpstr>Geo-api’s</vt:lpstr>
      <vt:lpstr>Geo-api’s </vt:lpstr>
      <vt:lpstr>Historie</vt:lpstr>
      <vt:lpstr>WMS/WFS services</vt:lpstr>
      <vt:lpstr>Succesvol</vt:lpstr>
      <vt:lpstr>PowerPoint-presentatie</vt:lpstr>
      <vt:lpstr>Heden </vt:lpstr>
      <vt:lpstr>Populaire Geo-API’s</vt:lpstr>
      <vt:lpstr>Toekomst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geo-api’s</dc:title>
  <dc:creator>Verbeet, Rolf</dc:creator>
  <cp:lastModifiedBy>Verbeet, Rolf</cp:lastModifiedBy>
  <cp:revision>19</cp:revision>
  <dcterms:created xsi:type="dcterms:W3CDTF">2019-09-10T09:12:02Z</dcterms:created>
  <dcterms:modified xsi:type="dcterms:W3CDTF">2019-09-23T11:39:25Z</dcterms:modified>
</cp:coreProperties>
</file>