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0" r:id="rId6"/>
    <p:sldId id="260" r:id="rId7"/>
    <p:sldId id="265" r:id="rId8"/>
    <p:sldId id="267" r:id="rId9"/>
    <p:sldId id="261" r:id="rId10"/>
    <p:sldId id="258" r:id="rId11"/>
    <p:sldId id="268" r:id="rId12"/>
    <p:sldId id="271" r:id="rId13"/>
    <p:sldId id="273" r:id="rId14"/>
    <p:sldId id="277" r:id="rId15"/>
    <p:sldId id="274" r:id="rId16"/>
    <p:sldId id="275" r:id="rId17"/>
    <p:sldId id="276" r:id="rId18"/>
    <p:sldId id="27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6D"/>
    <a:srgbClr val="EFF5CD"/>
    <a:srgbClr val="87B13F"/>
    <a:srgbClr val="268BCF"/>
    <a:srgbClr val="27AAE5"/>
    <a:srgbClr val="5F4EA1"/>
    <a:srgbClr val="816FB3"/>
    <a:srgbClr val="D4332C"/>
    <a:srgbClr val="EB4E4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0D26F-DB36-4868-A169-9CEE57354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F65502-999A-492E-9574-D1EAD28FF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2B9088-737E-4157-9067-501F9AD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B8266-5961-4C1E-A779-BB68725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3CBCC7-2738-4A8B-9DC3-FDD054B8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20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389DC-E8C5-4284-82BC-9805BBF3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CC5D9C-560C-440F-A1D8-6F98D0B93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2B7779-43C6-4805-A0C8-6B80AD3C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0499CC-DAC8-4610-BFA2-F9D95445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FE8E98-3723-43AD-8067-38D7C59D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1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E6421F3-E7C1-467F-B28F-B90466E1E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415757-BDEC-42BB-AC78-8AD16E2B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E60366-B5B8-4062-8B2E-B8ED7CDC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69E6C3-5855-47A6-A930-23847994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0C6C2C-372C-444A-843C-6C4E1B88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86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4C46-51E9-4EFF-86D4-5D4B939F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7580B0-502D-424B-A77E-019B38D0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DCF36D-C764-4400-A2AC-06A2FCE2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97B16-8DB5-4FC5-A7FC-1C60914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680F5C-8BDA-4FF0-8073-E97868C3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8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D508-5959-4DAC-94FB-1694DB7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EF8112-97DE-4838-8132-13BA75713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752D4-9870-4832-8AD9-F07A1683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EF21D8-A4B3-4E51-A723-E8AE81FD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BCEA1A-E559-42EF-9759-AAD75843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6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8DDEB-CD0E-4E78-8954-C53EC441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0DA201-3D95-4482-9DAA-5DE99249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CC31ED-0936-410C-B362-F794ADE0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DBDC65-3352-427A-B490-43243B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32744-72E8-4C7F-A923-3FD0707B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F7CC45-C376-4A0D-98FD-3B2C5F32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59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E7A51-9909-43CD-8AD7-2EAB50FE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451AE7-C479-4AF2-A3E2-D09EC1E0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87DC07-3280-472A-B720-191132C0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EFD1DC-72AA-4F14-B7F2-8F7327596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F4EA7E-8124-463C-AEBA-0B63F6482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C64D0B8-2624-423E-8D7B-761DEE9D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0C1B74A-A507-48ED-B083-2F5F3C70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088EBA2-4C16-447E-B9D2-81E79ECE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2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61D5F-7115-440A-9AAE-1B24ED1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FCBDB66-D433-4168-B05C-B9E48B0F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5B67CC5-2A03-47D1-B577-CF10069E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F44DB6C-B088-409C-B801-12EAD4FB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0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437097C-A9F8-4FB1-A25D-1BE03D9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4C1963-35C2-4DA0-87D5-DB21FEFF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11BE8D-5BEB-4FD1-8424-CEE447A1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2D57C-CA9A-4DC3-AD39-F35C549D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9A6E11-D6D0-4158-B75C-6A6103DD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6585FD-45DF-4FF2-9D4A-28DD0AB6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50B17B-3F52-43A9-BEC2-D4B69A89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E1B8C9-5C55-461F-84B8-BC370AD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7F499F-BFBE-49C8-8C3E-6FD3BC30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13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90449-89A8-466E-B50F-E8EA144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F96A0B0-8B90-4834-9A71-D786FC336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948E4B-DE8C-4821-9EDF-32F60CA9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816657-713C-4F40-B029-4BF169E6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F0EA62-CD87-4695-8769-3AD16B8D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2C3D50-1DB0-4437-B073-BAF07D26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15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28DC752-C4D5-43DE-B1D9-CEDAD103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163D27-64F1-4357-95CA-C0F940EE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1A17AE-2AB9-4CD8-98B8-98872A4C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FAF3-100B-4256-A6D3-83084E54E26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4A60F5-6143-4C3C-B51B-7C80D4C74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908B6D-4397-41F9-B6E9-4EE9A4D5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20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9DF70-24D5-4457-B946-B26B0F959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Workshop Web </a:t>
            </a:r>
            <a:r>
              <a:rPr lang="nl-NL" dirty="0" err="1"/>
              <a:t>API’s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A3179E-F685-4F43-8F64-EB4FD3267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Willy </a:t>
            </a:r>
            <a:r>
              <a:rPr lang="nl-NL" dirty="0" err="1"/>
              <a:t>Tadema</a:t>
            </a:r>
            <a:r>
              <a:rPr lang="nl-NL" dirty="0"/>
              <a:t>, 14 februari 2019</a:t>
            </a:r>
          </a:p>
        </p:txBody>
      </p:sp>
    </p:spTree>
    <p:extLst>
      <p:ext uri="{BB962C8B-B14F-4D97-AF65-F5344CB8AC3E}">
        <p14:creationId xmlns:p14="http://schemas.microsoft.com/office/powerpoint/2010/main" val="161424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</a:t>
            </a:r>
            <a:r>
              <a:rPr lang="nl-NL" dirty="0" err="1"/>
              <a:t>API’s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NL" dirty="0"/>
              <a:t>Efficiënt omgaan met data</a:t>
            </a:r>
          </a:p>
          <a:p>
            <a:r>
              <a:rPr lang="nl-NL" dirty="0"/>
              <a:t>Snel en flexibel vernieuwen</a:t>
            </a:r>
          </a:p>
          <a:p>
            <a:r>
              <a:rPr lang="nl-NL" dirty="0"/>
              <a:t>Beheersbaar en aanpasbaar</a:t>
            </a:r>
          </a:p>
          <a:p>
            <a:r>
              <a:rPr lang="nl-NL" dirty="0"/>
              <a:t>Waarborgen informatieveiligheid en privacy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20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via </a:t>
            </a:r>
            <a:r>
              <a:rPr lang="nl-NL" dirty="0" err="1"/>
              <a:t>request</a:t>
            </a:r>
            <a:r>
              <a:rPr lang="nl-NL" dirty="0"/>
              <a:t> &amp; response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29CE6A1E-BD27-4BD6-A817-16F406584E81}"/>
              </a:ext>
            </a:extLst>
          </p:cNvPr>
          <p:cNvGrpSpPr/>
          <p:nvPr/>
        </p:nvGrpSpPr>
        <p:grpSpPr>
          <a:xfrm>
            <a:off x="1537335" y="2448956"/>
            <a:ext cx="7847330" cy="3204567"/>
            <a:chOff x="2096135" y="2779156"/>
            <a:chExt cx="7847330" cy="3204567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0951127-FBFB-44E9-9150-60683168AE6F}"/>
                </a:ext>
              </a:extLst>
            </p:cNvPr>
            <p:cNvSpPr/>
            <p:nvPr/>
          </p:nvSpPr>
          <p:spPr>
            <a:xfrm>
              <a:off x="4836160" y="3159760"/>
              <a:ext cx="2367280" cy="2367280"/>
            </a:xfrm>
            <a:prstGeom prst="rect">
              <a:avLst/>
            </a:prstGeom>
            <a:solidFill>
              <a:srgbClr val="EB4E49"/>
            </a:solidFill>
            <a:ln w="63500">
              <a:solidFill>
                <a:srgbClr val="D433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E9F4B14C-E53A-47DC-AA2A-86BC7E7F026D}"/>
                </a:ext>
              </a:extLst>
            </p:cNvPr>
            <p:cNvSpPr/>
            <p:nvPr/>
          </p:nvSpPr>
          <p:spPr>
            <a:xfrm>
              <a:off x="7581900" y="3165475"/>
              <a:ext cx="2361565" cy="2361565"/>
            </a:xfrm>
            <a:prstGeom prst="ellipse">
              <a:avLst/>
            </a:prstGeom>
            <a:solidFill>
              <a:srgbClr val="816FB3"/>
            </a:solidFill>
            <a:ln w="63500">
              <a:solidFill>
                <a:srgbClr val="5F4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3AD49D-21D8-4739-B142-9F7E43557383}"/>
                </a:ext>
              </a:extLst>
            </p:cNvPr>
            <p:cNvSpPr/>
            <p:nvPr/>
          </p:nvSpPr>
          <p:spPr>
            <a:xfrm>
              <a:off x="2096135" y="3214687"/>
              <a:ext cx="2361565" cy="2361565"/>
            </a:xfrm>
            <a:prstGeom prst="ellipse">
              <a:avLst/>
            </a:prstGeom>
            <a:solidFill>
              <a:srgbClr val="27AAE5"/>
            </a:solidFill>
            <a:ln w="63500">
              <a:solidFill>
                <a:srgbClr val="268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12" name="Pijl: rechts 11">
              <a:extLst>
                <a:ext uri="{FF2B5EF4-FFF2-40B4-BE49-F238E27FC236}">
                  <a16:creationId xmlns:a16="http://schemas.microsoft.com/office/drawing/2014/main" id="{AB44D8C9-C247-4135-B8CD-514EF2DB38A8}"/>
                </a:ext>
              </a:extLst>
            </p:cNvPr>
            <p:cNvSpPr/>
            <p:nvPr/>
          </p:nvSpPr>
          <p:spPr>
            <a:xfrm>
              <a:off x="4567766" y="2779156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4" name="Pijl: rechts 11">
              <a:extLst>
                <a:ext uri="{FF2B5EF4-FFF2-40B4-BE49-F238E27FC236}">
                  <a16:creationId xmlns:a16="http://schemas.microsoft.com/office/drawing/2014/main" id="{AD350D42-DB54-4347-B7B2-131E235F67AA}"/>
                </a:ext>
              </a:extLst>
            </p:cNvPr>
            <p:cNvSpPr/>
            <p:nvPr/>
          </p:nvSpPr>
          <p:spPr>
            <a:xfrm rot="10800000">
              <a:off x="4457700" y="5168780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096117E-B58E-43B3-8108-A5230C3B48F6}"/>
                </a:ext>
              </a:extLst>
            </p:cNvPr>
            <p:cNvSpPr txBox="1"/>
            <p:nvPr/>
          </p:nvSpPr>
          <p:spPr>
            <a:xfrm>
              <a:off x="5325078" y="538892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16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is een API oké?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is een API en </a:t>
            </a:r>
            <a:r>
              <a:rPr lang="nl-NL" i="1" dirty="0"/>
              <a:t>dus</a:t>
            </a:r>
            <a:r>
              <a:rPr lang="nl-NL" dirty="0"/>
              <a:t> goed</a:t>
            </a:r>
            <a:endParaRPr lang="nl-NL" sz="2800" dirty="0"/>
          </a:p>
          <a:p>
            <a:r>
              <a:rPr lang="nl-NL" sz="2800" dirty="0" err="1"/>
              <a:t>API’s</a:t>
            </a:r>
            <a:r>
              <a:rPr lang="nl-NL" sz="2800" dirty="0"/>
              <a:t> zijn géén bijproduct!</a:t>
            </a:r>
          </a:p>
          <a:p>
            <a:r>
              <a:rPr lang="nl-NL" dirty="0"/>
              <a:t>Bij ontwerp en bouw rekening houden met hergebruik</a:t>
            </a:r>
          </a:p>
          <a:p>
            <a:r>
              <a:rPr lang="nl-NL" dirty="0"/>
              <a:t>Generieke interface, betekenisvol voor (potentiële) afnemers</a:t>
            </a:r>
          </a:p>
          <a:p>
            <a:r>
              <a:rPr lang="nl-NL" dirty="0"/>
              <a:t>Documentatie op orde</a:t>
            </a:r>
          </a:p>
          <a:p>
            <a:r>
              <a:rPr lang="nl-NL" dirty="0"/>
              <a:t>Versiebeheer op orde</a:t>
            </a:r>
          </a:p>
          <a:p>
            <a:r>
              <a:rPr lang="nl-NL" dirty="0"/>
              <a:t>Voorzieningen voor zoeken &amp; vinden van </a:t>
            </a:r>
            <a:r>
              <a:rPr lang="nl-NL" dirty="0" err="1"/>
              <a:t>API’s</a:t>
            </a:r>
            <a:br>
              <a:rPr lang="nl-NL" dirty="0"/>
            </a:br>
            <a:endParaRPr lang="nl-NL" sz="2800" dirty="0"/>
          </a:p>
          <a:p>
            <a:endParaRPr lang="nl-NL" sz="2800" dirty="0"/>
          </a:p>
          <a:p>
            <a:pPr marL="457200" lvl="1" indent="0">
              <a:buNone/>
            </a:pPr>
            <a:endParaRPr lang="nl-NL" sz="2800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975B3BA4-A1F7-43F8-8632-FF33ED16D6D4}"/>
              </a:ext>
            </a:extLst>
          </p:cNvPr>
          <p:cNvCxnSpPr>
            <a:cxnSpLocks/>
          </p:cNvCxnSpPr>
          <p:nvPr/>
        </p:nvCxnSpPr>
        <p:spPr>
          <a:xfrm flipH="1">
            <a:off x="600076" y="2047875"/>
            <a:ext cx="481964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9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A0B66-E799-4AB7-A01C-F1C3F9B7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ABBF4DC-7798-4E71-8893-5DDC3869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006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Request</a:t>
            </a:r>
            <a:r>
              <a:rPr lang="nl-NL" dirty="0"/>
              <a:t> &amp; Response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29CE6A1E-BD27-4BD6-A817-16F406584E81}"/>
              </a:ext>
            </a:extLst>
          </p:cNvPr>
          <p:cNvGrpSpPr/>
          <p:nvPr/>
        </p:nvGrpSpPr>
        <p:grpSpPr>
          <a:xfrm>
            <a:off x="1537335" y="2448956"/>
            <a:ext cx="7847330" cy="3204567"/>
            <a:chOff x="2096135" y="2779156"/>
            <a:chExt cx="7847330" cy="3204567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0951127-FBFB-44E9-9150-60683168AE6F}"/>
                </a:ext>
              </a:extLst>
            </p:cNvPr>
            <p:cNvSpPr/>
            <p:nvPr/>
          </p:nvSpPr>
          <p:spPr>
            <a:xfrm>
              <a:off x="4836160" y="3159760"/>
              <a:ext cx="2367280" cy="2367280"/>
            </a:xfrm>
            <a:prstGeom prst="rect">
              <a:avLst/>
            </a:prstGeom>
            <a:solidFill>
              <a:srgbClr val="EB4E49"/>
            </a:solidFill>
            <a:ln w="63500">
              <a:solidFill>
                <a:srgbClr val="D433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E9F4B14C-E53A-47DC-AA2A-86BC7E7F026D}"/>
                </a:ext>
              </a:extLst>
            </p:cNvPr>
            <p:cNvSpPr/>
            <p:nvPr/>
          </p:nvSpPr>
          <p:spPr>
            <a:xfrm>
              <a:off x="7581900" y="3165475"/>
              <a:ext cx="2361565" cy="2361565"/>
            </a:xfrm>
            <a:prstGeom prst="ellipse">
              <a:avLst/>
            </a:prstGeom>
            <a:solidFill>
              <a:srgbClr val="816FB3"/>
            </a:solidFill>
            <a:ln w="63500">
              <a:solidFill>
                <a:srgbClr val="5F4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3AD49D-21D8-4739-B142-9F7E43557383}"/>
                </a:ext>
              </a:extLst>
            </p:cNvPr>
            <p:cNvSpPr/>
            <p:nvPr/>
          </p:nvSpPr>
          <p:spPr>
            <a:xfrm>
              <a:off x="2096135" y="3214687"/>
              <a:ext cx="2361565" cy="2361565"/>
            </a:xfrm>
            <a:prstGeom prst="ellipse">
              <a:avLst/>
            </a:prstGeom>
            <a:solidFill>
              <a:srgbClr val="27AAE5"/>
            </a:solidFill>
            <a:ln w="63500">
              <a:solidFill>
                <a:srgbClr val="268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12" name="Pijl: rechts 11">
              <a:extLst>
                <a:ext uri="{FF2B5EF4-FFF2-40B4-BE49-F238E27FC236}">
                  <a16:creationId xmlns:a16="http://schemas.microsoft.com/office/drawing/2014/main" id="{AB44D8C9-C247-4135-B8CD-514EF2DB38A8}"/>
                </a:ext>
              </a:extLst>
            </p:cNvPr>
            <p:cNvSpPr/>
            <p:nvPr/>
          </p:nvSpPr>
          <p:spPr>
            <a:xfrm>
              <a:off x="4567766" y="2779156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4" name="Pijl: rechts 11">
              <a:extLst>
                <a:ext uri="{FF2B5EF4-FFF2-40B4-BE49-F238E27FC236}">
                  <a16:creationId xmlns:a16="http://schemas.microsoft.com/office/drawing/2014/main" id="{AD350D42-DB54-4347-B7B2-131E235F67AA}"/>
                </a:ext>
              </a:extLst>
            </p:cNvPr>
            <p:cNvSpPr/>
            <p:nvPr/>
          </p:nvSpPr>
          <p:spPr>
            <a:xfrm rot="10800000">
              <a:off x="4457700" y="5168780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096117E-B58E-43B3-8108-A5230C3B48F6}"/>
                </a:ext>
              </a:extLst>
            </p:cNvPr>
            <p:cNvSpPr txBox="1"/>
            <p:nvPr/>
          </p:nvSpPr>
          <p:spPr>
            <a:xfrm>
              <a:off x="5325078" y="538892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8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https://dataloket.zuid-holland.nl/api/search?query=energie&amp;offset=1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100012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4916193" y="123486"/>
            <a:ext cx="494469" cy="60022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3298731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7" name="Linkeraccolade 16">
            <a:extLst>
              <a:ext uri="{FF2B5EF4-FFF2-40B4-BE49-F238E27FC236}">
                <a16:creationId xmlns:a16="http://schemas.microsoft.com/office/drawing/2014/main" id="{C78A2055-3212-4F0B-81CC-ADA459B157E8}"/>
              </a:ext>
            </a:extLst>
          </p:cNvPr>
          <p:cNvSpPr/>
          <p:nvPr/>
        </p:nvSpPr>
        <p:spPr>
          <a:xfrm rot="5400000">
            <a:off x="9544526" y="1619727"/>
            <a:ext cx="494469" cy="30288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8272799-1E2F-4E38-93B2-F1EB6CBC2428}"/>
              </a:ext>
            </a:extLst>
          </p:cNvPr>
          <p:cNvSpPr txBox="1"/>
          <p:nvPr/>
        </p:nvSpPr>
        <p:spPr>
          <a:xfrm>
            <a:off x="8875164" y="2370277"/>
            <a:ext cx="18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Query parameters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10573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23649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9232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4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https://dataloket.zuid-holland.nl/api/documents/upload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access: Openbaar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Energieverbruik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Elektriciteit- en gasverbruik van particulieren in 2014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Dataset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111442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5758332" y="-613879"/>
            <a:ext cx="494469" cy="7476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4128023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10573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23649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0662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keraccolade 12">
            <a:extLst>
              <a:ext uri="{FF2B5EF4-FFF2-40B4-BE49-F238E27FC236}">
                <a16:creationId xmlns:a16="http://schemas.microsoft.com/office/drawing/2014/main" id="{B7CEB4A6-5975-4AD2-8A73-0B11C21A6204}"/>
              </a:ext>
            </a:extLst>
          </p:cNvPr>
          <p:cNvSpPr/>
          <p:nvPr/>
        </p:nvSpPr>
        <p:spPr>
          <a:xfrm>
            <a:off x="1115256" y="4858227"/>
            <a:ext cx="494469" cy="1418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D210635-DAF3-46FE-8D6E-8D50649786D0}"/>
              </a:ext>
            </a:extLst>
          </p:cNvPr>
          <p:cNvSpPr txBox="1"/>
          <p:nvPr/>
        </p:nvSpPr>
        <p:spPr>
          <a:xfrm>
            <a:off x="417471" y="535945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41823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 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https://dataloket.zuid-holland.nl/api/documents/upload/9000168888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111442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6787037" y="-1337787"/>
            <a:ext cx="494469" cy="89248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5357062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10573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23649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0662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8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D53A9-B3BA-408D-9592-2A662EA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C668C2-18D7-4594-9FCD-1EFF0D2E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40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9D66D-2497-44C3-B61C-D5A5D32D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3065A6-5B5F-4792-B4FB-18FB5606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NL" dirty="0"/>
              <a:t>Introductie Web </a:t>
            </a:r>
            <a:r>
              <a:rPr lang="nl-NL" dirty="0" err="1"/>
              <a:t>API’s</a:t>
            </a:r>
            <a:r>
              <a:rPr lang="nl-NL" dirty="0"/>
              <a:t> (Willy)</a:t>
            </a:r>
          </a:p>
          <a:p>
            <a:r>
              <a:rPr lang="nl-NL" dirty="0"/>
              <a:t>Vernieuwde data warehouse &amp; </a:t>
            </a:r>
            <a:r>
              <a:rPr lang="nl-NL" dirty="0" err="1"/>
              <a:t>API’s</a:t>
            </a:r>
            <a:r>
              <a:rPr lang="nl-NL" dirty="0"/>
              <a:t> (Kevin) </a:t>
            </a:r>
          </a:p>
          <a:p>
            <a:r>
              <a:rPr lang="nl-NL" dirty="0"/>
              <a:t>Technische uitleg (Willy)</a:t>
            </a:r>
          </a:p>
          <a:p>
            <a:r>
              <a:rPr lang="nl-NL" dirty="0"/>
              <a:t>Zelf aan de slag! </a:t>
            </a:r>
          </a:p>
          <a:p>
            <a:pPr lvl="1"/>
            <a:r>
              <a:rPr lang="nl-NL" dirty="0" err="1"/>
              <a:t>ArcGIS</a:t>
            </a:r>
            <a:r>
              <a:rPr lang="nl-NL" dirty="0"/>
              <a:t> REST API</a:t>
            </a:r>
          </a:p>
          <a:p>
            <a:pPr lvl="1"/>
            <a:r>
              <a:rPr lang="nl-NL" dirty="0"/>
              <a:t>PDOK </a:t>
            </a:r>
            <a:r>
              <a:rPr lang="nl-NL" dirty="0" err="1"/>
              <a:t>LocatieServer</a:t>
            </a:r>
            <a:endParaRPr lang="nl-NL" dirty="0"/>
          </a:p>
          <a:p>
            <a:pPr lvl="1"/>
            <a:r>
              <a:rPr lang="nl-NL" dirty="0"/>
              <a:t>PDOK REST API</a:t>
            </a:r>
          </a:p>
          <a:p>
            <a:pPr lvl="1"/>
            <a:r>
              <a:rPr lang="nl-NL" dirty="0"/>
              <a:t>Dataloket API</a:t>
            </a:r>
          </a:p>
        </p:txBody>
      </p:sp>
    </p:spTree>
    <p:extLst>
      <p:ext uri="{BB962C8B-B14F-4D97-AF65-F5344CB8AC3E}">
        <p14:creationId xmlns:p14="http://schemas.microsoft.com/office/powerpoint/2010/main" val="11884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EC28BC2-5374-4A91-843C-CCCCD9C20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1" b="18205"/>
          <a:stretch/>
        </p:blipFill>
        <p:spPr>
          <a:xfrm>
            <a:off x="2610711" y="1981199"/>
            <a:ext cx="6523537" cy="2600961"/>
          </a:xfrm>
        </p:spPr>
      </p:pic>
    </p:spTree>
    <p:extLst>
      <p:ext uri="{BB962C8B-B14F-4D97-AF65-F5344CB8AC3E}">
        <p14:creationId xmlns:p14="http://schemas.microsoft.com/office/powerpoint/2010/main" val="14215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de situatie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Informatievoorziening is vaak verknoopt met processen</a:t>
            </a:r>
          </a:p>
          <a:p>
            <a:r>
              <a:rPr lang="nl-NL" dirty="0"/>
              <a:t>Iedere applicatie heeft een eigen database</a:t>
            </a:r>
          </a:p>
          <a:p>
            <a:r>
              <a:rPr lang="nl-NL" dirty="0"/>
              <a:t>Zo ontstaan informatiesilo’s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B993D5-A39D-43DD-9A6E-6180349F1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 t="21972" r="9000" b="19556"/>
          <a:stretch/>
        </p:blipFill>
        <p:spPr>
          <a:xfrm>
            <a:off x="2143760" y="3444240"/>
            <a:ext cx="9357348" cy="343236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0DB2835-422F-4EA1-834E-A708203FF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2" t="26620" r="66308" b="28046"/>
          <a:stretch/>
        </p:blipFill>
        <p:spPr>
          <a:xfrm>
            <a:off x="3823709" y="3718704"/>
            <a:ext cx="1747981" cy="2661106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4A509774-7C8F-4F42-9248-FCA477F39BE2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9923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lossen we dit in de praktijk op?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Gegevens kopiëren van de ene naar de andere silo</a:t>
            </a:r>
          </a:p>
          <a:p>
            <a:r>
              <a:rPr lang="nl-NL" dirty="0"/>
              <a:t>Spaghetti aan koppelingen en meervoudige opslag van data</a:t>
            </a:r>
          </a:p>
          <a:p>
            <a:r>
              <a:rPr lang="nl-NL" dirty="0"/>
              <a:t>Foutgevoelig en inefficiënt, en belemmering voor innovatie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986B5B4-A1FB-4334-B656-D19EE72F0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t="21458" r="9414" b="20056"/>
          <a:stretch/>
        </p:blipFill>
        <p:spPr>
          <a:xfrm>
            <a:off x="2167892" y="3339465"/>
            <a:ext cx="9156610" cy="341376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8803C7D-236D-4262-82F1-F4E343EEEF6F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313288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willen we naar toe?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Hergebruik van gegevens en functionaliteit</a:t>
            </a:r>
          </a:p>
          <a:p>
            <a:pPr lvl="1"/>
            <a:r>
              <a:rPr lang="nl-NL" dirty="0"/>
              <a:t>Eenmalig opslaan, meervoudig gebruiken</a:t>
            </a:r>
          </a:p>
          <a:p>
            <a:pPr lvl="1"/>
            <a:r>
              <a:rPr lang="nl-NL" dirty="0"/>
              <a:t>Eenmalig ontwikkelen, meervoudig gebruiken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Inrichting in lagen: </a:t>
            </a:r>
          </a:p>
          <a:p>
            <a:pPr lvl="1"/>
            <a:r>
              <a:rPr lang="nl-NL" dirty="0"/>
              <a:t>Interface en </a:t>
            </a:r>
            <a:r>
              <a:rPr lang="nl-NL" dirty="0" err="1"/>
              <a:t>proceslaag</a:t>
            </a:r>
            <a:endParaRPr lang="nl-NL" dirty="0"/>
          </a:p>
          <a:p>
            <a:pPr lvl="1"/>
            <a:r>
              <a:rPr lang="nl-NL" dirty="0"/>
              <a:t>Interactie en serviceslaag</a:t>
            </a:r>
          </a:p>
          <a:p>
            <a:pPr lvl="1"/>
            <a:r>
              <a:rPr lang="nl-NL" dirty="0" err="1"/>
              <a:t>Datalaag</a:t>
            </a:r>
            <a:br>
              <a:rPr lang="nl-NL" dirty="0"/>
            </a:br>
            <a:endParaRPr lang="nl-NL" dirty="0"/>
          </a:p>
          <a:p>
            <a:r>
              <a:rPr lang="nl-NL" dirty="0"/>
              <a:t>Informatieveiligheid en privacy waarborgen in de serviceslaag</a:t>
            </a:r>
          </a:p>
          <a:p>
            <a:pPr marL="457200" lvl="1" indent="0">
              <a:buNone/>
            </a:pPr>
            <a:endParaRPr lang="nl-NL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1D6BDC-1FC3-43D3-94DF-D7746A68D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7" t="15416" r="18203" b="16042"/>
          <a:stretch/>
        </p:blipFill>
        <p:spPr>
          <a:xfrm>
            <a:off x="7426960" y="2798127"/>
            <a:ext cx="4378960" cy="2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0366-C555-44E3-BC66-5676606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Inrichting gebaseerd op lagen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EFF3AB-702D-4BE1-B9F5-C60A74585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7" t="15416" r="18203" b="16042"/>
          <a:stretch/>
        </p:blipFill>
        <p:spPr>
          <a:xfrm>
            <a:off x="1843088" y="1792287"/>
            <a:ext cx="7872412" cy="470058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7CE25AB-EBC1-4C45-966D-A33580D5F107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340756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0366-C555-44E3-BC66-5676606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Enkelvoudige opslag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EC588B-0EDC-4A1F-9776-D02F68075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t="18959" r="5312" b="17592"/>
          <a:stretch/>
        </p:blipFill>
        <p:spPr>
          <a:xfrm>
            <a:off x="488156" y="1960562"/>
            <a:ext cx="11215687" cy="435133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4EE91534-7BA4-44E8-86B2-83BEEA04BA0E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385624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heeft dit met </a:t>
            </a:r>
            <a:r>
              <a:rPr lang="nl-NL" dirty="0" err="1"/>
              <a:t>API’s</a:t>
            </a:r>
            <a:r>
              <a:rPr lang="nl-NL" dirty="0"/>
              <a:t> te maken?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API is technische uitwerking van interactie en services laag</a:t>
            </a:r>
          </a:p>
          <a:p>
            <a:r>
              <a:rPr lang="nl-NL" dirty="0"/>
              <a:t>API staat voor </a:t>
            </a:r>
            <a:r>
              <a:rPr lang="nl-NL" i="1" dirty="0"/>
              <a:t>Application Programming Interface</a:t>
            </a:r>
            <a:endParaRPr lang="nl-NL" sz="2800" dirty="0"/>
          </a:p>
          <a:p>
            <a:r>
              <a:rPr lang="nl-NL" dirty="0"/>
              <a:t>Een API maakt communicatie mogelijk tussen verschillende (software) systemen</a:t>
            </a:r>
          </a:p>
          <a:p>
            <a:r>
              <a:rPr lang="nl-NL" dirty="0"/>
              <a:t>Bij een </a:t>
            </a:r>
            <a:r>
              <a:rPr lang="nl-NL" i="1" dirty="0"/>
              <a:t>web</a:t>
            </a:r>
            <a:r>
              <a:rPr lang="nl-NL" dirty="0"/>
              <a:t> API vindt uitwisseling plaats via het web (HTTP protocol)</a:t>
            </a:r>
            <a:br>
              <a:rPr lang="nl-NL" dirty="0"/>
            </a:br>
            <a:endParaRPr lang="nl-NL" sz="2800" dirty="0"/>
          </a:p>
          <a:p>
            <a:endParaRPr lang="nl-NL" sz="2800" dirty="0"/>
          </a:p>
          <a:p>
            <a:pPr marL="457200" lvl="1" indent="0">
              <a:buNone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398187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479</Words>
  <Application>Microsoft Office PowerPoint</Application>
  <PresentationFormat>Breedbeeld</PresentationFormat>
  <Paragraphs>95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Kantoorthema</vt:lpstr>
      <vt:lpstr>Workshop Web API’s</vt:lpstr>
      <vt:lpstr>Programma</vt:lpstr>
      <vt:lpstr>PowerPoint-presentatie</vt:lpstr>
      <vt:lpstr>Wat is de situatie nu?</vt:lpstr>
      <vt:lpstr>Hoe lossen we dit in de praktijk op?</vt:lpstr>
      <vt:lpstr>Waar willen we naar toe?</vt:lpstr>
      <vt:lpstr>Inrichting gebaseerd op lagen</vt:lpstr>
      <vt:lpstr>Enkelvoudige opslag</vt:lpstr>
      <vt:lpstr>Wat heeft dit met API’s te maken?</vt:lpstr>
      <vt:lpstr>Waarom API’s?</vt:lpstr>
      <vt:lpstr>Communicatie via request &amp; response</vt:lpstr>
      <vt:lpstr>Wanneer is een API oké?</vt:lpstr>
      <vt:lpstr>PowerPoint-presentatie</vt:lpstr>
      <vt:lpstr>Request &amp; Response</vt:lpstr>
      <vt:lpstr>Voorbeeld request</vt:lpstr>
      <vt:lpstr>Voorbeeld request</vt:lpstr>
      <vt:lpstr> Voorbeeld request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 </dc:creator>
  <cp:lastModifiedBy> </cp:lastModifiedBy>
  <cp:revision>39</cp:revision>
  <dcterms:created xsi:type="dcterms:W3CDTF">2019-02-13T05:57:10Z</dcterms:created>
  <dcterms:modified xsi:type="dcterms:W3CDTF">2019-02-16T17:16:00Z</dcterms:modified>
</cp:coreProperties>
</file>