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7559675" cx="10080625"/>
  <p:notesSz cx="7559675" cy="106918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Comfortaa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6BEC41-F567-495B-9F99-9F13A003B77F}">
  <a:tblStyle styleId="{5D6BEC41-F567-495B-9F99-9F13A003B7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Comfortaa-bold.fntdata"/><Relationship Id="rId14" Type="http://schemas.openxmlformats.org/officeDocument/2006/relationships/slide" Target="slides/slide9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>
            <p:ph idx="2" type="sldImg"/>
          </p:nvPr>
        </p:nvSpPr>
        <p:spPr>
          <a:xfrm>
            <a:off x="720725" y="900112"/>
            <a:ext cx="6116637" cy="3438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3" type="hdr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0" type="dt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1" type="ftr"/>
          </p:nvPr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4" type="sldNum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0" name="Google Shape;90;p4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78bc8f4e_2_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1" name="Google Shape;171;g6d78bc8f4e_2_1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6d78bc8f4e_2_1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d78bc8f4e_2_6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8" name="Google Shape;178;g6d78bc8f4e_2_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6d78bc8f4e_2_6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60d3e0c1_2_19:notes"/>
          <p:cNvSpPr txBox="1"/>
          <p:nvPr>
            <p:ph idx="12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88" name="Google Shape;188;g7660d3e0c1_2_19:notes"/>
          <p:cNvSpPr/>
          <p:nvPr>
            <p:ph idx="2" type="sldImg"/>
          </p:nvPr>
        </p:nvSpPr>
        <p:spPr>
          <a:xfrm>
            <a:off x="720725" y="900112"/>
            <a:ext cx="6116700" cy="343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60d3e0c1_2_19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</p:txBody>
      </p:sp>
      <p:sp>
        <p:nvSpPr>
          <p:cNvPr id="190" name="Google Shape;190;g7660d3e0c1_2_19:notes"/>
          <p:cNvSpPr txBox="1"/>
          <p:nvPr>
            <p:ph idx="3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660d3e0c1_0_156:notes"/>
          <p:cNvSpPr txBox="1"/>
          <p:nvPr>
            <p:ph idx="12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99" name="Google Shape;199;g7660d3e0c1_0_156:notes"/>
          <p:cNvSpPr/>
          <p:nvPr>
            <p:ph idx="2" type="sldImg"/>
          </p:nvPr>
        </p:nvSpPr>
        <p:spPr>
          <a:xfrm>
            <a:off x="720725" y="900112"/>
            <a:ext cx="6116700" cy="343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660d3e0c1_0_156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</p:txBody>
      </p:sp>
      <p:sp>
        <p:nvSpPr>
          <p:cNvPr id="201" name="Google Shape;201;g7660d3e0c1_0_156:notes"/>
          <p:cNvSpPr txBox="1"/>
          <p:nvPr>
            <p:ph idx="3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660d3e0c1_0_165:notes"/>
          <p:cNvSpPr txBox="1"/>
          <p:nvPr>
            <p:ph idx="12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08" name="Google Shape;208;g7660d3e0c1_0_165:notes"/>
          <p:cNvSpPr/>
          <p:nvPr>
            <p:ph idx="2" type="sldImg"/>
          </p:nvPr>
        </p:nvSpPr>
        <p:spPr>
          <a:xfrm>
            <a:off x="720725" y="900112"/>
            <a:ext cx="6116700" cy="343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660d3e0c1_0_165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</p:txBody>
      </p:sp>
      <p:sp>
        <p:nvSpPr>
          <p:cNvPr id="210" name="Google Shape;210;g7660d3e0c1_0_165:notes"/>
          <p:cNvSpPr txBox="1"/>
          <p:nvPr>
            <p:ph idx="3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d78bc8f4e_2_2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7" name="Google Shape;217;g6d78bc8f4e_2_21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6d78bc8f4e_2_21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8" name="Google Shape;228;p9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660d3e0c1_2_34:notes"/>
          <p:cNvSpPr txBox="1"/>
          <p:nvPr>
            <p:ph idx="12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35" name="Google Shape;235;g7660d3e0c1_2_34:notes"/>
          <p:cNvSpPr/>
          <p:nvPr>
            <p:ph idx="2" type="sldImg"/>
          </p:nvPr>
        </p:nvSpPr>
        <p:spPr>
          <a:xfrm>
            <a:off x="720725" y="900112"/>
            <a:ext cx="6116700" cy="343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660d3e0c1_2_34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</p:txBody>
      </p:sp>
      <p:sp>
        <p:nvSpPr>
          <p:cNvPr id="237" name="Google Shape;237;g7660d3e0c1_2_34:notes"/>
          <p:cNvSpPr txBox="1"/>
          <p:nvPr>
            <p:ph idx="3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23e82d91f_0_5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5" name="Google Shape;245;g623e82d91f_0_5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623e82d91f_0_5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d61e3695e_0_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2" name="Google Shape;252;g6d61e3695e_0_1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6d61e3695e_0_1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60d3e0c1_0_4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0" name="Google Shape;100;g7660d3e0c1_0_41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7660d3e0c1_0_41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9" name="Google Shape;259;p15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3e82d91f_0_10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6" name="Google Shape;266;g623e82d91f_0_10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623e82d91f_0_10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4" name="Google Shape;274;p21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 &amp; LF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60d3e0c1_0_6:notes"/>
          <p:cNvSpPr txBox="1"/>
          <p:nvPr>
            <p:ph idx="12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09" name="Google Shape;109;g7660d3e0c1_0_6:notes"/>
          <p:cNvSpPr/>
          <p:nvPr>
            <p:ph idx="2" type="sldImg"/>
          </p:nvPr>
        </p:nvSpPr>
        <p:spPr>
          <a:xfrm>
            <a:off x="720725" y="900112"/>
            <a:ext cx="6116700" cy="343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660d3e0c1_0_6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</p:txBody>
      </p:sp>
      <p:sp>
        <p:nvSpPr>
          <p:cNvPr id="111" name="Google Shape;111;g7660d3e0c1_0_6:notes"/>
          <p:cNvSpPr txBox="1"/>
          <p:nvPr>
            <p:ph idx="3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60d3e0c1_0_14:notes"/>
          <p:cNvSpPr txBox="1"/>
          <p:nvPr>
            <p:ph idx="12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18" name="Google Shape;118;g7660d3e0c1_0_14:notes"/>
          <p:cNvSpPr/>
          <p:nvPr>
            <p:ph idx="2" type="sldImg"/>
          </p:nvPr>
        </p:nvSpPr>
        <p:spPr>
          <a:xfrm>
            <a:off x="720725" y="900112"/>
            <a:ext cx="6116700" cy="343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60d3e0c1_0_14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</p:txBody>
      </p:sp>
      <p:sp>
        <p:nvSpPr>
          <p:cNvPr id="120" name="Google Shape;120;g7660d3e0c1_0_14:notes"/>
          <p:cNvSpPr txBox="1"/>
          <p:nvPr>
            <p:ph idx="3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60d3e0c1_0_23:notes"/>
          <p:cNvSpPr txBox="1"/>
          <p:nvPr>
            <p:ph idx="12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27" name="Google Shape;127;g7660d3e0c1_0_23:notes"/>
          <p:cNvSpPr/>
          <p:nvPr>
            <p:ph idx="2" type="sldImg"/>
          </p:nvPr>
        </p:nvSpPr>
        <p:spPr>
          <a:xfrm>
            <a:off x="720725" y="900112"/>
            <a:ext cx="6116700" cy="343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660d3e0c1_0_23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</p:txBody>
      </p:sp>
      <p:sp>
        <p:nvSpPr>
          <p:cNvPr id="129" name="Google Shape;129;g7660d3e0c1_0_23:notes"/>
          <p:cNvSpPr txBox="1"/>
          <p:nvPr>
            <p:ph idx="3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60d3e0c1_0_136:notes"/>
          <p:cNvSpPr txBox="1"/>
          <p:nvPr>
            <p:ph idx="12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38" name="Google Shape;138;g7660d3e0c1_0_136:notes"/>
          <p:cNvSpPr/>
          <p:nvPr>
            <p:ph idx="2" type="sldImg"/>
          </p:nvPr>
        </p:nvSpPr>
        <p:spPr>
          <a:xfrm>
            <a:off x="720725" y="900112"/>
            <a:ext cx="6116700" cy="343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60d3e0c1_0_136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</p:txBody>
      </p:sp>
      <p:sp>
        <p:nvSpPr>
          <p:cNvPr id="140" name="Google Shape;140;g7660d3e0c1_0_136:notes"/>
          <p:cNvSpPr txBox="1"/>
          <p:nvPr>
            <p:ph idx="3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60d3e0c1_2_10:notes"/>
          <p:cNvSpPr txBox="1"/>
          <p:nvPr>
            <p:ph idx="12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47" name="Google Shape;147;g7660d3e0c1_2_10:notes"/>
          <p:cNvSpPr/>
          <p:nvPr>
            <p:ph idx="2" type="sldImg"/>
          </p:nvPr>
        </p:nvSpPr>
        <p:spPr>
          <a:xfrm>
            <a:off x="720725" y="900112"/>
            <a:ext cx="6116700" cy="343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660d3e0c1_2_10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</p:txBody>
      </p:sp>
      <p:sp>
        <p:nvSpPr>
          <p:cNvPr id="149" name="Google Shape;149;g7660d3e0c1_2_10:notes"/>
          <p:cNvSpPr txBox="1"/>
          <p:nvPr>
            <p:ph idx="3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6" name="Google Shape;156;p7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60d3e0c1_0_148:notes"/>
          <p:cNvSpPr txBox="1"/>
          <p:nvPr>
            <p:ph idx="12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63" name="Google Shape;163;g7660d3e0c1_0_148:notes"/>
          <p:cNvSpPr/>
          <p:nvPr>
            <p:ph idx="2" type="sldImg"/>
          </p:nvPr>
        </p:nvSpPr>
        <p:spPr>
          <a:xfrm>
            <a:off x="720725" y="900112"/>
            <a:ext cx="6116700" cy="343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60d3e0c1_0_148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</p:txBody>
      </p:sp>
      <p:sp>
        <p:nvSpPr>
          <p:cNvPr id="165" name="Google Shape;165;g7660d3e0c1_0_148:notes"/>
          <p:cNvSpPr txBox="1"/>
          <p:nvPr>
            <p:ph idx="3" type="sldNum"/>
          </p:nvPr>
        </p:nvSpPr>
        <p:spPr>
          <a:xfrm>
            <a:off x="4278312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10080600" cy="7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915619" y="1750732"/>
            <a:ext cx="822192" cy="67352"/>
            <a:chOff x="4580561" y="2589004"/>
            <a:chExt cx="1064464" cy="252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804168" y="1943675"/>
            <a:ext cx="8475600" cy="2446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804364" y="4663380"/>
            <a:ext cx="8475600" cy="7953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1"/>
          <p:cNvGrpSpPr/>
          <p:nvPr/>
        </p:nvGrpSpPr>
        <p:grpSpPr>
          <a:xfrm>
            <a:off x="915619" y="6127473"/>
            <a:ext cx="822192" cy="67352"/>
            <a:chOff x="4580561" y="2589004"/>
            <a:chExt cx="1064464" cy="25200"/>
          </a:xfrm>
        </p:grpSpPr>
        <p:sp>
          <p:nvSpPr>
            <p:cNvPr id="81" name="Google Shape;8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1"/>
          <p:cNvSpPr txBox="1"/>
          <p:nvPr>
            <p:ph hasCustomPrompt="1" type="title"/>
          </p:nvPr>
        </p:nvSpPr>
        <p:spPr>
          <a:xfrm>
            <a:off x="804168" y="1078725"/>
            <a:ext cx="8475900" cy="1829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804168" y="3340584"/>
            <a:ext cx="8475900" cy="2322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1150" lvl="1" marL="9144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11150" lvl="3" marL="18288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4pPr>
            <a:lvl5pPr indent="-311150" lvl="4" marL="22860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5pPr>
            <a:lvl6pPr indent="-311150" lvl="5" marL="27432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6pPr>
            <a:lvl7pPr indent="-311150" lvl="6" marL="32004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7pPr>
            <a:lvl8pPr indent="-311150" lvl="7" marL="36576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8pPr>
            <a:lvl9pPr indent="-311150" lvl="8" marL="4114800" rtl="0"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915619" y="1750732"/>
            <a:ext cx="822192" cy="67352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 txBox="1"/>
          <p:nvPr>
            <p:ph type="title"/>
          </p:nvPr>
        </p:nvSpPr>
        <p:spPr>
          <a:xfrm>
            <a:off x="804168" y="1943675"/>
            <a:ext cx="8475900" cy="22320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10080600" cy="71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915619" y="1750732"/>
            <a:ext cx="822192" cy="67352"/>
            <a:chOff x="4580561" y="2589004"/>
            <a:chExt cx="1064464" cy="25200"/>
          </a:xfrm>
        </p:grpSpPr>
        <p:sp>
          <p:nvSpPr>
            <p:cNvPr id="32" name="Google Shape;32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4"/>
          <p:cNvSpPr txBox="1"/>
          <p:nvPr>
            <p:ph type="title"/>
          </p:nvPr>
        </p:nvSpPr>
        <p:spPr>
          <a:xfrm>
            <a:off x="804168" y="1938090"/>
            <a:ext cx="8476200" cy="786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804168" y="3055433"/>
            <a:ext cx="8476200" cy="3323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10080600" cy="71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915619" y="1750732"/>
            <a:ext cx="822192" cy="67352"/>
            <a:chOff x="4580561" y="2589004"/>
            <a:chExt cx="1064464" cy="25200"/>
          </a:xfrm>
        </p:grpSpPr>
        <p:sp>
          <p:nvSpPr>
            <p:cNvPr id="40" name="Google Shape;40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5"/>
          <p:cNvSpPr txBox="1"/>
          <p:nvPr>
            <p:ph type="title"/>
          </p:nvPr>
        </p:nvSpPr>
        <p:spPr>
          <a:xfrm>
            <a:off x="804168" y="1938090"/>
            <a:ext cx="8475900" cy="786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804030" y="3055433"/>
            <a:ext cx="4161000" cy="3323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5119250" y="3055433"/>
            <a:ext cx="4161000" cy="3323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10080600" cy="71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915619" y="1750732"/>
            <a:ext cx="822192" cy="67352"/>
            <a:chOff x="4580561" y="2589004"/>
            <a:chExt cx="1064464" cy="25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804168" y="1938090"/>
            <a:ext cx="8475900" cy="786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10080600" cy="71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915619" y="1750732"/>
            <a:ext cx="822192" cy="67352"/>
            <a:chOff x="4580561" y="2589004"/>
            <a:chExt cx="1064464" cy="25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804774" y="1938090"/>
            <a:ext cx="3639000" cy="2030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795100" y="4088449"/>
            <a:ext cx="3639000" cy="2347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915619" y="6127473"/>
            <a:ext cx="822192" cy="67352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804168" y="1270308"/>
            <a:ext cx="7740300" cy="4387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0"/>
            <a:ext cx="5040300" cy="75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>
            <a:off x="915619" y="1750732"/>
            <a:ext cx="822192" cy="67352"/>
            <a:chOff x="4580561" y="2589004"/>
            <a:chExt cx="1064464" cy="25200"/>
          </a:xfrm>
        </p:grpSpPr>
        <p:sp>
          <p:nvSpPr>
            <p:cNvPr id="70" name="Google Shape;7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9"/>
          <p:cNvSpPr txBox="1"/>
          <p:nvPr>
            <p:ph type="title"/>
          </p:nvPr>
        </p:nvSpPr>
        <p:spPr>
          <a:xfrm>
            <a:off x="804774" y="1938090"/>
            <a:ext cx="3639000" cy="2479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799207" y="4646661"/>
            <a:ext cx="3639000" cy="1115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5704224" y="1988025"/>
            <a:ext cx="3720000" cy="4446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799207" y="6426571"/>
            <a:ext cx="8485800" cy="6768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1300"/>
              <a:buFont typeface="Lato"/>
              <a:buChar char="■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802500" y="1813374"/>
            <a:ext cx="8475600" cy="16743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Project Review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/>
              <a:t>OurWallet</a:t>
            </a:r>
            <a:endParaRPr sz="6500"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858639" y="3781180"/>
            <a:ext cx="8475600" cy="7953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January 13</a:t>
            </a:r>
            <a:r>
              <a:rPr b="1" lang="en-US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2020</a:t>
            </a:r>
            <a:endParaRPr b="1" sz="1400"/>
          </a:p>
        </p:txBody>
      </p:sp>
      <p:sp>
        <p:nvSpPr>
          <p:cNvPr id="95" name="Google Shape;95;p13"/>
          <p:cNvSpPr txBox="1"/>
          <p:nvPr/>
        </p:nvSpPr>
        <p:spPr>
          <a:xfrm>
            <a:off x="858650" y="6158700"/>
            <a:ext cx="89076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Luca Frigato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Luca Molinaro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Matteo Ribero</a:t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61" y="2872914"/>
            <a:ext cx="4337100" cy="433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7" name="Google Shape;9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9994" y="4413664"/>
            <a:ext cx="1255500" cy="12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929750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Analysis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754400" y="2074600"/>
            <a:ext cx="8644200" cy="4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1" marL="850900" rtl="0" algn="just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Per il backend è stato utilizzato Spring, collegato ad un database  Mysql, anche lui dockerizzato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just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Per rispettare al meglio il concetto di REST, è stato usato JWT per l’ autenticazione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just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Per il front-end, si è utilizzato Angular accompagnato da Bootstrap. 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just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Per il front-end Android, si è gestita l’applicazione a Fragment e si sono utilizzate le librerie: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just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Fast-Android-Networking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just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MPAndroidChart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just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play-services-auth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just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NumberProgressBar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929750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Project Structure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50" y="1985925"/>
            <a:ext cx="5953050" cy="521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325" y="4237125"/>
            <a:ext cx="2115251" cy="87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6225" y="6188776"/>
            <a:ext cx="1987450" cy="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5738" y="1851527"/>
            <a:ext cx="1868425" cy="1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20" y="2466476"/>
            <a:ext cx="7925177" cy="384370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1732946" y="167500"/>
            <a:ext cx="92154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Raleway"/>
                <a:ea typeface="Raleway"/>
                <a:cs typeface="Raleway"/>
                <a:sym typeface="Raleway"/>
              </a:rPr>
              <a:t>Design Web-App 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Finale 1/3</a:t>
            </a:r>
            <a:endParaRPr b="1" sz="36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2452200" y="4470226"/>
            <a:ext cx="855300" cy="158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 flipH="1" rot="10800000">
            <a:off x="2452200" y="4193369"/>
            <a:ext cx="855300" cy="158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 flipH="1">
            <a:off x="2452200" y="1381888"/>
            <a:ext cx="6826200" cy="9171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5"/>
                </a:solidFill>
              </a:rPr>
              <a:t>Autenticazione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 flipH="1">
            <a:off x="2527375" y="1311663"/>
            <a:ext cx="6826200" cy="9171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5"/>
                </a:solidFill>
              </a:rPr>
              <a:t>Dashboard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63" y="2060777"/>
            <a:ext cx="7831100" cy="468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/>
        </p:nvSpPr>
        <p:spPr>
          <a:xfrm>
            <a:off x="1332775" y="123375"/>
            <a:ext cx="92154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Raleway"/>
                <a:ea typeface="Raleway"/>
                <a:cs typeface="Raleway"/>
                <a:sym typeface="Raleway"/>
              </a:rPr>
              <a:t>Design Web-App 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Finale 2/3</a:t>
            </a:r>
            <a:endParaRPr b="1" sz="36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13" y="2388569"/>
            <a:ext cx="9433400" cy="45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1591251" y="148350"/>
            <a:ext cx="92154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Raleway"/>
                <a:ea typeface="Raleway"/>
                <a:cs typeface="Raleway"/>
                <a:sym typeface="Raleway"/>
              </a:rPr>
              <a:t>Design Web-App 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Finale 3/3</a:t>
            </a:r>
            <a:endParaRPr b="1" sz="36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26"/>
          <p:cNvSpPr txBox="1"/>
          <p:nvPr>
            <p:ph type="title"/>
          </p:nvPr>
        </p:nvSpPr>
        <p:spPr>
          <a:xfrm flipH="1">
            <a:off x="2383625" y="1323138"/>
            <a:ext cx="6826200" cy="9171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5"/>
                </a:solidFill>
              </a:rPr>
              <a:t>Conto e transazioni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929750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Design Android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75" y="3084362"/>
            <a:ext cx="1336449" cy="266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047" y="3084362"/>
            <a:ext cx="1336449" cy="266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827" y="2396774"/>
            <a:ext cx="1790373" cy="35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8439" y="2176725"/>
            <a:ext cx="2203748" cy="477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14612" y="3473375"/>
            <a:ext cx="1445499" cy="313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967350" y="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Class Diagram: </a:t>
            </a:r>
            <a:r>
              <a:rPr lang="en-US" sz="3000">
                <a:solidFill>
                  <a:srgbClr val="999999"/>
                </a:solidFill>
              </a:rPr>
              <a:t>1/2</a:t>
            </a:r>
            <a:endParaRPr sz="3000">
              <a:solidFill>
                <a:srgbClr val="999999"/>
              </a:solidFill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631" y="831999"/>
            <a:ext cx="8946369" cy="672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04168" y="1938090"/>
            <a:ext cx="8476200" cy="786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804168" y="3055433"/>
            <a:ext cx="8476200" cy="3323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>
            <p:ph type="title"/>
          </p:nvPr>
        </p:nvSpPr>
        <p:spPr>
          <a:xfrm>
            <a:off x="967350" y="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Class Diagram: </a:t>
            </a:r>
            <a:r>
              <a:rPr lang="en-US" sz="3000">
                <a:solidFill>
                  <a:srgbClr val="999999"/>
                </a:solidFill>
              </a:rPr>
              <a:t>1/2</a:t>
            </a:r>
            <a:endParaRPr sz="3000">
              <a:solidFill>
                <a:srgbClr val="999999"/>
              </a:solidFill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397167"/>
            <a:ext cx="10080627" cy="5557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929750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Sequence Diagram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0" y="1704650"/>
            <a:ext cx="9912627" cy="42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929750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Sequence Diagram Login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325" y="1875725"/>
            <a:ext cx="6187889" cy="55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1333225" y="2018400"/>
            <a:ext cx="7013400" cy="3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mfortaa"/>
              <a:buChar char="■"/>
            </a:pPr>
            <a:r>
              <a:rPr lang="en-US" sz="18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Tracciare le uscite e poter categorizzarle</a:t>
            </a:r>
            <a:endParaRPr sz="18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mfortaa"/>
              <a:buChar char="■"/>
            </a:pPr>
            <a:r>
              <a:rPr lang="en-US" sz="18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Creare statistiche e infografiche che rendono immediatamente visibili le categorie di prodotti e spese fatte</a:t>
            </a:r>
            <a:endParaRPr sz="18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mfortaa"/>
              <a:buChar char="■"/>
            </a:pPr>
            <a:r>
              <a:rPr lang="en-US" sz="18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Inserimento di obiettivi di risparmio da raggiungere</a:t>
            </a:r>
            <a:endParaRPr sz="18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mfortaa"/>
              <a:buChar char="■"/>
            </a:pPr>
            <a:r>
              <a:rPr lang="en-US" sz="18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Consigli di spesa per rispettare gli obiettivi impostati</a:t>
            </a:r>
            <a:endParaRPr sz="18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mfortaa"/>
              <a:buChar char="■"/>
            </a:pPr>
            <a:r>
              <a:rPr lang="en-US" sz="18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Condivisione del portafoglio tra familiari</a:t>
            </a:r>
            <a:endParaRPr sz="18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mfortaa"/>
              <a:buChar char="■"/>
            </a:pPr>
            <a:r>
              <a:rPr lang="en-US" sz="18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Condivisione di una cassa comune tra gruppi di persone</a:t>
            </a:r>
            <a:endParaRPr sz="18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304375" y="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Ricordiamo</a:t>
            </a:r>
            <a:endParaRPr sz="30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17569" l="-11469" r="11469" t="-17570"/>
          <a:stretch/>
        </p:blipFill>
        <p:spPr>
          <a:xfrm>
            <a:off x="2193300" y="5455600"/>
            <a:ext cx="5175925" cy="20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>
            <p:ph type="title"/>
          </p:nvPr>
        </p:nvSpPr>
        <p:spPr>
          <a:xfrm>
            <a:off x="-1328550" y="100920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457200" lvl="0" marL="1828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Project goals</a:t>
            </a:r>
            <a:endParaRPr sz="30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821175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 Project Plan Summary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42350"/>
            <a:ext cx="9775836" cy="32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929750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&amp; Roadblocks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238975" y="2178763"/>
            <a:ext cx="83334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Login Google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Gestione Docker  e </a:t>
            </a:r>
            <a:r>
              <a:rPr b="1"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tempi di compilazione</a:t>
            </a:r>
            <a:endParaRPr b="1"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Rispetto del Project Plan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 b="0" l="0" r="51342" t="0"/>
          <a:stretch/>
        </p:blipFill>
        <p:spPr>
          <a:xfrm>
            <a:off x="6532550" y="1921375"/>
            <a:ext cx="2974149" cy="3056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/>
        </p:nvSpPr>
        <p:spPr>
          <a:xfrm>
            <a:off x="0" y="2202575"/>
            <a:ext cx="10080600" cy="45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en-US" sz="3600">
                <a:solidFill>
                  <a:srgbClr val="FF6309"/>
                </a:solidFill>
                <a:latin typeface="Raleway"/>
                <a:ea typeface="Raleway"/>
                <a:cs typeface="Raleway"/>
                <a:sym typeface="Raleway"/>
              </a:rPr>
              <a:t>Grazie per l’attenzione!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856868" y="1825990"/>
            <a:ext cx="8476200" cy="786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Dove ci eravamo lasciati...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856868" y="2612608"/>
            <a:ext cx="8476200" cy="3323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-320675" lvl="1" marL="8509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Motivations: why you should support this proposal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Project goals and NO goals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Similar applications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Initial Project plan summary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Status as of November 11th-13, 2019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Initial user stories – use cases - scenarios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Spikes list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User interaction draft  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Char char="■"/>
            </a:pPr>
            <a:r>
              <a:rPr b="1" lang="en-US" sz="18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Mockups (optional)</a:t>
            </a:r>
            <a:endParaRPr b="1" sz="18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Char char="■"/>
            </a:pPr>
            <a:r>
              <a:rPr b="1" lang="en-US" sz="18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CRC cards (optional)</a:t>
            </a:r>
            <a:endParaRPr b="1" sz="18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6273600" y="6000150"/>
            <a:ext cx="2256300" cy="47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10093" y="1124915"/>
            <a:ext cx="8476200" cy="786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CRC CARDS</a:t>
            </a:r>
            <a:endParaRPr/>
          </a:p>
        </p:txBody>
      </p:sp>
      <p:graphicFrame>
        <p:nvGraphicFramePr>
          <p:cNvPr id="123" name="Google Shape;123;p16"/>
          <p:cNvGraphicFramePr/>
          <p:nvPr/>
        </p:nvGraphicFramePr>
        <p:xfrm>
          <a:off x="335595" y="33454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{5D6BEC41-F567-495B-9F99-9F13A003B77F}</a:tableStyleId>
              </a:tblPr>
              <a:tblGrid>
                <a:gridCol w="2041000"/>
                <a:gridCol w="2211100"/>
              </a:tblGrid>
              <a:tr h="409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Utente</a:t>
                      </a:r>
                      <a:endParaRPr b="1">
                        <a:highlight>
                          <a:srgbClr val="CCCCCC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363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Rappresenta le informazioni dell’utente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</a:tr>
              <a:tr h="182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Responsability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Accede al sistema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Si registra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Partecipa ai gruppi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Gestisce transazioni e conti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Gestisce budget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Gestisce obiettivi di risparmio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Collaborations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Gruppo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Transazione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24" name="Google Shape;124;p16"/>
          <p:cNvGraphicFramePr/>
          <p:nvPr/>
        </p:nvGraphicFramePr>
        <p:xfrm>
          <a:off x="4937229" y="3328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{5D6BEC41-F567-495B-9F99-9F13A003B77F}</a:tableStyleId>
              </a:tblPr>
              <a:tblGrid>
                <a:gridCol w="2249675"/>
                <a:gridCol w="2437200"/>
              </a:tblGrid>
              <a:tr h="221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Gruppo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4219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Rappresenta le informazioni </a:t>
                      </a:r>
                      <a:r>
                        <a:rPr lang="en-US" sz="1100"/>
                        <a:t>legate ad un gruppo di utenti, le transazioni</a:t>
                      </a:r>
                      <a:r>
                        <a:rPr lang="en-US" sz="1100"/>
                        <a:t> effettuate dai partecipanti del gruppo e obiettivi di risparmio e budget annessi. Si considerano gruppi famiglia e gruppi fondo comune.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</a:tr>
              <a:tr h="109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Responsability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Gestisce i membri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Gestisce le transazioni verso e dal gruppo 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Gestisce budget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Gestisce obiettivi di risparmio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Collaborations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Utente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Transazione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Budget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Comto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Obiettivo Risparmio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17"/>
          <p:cNvGraphicFramePr/>
          <p:nvPr/>
        </p:nvGraphicFramePr>
        <p:xfrm>
          <a:off x="467550" y="2337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{5D6BEC41-F567-495B-9F99-9F13A003B77F}</a:tableStyleId>
              </a:tblPr>
              <a:tblGrid>
                <a:gridCol w="1877675"/>
                <a:gridCol w="2492775"/>
              </a:tblGrid>
              <a:tr h="44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Transazione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5261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Rappresenta le informazioni di una transazione ( in entrata, in uscita, verso un gruppo)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</a:tr>
              <a:tr h="110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Responsability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Collaborations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Categoria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Gruppo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Utente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Conto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32" name="Google Shape;132;p17"/>
          <p:cNvGraphicFramePr/>
          <p:nvPr/>
        </p:nvGraphicFramePr>
        <p:xfrm>
          <a:off x="5184130" y="4743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{5D6BEC41-F567-495B-9F99-9F13A003B77F}</a:tableStyleId>
              </a:tblPr>
              <a:tblGrid>
                <a:gridCol w="2097825"/>
                <a:gridCol w="2272625"/>
              </a:tblGrid>
              <a:tr h="4317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Obiettivo risparmio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6028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Rappresenta le informazioni relative ad un </a:t>
                      </a:r>
                      <a:r>
                        <a:rPr lang="en-US" sz="1100"/>
                        <a:t>obiettivo risparmio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</a:tr>
              <a:tr h="104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Responsability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Collaborations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Gruppo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Conto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33" name="Google Shape;133;p17"/>
          <p:cNvGraphicFramePr/>
          <p:nvPr/>
        </p:nvGraphicFramePr>
        <p:xfrm>
          <a:off x="5184126" y="2365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{5D6BEC41-F567-495B-9F99-9F13A003B77F}</a:tableStyleId>
              </a:tblPr>
              <a:tblGrid>
                <a:gridCol w="1741500"/>
                <a:gridCol w="2628950"/>
              </a:tblGrid>
              <a:tr h="4600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Conto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4080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Rappresenta le transazioni associate ad un conto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</a:tr>
              <a:tr h="108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Responsability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Gestisce transazioni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Collaborations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Utente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Transazione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Gruppo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Obiettivo </a:t>
                      </a:r>
                      <a:r>
                        <a:rPr lang="en-US" sz="1100"/>
                        <a:t>risparmio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Budget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4" name="Google Shape;134;p17"/>
          <p:cNvSpPr txBox="1"/>
          <p:nvPr>
            <p:ph type="title"/>
          </p:nvPr>
        </p:nvSpPr>
        <p:spPr>
          <a:xfrm>
            <a:off x="783974" y="1163850"/>
            <a:ext cx="10191000" cy="786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CRC CARDS </a:t>
            </a:r>
            <a:r>
              <a:rPr b="0" lang="en-US" sz="2400">
                <a:solidFill>
                  <a:srgbClr val="B7B7B7"/>
                </a:solidFill>
              </a:rPr>
              <a:t>continua</a:t>
            </a:r>
            <a:endParaRPr b="0" sz="2400">
              <a:solidFill>
                <a:srgbClr val="B7B7B7"/>
              </a:solidFill>
            </a:endParaRPr>
          </a:p>
        </p:txBody>
      </p:sp>
      <p:graphicFrame>
        <p:nvGraphicFramePr>
          <p:cNvPr id="135" name="Google Shape;135;p17"/>
          <p:cNvGraphicFramePr/>
          <p:nvPr/>
        </p:nvGraphicFramePr>
        <p:xfrm>
          <a:off x="467549" y="47431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{5D6BEC41-F567-495B-9F99-9F13A003B77F}</a:tableStyleId>
              </a:tblPr>
              <a:tblGrid>
                <a:gridCol w="2097825"/>
                <a:gridCol w="2272625"/>
              </a:tblGrid>
              <a:tr h="4317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Budget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602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Rappresenta le informazioni relative al budget assegnato ad una determinata categoria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</a:tr>
              <a:tr h="104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Responsability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Collaborations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Gruppo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Transazione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Categoria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63" y="1188306"/>
            <a:ext cx="4811998" cy="573742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type="title"/>
          </p:nvPr>
        </p:nvSpPr>
        <p:spPr>
          <a:xfrm>
            <a:off x="1657225" y="126525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Design Web-App </a:t>
            </a:r>
            <a:r>
              <a:rPr lang="en-US" sz="3600">
                <a:solidFill>
                  <a:srgbClr val="666666"/>
                </a:solidFill>
              </a:rPr>
              <a:t>MOCKUP 1/2</a:t>
            </a:r>
            <a:endParaRPr sz="3600">
              <a:solidFill>
                <a:srgbClr val="666666"/>
              </a:solidFill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550" y="1222475"/>
            <a:ext cx="4851175" cy="56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25" y="1341538"/>
            <a:ext cx="4745402" cy="568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810" y="1341538"/>
            <a:ext cx="4679764" cy="568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1433900" y="0"/>
            <a:ext cx="87723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Raleway"/>
                <a:ea typeface="Raleway"/>
                <a:cs typeface="Raleway"/>
                <a:sym typeface="Raleway"/>
              </a:rPr>
              <a:t>Design Web-App </a:t>
            </a:r>
            <a:r>
              <a:rPr b="1" lang="en-US" sz="36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MOCKUP 2/2</a:t>
            </a:r>
            <a:endParaRPr b="1" sz="36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929750" y="1044725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Project Review  </a:t>
            </a:r>
            <a:endParaRPr sz="3000"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929750" y="2002950"/>
            <a:ext cx="8133000" cy="5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06387" lvl="0" marL="419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aleway"/>
              <a:buChar char="■"/>
            </a:pP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Motivations: why you should support this proposal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Project goals and NO goals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Similar applications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b="1" lang="en-US" sz="1800">
                <a:latin typeface="Raleway"/>
                <a:ea typeface="Raleway"/>
                <a:cs typeface="Raleway"/>
                <a:sym typeface="Raleway"/>
              </a:rPr>
              <a:t>Initial Project plan summary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Status as of January 13, 202o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Analysis and Design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Class Diagram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Sequence Diagram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Demo prototype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Issues and roadbloacks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9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690243" y="1098115"/>
            <a:ext cx="8476200" cy="786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 Initial Project plan summary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690241" y="2196031"/>
            <a:ext cx="8476200" cy="4806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➔"/>
            </a:pPr>
            <a:r>
              <a:rPr lang="en-US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25 Ottobre: inizio progetto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➔"/>
            </a:pPr>
            <a:r>
              <a:rPr lang="en-US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13 Novembre: presentazione applicazione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➔"/>
            </a:pPr>
            <a:r>
              <a:rPr lang="en-US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Dal 15 di Novembre: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fortaa"/>
              <a:buChar char="◆"/>
            </a:pPr>
            <a:r>
              <a:rPr lang="en-US" sz="14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Spikes Angular, Android, Spring, Docker</a:t>
            </a:r>
            <a:endParaRPr sz="14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fortaa"/>
              <a:buChar char="◆"/>
            </a:pPr>
            <a:r>
              <a:rPr lang="en-US" sz="14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Progettazione architettura del sistema, inizializzazione container docker e inizio lavori congiunti a web app e back end  </a:t>
            </a:r>
            <a:endParaRPr sz="14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Comfortaa"/>
              <a:buChar char="➔"/>
            </a:pPr>
            <a:r>
              <a:rPr lang="en-US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Dal 15 al 28 Dicembre</a:t>
            </a:r>
            <a:r>
              <a:rPr lang="en-US" sz="1800">
                <a:solidFill>
                  <a:srgbClr val="695D46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800">
              <a:solidFill>
                <a:srgbClr val="695D4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fortaa"/>
              <a:buChar char="◆"/>
            </a:pPr>
            <a:r>
              <a:rPr lang="en-US" sz="14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Implementazione Autenticazione JWT, gestione transazioni e interfaccia web</a:t>
            </a:r>
            <a:endParaRPr sz="14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fortaa"/>
              <a:buChar char="◆"/>
            </a:pPr>
            <a:r>
              <a:rPr lang="en-US" sz="14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Inizio lavori applicazione Android</a:t>
            </a:r>
            <a:endParaRPr sz="14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fortaa"/>
              <a:buChar char="◆"/>
            </a:pPr>
            <a:r>
              <a:rPr lang="en-US" sz="14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Implementazione funzionalità core dell'applicativo ( gestione transazioni, gruppi e conti)</a:t>
            </a:r>
            <a:endParaRPr sz="14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Comfortaa"/>
              <a:buChar char="➔"/>
            </a:pPr>
            <a:r>
              <a:rPr lang="en-US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Entro il 30 </a:t>
            </a:r>
            <a:r>
              <a:rPr lang="en-US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Gennaio</a:t>
            </a:r>
            <a:endParaRPr sz="1800">
              <a:solidFill>
                <a:srgbClr val="695D4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fortaa"/>
              <a:buChar char="◆"/>
            </a:pPr>
            <a:r>
              <a:rPr lang="en-US" sz="1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Visualizzazione delle statistiche</a:t>
            </a:r>
            <a:endParaRPr sz="1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fortaa"/>
              <a:buChar char="◆"/>
            </a:pPr>
            <a:r>
              <a:rPr lang="en-US" sz="1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Fine Web App </a:t>
            </a:r>
            <a:endParaRPr sz="1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fortaa"/>
              <a:buChar char="◆"/>
            </a:pPr>
            <a:r>
              <a:rPr lang="en-US" sz="1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Fine App Android</a:t>
            </a:r>
            <a:endParaRPr sz="1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fortaa"/>
              <a:buChar char="◆"/>
            </a:pPr>
            <a:r>
              <a:rPr lang="en-US" sz="14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Implementazione Login Google ( Angular/ Android) </a:t>
            </a:r>
            <a:endParaRPr sz="14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fortaa"/>
              <a:buChar char="◆"/>
            </a:pPr>
            <a:r>
              <a:rPr lang="en-US" sz="1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Ricerca di API Esterne per integrare il nostro servizio :O</a:t>
            </a:r>
            <a:endParaRPr sz="1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