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7559675" cx="10080625"/>
  <p:notesSz cx="7559675" cy="106918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>
            <p:ph idx="2" type="sldImg"/>
          </p:nvPr>
        </p:nvSpPr>
        <p:spPr>
          <a:xfrm>
            <a:off x="720725" y="900112"/>
            <a:ext cx="6116637" cy="3438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3" type="hdr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0" type="dt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1" type="ftr"/>
          </p:nvPr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46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4" type="sldNum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0" name="Google Shape;90;p4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0a81a0720_0_2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0" name="Google Shape;160;g70a81a0720_0_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70a81a0720_0_2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0146b1a3_0_6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8" name="Google Shape;168;g6b0146b1a3_0_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6b0146b1a3_0_6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1106487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6" name="Google Shape;176;p19:notes"/>
          <p:cNvSpPr/>
          <p:nvPr/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:notes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23e82d91f_0_21:notes"/>
          <p:cNvSpPr/>
          <p:nvPr>
            <p:ph idx="2" type="sldImg"/>
          </p:nvPr>
        </p:nvSpPr>
        <p:spPr>
          <a:xfrm>
            <a:off x="1106487" y="812800"/>
            <a:ext cx="5340300" cy="400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3" name="Google Shape;183;g623e82d91f_0_21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623e82d91f_0_21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23e82d91f_0_27:notes"/>
          <p:cNvSpPr/>
          <p:nvPr>
            <p:ph idx="2" type="sldImg"/>
          </p:nvPr>
        </p:nvSpPr>
        <p:spPr>
          <a:xfrm>
            <a:off x="1106487" y="812800"/>
            <a:ext cx="5340300" cy="400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0" name="Google Shape;190;g623e82d91f_0_27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623e82d91f_0_27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7" name="Google Shape;197;p21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0" name="Google Shape;100;p7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Google Shape;107;p9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Luca Frigato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23e82d91f_0_0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5" name="Google Shape;115;g623e82d91f_0_0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623e82d91f_0_0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Matteo Ribero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23e82d91f_0_5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2" name="Google Shape;122;g623e82d91f_0_5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623e82d91f_0_5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Luca Molinaro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3e82d91f_0_10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2" name="Google Shape;132;g623e82d91f_0_10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623e82d91f_0_10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9" name="Google Shape;139;p15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23e82d91f_0_15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6" name="Google Shape;146;g623e82d91f_0_15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623e82d91f_0_15:notes"/>
          <p:cNvSpPr txBox="1"/>
          <p:nvPr>
            <p:ph idx="1" type="body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3" name="Google Shape;153;p17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0080600" cy="7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804168" y="1943675"/>
            <a:ext cx="8475600" cy="2446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None/>
              <a:defRPr sz="5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804364" y="4663380"/>
            <a:ext cx="8475600" cy="7953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1"/>
          <p:cNvGrpSpPr/>
          <p:nvPr/>
        </p:nvGrpSpPr>
        <p:grpSpPr>
          <a:xfrm>
            <a:off x="915619" y="6127473"/>
            <a:ext cx="822192" cy="67352"/>
            <a:chOff x="4580561" y="2589004"/>
            <a:chExt cx="1064464" cy="25200"/>
          </a:xfrm>
        </p:grpSpPr>
        <p:sp>
          <p:nvSpPr>
            <p:cNvPr id="81" name="Google Shape;8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1"/>
          <p:cNvSpPr txBox="1"/>
          <p:nvPr>
            <p:ph hasCustomPrompt="1" type="title"/>
          </p:nvPr>
        </p:nvSpPr>
        <p:spPr>
          <a:xfrm>
            <a:off x="804168" y="1078725"/>
            <a:ext cx="8475900" cy="1829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00"/>
              <a:buNone/>
              <a:defRPr sz="9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804168" y="3340584"/>
            <a:ext cx="8475900" cy="23229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1150" lvl="1" marL="9144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11150" lvl="3" marL="18288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4pPr>
            <a:lvl5pPr indent="-311150" lvl="4" marL="22860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5pPr>
            <a:lvl6pPr indent="-311150" lvl="5" marL="27432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6pPr>
            <a:lvl7pPr indent="-311150" lvl="6" marL="32004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7pPr>
            <a:lvl8pPr indent="-311150" lvl="7" marL="3657600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8pPr>
            <a:lvl9pPr indent="-311150" lvl="8" marL="4114800" rtl="0">
              <a:spcBef>
                <a:spcPts val="2000"/>
              </a:spcBef>
              <a:spcAft>
                <a:spcPts val="200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804168" y="1943675"/>
            <a:ext cx="8475900" cy="22320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0"/>
            <a:ext cx="10080600" cy="71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32" name="Google Shape;32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4"/>
          <p:cNvSpPr txBox="1"/>
          <p:nvPr>
            <p:ph type="title"/>
          </p:nvPr>
        </p:nvSpPr>
        <p:spPr>
          <a:xfrm>
            <a:off x="804168" y="1938090"/>
            <a:ext cx="8476200" cy="78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804168" y="3055433"/>
            <a:ext cx="8476200" cy="3323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10080600" cy="71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40" name="Google Shape;40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5"/>
          <p:cNvSpPr txBox="1"/>
          <p:nvPr>
            <p:ph type="title"/>
          </p:nvPr>
        </p:nvSpPr>
        <p:spPr>
          <a:xfrm>
            <a:off x="804168" y="1938090"/>
            <a:ext cx="8475900" cy="78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804030" y="3055433"/>
            <a:ext cx="4161000" cy="3323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5119250" y="3055433"/>
            <a:ext cx="4161000" cy="3323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10080600" cy="71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804168" y="1938090"/>
            <a:ext cx="8475900" cy="78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10080600" cy="71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7"/>
          <p:cNvSpPr txBox="1"/>
          <p:nvPr>
            <p:ph type="title"/>
          </p:nvPr>
        </p:nvSpPr>
        <p:spPr>
          <a:xfrm>
            <a:off x="804774" y="1938090"/>
            <a:ext cx="3639000" cy="2030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795100" y="4088449"/>
            <a:ext cx="3639000" cy="2347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8"/>
          <p:cNvGrpSpPr/>
          <p:nvPr/>
        </p:nvGrpSpPr>
        <p:grpSpPr>
          <a:xfrm>
            <a:off x="915619" y="6127473"/>
            <a:ext cx="822192" cy="67352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804168" y="1270308"/>
            <a:ext cx="7740300" cy="43872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0"/>
            <a:ext cx="5040300" cy="75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915619" y="1750732"/>
            <a:ext cx="822192" cy="67352"/>
            <a:chOff x="4580561" y="2589004"/>
            <a:chExt cx="1064464" cy="25200"/>
          </a:xfrm>
        </p:grpSpPr>
        <p:sp>
          <p:nvSpPr>
            <p:cNvPr id="70" name="Google Shape;7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11975" lIns="111975" spcFirstLastPara="1" rIns="111975" wrap="square" tIns="11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9"/>
          <p:cNvSpPr txBox="1"/>
          <p:nvPr>
            <p:ph type="title"/>
          </p:nvPr>
        </p:nvSpPr>
        <p:spPr>
          <a:xfrm>
            <a:off x="804774" y="1938090"/>
            <a:ext cx="3639000" cy="24798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799207" y="4646661"/>
            <a:ext cx="3639000" cy="11154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5704224" y="1988025"/>
            <a:ext cx="3720000" cy="44466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1150" lvl="1" marL="9144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20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20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20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2000"/>
              </a:spcBef>
              <a:spcAft>
                <a:spcPts val="200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799207" y="6426571"/>
            <a:ext cx="8485800" cy="6768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343628" y="654077"/>
            <a:ext cx="939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Raleway"/>
              <a:buNone/>
              <a:defRPr b="1" sz="3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43628" y="1693854"/>
            <a:ext cx="93933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1975" lIns="111975" spcFirstLastPara="1" rIns="111975" wrap="square" tIns="11197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  <a:defRPr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1300"/>
              <a:buFont typeface="Lato"/>
              <a:buChar char="■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10681" y="6981108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1975" lIns="111975" spcFirstLastPara="1" rIns="111975" wrap="square" tIns="111975">
            <a:noAutofit/>
          </a:bodyPr>
          <a:lstStyle>
            <a:lvl1pPr lvl="0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802500" y="1813374"/>
            <a:ext cx="8475600" cy="16743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Project Review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/>
              <a:t>OurWallet</a:t>
            </a:r>
            <a:endParaRPr sz="6500"/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858639" y="3781180"/>
            <a:ext cx="8475600" cy="795300"/>
          </a:xfrm>
          <a:prstGeom prst="rect">
            <a:avLst/>
          </a:prstGeom>
        </p:spPr>
        <p:txBody>
          <a:bodyPr anchorCtr="0" anchor="t" bIns="111975" lIns="111975" spcFirstLastPara="1" rIns="111975" wrap="square" tIns="111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November 13, 2019</a:t>
            </a:r>
            <a:endParaRPr b="1" sz="1400"/>
          </a:p>
        </p:txBody>
      </p:sp>
      <p:sp>
        <p:nvSpPr>
          <p:cNvPr id="95" name="Google Shape;95;p13"/>
          <p:cNvSpPr txBox="1"/>
          <p:nvPr/>
        </p:nvSpPr>
        <p:spPr>
          <a:xfrm>
            <a:off x="858650" y="6158700"/>
            <a:ext cx="89076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Luca Frigato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Luca Molinaro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Matteo Ribero</a:t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61" y="2872914"/>
            <a:ext cx="4337100" cy="433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7" name="Google Shape;9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994" y="4413664"/>
            <a:ext cx="1255500" cy="12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929750" y="2121350"/>
            <a:ext cx="86115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Marco ha intenzione di acquistare un nuovo telefono e decide di creare un portafoglio risparmi grazie all’applicazione OurWallet. Accede al suo profilo e genera un nuovo Obiettivo Risparmio chiamandolo “ Telefono ” e assegnando come budget da raggiungere “200 €”. Marco ha già impostato i limiti di spesa suddivisi per categorie e dopo aver inserito l’obiettivo, reimposta i limiti di spesa delle varie categorie.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</a:endParaRPr>
          </a:p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821175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Creazione obiettivi risparmio e budget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1008062" y="3314866"/>
            <a:ext cx="80646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929750" y="2121350"/>
            <a:ext cx="86115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La famiglia Rossi è abbastanza numerosa, sono addirittura 8 in casa. Mr e Mrs Rossi lavorano entrambi ma risulta comunque difficile gestire tutte le spese. I figli più grandi che lavorano in un negozio di telefonia, vengono a sapere dell’applicazione </a:t>
            </a:r>
            <a:r>
              <a:rPr lang="en-US" sz="1800">
                <a:solidFill>
                  <a:srgbClr val="000000"/>
                </a:solidFill>
              </a:rPr>
              <a:t>OurWallet</a:t>
            </a:r>
            <a:r>
              <a:rPr lang="en-US" sz="1800">
                <a:solidFill>
                  <a:srgbClr val="000000"/>
                </a:solidFill>
              </a:rPr>
              <a:t> e ne propongono l’utilizzo al resto della famiglia. Dopo essersi iscritti al servizio,il papà crea il gruppo “Famiglia Rossi” e inserisce come contribuente la moglie. In seguito, dopo aver deciso budget per ogni categoria di spesa e inserito le entrate ricorrenti, aggiunge i figli come beneficiario per tracciare le spese.</a:t>
            </a:r>
            <a:endParaRPr b="1" sz="1800">
              <a:solidFill>
                <a:schemeClr val="accent3"/>
              </a:solidFill>
            </a:endParaRPr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821175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Gruppo famiglia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008062" y="3314866"/>
            <a:ext cx="80646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821175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Spikes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821175" y="2111825"/>
            <a:ext cx="83334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187" lvl="0" marL="4191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Raleway"/>
              <a:buChar char="■"/>
            </a:pPr>
            <a:r>
              <a:rPr lang="en-US" sz="2200">
                <a:solidFill>
                  <a:srgbClr val="2A2A2A"/>
                </a:solidFill>
                <a:latin typeface="Raleway"/>
                <a:ea typeface="Raleway"/>
                <a:cs typeface="Raleway"/>
                <a:sym typeface="Raleway"/>
              </a:rPr>
              <a:t>Spring Framework</a:t>
            </a:r>
            <a:endParaRPr sz="2200">
              <a:solidFill>
                <a:srgbClr val="2A2A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187" lvl="0" marL="41910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Raleway"/>
              <a:buChar char="■"/>
            </a:pPr>
            <a:r>
              <a:rPr lang="en-US" sz="2200">
                <a:solidFill>
                  <a:srgbClr val="2A2A2A"/>
                </a:solidFill>
                <a:latin typeface="Raleway"/>
                <a:ea typeface="Raleway"/>
                <a:cs typeface="Raleway"/>
                <a:sym typeface="Raleway"/>
              </a:rPr>
              <a:t>Maven</a:t>
            </a:r>
            <a:endParaRPr sz="2200">
              <a:solidFill>
                <a:srgbClr val="2A2A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187" lvl="0" marL="41910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Raleway"/>
              <a:buChar char="■"/>
            </a:pPr>
            <a:r>
              <a:rPr lang="en-US" sz="2200">
                <a:solidFill>
                  <a:srgbClr val="2A2A2A"/>
                </a:solidFill>
                <a:latin typeface="Raleway"/>
                <a:ea typeface="Raleway"/>
                <a:cs typeface="Raleway"/>
                <a:sym typeface="Raleway"/>
              </a:rPr>
              <a:t>Java per Android </a:t>
            </a:r>
            <a:endParaRPr sz="2200">
              <a:solidFill>
                <a:srgbClr val="2A2A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187" lvl="0" marL="41910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Raleway"/>
              <a:buChar char="■"/>
            </a:pPr>
            <a:r>
              <a:rPr lang="en-US" sz="2200">
                <a:solidFill>
                  <a:srgbClr val="2A2A2A"/>
                </a:solidFill>
                <a:latin typeface="Raleway"/>
                <a:ea typeface="Raleway"/>
                <a:cs typeface="Raleway"/>
                <a:sym typeface="Raleway"/>
              </a:rPr>
              <a:t>Angular</a:t>
            </a:r>
            <a:endParaRPr sz="2200">
              <a:solidFill>
                <a:srgbClr val="2A2A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187" lvl="0" marL="41910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Raleway"/>
              <a:buChar char="■"/>
            </a:pPr>
            <a:r>
              <a:rPr lang="en-US" sz="2200">
                <a:solidFill>
                  <a:srgbClr val="2A2A2A"/>
                </a:solidFill>
                <a:latin typeface="Raleway"/>
                <a:ea typeface="Raleway"/>
                <a:cs typeface="Raleway"/>
                <a:sym typeface="Raleway"/>
              </a:rPr>
              <a:t>Docker </a:t>
            </a:r>
            <a:endParaRPr sz="2200">
              <a:solidFill>
                <a:srgbClr val="2A2A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187" lvl="0" marL="419100" rtl="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rgbClr val="2A2A2A"/>
              </a:buClr>
              <a:buSzPts val="2200"/>
              <a:buFont typeface="Raleway"/>
              <a:buChar char="■"/>
            </a:pPr>
            <a:r>
              <a:rPr lang="en-US" sz="2200">
                <a:solidFill>
                  <a:srgbClr val="2A2A2A"/>
                </a:solidFill>
                <a:latin typeface="Raleway"/>
                <a:ea typeface="Raleway"/>
                <a:cs typeface="Raleway"/>
                <a:sym typeface="Raleway"/>
              </a:rPr>
              <a:t>Integrazione API Google</a:t>
            </a:r>
            <a:endParaRPr sz="2200">
              <a:solidFill>
                <a:srgbClr val="2A2A2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3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821175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Interaction Draft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3975"/>
            <a:ext cx="9775823" cy="3482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821175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Mockups (OPTIONAL)</a:t>
            </a:r>
            <a:endParaRPr sz="3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1838000"/>
            <a:ext cx="5523880" cy="555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0" y="2202575"/>
            <a:ext cx="10080600" cy="45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rPr i="0" lang="en-US" sz="3600" u="none" cap="none" strike="noStrike">
                <a:solidFill>
                  <a:srgbClr val="FF6309"/>
                </a:solidFill>
                <a:latin typeface="Raleway"/>
                <a:ea typeface="Raleway"/>
                <a:cs typeface="Raleway"/>
                <a:sym typeface="Raleway"/>
              </a:rPr>
              <a:t>Thank you for your attention !</a:t>
            </a:r>
            <a:endParaRPr sz="3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Font typeface="Arial"/>
              <a:buNone/>
            </a:pPr>
            <a:r>
              <a:t/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929750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Project Review  </a:t>
            </a:r>
            <a:endParaRPr sz="3000"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929750" y="2002950"/>
            <a:ext cx="8133000" cy="5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075">
            <a:noAutofit/>
          </a:bodyPr>
          <a:lstStyle/>
          <a:p>
            <a:pPr indent="-306387" lvl="0" marL="419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Raleway"/>
              <a:buChar char="■"/>
            </a:pPr>
            <a:r>
              <a:rPr b="1" i="0" lang="en-US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r>
              <a:rPr b="1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Motivations: why you should support this proposal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Project goals and NO goals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Similar applications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Initial Project plan summary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Status as of November 11th-13, 2019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Initial user stories – use cases - scenarios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Spikes list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User interaction draft 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Mockups (optional)</a:t>
            </a:r>
            <a:endParaRPr sz="18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71804" lvl="2" marL="257810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CRC cards (optional)</a:t>
            </a:r>
            <a:endParaRPr sz="18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94000"/>
              </a:lnSpc>
              <a:spcBef>
                <a:spcPts val="800"/>
              </a:spcBef>
              <a:spcAft>
                <a:spcPts val="15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1333223" y="2018399"/>
            <a:ext cx="7013400" cy="4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racciare le uscite e poter categorizzarle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Creare statistiche e infografiche che rendono immediatamente visibili le categorie di prodotti e spese fatte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Inserimento di obiettivi di risparmio da raggiungere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Consigli di spesa per rispettare gli obiettivi impostati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Condivisione del portafoglio tra familiari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Condivisione di una cassa comune tra gruppi di persone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929750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Project goals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88" y="5139275"/>
            <a:ext cx="5881049" cy="20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929750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Project NO goals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39250" y="1704650"/>
            <a:ext cx="8333400" cy="2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Sostituirci ad una banca 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Permettere transazioni “attive” all’interno della webapp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Permettere Investimenti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821175" y="3522700"/>
            <a:ext cx="87039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7A7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RISPARMIO: 3 ITALIANI SU 4 VORREBBERO RISPARMIARE DI PIÙ</a:t>
            </a:r>
            <a:endParaRPr sz="1800">
              <a:solidFill>
                <a:srgbClr val="7A7A7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US" sz="1800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iamo un popolo insoddisfatto: quasi il 75% </a:t>
            </a:r>
            <a:r>
              <a:rPr b="1" lang="en-US" sz="1800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vorrebbe risparmiare di più ma non sa come farlo (49%) </a:t>
            </a:r>
            <a:r>
              <a:rPr lang="en-US" sz="1800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 ha troppe spese (25,7%)</a:t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L’8% dei giovani fra i 18 e i 24 anni dichiara di non pensare al risparmio.</a:t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21175" y="5471750"/>
            <a:ext cx="86181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GIORNATA DEL RISPARMIO:</a:t>
            </a:r>
            <a:r>
              <a:rPr b="1" lang="en-US" sz="1800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REGIONE VENETO LANCIA CAMPAGNA DI EDUCAZIONE FINANZIARIA</a:t>
            </a:r>
            <a:r>
              <a:rPr lang="en-US" sz="1800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IL FUTURO CONTA RIVOLTO A STUDENTI, CITTADINI E IMPRESE -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73550" y="6647750"/>
            <a:ext cx="86181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A2A2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“Dai dati Acri emerge che il </a:t>
            </a:r>
            <a:r>
              <a:rPr b="1" lang="en-US" sz="1800">
                <a:solidFill>
                  <a:srgbClr val="2A2A2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21% delle famiglie,</a:t>
            </a:r>
            <a:r>
              <a:rPr lang="en-US" sz="1800">
                <a:solidFill>
                  <a:srgbClr val="2A2A2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ossia più di una su 5, avrebbe </a:t>
            </a:r>
            <a:r>
              <a:rPr b="1" lang="en-US" sz="1800">
                <a:solidFill>
                  <a:srgbClr val="2A2A2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difficoltà ad affrontare una spesa imprevista”.</a:t>
            </a:r>
            <a:endParaRPr b="1" sz="1800">
              <a:solidFill>
                <a:srgbClr val="2A2A2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444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A2A2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929750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Motivations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821175" y="1834475"/>
            <a:ext cx="90711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 volte mantenere un bilancio personale o familiare può essere utile nel caso in cui le vostre finanze abbiano subito un mutamento particolare, ma non se ne riesce a trovare la fonte. Un </a:t>
            </a:r>
            <a:r>
              <a:rPr b="1" lang="en-US" sz="180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bilancio personale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è utile per chi vuole </a:t>
            </a:r>
            <a:r>
              <a:rPr b="1" lang="en-US" sz="180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risparmiare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per chi ha bisogno di tagliare via le spese inutili.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929750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 Applications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39250" y="1704650"/>
            <a:ext cx="83334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Money Manager - Gestione Spese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BudJet - il tuo bilancio personale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MoneyCoach - Gestore Soldi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Wallet - Controllo Budget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GoodBudget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821175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 Initial Project plan summary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925" y="1814200"/>
            <a:ext cx="5754623" cy="555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21175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 as of November 13, 2019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1910325" y="2121350"/>
            <a:ext cx="59430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✓  Raccolta requisiti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✓  User Stories</a:t>
            </a:r>
            <a:endParaRPr sz="2400">
              <a:solidFill>
                <a:srgbClr val="54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✓  Use Cases</a:t>
            </a:r>
            <a:endParaRPr sz="2400">
              <a:solidFill>
                <a:srgbClr val="54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✓  User Interaction Draft</a:t>
            </a:r>
            <a:endParaRPr sz="2400">
              <a:solidFill>
                <a:srgbClr val="54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  Mockups ( parzialmente completati)</a:t>
            </a:r>
            <a:endParaRPr sz="2400">
              <a:solidFill>
                <a:srgbClr val="54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  CRC Cards</a:t>
            </a:r>
            <a:endParaRPr sz="2400">
              <a:solidFill>
                <a:srgbClr val="54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449894" y="2060623"/>
            <a:ext cx="86115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Login e Registrazione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Creazione di budget  per le varie categorie di spesa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Obiettivo risparmio prodotto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Visualizzazione possibilità di spesa e statistiche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Creazione gruppo cassa comune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Gruppo famiglia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20675" lvl="1" marL="85090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■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Utilizzo cassa comune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342900" marR="0" rtl="0" algn="l">
              <a:lnSpc>
                <a:spcPct val="94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821175" y="1026050"/>
            <a:ext cx="90711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User Stories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