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99" r:id="rId3"/>
    <p:sldId id="530" r:id="rId4"/>
    <p:sldId id="531" r:id="rId5"/>
    <p:sldId id="267" r:id="rId6"/>
    <p:sldId id="407" r:id="rId7"/>
    <p:sldId id="505" r:id="rId8"/>
    <p:sldId id="532" r:id="rId9"/>
    <p:sldId id="533" r:id="rId10"/>
    <p:sldId id="534" r:id="rId11"/>
    <p:sldId id="392" r:id="rId12"/>
    <p:sldId id="528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zia Angela Cremona" initials="MAC" lastIdx="1" clrIdx="0">
    <p:extLst>
      <p:ext uri="{19B8F6BF-5375-455C-9EA6-DF929625EA0E}">
        <p15:presenceInfo xmlns:p15="http://schemas.microsoft.com/office/powerpoint/2012/main" userId="87aafc694e20eb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292B5"/>
    <a:srgbClr val="BC5C91"/>
    <a:srgbClr val="EDD3E1"/>
    <a:srgbClr val="FF9900"/>
    <a:srgbClr val="0000FF"/>
    <a:srgbClr val="CFCFCF"/>
    <a:srgbClr val="FFF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8" autoAdjust="0"/>
    <p:restoredTop sz="96357" autoAdjust="0"/>
  </p:normalViewPr>
  <p:slideViewPr>
    <p:cSldViewPr>
      <p:cViewPr varScale="1">
        <p:scale>
          <a:sx n="106" d="100"/>
          <a:sy n="106" d="100"/>
        </p:scale>
        <p:origin x="8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8C2F920-1766-4460-B824-9B228FE6CF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AE4A7EF-020B-4020-AA9E-ADC5665AF9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2A76C65-DB7F-4AF2-8460-5F4D693934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DCA9482-45D2-4ACE-B740-ABB4DB6D469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155A32-5166-4298-B285-89A62272C255}" type="slidenum">
              <a:rPr lang="fr-FR" altLang="it-IT"/>
              <a:pPr>
                <a:defRPr/>
              </a:pPr>
              <a:t>‹N›</a:t>
            </a:fld>
            <a:endParaRPr lang="fr-FR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ED2C8AB-3C8A-4D81-B8DB-29D267273C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85260CB-9443-47C0-A4E5-C43ABE5EDB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 altLang="it-IT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2B784EF-36F1-4A2A-97E7-D746A26C2F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28CCA85-2DD0-4A02-8C21-6D5CA10BCD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it-IT" noProof="0"/>
              <a:t>Cliquez pour modifier les styles du texte du masque</a:t>
            </a:r>
          </a:p>
          <a:p>
            <a:pPr lvl="1"/>
            <a:r>
              <a:rPr lang="fr-FR" altLang="it-IT" noProof="0"/>
              <a:t>Deuxième niveau</a:t>
            </a:r>
          </a:p>
          <a:p>
            <a:pPr lvl="2"/>
            <a:r>
              <a:rPr lang="fr-FR" altLang="it-IT" noProof="0"/>
              <a:t>Troisième niveau</a:t>
            </a:r>
          </a:p>
          <a:p>
            <a:pPr lvl="3"/>
            <a:r>
              <a:rPr lang="fr-FR" altLang="it-IT" noProof="0"/>
              <a:t>Quatrième niveau</a:t>
            </a:r>
          </a:p>
          <a:p>
            <a:pPr lvl="4"/>
            <a:r>
              <a:rPr lang="fr-FR" altLang="it-IT" noProof="0"/>
              <a:t>Cinquième niveau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706BA9F-2B94-4EF2-9478-C1619F2CC6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it-IT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DA17C0B1-3C44-4FFF-BAC7-2FBDF8061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1A54AD-906A-47AD-9492-9C21D975950A}" type="slidenum">
              <a:rPr lang="fr-FR" altLang="it-IT"/>
              <a:pPr>
                <a:defRPr/>
              </a:pPr>
              <a:t>‹N›</a:t>
            </a:fld>
            <a:endParaRPr lang="fr-FR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4">
            <a:extLst>
              <a:ext uri="{FF2B5EF4-FFF2-40B4-BE49-F238E27FC236}">
                <a16:creationId xmlns:a16="http://schemas.microsoft.com/office/drawing/2014/main" id="{9B987E8D-7326-4B0D-8CFD-869AE9548CF2}"/>
              </a:ext>
            </a:extLst>
          </p:cNvPr>
          <p:cNvSpPr/>
          <p:nvPr userDrawn="1"/>
        </p:nvSpPr>
        <p:spPr>
          <a:xfrm>
            <a:off x="641350" y="1871663"/>
            <a:ext cx="7772400" cy="1960562"/>
          </a:xfrm>
          <a:prstGeom prst="roundRect">
            <a:avLst>
              <a:gd name="adj" fmla="val 0"/>
            </a:avLst>
          </a:prstGeom>
          <a:solidFill>
            <a:srgbClr val="CC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7055A72-660E-48AD-AE2C-96AE2697D1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8" t="84630" r="21664" b="6972"/>
          <a:stretch>
            <a:fillRect/>
          </a:stretch>
        </p:blipFill>
        <p:spPr bwMode="auto">
          <a:xfrm>
            <a:off x="3779838" y="5805488"/>
            <a:ext cx="15843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E3B7304-9893-4443-BB52-F7A58534E9F2}"/>
              </a:ext>
            </a:extLst>
          </p:cNvPr>
          <p:cNvSpPr/>
          <p:nvPr userDrawn="1"/>
        </p:nvSpPr>
        <p:spPr>
          <a:xfrm>
            <a:off x="1781175" y="6677025"/>
            <a:ext cx="7362825" cy="1889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3E7A7C-DE95-4C02-BE50-D33130648834}"/>
              </a:ext>
            </a:extLst>
          </p:cNvPr>
          <p:cNvSpPr/>
          <p:nvPr userDrawn="1"/>
        </p:nvSpPr>
        <p:spPr>
          <a:xfrm>
            <a:off x="0" y="6677025"/>
            <a:ext cx="1763713" cy="188913"/>
          </a:xfrm>
          <a:prstGeom prst="rect">
            <a:avLst/>
          </a:prstGeom>
          <a:solidFill>
            <a:srgbClr val="FF3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BA15B523-DA41-4173-B21B-3D33CD38A9F6}"/>
              </a:ext>
            </a:extLst>
          </p:cNvPr>
          <p:cNvSpPr txBox="1">
            <a:spLocks/>
          </p:cNvSpPr>
          <p:nvPr userDrawn="1"/>
        </p:nvSpPr>
        <p:spPr>
          <a:xfrm>
            <a:off x="706438" y="3429000"/>
            <a:ext cx="1943100" cy="3889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  <a:latin typeface="+mj-lt"/>
              </a:rPr>
              <a:t>Marzia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A Cremona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D6A26C7-95A7-4113-B341-13AD696BC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1350" y="1895475"/>
            <a:ext cx="7772400" cy="927100"/>
          </a:xfrm>
        </p:spPr>
        <p:txBody>
          <a:bodyPr lIns="0" tIns="0" rIns="0" bIns="0"/>
          <a:lstStyle>
            <a:lvl1pPr algn="ctr">
              <a:defRPr sz="3600"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pPr lvl="0"/>
            <a:r>
              <a:rPr lang="fr-FR" altLang="it-IT" noProof="0" dirty="0"/>
              <a:t>Cliquez et modifiez le titre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ED4E52D-A48D-41F6-9920-44A3775C7E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26224" y="3400102"/>
            <a:ext cx="2362200" cy="388938"/>
          </a:xfrm>
        </p:spPr>
        <p:txBody>
          <a:bodyPr/>
          <a:lstStyle>
            <a:lvl1pPr marL="0" indent="0" algn="r">
              <a:lnSpc>
                <a:spcPts val="21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388938" algn="l"/>
              </a:tabLst>
              <a:defRPr sz="1400"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pPr lvl="0"/>
            <a:r>
              <a:rPr lang="it-IT" altLang="it-IT" noProof="0"/>
              <a:t>Fare clic per modificare lo stile del sottotitolo dello schema</a:t>
            </a:r>
            <a:endParaRPr lang="fr-FR" altLang="it-IT" noProof="0" dirty="0"/>
          </a:p>
        </p:txBody>
      </p:sp>
    </p:spTree>
    <p:extLst>
      <p:ext uri="{BB962C8B-B14F-4D97-AF65-F5344CB8AC3E}">
        <p14:creationId xmlns:p14="http://schemas.microsoft.com/office/powerpoint/2010/main" val="411555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ED0710-36B7-4175-B116-8243DAB6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6EC5BE-C0FA-4E43-B3F4-37E55A7F3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F50B9BBD-C7AA-496A-B0DA-0F4A42284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F2008-1A03-49C5-A33D-7F389BB17B36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103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BAB908-6904-4F36-99A4-874E435BE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77000" y="381000"/>
            <a:ext cx="1600200" cy="32639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35CB91-BE0C-4133-97FF-682C1853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4813" y="381000"/>
            <a:ext cx="4649787" cy="32639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A38A6ACA-C131-4E13-83DB-4179B77DC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3F13-A701-45CE-8AB4-91E102816A21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07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2534D-2EE9-49B2-A8A9-5B5246B8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C2E7A-F5FA-4E07-A196-B51D713E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9B2809D0-E667-4899-B067-E3B981E9C1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160D0-5F9F-4099-BD35-9D930CE3F3F0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504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5D079578-8E45-485F-A3B7-F54D88529FBF}"/>
              </a:ext>
            </a:extLst>
          </p:cNvPr>
          <p:cNvSpPr txBox="1">
            <a:spLocks/>
          </p:cNvSpPr>
          <p:nvPr userDrawn="1"/>
        </p:nvSpPr>
        <p:spPr>
          <a:xfrm>
            <a:off x="7027863" y="6597650"/>
            <a:ext cx="2057400" cy="365125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2C99C3A-2F83-47BE-B3D1-67D985E96420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97FCB3-9C65-4AB1-9267-E3BD4392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110847-D99B-458B-8A27-9B089C75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3372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9800D-82DB-406D-972B-ED8FB1ED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5CCCC7-4A1E-4585-B8EB-A3A69D92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4813" y="1447800"/>
            <a:ext cx="3124200" cy="21971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8C1A31-5B29-4A90-886C-AD47340D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1413" y="1447800"/>
            <a:ext cx="3125787" cy="21971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numero diapositiva 2">
            <a:extLst>
              <a:ext uri="{FF2B5EF4-FFF2-40B4-BE49-F238E27FC236}">
                <a16:creationId xmlns:a16="http://schemas.microsoft.com/office/drawing/2014/main" id="{8994548A-4AF2-4D39-84A8-2E2DE42AC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67AED-5B5B-4F24-AEEE-56F6C94370F4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487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9C221-4B17-4CC8-BC5C-0831D44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82BE2B-1CEB-45DB-B0CE-E23021D5C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102AC-B205-48CE-8134-0A9C788E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ED510B-A1D2-40D0-91DE-F4866DA28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836226-5DC1-4B89-8BD1-6AC92F351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2">
            <a:extLst>
              <a:ext uri="{FF2B5EF4-FFF2-40B4-BE49-F238E27FC236}">
                <a16:creationId xmlns:a16="http://schemas.microsoft.com/office/drawing/2014/main" id="{A827AB29-8CC7-4966-831C-3175F52EC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06843-A2CE-4C81-9CBB-E46C663C1BAE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423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06455-1F21-4951-AE29-223808C0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7D88DA-0C96-4C78-B537-EE96662CB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E24D-05A9-440F-A177-BA4249087784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511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2">
            <a:extLst>
              <a:ext uri="{FF2B5EF4-FFF2-40B4-BE49-F238E27FC236}">
                <a16:creationId xmlns:a16="http://schemas.microsoft.com/office/drawing/2014/main" id="{F044160E-5D49-4301-99BA-F5987A4F7B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E7844-D7DF-4355-9139-880B3DF7301C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967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3E081C-7FB7-48C7-999F-8804C16B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EFF67-B33A-4336-8A86-A58A7FD0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353367-4BF2-455A-96FF-77C37FAE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2">
            <a:extLst>
              <a:ext uri="{FF2B5EF4-FFF2-40B4-BE49-F238E27FC236}">
                <a16:creationId xmlns:a16="http://schemas.microsoft.com/office/drawing/2014/main" id="{1E770ED6-DC64-4C96-9414-3D6E8ABCE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40AE0-21F9-4D00-92C7-3399A90DAC98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D1DD7-187D-4EB7-BB64-F6470859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F5F320-9740-4763-88E7-C45F9D1F7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F25E17-F044-4EBE-B7A2-7C65322D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2">
            <a:extLst>
              <a:ext uri="{FF2B5EF4-FFF2-40B4-BE49-F238E27FC236}">
                <a16:creationId xmlns:a16="http://schemas.microsoft.com/office/drawing/2014/main" id="{1C4891FA-E941-4F5A-82F2-D43408BA92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7DBE1-9BA8-48B6-AA7D-57FC71A075DB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173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03905F-3195-483D-AB4F-54CF368C8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7163" y="77788"/>
            <a:ext cx="88296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it-IT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CDE7C93-3FA2-4CE7-8F2B-D2449EBD6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839788"/>
            <a:ext cx="8842375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it-IT"/>
              <a:t>Cliquez pour modifier les styles du texte du masque</a:t>
            </a:r>
          </a:p>
          <a:p>
            <a:pPr lvl="1"/>
            <a:r>
              <a:rPr lang="fr-FR" altLang="it-IT"/>
              <a:t>Deuxième niveau</a:t>
            </a:r>
          </a:p>
          <a:p>
            <a:pPr lvl="2"/>
            <a:r>
              <a:rPr lang="fr-FR" altLang="it-IT"/>
              <a:t>Troisième niveau</a:t>
            </a:r>
          </a:p>
          <a:p>
            <a:pPr lvl="3"/>
            <a:r>
              <a:rPr lang="fr-FR" altLang="it-IT"/>
              <a:t>Quatrième niveau</a:t>
            </a:r>
          </a:p>
          <a:p>
            <a:pPr lvl="4"/>
            <a:r>
              <a:rPr lang="fr-FR" altLang="it-IT"/>
              <a:t>Cinquième niveau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EBCAEE6-F995-466C-A9F5-2127636D41BA}"/>
              </a:ext>
            </a:extLst>
          </p:cNvPr>
          <p:cNvSpPr/>
          <p:nvPr userDrawn="1"/>
        </p:nvSpPr>
        <p:spPr>
          <a:xfrm>
            <a:off x="1781175" y="6677025"/>
            <a:ext cx="7362825" cy="1889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227F818-E6F5-4A88-8B20-56A5A9787EB8}"/>
              </a:ext>
            </a:extLst>
          </p:cNvPr>
          <p:cNvSpPr/>
          <p:nvPr userDrawn="1"/>
        </p:nvSpPr>
        <p:spPr>
          <a:xfrm>
            <a:off x="0" y="6677025"/>
            <a:ext cx="1763713" cy="188913"/>
          </a:xfrm>
          <a:prstGeom prst="rect">
            <a:avLst/>
          </a:prstGeom>
          <a:solidFill>
            <a:srgbClr val="FF3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1123C708-4BD8-4EB0-8305-DF5A55C8D2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50" y="6631151"/>
            <a:ext cx="10054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it-IT" altLang="it-IT" sz="1100" b="1" dirty="0">
                <a:solidFill>
                  <a:srgbClr val="F2F2F2"/>
                </a:solidFill>
                <a:latin typeface="+mj-lt"/>
                <a:cs typeface="Arial" panose="020B0604020202020204" pitchFamily="34" charset="0"/>
              </a:rPr>
              <a:t>MQT-8003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6A1EDD-D895-4DF9-95E1-D012C7BD8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7863" y="65976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BD57AC-4FDA-466F-BDA7-1DC99D1C093B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9" r:id="rId2"/>
    <p:sldLayoutId id="214748371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panose="020B0604030504040204" pitchFamily="34" charset="0"/>
        </a:defRPr>
      </a:lvl9pPr>
    </p:titleStyle>
    <p:bodyStyle>
      <a:lvl1pPr marL="161925" indent="-16192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555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8200" indent="-1397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1100" indent="-1524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300" indent="-1397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link-springer-com.acces.bibl.ulaval.ca/book/10.1007%2F978-0-387-98185-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link-springer-com.acces.bibl.ulaval.ca/book/10.1007%2F978-0-387-98185-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link-springer-com.acces.bibl.ulaval.ca/book/10.1007%2F978-0-387-98185-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35D9950-1E22-4F65-997F-1FDEAEED77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t-IT" sz="3200" dirty="0"/>
              <a:t>Functional linear models</a:t>
            </a:r>
            <a:endParaRPr lang="it-IT" altLang="it-IT" sz="3200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DCFDC0E-852A-4301-B4D8-75EF4E89ED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26150" y="3400425"/>
            <a:ext cx="2362200" cy="3889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it-IT" dirty="0"/>
              <a:t>9 April 2020</a:t>
            </a:r>
          </a:p>
        </p:txBody>
      </p:sp>
      <p:sp>
        <p:nvSpPr>
          <p:cNvPr id="4" name="Rettangolo 1">
            <a:extLst>
              <a:ext uri="{FF2B5EF4-FFF2-40B4-BE49-F238E27FC236}">
                <a16:creationId xmlns:a16="http://schemas.microsoft.com/office/drawing/2014/main" id="{691F91CF-18EB-4F29-A824-9CA50A0B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61" y="87313"/>
            <a:ext cx="76674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it-IT" sz="1800" b="1" dirty="0">
                <a:solidFill>
                  <a:srgbClr val="CC0000"/>
                </a:solidFill>
                <a:latin typeface="+mj-lt"/>
              </a:rPr>
              <a:t>MQT 8003 – Statistical learning methods and applications</a:t>
            </a:r>
          </a:p>
          <a:p>
            <a:pPr algn="ctr">
              <a:defRPr/>
            </a:pPr>
            <a:r>
              <a:rPr lang="en-US" altLang="it-IT" sz="1800" b="1" dirty="0">
                <a:solidFill>
                  <a:srgbClr val="CC0000"/>
                </a:solidFill>
                <a:latin typeface="+mj-lt"/>
              </a:rPr>
              <a:t>Session 12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9108-EC5C-422F-93B7-78C0E8478185}"/>
              </a:ext>
            </a:extLst>
          </p:cNvPr>
          <p:cNvSpPr/>
          <p:nvPr/>
        </p:nvSpPr>
        <p:spPr>
          <a:xfrm>
            <a:off x="539552" y="2995613"/>
            <a:ext cx="80199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spc="-10" dirty="0">
                <a:solidFill>
                  <a:schemeClr val="bg1"/>
                </a:solidFill>
                <a:latin typeface="+mj-lt"/>
              </a:rPr>
              <a:t>FDA Chapters 9 (Sections 9.1-9.4.3), 10 (Sections 10.1.1, 10.4)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Scalar-on-function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10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163" y="839788"/>
                <a:ext cx="8735317" cy="5613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</a:t>
                </a:r>
                <a:r>
                  <a:rPr lang="en-US" u="sng" dirty="0"/>
                  <a:t>estimate the 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from the data?</a:t>
                </a:r>
              </a:p>
              <a:p>
                <a:pPr marL="90487" lvl="2" indent="0">
                  <a:buNone/>
                  <a:defRPr/>
                </a:pPr>
                <a:endParaRPr lang="en-US" dirty="0"/>
              </a:p>
              <a:p>
                <a:pPr marL="361950" indent="-273050"/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u="sng" dirty="0"/>
                  <a:t>smooth</a:t>
                </a:r>
                <a:r>
                  <a:rPr lang="en-US" dirty="0"/>
                  <a:t> function and represent it using a </a:t>
                </a:r>
                <a:r>
                  <a:rPr lang="en-US" u="sng" dirty="0"/>
                  <a:t>basis expansion</a:t>
                </a:r>
                <a:r>
                  <a:rPr lang="en-US" dirty="0"/>
                  <a:t> (see Session 11):</a:t>
                </a:r>
              </a:p>
              <a:p>
                <a:pPr marL="3619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8890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strategies:</a:t>
                </a:r>
              </a:p>
              <a:p>
                <a:pPr marL="361950" indent="-271463"/>
                <a:r>
                  <a:rPr lang="en-US" dirty="0"/>
                  <a:t>Use </a:t>
                </a:r>
                <a:r>
                  <a:rPr lang="en-US" u="sng" dirty="0"/>
                  <a:t>least squares</a:t>
                </a:r>
                <a:r>
                  <a:rPr lang="en-US" dirty="0"/>
                  <a:t> (with </a:t>
                </a:r>
                <a:r>
                  <a:rPr lang="en-US" u="sng" dirty="0"/>
                  <a:t>small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that minimize</a:t>
                </a:r>
              </a:p>
              <a:p>
                <a:pPr marL="361950" indent="-2730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61950" indent="-271463"/>
                <a:r>
                  <a:rPr lang="en-US" dirty="0"/>
                  <a:t>Use a </a:t>
                </a:r>
                <a:r>
                  <a:rPr lang="en-US" u="sng" dirty="0"/>
                  <a:t>roughness penalty</a:t>
                </a:r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that minimize </a:t>
                </a:r>
              </a:p>
              <a:p>
                <a:pPr marL="9048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63" y="839788"/>
                <a:ext cx="8735317" cy="5613400"/>
              </a:xfrm>
              <a:blipFill>
                <a:blip r:embed="rId2"/>
                <a:stretch>
                  <a:fillRect l="-768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33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Scalar-on-function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11</a:t>
            </a:fld>
            <a:endParaRPr lang="it-IT" altLang="it-IT" sz="120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DF6BE18-C4BB-43C7-A406-7613CA5A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it-IT" dirty="0"/>
              <a:t>Canadian </a:t>
            </a:r>
            <a:r>
              <a:rPr lang="en-US" dirty="0"/>
              <a:t>weather</a:t>
            </a:r>
            <a:endParaRPr lang="it-IT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Study annual weather cycle in different Canadian locations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Data</a:t>
            </a:r>
            <a:r>
              <a:rPr lang="en-US" dirty="0"/>
              <a:t>: </a:t>
            </a:r>
            <a:r>
              <a:rPr lang="en-US" u="sng" dirty="0"/>
              <a:t>Data</a:t>
            </a:r>
            <a:r>
              <a:rPr lang="en-US" dirty="0"/>
              <a:t>: </a:t>
            </a:r>
            <a:r>
              <a:rPr lang="en-US" i="1" dirty="0" err="1"/>
              <a:t>Temperature.C</a:t>
            </a:r>
            <a:r>
              <a:rPr lang="en-US" i="1" dirty="0"/>
              <a:t> </a:t>
            </a:r>
            <a:r>
              <a:rPr lang="en-US" dirty="0"/>
              <a:t>(daily temperature, average 1960-1994), </a:t>
            </a:r>
            <a:r>
              <a:rPr lang="en-US" i="1" dirty="0"/>
              <a:t>Precipitation.mm </a:t>
            </a:r>
            <a:r>
              <a:rPr lang="en-US" dirty="0"/>
              <a:t>(daily rainfall, average 1960-1994), </a:t>
            </a:r>
            <a:r>
              <a:rPr lang="en-US" i="1" dirty="0"/>
              <a:t>region</a:t>
            </a:r>
            <a:r>
              <a:rPr lang="en-US" dirty="0"/>
              <a:t> (climate zone) for 35 weather stations in Canada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u="sng" dirty="0"/>
              <a:t>Questions</a:t>
            </a:r>
            <a:r>
              <a:rPr lang="en-US" dirty="0"/>
              <a:t>:</a:t>
            </a:r>
          </a:p>
          <a:p>
            <a:pPr marL="358775" indent="-274638"/>
            <a:r>
              <a:rPr lang="en-US" dirty="0"/>
              <a:t>Is there a relationship between temperature profiles and annual precipitations?</a:t>
            </a:r>
          </a:p>
          <a:p>
            <a:pPr marL="358775" indent="-274638"/>
            <a:r>
              <a:rPr lang="en-US" dirty="0"/>
              <a:t>Can we predict the annual precipitation in a Canadian locations given its temperature profile? </a:t>
            </a:r>
          </a:p>
          <a:p>
            <a:pPr marL="0" indent="0">
              <a:buNone/>
              <a:tabLst>
                <a:tab pos="0" algn="l"/>
              </a:tabLst>
            </a:pPr>
            <a:endParaRPr lang="en-US" dirty="0"/>
          </a:p>
          <a:p>
            <a:pPr marL="0" indent="0">
              <a:buNone/>
              <a:tabLst>
                <a:tab pos="0" algn="l"/>
              </a:tabLst>
            </a:pPr>
            <a:r>
              <a:rPr lang="en-US" dirty="0"/>
              <a:t>Look at the files </a:t>
            </a:r>
            <a:r>
              <a:rPr lang="en-US" dirty="0">
                <a:solidFill>
                  <a:srgbClr val="CC0000"/>
                </a:solidFill>
              </a:rPr>
              <a:t>Functional linear </a:t>
            </a:r>
            <a:r>
              <a:rPr lang="en-US" dirty="0" err="1">
                <a:solidFill>
                  <a:srgbClr val="CC0000"/>
                </a:solidFill>
              </a:rPr>
              <a:t>models.Rmd</a:t>
            </a:r>
            <a:r>
              <a:rPr lang="en-US" dirty="0"/>
              <a:t> and/or </a:t>
            </a:r>
            <a:r>
              <a:rPr lang="en-US" dirty="0">
                <a:solidFill>
                  <a:srgbClr val="CC0000"/>
                </a:solidFill>
              </a:rPr>
              <a:t>Functional linear models.nb.html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dirty="0"/>
              <a:t>Sections 1-2 (lines 1-204)</a:t>
            </a:r>
          </a:p>
          <a:p>
            <a:pPr marL="0" indent="0">
              <a:buNone/>
              <a:tabLst>
                <a:tab pos="0" algn="l"/>
              </a:tabLst>
            </a:pP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79CD28-BB40-4B20-A99B-E9C1A875CDF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84858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Scalar-on-function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12</a:t>
            </a:fld>
            <a:endParaRPr lang="it-IT" altLang="it-IT" sz="120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DF6BE18-C4BB-43C7-A406-7613CA5A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839788"/>
            <a:ext cx="8928100" cy="5613400"/>
          </a:xfrm>
        </p:spPr>
        <p:txBody>
          <a:bodyPr/>
          <a:lstStyle/>
          <a:p>
            <a:pPr marL="0" indent="0">
              <a:buNone/>
              <a:tabLst>
                <a:tab pos="0" algn="l"/>
              </a:tabLst>
            </a:pPr>
            <a:r>
              <a:rPr lang="en-US" b="1" u="sng" dirty="0"/>
              <a:t>Chapter 9</a:t>
            </a:r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r>
              <a:rPr lang="en-US" b="1" u="sng" dirty="0"/>
              <a:t>Read Sections 9.1-9.4.3 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b="1" u="sng" dirty="0"/>
              <a:t>(pages 131-140)</a:t>
            </a:r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r>
              <a:rPr lang="en-US" sz="1600" u="sng" dirty="0">
                <a:hlinkClick r:id="rId2"/>
              </a:rPr>
              <a:t>https://link-springer-com.acces.bibl.ulaval.ca/book/10.1007%2F978-0-387-98185-7</a:t>
            </a:r>
            <a:r>
              <a:rPr lang="en-US" sz="1600" u="sng" dirty="0"/>
              <a:t>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369823-2DFE-4D51-9C3D-4C55D831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92" y="743083"/>
            <a:ext cx="3451538" cy="535021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B650B0-CF0D-473C-9B5E-B0F876C20539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09782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Function-on-scalar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13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</p:spPr>
            <p:txBody>
              <a:bodyPr/>
              <a:lstStyle/>
              <a:p>
                <a:pPr marL="0" lvl="1" indent="0">
                  <a:buNone/>
                  <a:defRPr/>
                </a:pPr>
                <a:r>
                  <a:rPr lang="en-US" b="1" u="sng" dirty="0"/>
                  <a:t>Function-on-scalar models</a:t>
                </a:r>
                <a:r>
                  <a:rPr lang="en-US" dirty="0"/>
                  <a:t>: </a:t>
                </a:r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dirty="0"/>
                  <a:t>Model the relationship between a functional response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a scalar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endParaRPr lang="en-US" dirty="0"/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dirty="0"/>
                  <a:t>General idea: use a functional coefficient for the intercept and for each predictor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3619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58775" indent="0">
                  <a:buNone/>
                </a:pPr>
                <a:r>
                  <a:rPr lang="en-US" dirty="0"/>
                  <a:t>where:</a:t>
                </a: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:r>
                  <a:rPr lang="en-US" u="sng" dirty="0"/>
                  <a:t>functional coefficients</a:t>
                </a:r>
                <a:r>
                  <a:rPr lang="en-US" dirty="0"/>
                  <a:t> (intercept and </a:t>
                </a:r>
                <a:r>
                  <a:rPr lang="en-US" dirty="0">
                    <a:ea typeface="Cambria Math" panose="02040503050406030204" pitchFamily="18" charset="0"/>
                  </a:rPr>
                  <a:t>slopes)</a:t>
                </a: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:r>
                  <a:rPr lang="en-US" u="sng" dirty="0"/>
                  <a:t>random functional error</a:t>
                </a:r>
                <a:r>
                  <a:rPr lang="en-US" dirty="0"/>
                  <a:t> term</a:t>
                </a:r>
              </a:p>
              <a:p>
                <a:pPr marL="90487" lvl="2" indent="0">
                  <a:buNone/>
                  <a:defRPr/>
                </a:pPr>
                <a:endParaRPr lang="en-US" dirty="0"/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  <a:blipFill>
                <a:blip r:embed="rId2"/>
                <a:stretch>
                  <a:fillRect l="-759" t="-651" r="-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48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Function-on-scalar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14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163" y="839788"/>
                <a:ext cx="8986837" cy="5613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</a:t>
                </a:r>
                <a:r>
                  <a:rPr lang="en-US" u="sng" dirty="0"/>
                  <a:t>estimate the 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the data?</a:t>
                </a:r>
              </a:p>
              <a:p>
                <a:pPr marL="90487" lvl="2" indent="0">
                  <a:buNone/>
                  <a:defRPr/>
                </a:pPr>
                <a:endParaRPr lang="en-US" dirty="0"/>
              </a:p>
              <a:p>
                <a:pPr marL="361950" indent="-273050"/>
                <a:r>
                  <a:rPr lang="en-US" dirty="0"/>
                  <a:t>Assume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u="sng" dirty="0"/>
                  <a:t>smooth</a:t>
                </a:r>
                <a:r>
                  <a:rPr lang="en-US" dirty="0"/>
                  <a:t> function and represent it using a </a:t>
                </a:r>
                <a:r>
                  <a:rPr lang="en-US" u="sng" dirty="0"/>
                  <a:t>basis expansion</a:t>
                </a:r>
                <a:r>
                  <a:rPr lang="en-US" dirty="0"/>
                  <a:t>:</a:t>
                </a:r>
              </a:p>
              <a:p>
                <a:pPr marL="3619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8890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strategies:</a:t>
                </a:r>
              </a:p>
              <a:p>
                <a:pPr marL="361950" indent="-271463"/>
                <a:r>
                  <a:rPr lang="en-US" dirty="0"/>
                  <a:t>Use </a:t>
                </a:r>
                <a:r>
                  <a:rPr lang="en-US" u="sng" dirty="0"/>
                  <a:t>least squares</a:t>
                </a:r>
                <a:r>
                  <a:rPr lang="en-US" dirty="0"/>
                  <a:t> (with </a:t>
                </a:r>
                <a:r>
                  <a:rPr lang="en-US" u="sng" dirty="0"/>
                  <a:t>small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361950" indent="-271463"/>
                <a:r>
                  <a:rPr lang="en-US" dirty="0"/>
                  <a:t>Use a </a:t>
                </a:r>
                <a:r>
                  <a:rPr lang="en-US" u="sng" dirty="0"/>
                  <a:t>roughness penalty</a:t>
                </a:r>
                <a:endParaRPr lang="en-US" dirty="0"/>
              </a:p>
            </p:txBody>
          </p:sp>
        </mc:Choice>
        <mc:Fallback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63" y="839788"/>
                <a:ext cx="8986837" cy="5613400"/>
              </a:xfrm>
              <a:blipFill>
                <a:blip r:embed="rId2"/>
                <a:stretch>
                  <a:fillRect l="-746" t="-7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1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Function-on-scalar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15</a:t>
            </a:fld>
            <a:endParaRPr lang="it-IT" altLang="it-IT" sz="120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DF6BE18-C4BB-43C7-A406-7613CA5A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it-IT" dirty="0"/>
              <a:t>Canadian </a:t>
            </a:r>
            <a:r>
              <a:rPr lang="en-US" dirty="0"/>
              <a:t>weather</a:t>
            </a:r>
            <a:endParaRPr lang="it-IT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Study annual weather cycle in different Canadian locations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Data</a:t>
            </a:r>
            <a:r>
              <a:rPr lang="en-US" dirty="0"/>
              <a:t>: </a:t>
            </a:r>
            <a:r>
              <a:rPr lang="en-US" i="1" dirty="0" err="1"/>
              <a:t>Temperature.C</a:t>
            </a:r>
            <a:r>
              <a:rPr lang="en-US" i="1" dirty="0"/>
              <a:t> </a:t>
            </a:r>
            <a:r>
              <a:rPr lang="en-US" dirty="0"/>
              <a:t>(daily temperature, average 1960-1994), </a:t>
            </a:r>
            <a:r>
              <a:rPr lang="en-US" i="1" dirty="0"/>
              <a:t>Precipitation.mm </a:t>
            </a:r>
            <a:r>
              <a:rPr lang="en-US" dirty="0"/>
              <a:t>(daily rainfall, average 1960-1994), </a:t>
            </a:r>
            <a:r>
              <a:rPr lang="en-US" i="1" dirty="0"/>
              <a:t>region</a:t>
            </a:r>
            <a:r>
              <a:rPr lang="en-US" dirty="0"/>
              <a:t> (climate zone) for 35 weather stations in Canada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u="sng" dirty="0"/>
              <a:t>Questions</a:t>
            </a:r>
            <a:r>
              <a:rPr lang="en-US" dirty="0"/>
              <a:t>:</a:t>
            </a:r>
          </a:p>
          <a:p>
            <a:pPr marL="358775" indent="-274638"/>
            <a:r>
              <a:rPr lang="en-US" dirty="0"/>
              <a:t>Is there a relationship between temperature profiles and climate zones?</a:t>
            </a:r>
          </a:p>
          <a:p>
            <a:pPr marL="358775" indent="-274638"/>
            <a:endParaRPr lang="en-US" dirty="0"/>
          </a:p>
          <a:p>
            <a:pPr marL="358775" indent="-274638"/>
            <a:endParaRPr lang="en-US" dirty="0"/>
          </a:p>
          <a:p>
            <a:pPr marL="0" indent="0">
              <a:buNone/>
              <a:tabLst>
                <a:tab pos="0" algn="l"/>
              </a:tabLst>
            </a:pPr>
            <a:r>
              <a:rPr lang="en-US" dirty="0"/>
              <a:t>Look at the files </a:t>
            </a:r>
            <a:r>
              <a:rPr lang="en-US" dirty="0">
                <a:solidFill>
                  <a:srgbClr val="CC0000"/>
                </a:solidFill>
              </a:rPr>
              <a:t>Functional linear </a:t>
            </a:r>
            <a:r>
              <a:rPr lang="en-US" dirty="0" err="1">
                <a:solidFill>
                  <a:srgbClr val="CC0000"/>
                </a:solidFill>
              </a:rPr>
              <a:t>models.Rmd</a:t>
            </a:r>
            <a:r>
              <a:rPr lang="en-US" dirty="0"/>
              <a:t> and/or </a:t>
            </a:r>
            <a:r>
              <a:rPr lang="en-US" dirty="0">
                <a:solidFill>
                  <a:srgbClr val="CC0000"/>
                </a:solidFill>
              </a:rPr>
              <a:t>Functional linear models.nb.html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dirty="0"/>
              <a:t>Section 3 (lines 208-274)</a:t>
            </a:r>
          </a:p>
          <a:p>
            <a:pPr marL="0" indent="0">
              <a:buNone/>
              <a:tabLst>
                <a:tab pos="0" algn="l"/>
              </a:tabLst>
            </a:pP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79CD28-BB40-4B20-A99B-E9C1A875CDF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7516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Scalar-on-function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16</a:t>
            </a:fld>
            <a:endParaRPr lang="it-IT" altLang="it-IT" sz="120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DF6BE18-C4BB-43C7-A406-7613CA5A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839788"/>
            <a:ext cx="8928100" cy="5613400"/>
          </a:xfrm>
        </p:spPr>
        <p:txBody>
          <a:bodyPr/>
          <a:lstStyle/>
          <a:p>
            <a:pPr marL="0" indent="0">
              <a:buNone/>
              <a:tabLst>
                <a:tab pos="0" algn="l"/>
              </a:tabLst>
            </a:pPr>
            <a:r>
              <a:rPr lang="en-US" b="1" u="sng" dirty="0"/>
              <a:t>Chapter 10</a:t>
            </a:r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r>
              <a:rPr lang="en-US" b="1" u="sng" dirty="0"/>
              <a:t>Read Section 10.1.1 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b="1" u="sng" dirty="0"/>
              <a:t>(pages 147-149)</a:t>
            </a:r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r>
              <a:rPr lang="en-US" sz="1600" u="sng" dirty="0">
                <a:hlinkClick r:id="rId2"/>
              </a:rPr>
              <a:t>https://link-springer-com.acces.bibl.ulaval.ca/book/10.1007%2F978-0-387-98185-7</a:t>
            </a:r>
            <a:r>
              <a:rPr lang="en-US" sz="1600" u="sng" dirty="0"/>
              <a:t>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369823-2DFE-4D51-9C3D-4C55D831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92" y="743083"/>
            <a:ext cx="3451538" cy="535021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B650B0-CF0D-473C-9B5E-B0F876C20539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50418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Function-on-function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17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</p:spPr>
            <p:txBody>
              <a:bodyPr/>
              <a:lstStyle/>
              <a:p>
                <a:pPr marL="0" lvl="1" indent="0">
                  <a:buNone/>
                  <a:defRPr/>
                </a:pPr>
                <a:r>
                  <a:rPr lang="en-US" b="1" u="sng" dirty="0"/>
                  <a:t>Function-on-function models</a:t>
                </a:r>
                <a:r>
                  <a:rPr lang="en-US" dirty="0"/>
                  <a:t>: </a:t>
                </a:r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dirty="0"/>
                  <a:t>Model the relationship between a functional response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a functional predictor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endParaRPr lang="en-US" dirty="0"/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dirty="0"/>
                  <a:t>General idea: use an integral to take into considerations all the time points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curve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and obtain a curve:</a:t>
                </a:r>
              </a:p>
              <a:p>
                <a:pPr marL="3619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58775" indent="0">
                  <a:buNone/>
                </a:pPr>
                <a:r>
                  <a:rPr lang="en-US" dirty="0"/>
                  <a:t>where:</a:t>
                </a: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u="sng" dirty="0"/>
                  <a:t>functional intercept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:r>
                  <a:rPr lang="en-US" u="sng" dirty="0"/>
                  <a:t>bivariate functional coefficient</a:t>
                </a:r>
                <a:r>
                  <a:rPr lang="en-US" dirty="0"/>
                  <a:t> (surface</a:t>
                </a:r>
                <a:r>
                  <a:rPr lang="en-US" dirty="0">
                    <a:ea typeface="Cambria Math" panose="02040503050406030204" pitchFamily="18" charset="0"/>
                  </a:rPr>
                  <a:t>)</a:t>
                </a: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:r>
                  <a:rPr lang="en-US" u="sng" dirty="0"/>
                  <a:t>random functional error</a:t>
                </a:r>
                <a:r>
                  <a:rPr lang="en-US" dirty="0"/>
                  <a:t> term</a:t>
                </a:r>
              </a:p>
              <a:p>
                <a:pPr marL="90487" lvl="2" indent="0">
                  <a:buNone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  <a:blipFill>
                <a:blip r:embed="rId2"/>
                <a:stretch>
                  <a:fillRect l="-759" t="-651" r="-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55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Function-on-scalar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18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163" y="839788"/>
                <a:ext cx="8829675" cy="5613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</a:t>
                </a:r>
                <a:r>
                  <a:rPr lang="en-US" u="sng" dirty="0"/>
                  <a:t>estimate the 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from the data?</a:t>
                </a:r>
              </a:p>
              <a:p>
                <a:pPr marL="90487" lvl="2" indent="0">
                  <a:buNone/>
                  <a:defRPr/>
                </a:pPr>
                <a:endParaRPr lang="en-US" dirty="0"/>
              </a:p>
              <a:p>
                <a:pPr marL="361950" indent="-273050"/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u="sng" dirty="0"/>
                  <a:t>smooth</a:t>
                </a:r>
                <a:r>
                  <a:rPr lang="en-US" dirty="0"/>
                  <a:t> function and represent it using a </a:t>
                </a:r>
                <a:r>
                  <a:rPr lang="en-US" u="sng" dirty="0"/>
                  <a:t>basis expansion</a:t>
                </a:r>
                <a:r>
                  <a:rPr lang="en-US" dirty="0"/>
                  <a:t>:</a:t>
                </a:r>
              </a:p>
              <a:p>
                <a:pPr marL="3619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1950" indent="-271463"/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u="sng" dirty="0"/>
                  <a:t>smooth</a:t>
                </a:r>
                <a:r>
                  <a:rPr lang="en-US" dirty="0"/>
                  <a:t> bivariate function and represent it using a </a:t>
                </a:r>
                <a:r>
                  <a:rPr lang="en-US" u="sng" dirty="0"/>
                  <a:t>basis expansion</a:t>
                </a:r>
                <a:r>
                  <a:rPr lang="en-US" dirty="0"/>
                  <a:t>:</a:t>
                </a:r>
              </a:p>
              <a:p>
                <a:pPr marL="3619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88900" indent="0">
                  <a:buNone/>
                </a:pPr>
                <a:endParaRPr lang="en-US" dirty="0"/>
              </a:p>
              <a:p>
                <a:pPr marL="361950" indent="-271463"/>
                <a:r>
                  <a:rPr lang="en-US" dirty="0"/>
                  <a:t>Use a </a:t>
                </a:r>
                <a:r>
                  <a:rPr lang="en-US" u="sng" dirty="0"/>
                  <a:t>roughness penalty</a:t>
                </a:r>
                <a:r>
                  <a:rPr lang="en-US" dirty="0"/>
                  <a:t>, with two separate penalties for the two directions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(hence, two separate tuning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63" y="839788"/>
                <a:ext cx="8829675" cy="5613400"/>
              </a:xfrm>
              <a:blipFill>
                <a:blip r:embed="rId2"/>
                <a:stretch>
                  <a:fillRect l="-760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8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Function-on-scalar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19</a:t>
            </a:fld>
            <a:endParaRPr lang="it-IT" altLang="it-IT" sz="120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DF6BE18-C4BB-43C7-A406-7613CA5A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it-IT" dirty="0"/>
              <a:t>Canadian </a:t>
            </a:r>
            <a:r>
              <a:rPr lang="en-US" dirty="0"/>
              <a:t>weather</a:t>
            </a:r>
            <a:endParaRPr lang="it-IT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Study annual weather cycle in different Canadian locations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Data</a:t>
            </a:r>
            <a:r>
              <a:rPr lang="en-US" dirty="0"/>
              <a:t>: </a:t>
            </a:r>
            <a:r>
              <a:rPr lang="en-US" i="1" dirty="0" err="1"/>
              <a:t>Temperature.C</a:t>
            </a:r>
            <a:r>
              <a:rPr lang="en-US" i="1" dirty="0"/>
              <a:t> </a:t>
            </a:r>
            <a:r>
              <a:rPr lang="en-US" dirty="0"/>
              <a:t>(daily temperature, average 1960-1994), </a:t>
            </a:r>
            <a:r>
              <a:rPr lang="en-US" i="1" dirty="0"/>
              <a:t>Precipitation.mm </a:t>
            </a:r>
            <a:r>
              <a:rPr lang="en-US" dirty="0"/>
              <a:t>(daily rainfall, average 1960-1994), </a:t>
            </a:r>
            <a:r>
              <a:rPr lang="en-US" i="1" dirty="0"/>
              <a:t>region</a:t>
            </a:r>
            <a:r>
              <a:rPr lang="en-US" dirty="0"/>
              <a:t> (climate zone) for 35 weather stations in Canada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u="sng" dirty="0"/>
              <a:t>Questions</a:t>
            </a:r>
            <a:r>
              <a:rPr lang="en-US" dirty="0"/>
              <a:t>:</a:t>
            </a:r>
          </a:p>
          <a:p>
            <a:pPr marL="358775" indent="-274638"/>
            <a:r>
              <a:rPr lang="en-US" dirty="0"/>
              <a:t>Is there a relationship between temperature profiles and precipitation profiles?</a:t>
            </a:r>
          </a:p>
          <a:p>
            <a:pPr marL="358775" indent="-274638"/>
            <a:endParaRPr lang="en-US" dirty="0"/>
          </a:p>
          <a:p>
            <a:pPr marL="358775" indent="-274638"/>
            <a:endParaRPr lang="en-US" dirty="0"/>
          </a:p>
          <a:p>
            <a:pPr marL="0" indent="0">
              <a:buNone/>
              <a:tabLst>
                <a:tab pos="0" algn="l"/>
              </a:tabLst>
            </a:pPr>
            <a:r>
              <a:rPr lang="en-US" dirty="0"/>
              <a:t>Look at the files </a:t>
            </a:r>
            <a:r>
              <a:rPr lang="en-US" dirty="0">
                <a:solidFill>
                  <a:srgbClr val="CC0000"/>
                </a:solidFill>
              </a:rPr>
              <a:t>Functional linear </a:t>
            </a:r>
            <a:r>
              <a:rPr lang="en-US" dirty="0" err="1">
                <a:solidFill>
                  <a:srgbClr val="CC0000"/>
                </a:solidFill>
              </a:rPr>
              <a:t>models.Rmd</a:t>
            </a:r>
            <a:r>
              <a:rPr lang="en-US" dirty="0"/>
              <a:t> and/or </a:t>
            </a:r>
            <a:r>
              <a:rPr lang="en-US" dirty="0">
                <a:solidFill>
                  <a:srgbClr val="CC0000"/>
                </a:solidFill>
              </a:rPr>
              <a:t>Functional linear models.nb.html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dirty="0"/>
              <a:t>Section 4 (lines 278-XXX)</a:t>
            </a:r>
          </a:p>
          <a:p>
            <a:pPr marL="0" indent="0">
              <a:buNone/>
              <a:tabLst>
                <a:tab pos="0" algn="l"/>
              </a:tabLst>
            </a:pP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79CD28-BB40-4B20-A99B-E9C1A875CDF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77863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A0F051F6-8BFF-4E19-BB40-A0359B489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Summary of previous session</a:t>
            </a:r>
            <a:endParaRPr lang="it-IT" alt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BE238-3D38-4A9F-9C54-96942AEA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276225">
              <a:defRPr/>
            </a:pPr>
            <a:r>
              <a:rPr lang="en-US" dirty="0"/>
              <a:t>What is functional data analysis?</a:t>
            </a:r>
          </a:p>
          <a:p>
            <a:pPr marL="774700" lvl="1" indent="-342900">
              <a:buFont typeface="Courier New" panose="02070309020205020404" pitchFamily="49" charset="0"/>
              <a:buChar char="o"/>
              <a:defRPr/>
            </a:pPr>
            <a:r>
              <a:rPr lang="en-US" dirty="0"/>
              <a:t>Overview and examples</a:t>
            </a:r>
          </a:p>
          <a:p>
            <a:pPr marL="774700" lvl="1" indent="-342900">
              <a:buFont typeface="Courier New" panose="02070309020205020404" pitchFamily="49" charset="0"/>
              <a:buChar char="o"/>
              <a:defRPr/>
            </a:pPr>
            <a:r>
              <a:rPr lang="en-US" dirty="0"/>
              <a:t>First steps in functional data analysis</a:t>
            </a:r>
          </a:p>
          <a:p>
            <a:pPr marL="361950" indent="-276225">
              <a:defRPr/>
            </a:pPr>
            <a:endParaRPr lang="en-US" dirty="0"/>
          </a:p>
          <a:p>
            <a:pPr marL="361950" indent="-276225">
              <a:defRPr/>
            </a:pPr>
            <a:r>
              <a:rPr lang="en-US" dirty="0"/>
              <a:t>Computing curves from raw data</a:t>
            </a:r>
          </a:p>
          <a:p>
            <a:pPr marL="774700" lvl="1" indent="-342900">
              <a:buFont typeface="Courier New" panose="02070309020205020404" pitchFamily="49" charset="0"/>
              <a:buChar char="o"/>
              <a:defRPr/>
            </a:pPr>
            <a:r>
              <a:rPr lang="en-US" dirty="0"/>
              <a:t>Basis functions</a:t>
            </a:r>
          </a:p>
          <a:p>
            <a:pPr marL="774700" lvl="1" indent="-342900">
              <a:buFont typeface="Courier New" panose="02070309020205020404" pitchFamily="49" charset="0"/>
              <a:buChar char="o"/>
              <a:defRPr/>
            </a:pPr>
            <a:r>
              <a:rPr lang="en-US" dirty="0"/>
              <a:t>Computing curves using smoothing</a:t>
            </a:r>
          </a:p>
          <a:p>
            <a:pPr marL="0" lvl="1" indent="0">
              <a:buNone/>
              <a:defRPr/>
            </a:pPr>
            <a:endParaRPr lang="en-US" dirty="0"/>
          </a:p>
        </p:txBody>
      </p:sp>
      <p:sp>
        <p:nvSpPr>
          <p:cNvPr id="7172" name="Segnaposto numero diapositiva 3">
            <a:extLst>
              <a:ext uri="{FF2B5EF4-FFF2-40B4-BE49-F238E27FC236}">
                <a16:creationId xmlns:a16="http://schemas.microsoft.com/office/drawing/2014/main" id="{2119BD30-1E21-4D83-B495-8F69EB4BC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C991F3D-6C01-45D6-B782-C8F8441BE4DE}" type="slidenum">
              <a:rPr lang="it-IT" altLang="it-IT" sz="1200" smtClean="0"/>
              <a:pPr/>
              <a:t>2</a:t>
            </a:fld>
            <a:endParaRPr lang="it-IT" altLang="it-IT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Scalar-on-function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20</a:t>
            </a:fld>
            <a:endParaRPr lang="it-IT" altLang="it-IT" sz="120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DF6BE18-C4BB-43C7-A406-7613CA5A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839788"/>
            <a:ext cx="8928100" cy="5613400"/>
          </a:xfrm>
        </p:spPr>
        <p:txBody>
          <a:bodyPr/>
          <a:lstStyle/>
          <a:p>
            <a:pPr marL="0" indent="0">
              <a:buNone/>
              <a:tabLst>
                <a:tab pos="0" algn="l"/>
              </a:tabLst>
            </a:pPr>
            <a:r>
              <a:rPr lang="en-US" b="1" u="sng" dirty="0"/>
              <a:t>Chapter 10</a:t>
            </a:r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r>
              <a:rPr lang="en-US" b="1" u="sng" dirty="0"/>
              <a:t>Read Section 10.4 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b="1" u="sng" dirty="0"/>
              <a:t>(pages 163-165)</a:t>
            </a:r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endParaRPr lang="en-US" b="1" u="sng" dirty="0"/>
          </a:p>
          <a:p>
            <a:pPr marL="0" indent="0">
              <a:buNone/>
              <a:tabLst>
                <a:tab pos="0" algn="l"/>
              </a:tabLst>
            </a:pPr>
            <a:r>
              <a:rPr lang="en-US" sz="1600" u="sng" dirty="0">
                <a:hlinkClick r:id="rId2"/>
              </a:rPr>
              <a:t>https://link-springer-com.acces.bibl.ulaval.ca/book/10.1007%2F978-0-387-98185-7</a:t>
            </a:r>
            <a:r>
              <a:rPr lang="en-US" sz="1600" u="sng" dirty="0"/>
              <a:t>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369823-2DFE-4D51-9C3D-4C55D831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92" y="743083"/>
            <a:ext cx="3451538" cy="535021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B650B0-CF0D-473C-9B5E-B0F876C20539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</p:spTree>
    <p:extLst>
      <p:ext uri="{BB962C8B-B14F-4D97-AF65-F5344CB8AC3E}">
        <p14:creationId xmlns:p14="http://schemas.microsoft.com/office/powerpoint/2010/main" val="47120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What is functional data analysis?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35B2BCF6-E9E6-4C01-98F2-326FBE07F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Functional data analysis</a:t>
                </a:r>
                <a:r>
                  <a:rPr lang="en-US" dirty="0"/>
                  <a:t>:</a:t>
                </a:r>
              </a:p>
              <a:p>
                <a:pPr marL="361950" indent="-271463"/>
                <a:r>
                  <a:rPr lang="en-US" dirty="0"/>
                  <a:t>Statistical analysis of samples of </a:t>
                </a:r>
                <a:r>
                  <a:rPr lang="en-US" u="sng" dirty="0"/>
                  <a:t>curves</a:t>
                </a:r>
              </a:p>
              <a:p>
                <a:pPr marL="361950" indent="-271463"/>
                <a:r>
                  <a:rPr lang="en-US" dirty="0"/>
                  <a:t>One of the variables in the dataset can be naturally viewed as a </a:t>
                </a:r>
                <a:r>
                  <a:rPr lang="en-US" u="sng" dirty="0"/>
                  <a:t>smooth curve or function</a:t>
                </a:r>
                <a:r>
                  <a:rPr lang="en-US" dirty="0"/>
                  <a:t> (often measured with noise)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1950" indent="0">
                  <a:buNone/>
                  <a:tabLst>
                    <a:tab pos="1258888" algn="l"/>
                  </a:tabLst>
                </a:pPr>
                <a:r>
                  <a:rPr lang="en-US" dirty="0"/>
                  <a:t>where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varies over a continuum (e.g. time)</a:t>
                </a:r>
              </a:p>
              <a:p>
                <a:pPr marL="361950" indent="0">
                  <a:buNone/>
                  <a:tabLst>
                    <a:tab pos="1258888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smooth curve, the </a:t>
                </a:r>
                <a:r>
                  <a:rPr lang="en-US" u="sng" dirty="0"/>
                  <a:t>functional datum</a:t>
                </a:r>
              </a:p>
              <a:p>
                <a:pPr marL="361950" indent="0">
                  <a:buNone/>
                  <a:tabLst>
                    <a:tab pos="1258888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measurement error (noise)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90487" indent="0">
                  <a:buNone/>
                </a:pPr>
                <a:endParaRPr lang="en-US" dirty="0"/>
              </a:p>
              <a:p>
                <a:pPr marL="361950" indent="-273050"/>
                <a:endParaRPr lang="en-US" dirty="0"/>
              </a:p>
              <a:p>
                <a:pPr marL="361950" indent="-273050"/>
                <a:endParaRPr lang="en-US" dirty="0"/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35B2BCF6-E9E6-4C01-98F2-326FBE07F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651" r="-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3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What is functional data analysis?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829EB6F-F4FA-4D94-9C60-44545B5C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4120456"/>
            <a:ext cx="3530192" cy="254890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06F6421-C9CA-47B4-8F31-2024EA1BF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88" y="4455073"/>
            <a:ext cx="2986500" cy="187967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FC93AC-7161-4F29-8F62-DAF4A48F2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101" y="4141787"/>
            <a:ext cx="2411408" cy="24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What is functional data analysis?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5B2BCF6-E9E6-4C01-98F2-326FBE07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Essential questions on functional data</a:t>
            </a:r>
            <a:r>
              <a:rPr lang="en-US" dirty="0"/>
              <a:t>:</a:t>
            </a:r>
          </a:p>
          <a:p>
            <a:pPr marL="361950" indent="-273050"/>
            <a:r>
              <a:rPr lang="en-US" dirty="0"/>
              <a:t>How do we go from discrete measurements 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en-US" dirty="0"/>
              <a:t>to continuous functional data? </a:t>
            </a:r>
            <a:r>
              <a:rPr lang="en-US" u="sng" dirty="0"/>
              <a:t>Smoothing</a:t>
            </a:r>
            <a:endParaRPr lang="en-US" dirty="0"/>
          </a:p>
          <a:p>
            <a:pPr marL="361950" indent="-273050"/>
            <a:endParaRPr lang="en-US" dirty="0"/>
          </a:p>
          <a:p>
            <a:pPr marL="361950" indent="-273050"/>
            <a:r>
              <a:rPr lang="en-US" dirty="0"/>
              <a:t>How do we describe random variation in functional data? </a:t>
            </a:r>
            <a:r>
              <a:rPr lang="en-US" u="sng" dirty="0"/>
              <a:t>Functional principal component analysis</a:t>
            </a:r>
            <a:endParaRPr lang="en-US" dirty="0"/>
          </a:p>
          <a:p>
            <a:pPr marL="361950" indent="-273050"/>
            <a:endParaRPr lang="en-US" dirty="0"/>
          </a:p>
          <a:p>
            <a:pPr marL="361950" indent="-273050"/>
            <a:r>
              <a:rPr lang="en-US" dirty="0"/>
              <a:t>How do we decide if groups of functional data are different? </a:t>
            </a:r>
            <a:r>
              <a:rPr lang="en-US" u="sng" dirty="0"/>
              <a:t>Functional hypothesis testing</a:t>
            </a:r>
          </a:p>
          <a:p>
            <a:pPr marL="361950" indent="-273050"/>
            <a:endParaRPr lang="en-US" dirty="0"/>
          </a:p>
          <a:p>
            <a:pPr marL="361950" indent="-273050"/>
            <a:r>
              <a:rPr lang="en-US" dirty="0"/>
              <a:t>How do we study the relationship between functional data and other scalar variables? And the relationship between functional data and other functional data? </a:t>
            </a:r>
            <a:r>
              <a:rPr lang="en-US" u="sng" dirty="0"/>
              <a:t>Functional linear models</a:t>
            </a:r>
            <a:endParaRPr lang="en-US" dirty="0"/>
          </a:p>
          <a:p>
            <a:pPr marL="361950" indent="-273050"/>
            <a:endParaRPr lang="en-US" dirty="0"/>
          </a:p>
          <a:p>
            <a:pPr marL="361950" indent="-273050"/>
            <a:r>
              <a:rPr lang="en-US" dirty="0"/>
              <a:t>How do we find groups of functional 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en-US" dirty="0"/>
              <a:t>data? </a:t>
            </a:r>
            <a:r>
              <a:rPr lang="en-US" u="sng" dirty="0"/>
              <a:t>Functional clustering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4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What is functional data analysis?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E04F0209-8307-4331-BC8A-1A98F432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04" y="5550520"/>
            <a:ext cx="3664197" cy="109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648D641F-78A7-4203-8BCE-F1574A758E1C}"/>
              </a:ext>
            </a:extLst>
          </p:cNvPr>
          <p:cNvGrpSpPr>
            <a:grpSpLocks noChangeAspect="1"/>
          </p:cNvGrpSpPr>
          <p:nvPr/>
        </p:nvGrpSpPr>
        <p:grpSpPr>
          <a:xfrm>
            <a:off x="6230261" y="908720"/>
            <a:ext cx="2872830" cy="1295056"/>
            <a:chOff x="390393" y="1844825"/>
            <a:chExt cx="8413290" cy="3792663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E3B038A3-A8F1-4BEF-90FD-826A16C5F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393" y="1844825"/>
              <a:ext cx="3779999" cy="3792663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90DAC4A6-9BB4-4EDD-9CE0-99D7CBA6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684" y="1844825"/>
              <a:ext cx="3779999" cy="3792663"/>
            </a:xfrm>
            <a:prstGeom prst="rect">
              <a:avLst/>
            </a:prstGeom>
          </p:spPr>
        </p:pic>
        <p:sp>
          <p:nvSpPr>
            <p:cNvPr id="10" name="Freccia a destra 9">
              <a:extLst>
                <a:ext uri="{FF2B5EF4-FFF2-40B4-BE49-F238E27FC236}">
                  <a16:creationId xmlns:a16="http://schemas.microsoft.com/office/drawing/2014/main" id="{13438DAA-8F9F-44FE-86FF-D1E4045DDD37}"/>
                </a:ext>
              </a:extLst>
            </p:cNvPr>
            <p:cNvSpPr/>
            <p:nvPr/>
          </p:nvSpPr>
          <p:spPr bwMode="auto">
            <a:xfrm>
              <a:off x="3969281" y="3429000"/>
              <a:ext cx="1044537" cy="432049"/>
            </a:xfrm>
            <a:prstGeom prst="rightArrow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69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A0F051F6-8BFF-4E19-BB40-A0359B489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Topics</a:t>
            </a:r>
            <a:endParaRPr lang="it-IT" alt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BE238-3D38-4A9F-9C54-96942AEA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276225">
              <a:defRPr/>
            </a:pPr>
            <a:r>
              <a:rPr lang="en-US" dirty="0"/>
              <a:t>Functional linear models</a:t>
            </a:r>
          </a:p>
          <a:p>
            <a:pPr marL="774700" lvl="1" indent="-342900">
              <a:buFont typeface="Courier New" panose="02070309020205020404" pitchFamily="49" charset="0"/>
              <a:buChar char="o"/>
              <a:defRPr/>
            </a:pPr>
            <a:r>
              <a:rPr lang="en-US" dirty="0"/>
              <a:t>Scalar-on-function models (scalar response, functional predictors)</a:t>
            </a:r>
          </a:p>
          <a:p>
            <a:pPr marL="774700" lvl="1" indent="-342900">
              <a:buFont typeface="Courier New" panose="02070309020205020404" pitchFamily="49" charset="0"/>
              <a:buChar char="o"/>
              <a:defRPr/>
            </a:pPr>
            <a:r>
              <a:rPr lang="en-US" dirty="0"/>
              <a:t>Function-on-scalar models (functional response, scalar predictors)</a:t>
            </a:r>
          </a:p>
          <a:p>
            <a:pPr marL="774700" lvl="1" indent="-342900">
              <a:buFont typeface="Courier New" panose="02070309020205020404" pitchFamily="49" charset="0"/>
              <a:buChar char="o"/>
              <a:defRPr/>
            </a:pPr>
            <a:r>
              <a:rPr lang="en-US" dirty="0"/>
              <a:t>Function-on-function models (functional response, functional predictors) </a:t>
            </a:r>
          </a:p>
          <a:p>
            <a:pPr marL="85725" indent="0">
              <a:buNone/>
              <a:defRPr/>
            </a:pPr>
            <a:endParaRPr lang="en-US" dirty="0"/>
          </a:p>
          <a:p>
            <a:pPr marL="0" lvl="1" indent="0">
              <a:buNone/>
              <a:defRPr/>
            </a:pPr>
            <a:endParaRPr lang="en-US" dirty="0"/>
          </a:p>
        </p:txBody>
      </p:sp>
      <p:sp>
        <p:nvSpPr>
          <p:cNvPr id="7172" name="Segnaposto numero diapositiva 3">
            <a:extLst>
              <a:ext uri="{FF2B5EF4-FFF2-40B4-BE49-F238E27FC236}">
                <a16:creationId xmlns:a16="http://schemas.microsoft.com/office/drawing/2014/main" id="{2119BD30-1E21-4D83-B495-8F69EB4BC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C991F3D-6C01-45D6-B782-C8F8441BE4DE}" type="slidenum">
              <a:rPr lang="it-IT" altLang="it-IT" sz="1200" smtClean="0"/>
              <a:pPr/>
              <a:t>5</a:t>
            </a:fld>
            <a:endParaRPr lang="it-IT" altLang="it-IT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3">
            <a:extLst>
              <a:ext uri="{FF2B5EF4-FFF2-40B4-BE49-F238E27FC236}">
                <a16:creationId xmlns:a16="http://schemas.microsoft.com/office/drawing/2014/main" id="{8F1EA28F-4842-4F60-A5A0-E9E195CAE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it-IT" sz="3200" dirty="0"/>
              <a:t>Functional linear models</a:t>
            </a:r>
            <a:br>
              <a:rPr lang="en-US" altLang="it-IT" dirty="0"/>
            </a:br>
            <a:r>
              <a:rPr lang="en-US" altLang="it-IT" sz="1600" b="0" dirty="0"/>
              <a:t>FDA Chapters 9 (Sections 9.1-9.4.3), 10 (Sections 10.1.1, 10.4)</a:t>
            </a:r>
          </a:p>
        </p:txBody>
      </p:sp>
    </p:spTree>
    <p:extLst>
      <p:ext uri="{BB962C8B-B14F-4D97-AF65-F5344CB8AC3E}">
        <p14:creationId xmlns:p14="http://schemas.microsoft.com/office/powerpoint/2010/main" val="212539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Functional linear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7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C0000"/>
                    </a:solidFill>
                  </a:rPr>
                  <a:t>Reminder from Session 2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dirty="0"/>
                  <a:t>(Classical) </a:t>
                </a:r>
                <a:r>
                  <a:rPr lang="en-US" b="1" u="sng" dirty="0"/>
                  <a:t>linear regression model</a:t>
                </a:r>
                <a:r>
                  <a:rPr lang="en-US" dirty="0"/>
                  <a:t>:</a:t>
                </a:r>
              </a:p>
              <a:p>
                <a:pPr marL="358775" indent="-274638"/>
                <a:r>
                  <a:rPr lang="en-US" dirty="0"/>
                  <a:t>Simple approach to </a:t>
                </a:r>
                <a:r>
                  <a:rPr lang="en-US" u="sng" dirty="0"/>
                  <a:t>supervised</a:t>
                </a:r>
                <a:r>
                  <a:rPr lang="en-US" dirty="0"/>
                  <a:t> learning</a:t>
                </a:r>
              </a:p>
              <a:p>
                <a:pPr marL="358775" indent="-274638"/>
                <a:r>
                  <a:rPr lang="en-US" dirty="0"/>
                  <a:t>Study the </a:t>
                </a:r>
                <a:r>
                  <a:rPr lang="en-US" u="sng" dirty="0"/>
                  <a:t>relationship</a:t>
                </a:r>
                <a:r>
                  <a:rPr lang="en-US" dirty="0"/>
                  <a:t> between a </a:t>
                </a:r>
                <a:r>
                  <a:rPr lang="en-US" u="sng" dirty="0"/>
                  <a:t>continuous response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the </a:t>
                </a:r>
                <a:r>
                  <a:rPr lang="en-US" u="sng" dirty="0"/>
                  <a:t>predictors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expressing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the error term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marL="358775" indent="-274638"/>
                <a:endParaRPr lang="en-US" dirty="0"/>
              </a:p>
              <a:p>
                <a:pPr marL="3587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marL="358775" indent="0">
                  <a:buNone/>
                </a:pPr>
                <a:r>
                  <a:rPr lang="en-US" dirty="0"/>
                  <a:t>where:</a:t>
                </a: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u="sng" dirty="0"/>
                  <a:t>intercept</a:t>
                </a:r>
                <a:r>
                  <a:rPr lang="en-US" dirty="0"/>
                  <a:t> and </a:t>
                </a:r>
                <a:r>
                  <a:rPr lang="en-US" u="sng" dirty="0">
                    <a:latin typeface="+mj-lt"/>
                    <a:ea typeface="Cambria Math" panose="02040503050406030204" pitchFamily="18" charset="0"/>
                  </a:rPr>
                  <a:t>slopes</a:t>
                </a: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independent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C0000"/>
                    </a:solidFill>
                  </a:rPr>
                  <a:t>Can we </a:t>
                </a:r>
                <a:r>
                  <a:rPr lang="en-US" b="1" dirty="0">
                    <a:solidFill>
                      <a:srgbClr val="CC0000"/>
                    </a:solidFill>
                  </a:rPr>
                  <a:t>generalize linear models to functional data</a:t>
                </a:r>
                <a:r>
                  <a:rPr lang="en-US" dirty="0">
                    <a:solidFill>
                      <a:srgbClr val="CC0000"/>
                    </a:solidFill>
                  </a:rPr>
                  <a:t>? </a:t>
                </a:r>
              </a:p>
              <a:p>
                <a:pPr marL="0" indent="0">
                  <a:buNone/>
                </a:pPr>
                <a:r>
                  <a:rPr lang="en-US" dirty="0"/>
                  <a:t>In other words, how can we replace study the </a:t>
                </a:r>
                <a:r>
                  <a:rPr lang="en-US" u="sng" dirty="0"/>
                  <a:t>relationship</a:t>
                </a:r>
                <a:r>
                  <a:rPr lang="en-US" dirty="0"/>
                  <a:t> between variables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when at least one of them is a </a:t>
                </a:r>
                <a:r>
                  <a:rPr lang="en-US" u="sng" dirty="0"/>
                  <a:t>curve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  <a:blipFill>
                <a:blip r:embed="rId2"/>
                <a:stretch>
                  <a:fillRect l="-759" t="-651" r="-1172" b="-40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42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Functional linear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8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C0000"/>
                    </a:solidFill>
                  </a:rPr>
                  <a:t>Can we </a:t>
                </a:r>
                <a:r>
                  <a:rPr lang="en-US" b="1" dirty="0">
                    <a:solidFill>
                      <a:srgbClr val="CC0000"/>
                    </a:solidFill>
                  </a:rPr>
                  <a:t>generalize linear models to functional data</a:t>
                </a:r>
                <a:r>
                  <a:rPr lang="en-US" dirty="0">
                    <a:solidFill>
                      <a:srgbClr val="CC0000"/>
                    </a:solidFill>
                  </a:rPr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Three cases:</a:t>
                </a:r>
              </a:p>
              <a:p>
                <a:pPr marL="361950" lvl="1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u="sng" dirty="0"/>
                  <a:t>Scalar-on-function models</a:t>
                </a:r>
                <a:r>
                  <a:rPr lang="en-US" dirty="0"/>
                  <a:t>: </a:t>
                </a:r>
              </a:p>
              <a:p>
                <a:pPr marL="763587" lvl="2" indent="-342900">
                  <a:buFont typeface="Courier New" panose="02070309020205020404" pitchFamily="49" charset="0"/>
                  <a:buChar char="o"/>
                  <a:defRPr/>
                </a:pPr>
                <a:r>
                  <a:rPr lang="en-US" dirty="0"/>
                  <a:t>Scalar response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63587" lvl="2" indent="-342900">
                  <a:buFont typeface="Courier New" panose="02070309020205020404" pitchFamily="49" charset="0"/>
                  <a:buChar char="o"/>
                  <a:defRPr/>
                </a:pPr>
                <a:r>
                  <a:rPr lang="en-US" dirty="0"/>
                  <a:t>Functional predictor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420687" lvl="2" indent="0">
                  <a:buNone/>
                  <a:defRPr/>
                </a:pPr>
                <a:endParaRPr lang="en-US" dirty="0"/>
              </a:p>
              <a:p>
                <a:pPr marL="361950" lvl="1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u="sng" dirty="0"/>
                  <a:t>Function-on-scalar models</a:t>
                </a:r>
                <a:r>
                  <a:rPr lang="en-US" dirty="0"/>
                  <a:t>: </a:t>
                </a:r>
              </a:p>
              <a:p>
                <a:pPr marL="763587" lvl="2" indent="-342900">
                  <a:buFont typeface="Courier New" panose="02070309020205020404" pitchFamily="49" charset="0"/>
                  <a:buChar char="o"/>
                  <a:defRPr/>
                </a:pPr>
                <a:r>
                  <a:rPr lang="en-US" dirty="0"/>
                  <a:t>Functional response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763587" lvl="2" indent="-342900">
                  <a:buFont typeface="Courier New" panose="02070309020205020404" pitchFamily="49" charset="0"/>
                  <a:buChar char="o"/>
                  <a:defRPr/>
                </a:pPr>
                <a:r>
                  <a:rPr lang="en-US" dirty="0"/>
                  <a:t>Scalar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420687" lvl="2" indent="0">
                  <a:buNone/>
                  <a:defRPr/>
                </a:pPr>
                <a:endParaRPr lang="it-IT" dirty="0"/>
              </a:p>
              <a:p>
                <a:pPr marL="361950" lvl="1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u="sng" dirty="0"/>
                  <a:t>Function-on-function models</a:t>
                </a:r>
                <a:r>
                  <a:rPr lang="en-US" dirty="0"/>
                  <a:t>:</a:t>
                </a:r>
              </a:p>
              <a:p>
                <a:pPr marL="763587" lvl="2" indent="-342900">
                  <a:buFont typeface="Courier New" panose="02070309020205020404" pitchFamily="49" charset="0"/>
                  <a:buChar char="o"/>
                  <a:defRPr/>
                </a:pPr>
                <a:r>
                  <a:rPr lang="en-US" dirty="0"/>
                  <a:t>Functional response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763587" lvl="2" indent="-342900">
                  <a:buFont typeface="Courier New" panose="02070309020205020404" pitchFamily="49" charset="0"/>
                  <a:buChar char="o"/>
                  <a:defRPr/>
                </a:pPr>
                <a:r>
                  <a:rPr lang="en-US" dirty="0"/>
                  <a:t>Functional predictor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90487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  <a:blipFill>
                <a:blip r:embed="rId2"/>
                <a:stretch>
                  <a:fillRect l="-759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0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427CAB56-33BD-4117-B401-7DCF3537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Scalar-on-function models</a:t>
            </a:r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3C02BC1-E25E-477C-9F6B-A543D2EA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3EA5410-45FC-46EA-9AE3-DD99163CBC80}" type="slidenum">
              <a:rPr lang="it-IT" altLang="it-IT" sz="1200" smtClean="0"/>
              <a:pPr/>
              <a:t>9</a:t>
            </a:fld>
            <a:endParaRPr lang="it-IT" altLang="it-IT" sz="1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6B1248-4914-4C8D-9F38-71DA17C8937F}"/>
              </a:ext>
            </a:extLst>
          </p:cNvPr>
          <p:cNvSpPr txBox="1"/>
          <p:nvPr/>
        </p:nvSpPr>
        <p:spPr>
          <a:xfrm>
            <a:off x="1835150" y="6645275"/>
            <a:ext cx="2880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latin typeface="+mj-lt"/>
              </a:rPr>
              <a:t>Functional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</p:spPr>
            <p:txBody>
              <a:bodyPr/>
              <a:lstStyle/>
              <a:p>
                <a:pPr marL="0" lvl="1" indent="0">
                  <a:buNone/>
                  <a:defRPr/>
                </a:pPr>
                <a:r>
                  <a:rPr lang="en-US" b="1" u="sng" dirty="0"/>
                  <a:t>Scalar-on-function models</a:t>
                </a:r>
                <a:r>
                  <a:rPr lang="en-US" dirty="0"/>
                  <a:t>: </a:t>
                </a:r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dirty="0"/>
                  <a:t>Model the relationship between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a functional predictor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endParaRPr lang="en-US" dirty="0"/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dirty="0"/>
                  <a:t>General idea: use an integral (as an “infinite” summation) to take into considerations all the time points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of the curve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3619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marL="358775" indent="0">
                  <a:buNone/>
                </a:pPr>
                <a:r>
                  <a:rPr lang="en-US" dirty="0"/>
                  <a:t>where:</a:t>
                </a: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u="sng" dirty="0"/>
                  <a:t>intercept</a:t>
                </a:r>
                <a:r>
                  <a:rPr lang="en-US" dirty="0"/>
                  <a:t> </a:t>
                </a: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:r>
                  <a:rPr lang="en-US" u="sng" dirty="0"/>
                  <a:t>functional coefficient</a:t>
                </a:r>
                <a:r>
                  <a:rPr lang="en-US" dirty="0"/>
                  <a:t> (</a:t>
                </a:r>
                <a:r>
                  <a:rPr lang="en-US" dirty="0">
                    <a:ea typeface="Cambria Math" panose="02040503050406030204" pitchFamily="18" charset="0"/>
                  </a:rPr>
                  <a:t>slope)</a:t>
                </a: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5963" indent="-2730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dirty="0"/>
                  <a:t>: </a:t>
                </a:r>
                <a:r>
                  <a:rPr lang="en-US" u="sng" dirty="0"/>
                  <a:t>random error</a:t>
                </a:r>
                <a:r>
                  <a:rPr lang="en-US" dirty="0"/>
                  <a:t> term</a:t>
                </a:r>
              </a:p>
              <a:p>
                <a:pPr marL="90487" lvl="2" indent="0">
                  <a:buNone/>
                  <a:defRPr/>
                </a:pPr>
                <a:endParaRPr lang="en-US" dirty="0"/>
              </a:p>
              <a:p>
                <a:pPr marL="361950" lvl="2" indent="-271463">
                  <a:buFont typeface="Arial" panose="020B0604020202020204" pitchFamily="34" charset="0"/>
                  <a:buChar char="•"/>
                  <a:defRPr/>
                </a:pPr>
                <a:r>
                  <a:rPr lang="en-US" u="sng" dirty="0"/>
                  <a:t>Training sample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observations: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048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Segnaposto contenuto 1">
                <a:extLst>
                  <a:ext uri="{FF2B5EF4-FFF2-40B4-BE49-F238E27FC236}">
                    <a16:creationId xmlns:a16="http://schemas.microsoft.com/office/drawing/2014/main" id="{ED236DD7-37C4-4331-9146-44BD32A48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63" y="839788"/>
                <a:ext cx="8842375" cy="5613400"/>
              </a:xfrm>
              <a:blipFill>
                <a:blip r:embed="rId2"/>
                <a:stretch>
                  <a:fillRect l="-759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96616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UL">
  <a:themeElements>
    <a:clrScheme name="PowerPoint_U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U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PowerPoint_U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CarrierJ:Users:carrierj:Desktop:PowerPoint_UL.pot</Template>
  <TotalTime>40188</TotalTime>
  <Words>1344</Words>
  <Application>Microsoft Office PowerPoint</Application>
  <PresentationFormat>Presentazione su schermo (4:3)</PresentationFormat>
  <Paragraphs>257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Courier New</vt:lpstr>
      <vt:lpstr>Times</vt:lpstr>
      <vt:lpstr>Verdana</vt:lpstr>
      <vt:lpstr>Wingdings</vt:lpstr>
      <vt:lpstr>PowerPoint_UL</vt:lpstr>
      <vt:lpstr>Functional linear models</vt:lpstr>
      <vt:lpstr>Summary of previous session</vt:lpstr>
      <vt:lpstr>What is functional data analysis?</vt:lpstr>
      <vt:lpstr>What is functional data analysis?</vt:lpstr>
      <vt:lpstr>Topics</vt:lpstr>
      <vt:lpstr>Functional linear models FDA Chapters 9 (Sections 9.1-9.4.3), 10 (Sections 10.1.1, 10.4)</vt:lpstr>
      <vt:lpstr>Functional linear models</vt:lpstr>
      <vt:lpstr>Functional linear models</vt:lpstr>
      <vt:lpstr>Scalar-on-function models</vt:lpstr>
      <vt:lpstr>Scalar-on-function models</vt:lpstr>
      <vt:lpstr>Scalar-on-function models</vt:lpstr>
      <vt:lpstr>Scalar-on-function models</vt:lpstr>
      <vt:lpstr>Function-on-scalar models</vt:lpstr>
      <vt:lpstr>Function-on-scalar models</vt:lpstr>
      <vt:lpstr>Function-on-scalar models</vt:lpstr>
      <vt:lpstr>Scalar-on-function models</vt:lpstr>
      <vt:lpstr>Function-on-function models</vt:lpstr>
      <vt:lpstr>Function-on-scalar models</vt:lpstr>
      <vt:lpstr>Function-on-scalar models</vt:lpstr>
      <vt:lpstr>Scalar-on-function models</vt:lpstr>
    </vt:vector>
  </TitlesOfParts>
  <Company>뿿쫰뿿쩐ғ郐Ȱ珬뿿��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statistics, descriptive statistics</dc:title>
  <dc:creator/>
  <cp:lastModifiedBy>Marzia Angela Cremona</cp:lastModifiedBy>
  <cp:revision>545</cp:revision>
  <cp:lastPrinted>2004-04-30T14:02:18Z</cp:lastPrinted>
  <dcterms:created xsi:type="dcterms:W3CDTF">2004-04-30T14:59:24Z</dcterms:created>
  <dcterms:modified xsi:type="dcterms:W3CDTF">2020-04-09T21:41:27Z</dcterms:modified>
</cp:coreProperties>
</file>