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76" r:id="rId5"/>
    <p:sldId id="277" r:id="rId6"/>
    <p:sldId id="264" r:id="rId7"/>
    <p:sldId id="278" r:id="rId8"/>
    <p:sldId id="270" r:id="rId9"/>
    <p:sldId id="265" r:id="rId10"/>
    <p:sldId id="272" r:id="rId11"/>
    <p:sldId id="266" r:id="rId12"/>
    <p:sldId id="271" r:id="rId13"/>
    <p:sldId id="279" r:id="rId14"/>
    <p:sldId id="275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F6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9CFDF-A8C0-477B-AA26-39C20607CAC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5285-06B9-49B7-B248-CEBE8018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>
            <a:extLst>
              <a:ext uri="{FF2B5EF4-FFF2-40B4-BE49-F238E27FC236}">
                <a16:creationId xmlns:a16="http://schemas.microsoft.com/office/drawing/2014/main" id="{917BAF80-B22A-230D-CCA2-3DB10D72AED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5123" name="Rectangle 17">
            <a:extLst>
              <a:ext uri="{FF2B5EF4-FFF2-40B4-BE49-F238E27FC236}">
                <a16:creationId xmlns:a16="http://schemas.microsoft.com/office/drawing/2014/main" id="{575D7215-F2C0-D284-CCAE-384A582CE8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C76F9E-5492-40B7-AB36-4BF1162E4F60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124" name="Rectangle 1">
            <a:extLst>
              <a:ext uri="{FF2B5EF4-FFF2-40B4-BE49-F238E27FC236}">
                <a16:creationId xmlns:a16="http://schemas.microsoft.com/office/drawing/2014/main" id="{8E44E000-A3AF-7995-2B7A-F1F91E20B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2">
            <a:extLst>
              <a:ext uri="{FF2B5EF4-FFF2-40B4-BE49-F238E27FC236}">
                <a16:creationId xmlns:a16="http://schemas.microsoft.com/office/drawing/2014/main" id="{8F3789EB-9F46-1024-7CE7-3C562DBF5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>
            <a:extLst>
              <a:ext uri="{FF2B5EF4-FFF2-40B4-BE49-F238E27FC236}">
                <a16:creationId xmlns:a16="http://schemas.microsoft.com/office/drawing/2014/main" id="{D82193B3-8661-32F5-CAB0-0BC22935A3B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3555" name="Rectangle 17">
            <a:extLst>
              <a:ext uri="{FF2B5EF4-FFF2-40B4-BE49-F238E27FC236}">
                <a16:creationId xmlns:a16="http://schemas.microsoft.com/office/drawing/2014/main" id="{F9A885B7-9208-5C48-FA9A-75973B2B98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2F0D2B-8D0E-424D-9464-C3AA249E9716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7586D834-743F-2A8A-C0E7-C61DE7830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2">
            <a:extLst>
              <a:ext uri="{FF2B5EF4-FFF2-40B4-BE49-F238E27FC236}">
                <a16:creationId xmlns:a16="http://schemas.microsoft.com/office/drawing/2014/main" id="{D9C2B8A8-4101-B806-9C59-C88E89D9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>
            <a:extLst>
              <a:ext uri="{FF2B5EF4-FFF2-40B4-BE49-F238E27FC236}">
                <a16:creationId xmlns:a16="http://schemas.microsoft.com/office/drawing/2014/main" id="{FE4A1A39-60E6-5561-EEFD-A2C654D393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5603" name="Rectangle 17">
            <a:extLst>
              <a:ext uri="{FF2B5EF4-FFF2-40B4-BE49-F238E27FC236}">
                <a16:creationId xmlns:a16="http://schemas.microsoft.com/office/drawing/2014/main" id="{5372D697-8289-DB9B-FDB8-1A2B3B83DB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860CE4-04B1-4363-847C-70C31F58FEC6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5604" name="Rectangle 1">
            <a:extLst>
              <a:ext uri="{FF2B5EF4-FFF2-40B4-BE49-F238E27FC236}">
                <a16:creationId xmlns:a16="http://schemas.microsoft.com/office/drawing/2014/main" id="{F9C777F6-3C9E-CAC2-B098-4AA839E8B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Text Box 2">
            <a:extLst>
              <a:ext uri="{FF2B5EF4-FFF2-40B4-BE49-F238E27FC236}">
                <a16:creationId xmlns:a16="http://schemas.microsoft.com/office/drawing/2014/main" id="{9874ECCC-EF60-9D7C-2D67-F361148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>
            <a:extLst>
              <a:ext uri="{FF2B5EF4-FFF2-40B4-BE49-F238E27FC236}">
                <a16:creationId xmlns:a16="http://schemas.microsoft.com/office/drawing/2014/main" id="{1E5B0382-1DB3-D3BD-AD25-269F78177B2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7651" name="Rectangle 17">
            <a:extLst>
              <a:ext uri="{FF2B5EF4-FFF2-40B4-BE49-F238E27FC236}">
                <a16:creationId xmlns:a16="http://schemas.microsoft.com/office/drawing/2014/main" id="{D0CACF8A-2FD5-0904-D060-EB696C4FFF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EA2EAD-3E8C-49F1-A30C-50ED14AE1577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7652" name="Rectangle 1">
            <a:extLst>
              <a:ext uri="{FF2B5EF4-FFF2-40B4-BE49-F238E27FC236}">
                <a16:creationId xmlns:a16="http://schemas.microsoft.com/office/drawing/2014/main" id="{52583E26-4594-02A6-09C3-428DC6243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2">
            <a:extLst>
              <a:ext uri="{FF2B5EF4-FFF2-40B4-BE49-F238E27FC236}">
                <a16:creationId xmlns:a16="http://schemas.microsoft.com/office/drawing/2014/main" id="{B3527009-05DC-07AC-555D-62F54F0A0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>
            <a:extLst>
              <a:ext uri="{FF2B5EF4-FFF2-40B4-BE49-F238E27FC236}">
                <a16:creationId xmlns:a16="http://schemas.microsoft.com/office/drawing/2014/main" id="{559BBAEB-0259-525F-B493-FCB2775A95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9699" name="Rectangle 17">
            <a:extLst>
              <a:ext uri="{FF2B5EF4-FFF2-40B4-BE49-F238E27FC236}">
                <a16:creationId xmlns:a16="http://schemas.microsoft.com/office/drawing/2014/main" id="{9DBA7308-C280-F84F-7DD2-34205D246D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FD637D-673C-4922-A821-43C750AFFF78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9700" name="Rectangle 1">
            <a:extLst>
              <a:ext uri="{FF2B5EF4-FFF2-40B4-BE49-F238E27FC236}">
                <a16:creationId xmlns:a16="http://schemas.microsoft.com/office/drawing/2014/main" id="{06A047A2-2B07-C2D9-42A1-E6E988510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2">
            <a:extLst>
              <a:ext uri="{FF2B5EF4-FFF2-40B4-BE49-F238E27FC236}">
                <a16:creationId xmlns:a16="http://schemas.microsoft.com/office/drawing/2014/main" id="{3D9AB938-94AC-5AB1-8945-CCE7153B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>
            <a:extLst>
              <a:ext uri="{FF2B5EF4-FFF2-40B4-BE49-F238E27FC236}">
                <a16:creationId xmlns:a16="http://schemas.microsoft.com/office/drawing/2014/main" id="{55475920-4EC1-1F3E-FDE5-52D6AFE5B7C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7171" name="Rectangle 17">
            <a:extLst>
              <a:ext uri="{FF2B5EF4-FFF2-40B4-BE49-F238E27FC236}">
                <a16:creationId xmlns:a16="http://schemas.microsoft.com/office/drawing/2014/main" id="{AB34EBFC-AC2F-905E-E360-C4B02621D5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CC8243-3907-4B18-8371-1DC599E49420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172" name="Rectangle 1">
            <a:extLst>
              <a:ext uri="{FF2B5EF4-FFF2-40B4-BE49-F238E27FC236}">
                <a16:creationId xmlns:a16="http://schemas.microsoft.com/office/drawing/2014/main" id="{B403FE6E-58D1-F46D-957B-1DD3964C8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2">
            <a:extLst>
              <a:ext uri="{FF2B5EF4-FFF2-40B4-BE49-F238E27FC236}">
                <a16:creationId xmlns:a16="http://schemas.microsoft.com/office/drawing/2014/main" id="{3BAD46D6-A22B-CA76-6675-56AE98C0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>
            <a:extLst>
              <a:ext uri="{FF2B5EF4-FFF2-40B4-BE49-F238E27FC236}">
                <a16:creationId xmlns:a16="http://schemas.microsoft.com/office/drawing/2014/main" id="{6C892CC7-F543-364E-77EE-C1B135C24E1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9219" name="Rectangle 17">
            <a:extLst>
              <a:ext uri="{FF2B5EF4-FFF2-40B4-BE49-F238E27FC236}">
                <a16:creationId xmlns:a16="http://schemas.microsoft.com/office/drawing/2014/main" id="{6451A017-51CC-D35D-4924-C32160B2E5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5E395E-DAAA-48F8-A87E-EF6DECE33A4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BB66DAA1-7C9C-6414-EAB7-49E99626B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2">
            <a:extLst>
              <a:ext uri="{FF2B5EF4-FFF2-40B4-BE49-F238E27FC236}">
                <a16:creationId xmlns:a16="http://schemas.microsoft.com/office/drawing/2014/main" id="{3B47D934-E2D7-6E14-E383-2295B1205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>
            <a:extLst>
              <a:ext uri="{FF2B5EF4-FFF2-40B4-BE49-F238E27FC236}">
                <a16:creationId xmlns:a16="http://schemas.microsoft.com/office/drawing/2014/main" id="{C704B56D-3E59-C724-55FD-2CA2061A7BD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1267" name="Rectangle 17">
            <a:extLst>
              <a:ext uri="{FF2B5EF4-FFF2-40B4-BE49-F238E27FC236}">
                <a16:creationId xmlns:a16="http://schemas.microsoft.com/office/drawing/2014/main" id="{472EE6EA-503D-31A7-B81B-B7088794EB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01DB28-5AE8-4524-AAAE-7CB3C321709E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9AC26755-25DF-29D9-D4C8-F3A931EBC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2">
            <a:extLst>
              <a:ext uri="{FF2B5EF4-FFF2-40B4-BE49-F238E27FC236}">
                <a16:creationId xmlns:a16="http://schemas.microsoft.com/office/drawing/2014/main" id="{B47C5239-0BA1-35C9-3B54-886D0969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>
            <a:extLst>
              <a:ext uri="{FF2B5EF4-FFF2-40B4-BE49-F238E27FC236}">
                <a16:creationId xmlns:a16="http://schemas.microsoft.com/office/drawing/2014/main" id="{45ECDECC-40D3-52A5-7926-C721661BEE7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3315" name="Rectangle 17">
            <a:extLst>
              <a:ext uri="{FF2B5EF4-FFF2-40B4-BE49-F238E27FC236}">
                <a16:creationId xmlns:a16="http://schemas.microsoft.com/office/drawing/2014/main" id="{3C2450E3-CCA9-D9D1-3E6D-DCCACA61D0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31745A-3CBF-459A-ABFF-C306E0CD5C6D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350B0595-3D6B-315C-021B-3086225AC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9C999741-591F-309E-3C4E-C6700A8F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>
            <a:extLst>
              <a:ext uri="{FF2B5EF4-FFF2-40B4-BE49-F238E27FC236}">
                <a16:creationId xmlns:a16="http://schemas.microsoft.com/office/drawing/2014/main" id="{77EF4F61-E533-6C82-F95C-09C811E815B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5363" name="Rectangle 17">
            <a:extLst>
              <a:ext uri="{FF2B5EF4-FFF2-40B4-BE49-F238E27FC236}">
                <a16:creationId xmlns:a16="http://schemas.microsoft.com/office/drawing/2014/main" id="{C1207E04-9649-64A2-76F1-72E6DF1824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DB2F2F-CF2C-4686-A8B0-38B768EEF27B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5364" name="Rectangle 1">
            <a:extLst>
              <a:ext uri="{FF2B5EF4-FFF2-40B4-BE49-F238E27FC236}">
                <a16:creationId xmlns:a16="http://schemas.microsoft.com/office/drawing/2014/main" id="{A7E8D397-98D9-95F7-BD6C-E5F6F7448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2">
            <a:extLst>
              <a:ext uri="{FF2B5EF4-FFF2-40B4-BE49-F238E27FC236}">
                <a16:creationId xmlns:a16="http://schemas.microsoft.com/office/drawing/2014/main" id="{D514EA06-9D27-B07E-8476-A86A65A3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>
            <a:extLst>
              <a:ext uri="{FF2B5EF4-FFF2-40B4-BE49-F238E27FC236}">
                <a16:creationId xmlns:a16="http://schemas.microsoft.com/office/drawing/2014/main" id="{1410CC5F-903F-4C10-D7D5-B6834EFC4A8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7411" name="Rectangle 17">
            <a:extLst>
              <a:ext uri="{FF2B5EF4-FFF2-40B4-BE49-F238E27FC236}">
                <a16:creationId xmlns:a16="http://schemas.microsoft.com/office/drawing/2014/main" id="{FB7D92BD-D4E8-D13A-8865-3BDB96F2F5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AC154A-8BC9-4B6E-B7BA-3D5C805D7A71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412" name="Rectangle 1">
            <a:extLst>
              <a:ext uri="{FF2B5EF4-FFF2-40B4-BE49-F238E27FC236}">
                <a16:creationId xmlns:a16="http://schemas.microsoft.com/office/drawing/2014/main" id="{CFD8FD57-BB96-590B-4CB2-AF433EC42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2">
            <a:extLst>
              <a:ext uri="{FF2B5EF4-FFF2-40B4-BE49-F238E27FC236}">
                <a16:creationId xmlns:a16="http://schemas.microsoft.com/office/drawing/2014/main" id="{69BB5D51-B782-A89C-F5F6-ABD956B8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>
            <a:extLst>
              <a:ext uri="{FF2B5EF4-FFF2-40B4-BE49-F238E27FC236}">
                <a16:creationId xmlns:a16="http://schemas.microsoft.com/office/drawing/2014/main" id="{B2FA3B54-F7C6-4BB7-59AD-F9B5ADC29D9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9459" name="Rectangle 17">
            <a:extLst>
              <a:ext uri="{FF2B5EF4-FFF2-40B4-BE49-F238E27FC236}">
                <a16:creationId xmlns:a16="http://schemas.microsoft.com/office/drawing/2014/main" id="{C0F586BC-09B4-34A1-DAF5-C1180B7CA2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AE8254-EA97-4601-BB63-3DC5168A42AD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0CB01AD1-61CD-37CE-5995-FF7096637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2">
            <a:extLst>
              <a:ext uri="{FF2B5EF4-FFF2-40B4-BE49-F238E27FC236}">
                <a16:creationId xmlns:a16="http://schemas.microsoft.com/office/drawing/2014/main" id="{2369D959-72D6-BE4B-92FC-D9B239428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>
            <a:extLst>
              <a:ext uri="{FF2B5EF4-FFF2-40B4-BE49-F238E27FC236}">
                <a16:creationId xmlns:a16="http://schemas.microsoft.com/office/drawing/2014/main" id="{3472789E-EDA6-B016-AC66-2A43338CBBF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1507" name="Rectangle 17">
            <a:extLst>
              <a:ext uri="{FF2B5EF4-FFF2-40B4-BE49-F238E27FC236}">
                <a16:creationId xmlns:a16="http://schemas.microsoft.com/office/drawing/2014/main" id="{44862D7D-207F-2A64-DF5C-023F75A698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5732B0-7422-4B8C-8F00-AC4A417853F5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Rectangle 1">
            <a:extLst>
              <a:ext uri="{FF2B5EF4-FFF2-40B4-BE49-F238E27FC236}">
                <a16:creationId xmlns:a16="http://schemas.microsoft.com/office/drawing/2014/main" id="{81F3CC7B-3BDA-D6BD-EC73-D516AC6C0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2">
            <a:extLst>
              <a:ext uri="{FF2B5EF4-FFF2-40B4-BE49-F238E27FC236}">
                <a16:creationId xmlns:a16="http://schemas.microsoft.com/office/drawing/2014/main" id="{55702FE5-D5AA-2A65-C7A5-63DFA50A2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E297D-CEAF-4D82-BAA7-B4C93C37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98B43B-AE57-417E-9D03-879925FA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3255F7-75D4-40A7-AC2A-326D5569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2E2659-3533-49CA-BA03-1B5FF996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C8EC6E-A69A-4BF9-917E-D5AC1937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6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B2CA8-FE7F-45AB-923B-5EFD1B2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896308-B643-4D72-BB56-54AF103D4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2D974-6EDF-4C70-89C4-C833225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83A1DB-905F-4E06-B9BB-A4E1CC9A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4E6506-046C-47C7-8767-C7287EFA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9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EA8833-3CC7-4A0E-9F81-4FCA277EF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FBDBBF-9A4E-43AA-A7C0-FCB0FBC16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1EB8E6-3684-4619-B65B-F16BFAB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7BE1DD-CF79-4F58-AFAB-E27C608E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869E33-D2F1-43B7-A680-67E28961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4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987AE-AF06-46E7-BCA8-4A18B63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AC5C20-40C5-480F-B012-45073657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9779F3-2227-48D8-AC25-692AF52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DEE416-2DA0-49FB-B431-EB6A32E8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23A876-979F-4FDC-8989-F1A937D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19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DDC3D-39FF-4C67-A306-B13B4E0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B39A05-17F0-41FF-ABBF-7C74FF5C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837404-078B-4D19-8D73-6A1EF9C6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64BCBA-5108-4FD7-869A-24D37319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960C97-0B7D-4D73-AAFE-59D21D4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54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E8249-47EE-4B7C-8A0B-B475BED2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E07DC0-FA7E-4BFE-8914-C4B811014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6A42A9-8EA6-4879-9B9C-C9F6922B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9E9401-E917-4BC4-9CBF-DDC7936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4FE815-E3B8-40BC-8A78-9D2F122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45AAEA-EA5F-4C14-B4C6-D43CA8AD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24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A9E8C-950D-412A-AF37-5160BCED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887483-85CC-4EA7-98ED-0FD9FB95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8CE065-C672-4293-ACA9-A066B6F2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5922887-E71A-4186-BBFB-7C6CE727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CCD432-2061-4214-8BE0-C6F16E92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7412FCD-946F-46D8-8623-9B9BE881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E2A410-0CAC-48F9-9E15-7F65C1DD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7A18828-5B8A-46DC-B331-E72017F2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5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85C94-B00B-4FDA-8D5C-F407895F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3EBCB9A-0AF0-4535-A67F-E3AEE554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E33E134-C83C-4C17-A96B-AFAB8BF3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00D639-AD74-45B4-8212-75DC6AB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15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E5F13B9-DEF9-463A-8BF9-2219656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20D3DCC-341D-430A-BEC2-417640A4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3CBAC0-D238-4196-A4BE-6F41A4F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33275E-56FC-44C0-B8F7-3C39EF1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75A2F2-EDD9-434D-B3B3-4DB5FCA6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51457F-7A6D-4F36-99B1-A89F1DF7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935549-C8C9-4713-82E0-37988C2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F1FCD4-333B-4452-BF4A-A6903A32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CE0E29-0CCC-435D-A140-853CC10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2EF3B7-549D-4138-8559-CF973C5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46860F-F8D2-48D2-ACB0-7B004975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750EC9-623F-43B9-94CC-0BE8E8DF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972296-62BF-484A-802E-C689DEA8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63C5E8-9CF9-47F6-9585-81B6CBE7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E09B5A-CD88-498D-A91F-373A6FB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áromszög 12">
            <a:extLst>
              <a:ext uri="{FF2B5EF4-FFF2-40B4-BE49-F238E27FC236}">
                <a16:creationId xmlns:a16="http://schemas.microsoft.com/office/drawing/2014/main" id="{44B8762E-404C-49BC-A778-5BEBB47DA5C2}"/>
              </a:ext>
            </a:extLst>
          </p:cNvPr>
          <p:cNvSpPr/>
          <p:nvPr userDrawn="1"/>
        </p:nvSpPr>
        <p:spPr>
          <a:xfrm>
            <a:off x="7872000" y="2538000"/>
            <a:ext cx="4320000" cy="4320000"/>
          </a:xfrm>
          <a:prstGeom prst="triangle">
            <a:avLst>
              <a:gd name="adj" fmla="val 100000"/>
            </a:avLst>
          </a:prstGeom>
          <a:solidFill>
            <a:srgbClr val="CB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90BDDA01-666E-4961-91F9-D60F7E62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83A043-D309-4E4C-904C-7D04C7E0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B4BC48-A7FD-416F-AC11-FBD4984B0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DBB34-FAA1-4A3C-89AA-236AA087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55384B-3FD2-4068-8D61-E838542E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Háromszög 11">
            <a:extLst>
              <a:ext uri="{FF2B5EF4-FFF2-40B4-BE49-F238E27FC236}">
                <a16:creationId xmlns:a16="http://schemas.microsoft.com/office/drawing/2014/main" id="{58534464-11DA-4886-9581-C65E4C239F57}"/>
              </a:ext>
            </a:extLst>
          </p:cNvPr>
          <p:cNvSpPr/>
          <p:nvPr userDrawn="1"/>
        </p:nvSpPr>
        <p:spPr>
          <a:xfrm>
            <a:off x="8232000" y="2898000"/>
            <a:ext cx="3960000" cy="3960000"/>
          </a:xfrm>
          <a:prstGeom prst="triangle">
            <a:avLst>
              <a:gd name="adj" fmla="val 100000"/>
            </a:avLst>
          </a:prstGeom>
          <a:solidFill>
            <a:srgbClr val="4E9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Háromszög 9">
            <a:extLst>
              <a:ext uri="{FF2B5EF4-FFF2-40B4-BE49-F238E27FC236}">
                <a16:creationId xmlns:a16="http://schemas.microsoft.com/office/drawing/2014/main" id="{5395E670-2D2E-4515-92F3-A72028BDF5B4}"/>
              </a:ext>
            </a:extLst>
          </p:cNvPr>
          <p:cNvSpPr/>
          <p:nvPr userDrawn="1"/>
        </p:nvSpPr>
        <p:spPr>
          <a:xfrm>
            <a:off x="8592000" y="3258000"/>
            <a:ext cx="3600000" cy="3600000"/>
          </a:xfrm>
          <a:prstGeom prst="triangle">
            <a:avLst>
              <a:gd name="adj" fmla="val 100000"/>
            </a:avLst>
          </a:prstGeom>
          <a:solidFill>
            <a:srgbClr val="2C5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3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C5F6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DCFCF228-7359-0A14-5D2F-8E8C447B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/>
          <a:stretch>
            <a:fillRect/>
          </a:stretch>
        </p:blipFill>
        <p:spPr bwMode="auto">
          <a:xfrm>
            <a:off x="1524001" y="1052513"/>
            <a:ext cx="6226175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9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6A03D640-50FC-1664-5582-C2CE370A76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endParaRPr lang="hu-HU" altLang="hu-HU" sz="3200" b="1" i="1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D6C6C09-09A0-170B-0A2C-2EE24F4CE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0837" y="371818"/>
            <a:ext cx="7777162" cy="5832475"/>
          </a:xfrm>
        </p:spPr>
        <p:txBody>
          <a:bodyPr/>
          <a:lstStyle/>
          <a:p>
            <a:pPr indent="-325438" algn="r">
              <a:spcBef>
                <a:spcPts val="5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b="1" i="1" dirty="0">
              <a:latin typeface="Palatino Linotype" panose="02040502050505030304" pitchFamily="18" charset="0"/>
            </a:endParaRPr>
          </a:p>
          <a:p>
            <a:pPr indent="-325438" algn="r">
              <a:spcBef>
                <a:spcPts val="625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 dirty="0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>
              <a:spcBef>
                <a:spcPts val="625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 dirty="0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Turbucz Dávid 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24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(HUN-REN BTK TTI)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 dirty="0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Bel- és külpolitikai irányok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1921 és 1938 között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 dirty="0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 dirty="0">
              <a:solidFill>
                <a:srgbClr val="006633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0BCCC8E9-6759-8D01-775E-5F9B81A24E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II.</a:t>
            </a:r>
          </a:p>
        </p:txBody>
      </p:sp>
      <p:pic>
        <p:nvPicPr>
          <p:cNvPr id="22531" name="Kép 3">
            <a:extLst>
              <a:ext uri="{FF2B5EF4-FFF2-40B4-BE49-F238E27FC236}">
                <a16:creationId xmlns:a16="http://schemas.microsoft.com/office/drawing/2014/main" id="{AC64F114-AB75-0895-20E8-C0EE5C126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2"/>
          <a:stretch>
            <a:fillRect/>
          </a:stretch>
        </p:blipFill>
        <p:spPr bwMode="auto">
          <a:xfrm>
            <a:off x="2115843" y="1588077"/>
            <a:ext cx="3825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Kép 4">
            <a:extLst>
              <a:ext uri="{FF2B5EF4-FFF2-40B4-BE49-F238E27FC236}">
                <a16:creationId xmlns:a16="http://schemas.microsoft.com/office/drawing/2014/main" id="{D1E5963A-5BFB-0EC2-302E-4E8C296CD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"/>
          <a:stretch>
            <a:fillRect/>
          </a:stretch>
        </p:blipFill>
        <p:spPr bwMode="auto">
          <a:xfrm>
            <a:off x="5944892" y="1588077"/>
            <a:ext cx="41719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E8CEE9E0-F80E-1916-1944-A71197BBD8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5800" y="260350"/>
            <a:ext cx="8229600" cy="103505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III.</a:t>
            </a:r>
          </a:p>
        </p:txBody>
      </p:sp>
      <p:graphicFrame>
        <p:nvGraphicFramePr>
          <p:cNvPr id="14338" name="Group 2">
            <a:extLst>
              <a:ext uri="{FF2B5EF4-FFF2-40B4-BE49-F238E27FC236}">
                <a16:creationId xmlns:a16="http://schemas.microsoft.com/office/drawing/2014/main" id="{441942F2-F79C-232A-CA49-B9F551392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42919"/>
              </p:ext>
            </p:extLst>
          </p:nvPr>
        </p:nvGraphicFramePr>
        <p:xfrm>
          <a:off x="1606270" y="2034464"/>
          <a:ext cx="8423275" cy="3705234"/>
        </p:xfrm>
        <a:graphic>
          <a:graphicData uri="http://schemas.openxmlformats.org/drawingml/2006/table">
            <a:tbl>
              <a:tblPr/>
              <a:tblGrid>
                <a:gridCol w="1684020">
                  <a:extLst>
                    <a:ext uri="{9D8B030D-6E8A-4147-A177-3AD203B41FA5}">
                      <a16:colId xmlns:a16="http://schemas.microsoft.com/office/drawing/2014/main" val="3332068071"/>
                    </a:ext>
                  </a:extLst>
                </a:gridCol>
                <a:gridCol w="1684021">
                  <a:extLst>
                    <a:ext uri="{9D8B030D-6E8A-4147-A177-3AD203B41FA5}">
                      <a16:colId xmlns:a16="http://schemas.microsoft.com/office/drawing/2014/main" val="234775194"/>
                    </a:ext>
                  </a:extLst>
                </a:gridCol>
                <a:gridCol w="1685607">
                  <a:extLst>
                    <a:ext uri="{9D8B030D-6E8A-4147-A177-3AD203B41FA5}">
                      <a16:colId xmlns:a16="http://schemas.microsoft.com/office/drawing/2014/main" val="2699130264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1497520934"/>
                    </a:ext>
                  </a:extLst>
                </a:gridCol>
                <a:gridCol w="1685607">
                  <a:extLst>
                    <a:ext uri="{9D8B030D-6E8A-4147-A177-3AD203B41FA5}">
                      <a16:colId xmlns:a16="http://schemas.microsoft.com/office/drawing/2014/main" val="213035082"/>
                    </a:ext>
                  </a:extLst>
                </a:gridCol>
              </a:tblGrid>
              <a:tr h="532130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1920. évi I.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1920. évi XVII.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1933. évi XXIII.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1937. évi XIX.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43397"/>
                  </a:ext>
                </a:extLst>
              </a:tr>
              <a:tr h="364744">
                <a:tc gridSpan="5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törvényhozással kapcsolatos jogok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00738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vétójog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60 nap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 × 6 hónap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61119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elnapolás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nincs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30 napra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korlátlan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48603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feloszlatás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korlátozott</a:t>
                      </a:r>
                    </a:p>
                  </a:txBody>
                  <a:tcPr marL="89983" marR="89983" marT="6280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új választás kiírásával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44238"/>
                  </a:ext>
                </a:extLst>
              </a:tr>
              <a:tr h="364744">
                <a:tc gridSpan="5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utódajánlási jog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53953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nincs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van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389"/>
                  </a:ext>
                </a:extLst>
              </a:tr>
              <a:tr h="364744">
                <a:tc gridSpan="5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felelőssége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6832"/>
                  </a:ext>
                </a:extLst>
              </a:tr>
              <a:tr h="619886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felelős</a:t>
                      </a:r>
                    </a:p>
                  </a:txBody>
                  <a:tcPr marL="89983" marR="89983" marT="6280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már nem felelős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807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2B71D2C2-C5AD-0258-AFA6-5838BF423C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IV.</a:t>
            </a:r>
          </a:p>
        </p:txBody>
      </p:sp>
      <p:pic>
        <p:nvPicPr>
          <p:cNvPr id="26627" name="Kép 1">
            <a:extLst>
              <a:ext uri="{FF2B5EF4-FFF2-40B4-BE49-F238E27FC236}">
                <a16:creationId xmlns:a16="http://schemas.microsoft.com/office/drawing/2014/main" id="{2DF64371-9309-6120-2C0F-F53345962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1576241"/>
            <a:ext cx="334645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Szövegdoboz 3">
            <a:extLst>
              <a:ext uri="{FF2B5EF4-FFF2-40B4-BE49-F238E27FC236}">
                <a16:creationId xmlns:a16="http://schemas.microsoft.com/office/drawing/2014/main" id="{5B8E3A8E-695B-54CE-DF4B-E16C8266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179" y="6372723"/>
            <a:ext cx="741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Az 1938. április rádióbeszéd letisztázott változata                                                                           A </a:t>
            </a:r>
            <a:r>
              <a:rPr lang="hu-HU" altLang="hu-H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Pesti Napló </a:t>
            </a:r>
            <a:r>
              <a:rPr lang="hu-HU" alt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tudósításának első része</a:t>
            </a:r>
          </a:p>
        </p:txBody>
      </p:sp>
      <p:pic>
        <p:nvPicPr>
          <p:cNvPr id="26629" name="Kép 4">
            <a:extLst>
              <a:ext uri="{FF2B5EF4-FFF2-40B4-BE49-F238E27FC236}">
                <a16:creationId xmlns:a16="http://schemas.microsoft.com/office/drawing/2014/main" id="{198150A2-7341-B67D-3102-D4489D6C6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21" y="1554016"/>
            <a:ext cx="3240087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1F205DE-B2F0-63D6-5B43-A1BADEBD21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Az Imrédy-kormány kinevezése</a:t>
            </a:r>
          </a:p>
        </p:txBody>
      </p:sp>
      <p:sp>
        <p:nvSpPr>
          <p:cNvPr id="28675" name="Szövegdoboz 3">
            <a:extLst>
              <a:ext uri="{FF2B5EF4-FFF2-40B4-BE49-F238E27FC236}">
                <a16:creationId xmlns:a16="http://schemas.microsoft.com/office/drawing/2014/main" id="{59EAAEF3-98C0-E74E-A789-E66D111D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813426"/>
            <a:ext cx="741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Internetes elérés: https://filmhiradokonline.hu/watch.php?id=2797 </a:t>
            </a:r>
          </a:p>
        </p:txBody>
      </p:sp>
      <p:pic>
        <p:nvPicPr>
          <p:cNvPr id="28676" name="Kép 1">
            <a:extLst>
              <a:ext uri="{FF2B5EF4-FFF2-40B4-BE49-F238E27FC236}">
                <a16:creationId xmlns:a16="http://schemas.microsoft.com/office/drawing/2014/main" id="{5A022724-84FA-F00A-0DA5-129831BD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54" y="1839911"/>
            <a:ext cx="759618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>
            <a:extLst>
              <a:ext uri="{FF2B5EF4-FFF2-40B4-BE49-F238E27FC236}">
                <a16:creationId xmlns:a16="http://schemas.microsoft.com/office/drawing/2014/main" id="{707D7646-2385-77C6-571D-FE8C562F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89" y="2867818"/>
            <a:ext cx="8212138" cy="1122363"/>
          </a:xfrm>
        </p:spPr>
        <p:txBody>
          <a:bodyPr>
            <a:normAutofit fontScale="90000"/>
          </a:bodyPr>
          <a:lstStyle/>
          <a:p>
            <a:pPr algn="ctr"/>
            <a:r>
              <a:rPr lang="hu-HU" altLang="hu-HU" dirty="0"/>
              <a:t>Köszönöm szépen a figyelmet!</a:t>
            </a: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AC54025-0F6B-36FF-0428-56260067B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500" dirty="0"/>
              <a:t>Bethlen István és Horthy Miklós világképe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02D2274-3E2B-5A78-939A-E69299AEF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7433" y="1556716"/>
            <a:ext cx="3779837" cy="51387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hasonlóságok: a korlátozott válasz-</a:t>
            </a:r>
            <a:r>
              <a:rPr lang="hu-HU" altLang="hu-HU" sz="1800" dirty="0" err="1"/>
              <a:t>tójog</a:t>
            </a:r>
            <a:r>
              <a:rPr lang="hu-HU" altLang="hu-HU" sz="1800" dirty="0"/>
              <a:t> támogatása, fenntartások a demokráciával szemben, a radikális földreform nem indokolt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különbözőségek: a kormányzó </a:t>
            </a:r>
            <a:r>
              <a:rPr lang="hu-HU" altLang="hu-HU" sz="1800" dirty="0" err="1"/>
              <a:t>nyi-tottsága</a:t>
            </a:r>
            <a:r>
              <a:rPr lang="hu-HU" altLang="hu-HU" sz="1800" dirty="0"/>
              <a:t> a diktatórikus és militarista megoldások iránt, Horthy </a:t>
            </a:r>
            <a:r>
              <a:rPr lang="hu-HU" altLang="hu-HU" sz="1800" dirty="0" err="1"/>
              <a:t>szimpa-tizált</a:t>
            </a:r>
            <a:r>
              <a:rPr lang="hu-HU" altLang="hu-HU" sz="1800" dirty="0"/>
              <a:t> a jobboldali radikálisok több politikai elképzelésével, például a parlamentarizmus korlátozásával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Bethlen István konzervatív-</a:t>
            </a:r>
            <a:r>
              <a:rPr lang="hu-HU" altLang="hu-HU" sz="1800" dirty="0" err="1"/>
              <a:t>liberá</a:t>
            </a:r>
            <a:r>
              <a:rPr lang="hu-HU" altLang="hu-HU" sz="1800" dirty="0"/>
              <a:t>-</a:t>
            </a:r>
            <a:r>
              <a:rPr lang="hu-HU" altLang="hu-HU" sz="1800" dirty="0" err="1"/>
              <a:t>lis</a:t>
            </a:r>
            <a:r>
              <a:rPr lang="hu-HU" altLang="hu-HU" sz="1800" dirty="0"/>
              <a:t> nézeteket vallott, míg Horthy konzervatív nézeteit, nem liberális, hanem jobboldali radikális nézetek színesítették </a:t>
            </a:r>
          </a:p>
        </p:txBody>
      </p:sp>
      <p:pic>
        <p:nvPicPr>
          <p:cNvPr id="6148" name="Kép 1">
            <a:extLst>
              <a:ext uri="{FF2B5EF4-FFF2-40B4-BE49-F238E27FC236}">
                <a16:creationId xmlns:a16="http://schemas.microsoft.com/office/drawing/2014/main" id="{BFD4AAE7-B462-DA87-E081-E43428CF8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15811"/>
          <a:stretch>
            <a:fillRect/>
          </a:stretch>
        </p:blipFill>
        <p:spPr bwMode="auto">
          <a:xfrm>
            <a:off x="5602288" y="1052514"/>
            <a:ext cx="460851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Szövegdoboz 2">
            <a:extLst>
              <a:ext uri="{FF2B5EF4-FFF2-40B4-BE49-F238E27FC236}">
                <a16:creationId xmlns:a16="http://schemas.microsoft.com/office/drawing/2014/main" id="{004318B6-F674-0493-301E-493A73B12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5789614"/>
            <a:ext cx="22012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u-HU" altLang="hu-HU" sz="1000"/>
              <a:t>Bethlen István és Horthy Miklós (1927)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3AAC4A5-A86F-51D7-D065-65C4864AC5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Horthy Miklós politikai metamorfózisa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3F7CBAF-8703-0AC7-2AF6-9F59AD622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440" y="1554178"/>
            <a:ext cx="5005388" cy="5194300"/>
          </a:xfrm>
        </p:spPr>
        <p:txBody>
          <a:bodyPr/>
          <a:lstStyle/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Bethlen-Gömbös szembenállás Horthy Miklós politikai szerepére is kihatott</a:t>
            </a:r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/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jobboldali radikalizmus politikai programja</a:t>
            </a:r>
          </a:p>
          <a:p>
            <a:pPr marL="184150" indent="-171450"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100" dirty="0"/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„Ebben az országban rendnek kell lennie, és én rendet fogok tartani. A rendetlenkedőkbe belelövetek, s ha a rendetlenség a jobboldalról történik, számomra a különbség csak annyi, hogy ezekbe fájó szívvel fogok belelövetni, míg egy esetleg baloldalról jövő rendetlenkedésbe passzióval”</a:t>
            </a:r>
          </a:p>
          <a:p>
            <a:pPr marL="188913" indent="-171450" algn="r">
              <a:spcBef>
                <a:spcPts val="300"/>
              </a:spcBef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200" dirty="0"/>
              <a:t>(Kozma Miklós naplója, 1923. aug. 21.)</a:t>
            </a:r>
          </a:p>
          <a:p>
            <a:pPr marL="188913" indent="-171450" algn="r">
              <a:spcBef>
                <a:spcPts val="300"/>
              </a:spcBef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/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kormányzó szerepe a konszolidáció végrehaj-tásában: kinevezte Bethlen Istvánt és támogatta a konzervatív konszolidációs politikáját (a </a:t>
            </a:r>
            <a:r>
              <a:rPr lang="hu-HU" altLang="hu-HU" sz="1800" dirty="0" err="1"/>
              <a:t>jobbol</a:t>
            </a:r>
            <a:r>
              <a:rPr lang="hu-HU" altLang="hu-HU" sz="1800" dirty="0"/>
              <a:t>-dali radikálisokkal szemben is)</a:t>
            </a:r>
          </a:p>
          <a:p>
            <a:pPr marL="298450" indent="-285750"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300" dirty="0"/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E37659FA-2825-2478-B7E4-93FE895C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9" y="1152526"/>
            <a:ext cx="3209925" cy="4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4">
            <a:extLst>
              <a:ext uri="{FF2B5EF4-FFF2-40B4-BE49-F238E27FC236}">
                <a16:creationId xmlns:a16="http://schemas.microsoft.com/office/drawing/2014/main" id="{728E0C0E-2E8F-7467-E3C5-A27A83D5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6" y="5799138"/>
            <a:ext cx="234741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200">
                <a:latin typeface="Times New Roman" panose="02020603050405020304" pitchFamily="18" charset="0"/>
              </a:rPr>
              <a:t>Horthy Miklós az 1920-as években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B649807-88C3-AD42-18B7-7251D9A0A6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Horthy Miklós szerepfelfogása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125C39D-C67D-B41D-FE38-9B31CD4EA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2257" y="1819097"/>
            <a:ext cx="5005388" cy="5194300"/>
          </a:xfrm>
        </p:spPr>
        <p:txBody>
          <a:bodyPr/>
          <a:lstStyle/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kormányzó a napi kormányzati politika </a:t>
            </a:r>
            <a:r>
              <a:rPr lang="hu-HU" altLang="hu-HU" sz="1800" dirty="0" err="1"/>
              <a:t>alakí-tásában</a:t>
            </a:r>
            <a:r>
              <a:rPr lang="hu-HU" altLang="hu-HU" sz="1800" dirty="0"/>
              <a:t> egyre kevésbé vett részt (kivéve: had-ügyek)</a:t>
            </a:r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úgy tekintett magára, mint egy olyan államfőre, akinek válságos időszakokban kell aktív szerepet betöltenie</a:t>
            </a:r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de: igényt tartott a rendszeres tájékoztatásra</a:t>
            </a:r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 algn="just">
              <a:spcBef>
                <a:spcPts val="45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reprezentatív funkciói: nemzet- és </a:t>
            </a:r>
            <a:r>
              <a:rPr lang="hu-HU" altLang="hu-HU" sz="1800" dirty="0" err="1"/>
              <a:t>országgyűlé-sek</a:t>
            </a:r>
            <a:r>
              <a:rPr lang="hu-HU" altLang="hu-HU" sz="1800" dirty="0"/>
              <a:t> megnyitása, követek fogadása, kiállítások megnyitása, közintézmények meglátogatása, hő-</a:t>
            </a:r>
            <a:r>
              <a:rPr lang="hu-HU" altLang="hu-HU" sz="1800" dirty="0" err="1"/>
              <a:t>si</a:t>
            </a:r>
            <a:r>
              <a:rPr lang="hu-HU" altLang="hu-HU" sz="1800" dirty="0"/>
              <a:t> emlékművek, országzászlók felavatása stb.</a:t>
            </a:r>
            <a:endParaRPr lang="hu-HU" altLang="hu-HU" sz="1300" dirty="0"/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BFE07A12-F02A-430D-104A-50DBF4B9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1" y="5856288"/>
            <a:ext cx="343376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200">
                <a:latin typeface="Times New Roman" panose="02020603050405020304" pitchFamily="18" charset="0"/>
              </a:rPr>
              <a:t>Horthy Miklós napi elfoglaltságai: 1923. aug. 18-22.</a:t>
            </a:r>
          </a:p>
        </p:txBody>
      </p:sp>
      <p:pic>
        <p:nvPicPr>
          <p:cNvPr id="10245" name="Kép 2">
            <a:extLst>
              <a:ext uri="{FF2B5EF4-FFF2-40B4-BE49-F238E27FC236}">
                <a16:creationId xmlns:a16="http://schemas.microsoft.com/office/drawing/2014/main" id="{9C1EE2F7-5AE8-B0EA-ACDA-4D159930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4"/>
          <a:stretch>
            <a:fillRect/>
          </a:stretch>
        </p:blipFill>
        <p:spPr bwMode="auto">
          <a:xfrm>
            <a:off x="6800850" y="1103314"/>
            <a:ext cx="3708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512DA3DF-F5D8-4F85-8811-8EA105C4A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Bethlen István külpolitikája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C117ED7-EBCD-0BCE-29C2-E1047599E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3912" y="1417639"/>
            <a:ext cx="8291513" cy="5438775"/>
          </a:xfrm>
        </p:spPr>
        <p:txBody>
          <a:bodyPr/>
          <a:lstStyle/>
          <a:p>
            <a:pPr marL="331788" indent="-325438">
              <a:spcBef>
                <a:spcPts val="525"/>
              </a:spcBef>
              <a:buSzPct val="65000"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2100" dirty="0">
              <a:latin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/>
              <a:t>cél: 1. beilleszkedés az új európai rendbe, 2. területi revízió nagyhatalmi támogatás-</a:t>
            </a:r>
            <a:r>
              <a:rPr lang="hu-HU" altLang="hu-HU" sz="1800" dirty="0" err="1"/>
              <a:t>sal</a:t>
            </a:r>
            <a:endParaRPr lang="hu-HU" altLang="hu-HU" sz="1800" dirty="0"/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/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/>
              <a:t>Magyarország a Népszövetség tagja lett (1922. szeptember 18.)</a:t>
            </a: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/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/>
              <a:t>az ország a győztes hatalmak pénzügyi és katonai ellenőrzése alatt állt</a:t>
            </a: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/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/>
              <a:t>az aktív magyar külpolitika 1927-ben kezdődött </a:t>
            </a:r>
            <a:r>
              <a:rPr lang="hu-HU" altLang="hu-HU" sz="1800" dirty="0">
                <a:cs typeface="Times New Roman" panose="02020603050405020304" pitchFamily="18" charset="0"/>
              </a:rPr>
              <a:t>→ barátsági szerződés Olaszország-</a:t>
            </a:r>
            <a:r>
              <a:rPr lang="hu-HU" altLang="hu-HU" sz="1800" dirty="0" err="1">
                <a:cs typeface="Times New Roman" panose="02020603050405020304" pitchFamily="18" charset="0"/>
              </a:rPr>
              <a:t>gal</a:t>
            </a:r>
            <a:r>
              <a:rPr lang="hu-HU" altLang="hu-HU" sz="1800" dirty="0">
                <a:cs typeface="Times New Roman" panose="02020603050405020304" pitchFamily="18" charset="0"/>
              </a:rPr>
              <a:t> (1927. április)</a:t>
            </a: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a német kormány érdektelenséget mutatott Magyarország iránt</a:t>
            </a: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kapcsolatok Angliával és Franciaországgal</a:t>
            </a: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a kormányzó a külpolitika alakításában nem vett részt</a:t>
            </a:r>
            <a:endParaRPr lang="hu-HU" altLang="hu-HU" sz="1800" dirty="0"/>
          </a:p>
          <a:p>
            <a:pPr marL="331788" indent="-314325" algn="just">
              <a:spcBef>
                <a:spcPts val="450"/>
              </a:spcBef>
              <a:buSzPct val="65000"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41313" indent="-325438">
              <a:spcBef>
                <a:spcPts val="450"/>
              </a:spcBef>
              <a:buSzPct val="65000"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4B5B8BC-01A3-9B6F-2DC6-C55BDE695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Újabb nyitás a radikalizmus irányába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3209C15-8321-4889-FD17-C7EE9A789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9700" y="1852613"/>
            <a:ext cx="3816350" cy="5005387"/>
          </a:xfrm>
        </p:spPr>
        <p:txBody>
          <a:bodyPr/>
          <a:lstStyle/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világválság magyarországi megje-</a:t>
            </a:r>
            <a:r>
              <a:rPr lang="hu-HU" altLang="hu-HU" sz="1800" dirty="0" err="1"/>
              <a:t>lenésének</a:t>
            </a:r>
            <a:r>
              <a:rPr lang="hu-HU" altLang="hu-HU" sz="1800" dirty="0"/>
              <a:t> hatása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újból radikalizálódott a </a:t>
            </a:r>
            <a:r>
              <a:rPr lang="hu-HU" altLang="hu-HU" sz="1800" dirty="0" err="1"/>
              <a:t>gondolko</a:t>
            </a:r>
            <a:r>
              <a:rPr lang="hu-HU" altLang="hu-HU" sz="1800" dirty="0"/>
              <a:t>-dásmódja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Bethlen és Horthy között nem volt már teljes az egyetértés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1932. október 1.: Gömbös Gyula lett az ország miniszterelnöke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Gömbös célja a politikai berendez-</a:t>
            </a:r>
            <a:r>
              <a:rPr lang="hu-HU" altLang="hu-HU" sz="1800" dirty="0" err="1"/>
              <a:t>kedés</a:t>
            </a:r>
            <a:r>
              <a:rPr lang="hu-HU" altLang="hu-HU" sz="1800" dirty="0"/>
              <a:t> megváltoztatása, egy </a:t>
            </a:r>
            <a:r>
              <a:rPr lang="hu-HU" altLang="hu-HU" sz="1800" dirty="0" err="1"/>
              <a:t>diktató-rikus</a:t>
            </a:r>
            <a:r>
              <a:rPr lang="hu-HU" altLang="hu-HU" sz="1800" dirty="0"/>
              <a:t> rendszer kiépítése volt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átalakítási törekvéseit azonban nem tudta megvalósítani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5882E784-63C0-8CE1-2662-7EA816DE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r="7800"/>
          <a:stretch>
            <a:fillRect/>
          </a:stretch>
        </p:blipFill>
        <p:spPr bwMode="auto">
          <a:xfrm>
            <a:off x="5700713" y="1125539"/>
            <a:ext cx="4748212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97" r="78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Text Box 4">
            <a:extLst>
              <a:ext uri="{FF2B5EF4-FFF2-40B4-BE49-F238E27FC236}">
                <a16:creationId xmlns:a16="http://schemas.microsoft.com/office/drawing/2014/main" id="{65F3E109-DE19-48BF-886B-5C04C470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4900613"/>
            <a:ext cx="2584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200">
                <a:latin typeface="Times New Roman" panose="02020603050405020304" pitchFamily="18" charset="0"/>
              </a:rPr>
              <a:t>Horthy Miklós és Gömbös Gyula, 1935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95F864C-5052-C02A-BE4D-6E161240CE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889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 Gömbös-kormány kinevezése</a:t>
            </a:r>
          </a:p>
        </p:txBody>
      </p:sp>
      <p:pic>
        <p:nvPicPr>
          <p:cNvPr id="16387" name="Kép 2">
            <a:extLst>
              <a:ext uri="{FF2B5EF4-FFF2-40B4-BE49-F238E27FC236}">
                <a16:creationId xmlns:a16="http://schemas.microsoft.com/office/drawing/2014/main" id="{341C177B-9898-C327-ECBA-900ED3781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56" y="1716013"/>
            <a:ext cx="7786688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zövegdoboz 3">
            <a:extLst>
              <a:ext uri="{FF2B5EF4-FFF2-40B4-BE49-F238E27FC236}">
                <a16:creationId xmlns:a16="http://schemas.microsoft.com/office/drawing/2014/main" id="{1A287C37-3985-2E0F-3DF8-0E29E966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800726"/>
            <a:ext cx="49069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Internetes elérés: https://filmhiradokonline.hu/watch.php?id=346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9D7123C9-20E6-240B-42AE-EDAF3BC1B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Gömbös Gyula külpolitikája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C09F5-A16A-EA1F-A6BC-A4DB80E9D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0476" y="1852613"/>
            <a:ext cx="8291513" cy="5005387"/>
          </a:xfrm>
        </p:spPr>
        <p:txBody>
          <a:bodyPr/>
          <a:lstStyle/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cél: 1. az olasz, osztrák és német kapcsolatok erősítése, 2. a kereskedelmi kapcsol-latok erősítése a válságkezelés céljával, 3. a területi revízió végrehajtása ezekre az országokra támaszkodva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három fenti ország közül Németország lett a legfontosabb kereskedelmi partner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	1933: a magyar kivitel 11%-a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  1934: a magyar kivitel 22,2%-a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  1937: a magyar kivitel 42%-a 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	1938: a magyar kivitel közel 50%-a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	1941: a magyar kivitel 55%-a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fontos: a Gömbös-kormány alatt a német-magyar kapcsolatok gazdasági, </a:t>
            </a:r>
            <a:r>
              <a:rPr lang="hu-HU" altLang="hu-HU" sz="1800" dirty="0" err="1"/>
              <a:t>kereskedel</a:t>
            </a:r>
            <a:r>
              <a:rPr lang="hu-HU" altLang="hu-HU" sz="1800" dirty="0"/>
              <a:t>-mi téren erősödtek meg </a:t>
            </a:r>
            <a:r>
              <a:rPr lang="hu-HU" altLang="hu-HU" sz="1800" dirty="0">
                <a:cs typeface="Times New Roman" panose="02020603050405020304" pitchFamily="18" charset="0"/>
              </a:rPr>
              <a:t>→ ez lett az alapja a náci Németország felé történő elkötele-</a:t>
            </a:r>
            <a:r>
              <a:rPr lang="hu-HU" altLang="hu-HU" sz="1800" dirty="0" err="1">
                <a:cs typeface="Times New Roman" panose="02020603050405020304" pitchFamily="18" charset="0"/>
              </a:rPr>
              <a:t>ződésnek</a:t>
            </a:r>
            <a:endParaRPr lang="hu-HU" altLang="hu-HU" sz="1800" dirty="0">
              <a:cs typeface="Times New Roman" panose="02020603050405020304" pitchFamily="18" charset="0"/>
            </a:endParaRP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kormányzó támogatta a miniszterelnök külpolitikai elképzelését </a:t>
            </a:r>
          </a:p>
          <a:p>
            <a:pPr marL="325438" indent="-325438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07975" algn="just">
              <a:spcBef>
                <a:spcPts val="45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2100" dirty="0">
                <a:latin typeface="Times New Roman" panose="02020603050405020304" pitchFamily="18" charset="0"/>
              </a:rPr>
              <a:t>    </a:t>
            </a:r>
          </a:p>
          <a:p>
            <a:pPr marL="325438" indent="-307975" algn="just">
              <a:spcBef>
                <a:spcPts val="45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41313" indent="-325438">
              <a:spcBef>
                <a:spcPts val="45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  <p:sp>
        <p:nvSpPr>
          <p:cNvPr id="3" name="Jobb oldali kapcsos zárójel 2">
            <a:extLst>
              <a:ext uri="{FF2B5EF4-FFF2-40B4-BE49-F238E27FC236}">
                <a16:creationId xmlns:a16="http://schemas.microsoft.com/office/drawing/2014/main" id="{7187EA51-2D2A-B291-3DD1-38D609324D84}"/>
              </a:ext>
            </a:extLst>
          </p:cNvPr>
          <p:cNvSpPr/>
          <p:nvPr/>
        </p:nvSpPr>
        <p:spPr bwMode="auto">
          <a:xfrm>
            <a:off x="6383338" y="2940570"/>
            <a:ext cx="360362" cy="159067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hu-H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37" name="Szövegdoboz 3">
            <a:extLst>
              <a:ext uri="{FF2B5EF4-FFF2-40B4-BE49-F238E27FC236}">
                <a16:creationId xmlns:a16="http://schemas.microsoft.com/office/drawing/2014/main" id="{28C34077-A522-4547-9D26-D6C0867D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550963"/>
            <a:ext cx="2735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 a német piacra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69CAA75C-BB33-939F-3D7E-2B7CE2151E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889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FFF4B8A-7537-73F3-421B-2ECE3FAB6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7377" y="1573807"/>
            <a:ext cx="8291513" cy="5005387"/>
          </a:xfrm>
        </p:spPr>
        <p:txBody>
          <a:bodyPr/>
          <a:lstStyle/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Gömbös halálát követően a miniszterelnökök kiemelt (szinte lehetetlen) feladatai: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- a politikai egyensúly, a rendszer stabilitásának megőrzése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- a magyar nemzetiszocialista (totalitárius jobboldal) irányzatok megfékezése, 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- a területi revízió egyoldalú elköteleződés nélküli megvalósítása volt. 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 err="1"/>
              <a:t>kül</a:t>
            </a:r>
            <a:r>
              <a:rPr lang="hu-HU" altLang="hu-HU" sz="1800" dirty="0"/>
              <a:t>- és belpolitikai okokból sem sikerült ezeket a célokat megvalósítani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 konzervatív-alkotmányos politikai rendszer védelmét célozta: 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- a politikai berendezkedésben végbement változások: a választási rendszer </a:t>
            </a:r>
            <a:r>
              <a:rPr lang="hu-HU" altLang="hu-HU" sz="1800" dirty="0" err="1"/>
              <a:t>módosí</a:t>
            </a:r>
            <a:r>
              <a:rPr lang="hu-HU" altLang="hu-HU" sz="1800" dirty="0"/>
              <a:t>-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        </a:t>
            </a:r>
            <a:r>
              <a:rPr lang="hu-HU" altLang="hu-HU" sz="1800" dirty="0" err="1"/>
              <a:t>tása</a:t>
            </a:r>
            <a:r>
              <a:rPr lang="hu-HU" altLang="hu-HU" sz="1800" dirty="0"/>
              <a:t>, a felsőház és a kormányzó jogkörének megerősítése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- a totalitárius jobboldallal szembeni kormányzati, hatósági intézkedések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- a Horthy-kultusz megerősítése</a:t>
            </a:r>
          </a:p>
          <a:p>
            <a:pPr marL="333375" indent="-325438"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	- a miniszterelnökcserék (például: Darányi Kálmán leváltása)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823</Words>
  <Application>Microsoft Office PowerPoint</Application>
  <PresentationFormat>Szélesvásznú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Aptos</vt:lpstr>
      <vt:lpstr>Arial</vt:lpstr>
      <vt:lpstr>Arial Black</vt:lpstr>
      <vt:lpstr>Calibri</vt:lpstr>
      <vt:lpstr>Monotype Corsiva</vt:lpstr>
      <vt:lpstr>Palatino Linotype</vt:lpstr>
      <vt:lpstr>Times New Roman</vt:lpstr>
      <vt:lpstr>Wingdings</vt:lpstr>
      <vt:lpstr>Office-téma</vt:lpstr>
      <vt:lpstr>              </vt:lpstr>
      <vt:lpstr>Bethlen István és Horthy Miklós világképe</vt:lpstr>
      <vt:lpstr>Horthy Miklós politikai metamorfózisa</vt:lpstr>
      <vt:lpstr>Horthy Miklós szerepfelfogása</vt:lpstr>
      <vt:lpstr>Bethlen István külpolitikája</vt:lpstr>
      <vt:lpstr>Újabb nyitás a radikalizmus irányába</vt:lpstr>
      <vt:lpstr>A Gömbös-kormány kinevezése</vt:lpstr>
      <vt:lpstr>Gömbös Gyula külpolitikája</vt:lpstr>
      <vt:lpstr>Rendszerstabilizációs törekvések I.</vt:lpstr>
      <vt:lpstr>Rendszerstabilizációs törekvések II.</vt:lpstr>
      <vt:lpstr>Rendszerstabilizációs törekvések III.</vt:lpstr>
      <vt:lpstr>Rendszerstabilizációs törekvések IV.</vt:lpstr>
      <vt:lpstr>Az Imrédy-kormány kinevezése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Black betűtípus</dc:title>
  <dc:creator>Dániel Pálfay</dc:creator>
  <cp:lastModifiedBy>Szokoly Armand</cp:lastModifiedBy>
  <cp:revision>3</cp:revision>
  <dcterms:created xsi:type="dcterms:W3CDTF">2024-09-14T18:00:53Z</dcterms:created>
  <dcterms:modified xsi:type="dcterms:W3CDTF">2024-09-15T09:37:50Z</dcterms:modified>
</cp:coreProperties>
</file>