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67" r:id="rId4"/>
    <p:sldId id="270" r:id="rId5"/>
    <p:sldId id="271" r:id="rId6"/>
    <p:sldId id="278" r:id="rId7"/>
    <p:sldId id="272" r:id="rId8"/>
    <p:sldId id="273" r:id="rId9"/>
    <p:sldId id="274" r:id="rId10"/>
    <p:sldId id="277" r:id="rId11"/>
    <p:sldId id="276" r:id="rId12"/>
    <p:sldId id="275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F6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A0872-AC66-4964-A619-A8A296C19E3C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A04E-BDAC-478D-B1ED-722E24D8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1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>
            <a:extLst>
              <a:ext uri="{FF2B5EF4-FFF2-40B4-BE49-F238E27FC236}">
                <a16:creationId xmlns:a16="http://schemas.microsoft.com/office/drawing/2014/main" id="{B6DEC337-8B44-BB0F-8EFE-1170F805854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5123" name="Rectangle 17">
            <a:extLst>
              <a:ext uri="{FF2B5EF4-FFF2-40B4-BE49-F238E27FC236}">
                <a16:creationId xmlns:a16="http://schemas.microsoft.com/office/drawing/2014/main" id="{F2357750-4650-2B83-845B-E7927AB4EF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3F13AF-D8EB-485A-908F-CE8A8039CF06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5124" name="Rectangle 1">
            <a:extLst>
              <a:ext uri="{FF2B5EF4-FFF2-40B4-BE49-F238E27FC236}">
                <a16:creationId xmlns:a16="http://schemas.microsoft.com/office/drawing/2014/main" id="{BDD5F975-5EDC-8B21-8EEC-B90122F82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Text Box 2">
            <a:extLst>
              <a:ext uri="{FF2B5EF4-FFF2-40B4-BE49-F238E27FC236}">
                <a16:creationId xmlns:a16="http://schemas.microsoft.com/office/drawing/2014/main" id="{42501E68-2CA2-8C55-7CEB-3A94DDBE3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3">
            <a:extLst>
              <a:ext uri="{FF2B5EF4-FFF2-40B4-BE49-F238E27FC236}">
                <a16:creationId xmlns:a16="http://schemas.microsoft.com/office/drawing/2014/main" id="{D4926C5E-1D77-C112-AFF4-3884AADBDE4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24579" name="Rectangle 17">
            <a:extLst>
              <a:ext uri="{FF2B5EF4-FFF2-40B4-BE49-F238E27FC236}">
                <a16:creationId xmlns:a16="http://schemas.microsoft.com/office/drawing/2014/main" id="{B1B4477A-CBCF-84F8-4904-376E12B00B6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E93446-FF94-4EEC-AE78-8ECC1CCB0B9A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4580" name="Rectangle 1">
            <a:extLst>
              <a:ext uri="{FF2B5EF4-FFF2-40B4-BE49-F238E27FC236}">
                <a16:creationId xmlns:a16="http://schemas.microsoft.com/office/drawing/2014/main" id="{233B1203-6C0A-114F-710C-AD7B3EE523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Text Box 2">
            <a:extLst>
              <a:ext uri="{FF2B5EF4-FFF2-40B4-BE49-F238E27FC236}">
                <a16:creationId xmlns:a16="http://schemas.microsoft.com/office/drawing/2014/main" id="{15B3726C-39B6-718E-DD17-1B24B079C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>
            <a:extLst>
              <a:ext uri="{FF2B5EF4-FFF2-40B4-BE49-F238E27FC236}">
                <a16:creationId xmlns:a16="http://schemas.microsoft.com/office/drawing/2014/main" id="{4D16AEAF-25C5-18BA-FEC1-DA38EE8B509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7171" name="Rectangle 17">
            <a:extLst>
              <a:ext uri="{FF2B5EF4-FFF2-40B4-BE49-F238E27FC236}">
                <a16:creationId xmlns:a16="http://schemas.microsoft.com/office/drawing/2014/main" id="{B4EC8744-538D-7CB9-1478-9F7C89779D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FFB9CC-9CEE-44C6-A61D-D5B96C06F6F9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172" name="Rectangle 1">
            <a:extLst>
              <a:ext uri="{FF2B5EF4-FFF2-40B4-BE49-F238E27FC236}">
                <a16:creationId xmlns:a16="http://schemas.microsoft.com/office/drawing/2014/main" id="{77C63FB5-F22F-4954-CA65-507F637BF8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3" name="Text Box 2">
            <a:extLst>
              <a:ext uri="{FF2B5EF4-FFF2-40B4-BE49-F238E27FC236}">
                <a16:creationId xmlns:a16="http://schemas.microsoft.com/office/drawing/2014/main" id="{1D478992-55EE-71D6-17D0-B7D7CACA0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>
            <a:extLst>
              <a:ext uri="{FF2B5EF4-FFF2-40B4-BE49-F238E27FC236}">
                <a16:creationId xmlns:a16="http://schemas.microsoft.com/office/drawing/2014/main" id="{E2D44764-D37B-0CCD-F8E1-B6FB183FA7F2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9219" name="Rectangle 17">
            <a:extLst>
              <a:ext uri="{FF2B5EF4-FFF2-40B4-BE49-F238E27FC236}">
                <a16:creationId xmlns:a16="http://schemas.microsoft.com/office/drawing/2014/main" id="{CEBC8BF5-F95C-73FA-E0BE-83FDDE4A2F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4035E9-4AAF-40CA-A4B1-2DE0D79A6433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6A40C986-4385-2C49-D1EB-3E4D2D88CD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Text Box 2">
            <a:extLst>
              <a:ext uri="{FF2B5EF4-FFF2-40B4-BE49-F238E27FC236}">
                <a16:creationId xmlns:a16="http://schemas.microsoft.com/office/drawing/2014/main" id="{A0C8872C-DA29-1EBF-4FC3-0081C2B95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3">
            <a:extLst>
              <a:ext uri="{FF2B5EF4-FFF2-40B4-BE49-F238E27FC236}">
                <a16:creationId xmlns:a16="http://schemas.microsoft.com/office/drawing/2014/main" id="{E6C8336A-AF05-910B-1637-1CD83558283A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1267" name="Rectangle 17">
            <a:extLst>
              <a:ext uri="{FF2B5EF4-FFF2-40B4-BE49-F238E27FC236}">
                <a16:creationId xmlns:a16="http://schemas.microsoft.com/office/drawing/2014/main" id="{03AEB7F6-CBFD-761E-9066-FB116BE9324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BBC6BB-DC24-4AA9-B3D4-EF36424D4D69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F2B3B3C6-E111-1E21-4A52-B72A2F253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Text Box 2">
            <a:extLst>
              <a:ext uri="{FF2B5EF4-FFF2-40B4-BE49-F238E27FC236}">
                <a16:creationId xmlns:a16="http://schemas.microsoft.com/office/drawing/2014/main" id="{3CB7AB48-78A7-E831-53F4-A2D81C7DB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3">
            <a:extLst>
              <a:ext uri="{FF2B5EF4-FFF2-40B4-BE49-F238E27FC236}">
                <a16:creationId xmlns:a16="http://schemas.microsoft.com/office/drawing/2014/main" id="{B893A4C2-22A4-3895-93B2-89F3CC1455D2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3315" name="Rectangle 17">
            <a:extLst>
              <a:ext uri="{FF2B5EF4-FFF2-40B4-BE49-F238E27FC236}">
                <a16:creationId xmlns:a16="http://schemas.microsoft.com/office/drawing/2014/main" id="{2426D751-879B-F906-1715-ED4CFA53A4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39B71A-DBA0-4934-BFF7-660D0A0C7043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1B0DE163-50F7-7C48-378E-629CAC185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2">
            <a:extLst>
              <a:ext uri="{FF2B5EF4-FFF2-40B4-BE49-F238E27FC236}">
                <a16:creationId xmlns:a16="http://schemas.microsoft.com/office/drawing/2014/main" id="{6913A95A-C6CE-619E-C469-A46C2B62F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3">
            <a:extLst>
              <a:ext uri="{FF2B5EF4-FFF2-40B4-BE49-F238E27FC236}">
                <a16:creationId xmlns:a16="http://schemas.microsoft.com/office/drawing/2014/main" id="{4A226071-12BB-242C-77CE-25F2FFB200C0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5363" name="Rectangle 17">
            <a:extLst>
              <a:ext uri="{FF2B5EF4-FFF2-40B4-BE49-F238E27FC236}">
                <a16:creationId xmlns:a16="http://schemas.microsoft.com/office/drawing/2014/main" id="{CCC9CA53-CE6E-548E-0011-5F6304F4D1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F7D9EF-6403-46E3-A0B7-70FC8D6C1129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5364" name="Rectangle 1">
            <a:extLst>
              <a:ext uri="{FF2B5EF4-FFF2-40B4-BE49-F238E27FC236}">
                <a16:creationId xmlns:a16="http://schemas.microsoft.com/office/drawing/2014/main" id="{0E735CF2-A2C2-8A98-1097-A17AACDB0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2">
            <a:extLst>
              <a:ext uri="{FF2B5EF4-FFF2-40B4-BE49-F238E27FC236}">
                <a16:creationId xmlns:a16="http://schemas.microsoft.com/office/drawing/2014/main" id="{1F320E73-AF6E-CEA9-CF0F-E95908EFD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>
            <a:extLst>
              <a:ext uri="{FF2B5EF4-FFF2-40B4-BE49-F238E27FC236}">
                <a16:creationId xmlns:a16="http://schemas.microsoft.com/office/drawing/2014/main" id="{9DA57C6E-ED28-6BF0-0E9A-2997C0E7538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7411" name="Rectangle 17">
            <a:extLst>
              <a:ext uri="{FF2B5EF4-FFF2-40B4-BE49-F238E27FC236}">
                <a16:creationId xmlns:a16="http://schemas.microsoft.com/office/drawing/2014/main" id="{DDC9778E-FD6F-A271-7567-E9E43FC2B53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A5FCCC-43B8-4CD4-B510-76D710A216D7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7412" name="Rectangle 1">
            <a:extLst>
              <a:ext uri="{FF2B5EF4-FFF2-40B4-BE49-F238E27FC236}">
                <a16:creationId xmlns:a16="http://schemas.microsoft.com/office/drawing/2014/main" id="{98A38EB3-CC47-A6E4-272E-169F2CFD9B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Text Box 2">
            <a:extLst>
              <a:ext uri="{FF2B5EF4-FFF2-40B4-BE49-F238E27FC236}">
                <a16:creationId xmlns:a16="http://schemas.microsoft.com/office/drawing/2014/main" id="{72AF3E1E-9588-7665-1EE7-4C2943337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>
            <a:extLst>
              <a:ext uri="{FF2B5EF4-FFF2-40B4-BE49-F238E27FC236}">
                <a16:creationId xmlns:a16="http://schemas.microsoft.com/office/drawing/2014/main" id="{2C906ED3-801E-14CC-3036-93AC6A0B1033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9459" name="Rectangle 17">
            <a:extLst>
              <a:ext uri="{FF2B5EF4-FFF2-40B4-BE49-F238E27FC236}">
                <a16:creationId xmlns:a16="http://schemas.microsoft.com/office/drawing/2014/main" id="{9BD25515-BE94-A9C4-8F94-31E3F2665C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EA0D74-B83D-461B-B291-69C68832E651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5C1A54BF-3CA9-E92E-57F4-8A183058C5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Text Box 2">
            <a:extLst>
              <a:ext uri="{FF2B5EF4-FFF2-40B4-BE49-F238E27FC236}">
                <a16:creationId xmlns:a16="http://schemas.microsoft.com/office/drawing/2014/main" id="{B37357C9-7E75-2630-C642-4DE249B5E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>
            <a:extLst>
              <a:ext uri="{FF2B5EF4-FFF2-40B4-BE49-F238E27FC236}">
                <a16:creationId xmlns:a16="http://schemas.microsoft.com/office/drawing/2014/main" id="{4D302597-D9E9-D176-2D86-7AFF39B95C6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21507" name="Rectangle 17">
            <a:extLst>
              <a:ext uri="{FF2B5EF4-FFF2-40B4-BE49-F238E27FC236}">
                <a16:creationId xmlns:a16="http://schemas.microsoft.com/office/drawing/2014/main" id="{428C7216-D152-5937-81C6-1110C163ADD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BD4347-9A4B-4619-B4F8-4A4C0C19898B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1508" name="Rectangle 1">
            <a:extLst>
              <a:ext uri="{FF2B5EF4-FFF2-40B4-BE49-F238E27FC236}">
                <a16:creationId xmlns:a16="http://schemas.microsoft.com/office/drawing/2014/main" id="{776C8E32-0429-20B7-6AF0-0DCA4491C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Text Box 2">
            <a:extLst>
              <a:ext uri="{FF2B5EF4-FFF2-40B4-BE49-F238E27FC236}">
                <a16:creationId xmlns:a16="http://schemas.microsoft.com/office/drawing/2014/main" id="{12F46E0B-C552-45EA-1087-D3F80DA54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3E297D-CEAF-4D82-BAA7-B4C93C37F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B98B43B-AE57-417E-9D03-879925FA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3255F7-75D4-40A7-AC2A-326D5569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2E2659-3533-49CA-BA03-1B5FF996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C8EC6E-A69A-4BF9-917E-D5AC1937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461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FB2CA8-FE7F-45AB-923B-5EFD1B23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C896308-B643-4D72-BB56-54AF103D4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82D974-6EDF-4C70-89C4-C833225B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83A1DB-905F-4E06-B9BB-A4E1CC9A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4E6506-046C-47C7-8767-C7287EFA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39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FEA8833-3CC7-4A0E-9F81-4FCA277EF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AFBDBBF-9A4E-43AA-A7C0-FCB0FBC16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1EB8E6-3684-4619-B65B-F16BFABE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7BE1DD-CF79-4F58-AFAB-E27C608E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869E33-D2F1-43B7-A680-67E28961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42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A987AE-AF06-46E7-BCA8-4A18B63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AC5C20-40C5-480F-B012-45073657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9779F3-2227-48D8-AC25-692AF526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EDEE416-2DA0-49FB-B431-EB6A32E8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23A876-979F-4FDC-8989-F1A937D5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719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FDDC3D-39FF-4C67-A306-B13B4E01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B39A05-17F0-41FF-ABBF-7C74FF5C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7837404-078B-4D19-8D73-6A1EF9C6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64BCBA-5108-4FD7-869A-24D37319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960C97-0B7D-4D73-AAFE-59D21D46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654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0E8249-47EE-4B7C-8A0B-B475BED2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E07DC0-FA7E-4BFE-8914-C4B811014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66A42A9-8EA6-4879-9B9C-C9F6922B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A9E9401-E917-4BC4-9CBF-DDC79367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B4FE815-E3B8-40BC-8A78-9D2F122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45AAEA-EA5F-4C14-B4C6-D43CA8AD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24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5A9E8C-950D-412A-AF37-5160BCED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B887483-85CC-4EA7-98ED-0FD9FB953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E8CE065-C672-4293-ACA9-A066B6F2C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5922887-E71A-4186-BBFB-7C6CE7274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FCCD432-2061-4214-8BE0-C6F16E92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7412FCD-946F-46D8-8623-9B9BE881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EE2A410-0CAC-48F9-9E15-7F65C1DD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7A18828-5B8A-46DC-B331-E72017F2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252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F85C94-B00B-4FDA-8D5C-F407895F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3EBCB9A-0AF0-4535-A67F-E3AEE554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E33E134-C83C-4C17-A96B-AFAB8BF3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900D639-AD74-45B4-8212-75DC6ABB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15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E5F13B9-DEF9-463A-8BF9-2219656A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20D3DCC-341D-430A-BEC2-417640A4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3CBAC0-D238-4196-A4BE-6F41A4FA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027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33275E-56FC-44C0-B8F7-3C39EF15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75A2F2-EDD9-434D-B3B3-4DB5FCA6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951457F-7A6D-4F36-99B1-A89F1DF73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0935549-C8C9-4713-82E0-37988C2D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F1FCD4-333B-4452-BF4A-A6903A32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CE0E29-0CCC-435D-A140-853CC10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12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2EF3B7-549D-4138-8559-CF973C5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A46860F-F8D2-48D2-ACB0-7B004975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E750EC9-623F-43B9-94CC-0BE8E8DF5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972296-62BF-484A-802E-C689DEA8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63C5E8-9CF9-47F6-9585-81B6CBE7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DE09B5A-CD88-498D-A91F-373A6FB4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54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áromszög 12">
            <a:extLst>
              <a:ext uri="{FF2B5EF4-FFF2-40B4-BE49-F238E27FC236}">
                <a16:creationId xmlns:a16="http://schemas.microsoft.com/office/drawing/2014/main" id="{44B8762E-404C-49BC-A778-5BEBB47DA5C2}"/>
              </a:ext>
            </a:extLst>
          </p:cNvPr>
          <p:cNvSpPr/>
          <p:nvPr userDrawn="1"/>
        </p:nvSpPr>
        <p:spPr>
          <a:xfrm>
            <a:off x="7872000" y="2538000"/>
            <a:ext cx="4320000" cy="4320000"/>
          </a:xfrm>
          <a:prstGeom prst="triangle">
            <a:avLst>
              <a:gd name="adj" fmla="val 100000"/>
            </a:avLst>
          </a:prstGeom>
          <a:solidFill>
            <a:srgbClr val="CB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helye 1">
            <a:extLst>
              <a:ext uri="{FF2B5EF4-FFF2-40B4-BE49-F238E27FC236}">
                <a16:creationId xmlns:a16="http://schemas.microsoft.com/office/drawing/2014/main" id="{90BDDA01-666E-4961-91F9-D60F7E62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E83A043-D309-4E4C-904C-7D04C7E0B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B4BC48-A7FD-416F-AC11-FBD4984B0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EA1F-46E9-427C-A7DF-D08CC3061059}" type="datetimeFigureOut">
              <a:rPr lang="hu-HU" smtClean="0"/>
              <a:t>2024. 09. 15.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ADBB34-FAA1-4A3C-89AA-236AA087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55384B-3FD2-4068-8D61-E838542E2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Háromszög 11">
            <a:extLst>
              <a:ext uri="{FF2B5EF4-FFF2-40B4-BE49-F238E27FC236}">
                <a16:creationId xmlns:a16="http://schemas.microsoft.com/office/drawing/2014/main" id="{58534464-11DA-4886-9581-C65E4C239F57}"/>
              </a:ext>
            </a:extLst>
          </p:cNvPr>
          <p:cNvSpPr/>
          <p:nvPr userDrawn="1"/>
        </p:nvSpPr>
        <p:spPr>
          <a:xfrm>
            <a:off x="8232000" y="2898000"/>
            <a:ext cx="3960000" cy="3960000"/>
          </a:xfrm>
          <a:prstGeom prst="triangle">
            <a:avLst>
              <a:gd name="adj" fmla="val 100000"/>
            </a:avLst>
          </a:prstGeom>
          <a:solidFill>
            <a:srgbClr val="4E9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Háromszög 9">
            <a:extLst>
              <a:ext uri="{FF2B5EF4-FFF2-40B4-BE49-F238E27FC236}">
                <a16:creationId xmlns:a16="http://schemas.microsoft.com/office/drawing/2014/main" id="{5395E670-2D2E-4515-92F3-A72028BDF5B4}"/>
              </a:ext>
            </a:extLst>
          </p:cNvPr>
          <p:cNvSpPr/>
          <p:nvPr userDrawn="1"/>
        </p:nvSpPr>
        <p:spPr>
          <a:xfrm>
            <a:off x="8592000" y="3258000"/>
            <a:ext cx="3600000" cy="3600000"/>
          </a:xfrm>
          <a:prstGeom prst="triangle">
            <a:avLst>
              <a:gd name="adj" fmla="val 100000"/>
            </a:avLst>
          </a:prstGeom>
          <a:solidFill>
            <a:srgbClr val="2C5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32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C5F6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>
            <a:extLst>
              <a:ext uri="{FF2B5EF4-FFF2-40B4-BE49-F238E27FC236}">
                <a16:creationId xmlns:a16="http://schemas.microsoft.com/office/drawing/2014/main" id="{BF986795-8BEA-AA12-02BA-7DBA18C5E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/>
          <a:stretch>
            <a:fillRect/>
          </a:stretch>
        </p:blipFill>
        <p:spPr bwMode="auto">
          <a:xfrm>
            <a:off x="1524001" y="1052513"/>
            <a:ext cx="6226175" cy="500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798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36994E73-DA45-02D1-DCB3-BC63354A16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endParaRPr lang="hu-HU" altLang="hu-HU" sz="3200" b="1" i="1">
              <a:latin typeface="Times New Roman" panose="02020603050405020304" pitchFamily="18" charset="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F18C6C0-3D40-372F-9B82-92B622123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29652" y="376105"/>
            <a:ext cx="7777162" cy="5832475"/>
          </a:xfrm>
        </p:spPr>
        <p:txBody>
          <a:bodyPr/>
          <a:lstStyle/>
          <a:p>
            <a:pPr indent="-325438" algn="r">
              <a:spcBef>
                <a:spcPts val="500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b="1" i="1" dirty="0">
              <a:latin typeface="Palatino Linotype" panose="02040502050505030304" pitchFamily="18" charset="0"/>
            </a:endParaRPr>
          </a:p>
          <a:p>
            <a:pPr indent="-325438" algn="r">
              <a:spcBef>
                <a:spcPts val="625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2500" i="1" dirty="0">
              <a:solidFill>
                <a:srgbClr val="006633"/>
              </a:solidFill>
              <a:latin typeface="Palatino Linotype" panose="02040502050505030304" pitchFamily="18" charset="0"/>
            </a:endParaRPr>
          </a:p>
          <a:p>
            <a:pPr indent="-325438" algn="r">
              <a:spcBef>
                <a:spcPts val="625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2500" i="1" dirty="0">
              <a:solidFill>
                <a:srgbClr val="006633"/>
              </a:solidFill>
              <a:latin typeface="Palatino Linotype" panose="02040502050505030304" pitchFamily="18" charset="0"/>
            </a:endParaRPr>
          </a:p>
          <a:p>
            <a:pPr indent="-325438" algn="r">
              <a:spcBef>
                <a:spcPts val="800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3200" i="1" dirty="0">
                <a:solidFill>
                  <a:srgbClr val="006633"/>
                </a:solidFill>
                <a:latin typeface="Monotype Corsiva" panose="03010101010201010101" pitchFamily="66" charset="0"/>
              </a:rPr>
              <a:t>Turbucz Dávid </a:t>
            </a:r>
          </a:p>
          <a:p>
            <a:pPr indent="-325438" algn="r">
              <a:spcBef>
                <a:spcPts val="800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2400" i="1" dirty="0">
                <a:solidFill>
                  <a:srgbClr val="006633"/>
                </a:solidFill>
                <a:latin typeface="Monotype Corsiva" panose="03010101010201010101" pitchFamily="66" charset="0"/>
              </a:rPr>
              <a:t>(HUN-REN BTK TTI)</a:t>
            </a:r>
          </a:p>
          <a:p>
            <a:pPr indent="-325438" algn="r">
              <a:spcBef>
                <a:spcPts val="800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3200" i="1" dirty="0">
              <a:solidFill>
                <a:srgbClr val="006633"/>
              </a:solidFill>
              <a:latin typeface="Monotype Corsiva" panose="03010101010201010101" pitchFamily="66" charset="0"/>
            </a:endParaRPr>
          </a:p>
          <a:p>
            <a:pPr indent="-325438" algn="r">
              <a:spcBef>
                <a:spcPts val="800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3200" i="1" dirty="0">
                <a:solidFill>
                  <a:srgbClr val="006633"/>
                </a:solidFill>
                <a:latin typeface="Monotype Corsiva" panose="03010101010201010101" pitchFamily="66" charset="0"/>
              </a:rPr>
              <a:t>A területi revízió időszaka </a:t>
            </a:r>
          </a:p>
          <a:p>
            <a:pPr indent="-325438" algn="r">
              <a:spcBef>
                <a:spcPts val="800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3200" i="1" dirty="0">
                <a:solidFill>
                  <a:srgbClr val="006633"/>
                </a:solidFill>
                <a:latin typeface="Monotype Corsiva" panose="03010101010201010101" pitchFamily="66" charset="0"/>
              </a:rPr>
              <a:t>(1938-1941)</a:t>
            </a:r>
          </a:p>
          <a:p>
            <a:pPr indent="-325438" algn="r">
              <a:spcBef>
                <a:spcPts val="800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3200" i="1" dirty="0">
              <a:solidFill>
                <a:srgbClr val="006633"/>
              </a:solidFill>
              <a:latin typeface="Monotype Corsiva" panose="03010101010201010101" pitchFamily="66" charset="0"/>
            </a:endParaRPr>
          </a:p>
          <a:p>
            <a:pPr indent="-325438" algn="r">
              <a:spcBef>
                <a:spcPts val="800"/>
              </a:spcBef>
              <a:buSzPct val="65000"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3200" i="1" dirty="0">
              <a:solidFill>
                <a:srgbClr val="006633"/>
              </a:solidFill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>
            <a:extLst>
              <a:ext uri="{FF2B5EF4-FFF2-40B4-BE49-F238E27FC236}">
                <a16:creationId xmlns:a16="http://schemas.microsoft.com/office/drawing/2014/main" id="{CFD42A0E-2528-FEB6-21F7-3F05E384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747"/>
            <a:ext cx="10515600" cy="1325563"/>
          </a:xfrm>
        </p:spPr>
        <p:txBody>
          <a:bodyPr/>
          <a:lstStyle/>
          <a:p>
            <a:r>
              <a:rPr lang="hu-HU" altLang="hu-HU" dirty="0"/>
              <a:t>Európa 1941 tavaszán</a:t>
            </a:r>
          </a:p>
        </p:txBody>
      </p:sp>
      <p:pic>
        <p:nvPicPr>
          <p:cNvPr id="22531" name="Kép 7">
            <a:extLst>
              <a:ext uri="{FF2B5EF4-FFF2-40B4-BE49-F238E27FC236}">
                <a16:creationId xmlns:a16="http://schemas.microsoft.com/office/drawing/2014/main" id="{113427F8-68B7-1232-DA4D-981A40176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180" y="1510915"/>
            <a:ext cx="4910138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C420AF03-F767-2F39-D18F-2C550F9319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1941: a kormányzó emlékiratai szerint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E78CCE8-CB7E-017D-C361-D218D4A02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6000" y="2297127"/>
            <a:ext cx="8291513" cy="3671888"/>
          </a:xfrm>
        </p:spPr>
        <p:txBody>
          <a:bodyPr/>
          <a:lstStyle/>
          <a:p>
            <a:pPr marL="0" indent="0">
              <a:spcBef>
                <a:spcPts val="600"/>
              </a:spcBef>
              <a:buClr>
                <a:srgbClr val="CC9900"/>
              </a:buClr>
              <a:buSzPct val="65000"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sz="1800" dirty="0"/>
              <a:t>„Hitler felajánlotta nekünk mindazokat a magyar területeket, melyeket 1919-ben a Szerb-Horvát-Szlovén Királyságnak kellett átengednünk. </a:t>
            </a:r>
            <a:r>
              <a:rPr lang="hu-HU" sz="1800" u="sng" dirty="0"/>
              <a:t>E levél </a:t>
            </a:r>
            <a:r>
              <a:rPr lang="hu-HU" sz="1800" dirty="0"/>
              <a:t>következtében </a:t>
            </a:r>
            <a:r>
              <a:rPr lang="hu-HU" sz="1800" u="sng" dirty="0"/>
              <a:t>nyomban koronatanácsot hívtam egybe</a:t>
            </a:r>
            <a:r>
              <a:rPr lang="hu-HU" sz="1800" dirty="0"/>
              <a:t>, </a:t>
            </a:r>
            <a:r>
              <a:rPr lang="hu-HU" sz="1800" i="1" dirty="0"/>
              <a:t>mert szerfölött nehéz elhatározás elé állított bennünket</a:t>
            </a:r>
            <a:r>
              <a:rPr lang="hu-HU" sz="1800" dirty="0"/>
              <a:t>. […] Hitler bizonyosra vette, hogy örömmel ragadjuk meg majd az </a:t>
            </a:r>
            <a:r>
              <a:rPr lang="hu-HU" sz="1800" dirty="0" err="1"/>
              <a:t>alkal-mat</a:t>
            </a:r>
            <a:r>
              <a:rPr lang="hu-HU" sz="1800" dirty="0"/>
              <a:t> Dél-Magyarország visszaszerzésére. […] Az állam vezetőinek azonban </a:t>
            </a:r>
            <a:r>
              <a:rPr lang="hu-HU" sz="1800" i="1" dirty="0"/>
              <a:t>gondos mérlegelés </a:t>
            </a:r>
            <a:r>
              <a:rPr lang="hu-HU" sz="1800" dirty="0"/>
              <a:t>tárgyává kellett tenniük a hadba lépés összes következményét. […] Tele-ki miniszterelnök a dilemma megoldására tragikus és önfeláldozó módot választott. […] tudomására jutott, hogy vezérkarunk főnöke, Werth [Henrik] </a:t>
            </a:r>
            <a:r>
              <a:rPr lang="hu-HU" sz="1800" i="1" dirty="0"/>
              <a:t>a kormány háta mögött már megegyezett </a:t>
            </a:r>
            <a:r>
              <a:rPr lang="hu-HU" sz="1800" dirty="0"/>
              <a:t>a német vezérkarral az átvonulás technikai részleteiről, eh-</a:t>
            </a:r>
            <a:r>
              <a:rPr lang="hu-HU" sz="1800" dirty="0" err="1"/>
              <a:t>hez</a:t>
            </a:r>
            <a:r>
              <a:rPr lang="hu-HU" sz="1800" dirty="0"/>
              <a:t> még az a tény is járult, hogy London hadüzenettel fenyegetett meg bennünket, inkább önként megvált életétől”</a:t>
            </a:r>
          </a:p>
          <a:p>
            <a:pPr marL="0" indent="0" algn="r">
              <a:spcBef>
                <a:spcPts val="600"/>
              </a:spcBef>
              <a:buClr>
                <a:srgbClr val="CC9900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000" dirty="0">
                <a:latin typeface="Times New Roman" panose="02020603050405020304" pitchFamily="18" charset="0"/>
              </a:rPr>
              <a:t>(részlet Horthy Miklós emlékirataiból)</a:t>
            </a:r>
            <a:endParaRPr lang="hu-H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438" indent="-325438"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ím 1">
            <a:extLst>
              <a:ext uri="{FF2B5EF4-FFF2-40B4-BE49-F238E27FC236}">
                <a16:creationId xmlns:a16="http://schemas.microsoft.com/office/drawing/2014/main" id="{21E640B1-7F33-2373-4F51-A3016E63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0" y="2060576"/>
            <a:ext cx="8212138" cy="1122363"/>
          </a:xfrm>
        </p:spPr>
        <p:txBody>
          <a:bodyPr>
            <a:normAutofit fontScale="90000"/>
          </a:bodyPr>
          <a:lstStyle/>
          <a:p>
            <a:r>
              <a:rPr lang="hu-HU" altLang="hu-HU"/>
              <a:t>Köszönöm szépen a figyelmet!</a:t>
            </a:r>
          </a:p>
        </p:txBody>
      </p:sp>
    </p:spTree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B2D8B97C-E3B8-DEE3-6456-F88A97C96D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3"/>
            <a:ext cx="8229600" cy="703262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Magyarország külpolitikai helyzete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F863B20-620A-D622-0847-10D5165BC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0837" y="1333086"/>
            <a:ext cx="4475163" cy="5438775"/>
          </a:xfrm>
        </p:spPr>
        <p:txBody>
          <a:bodyPr/>
          <a:lstStyle/>
          <a:p>
            <a:pPr marL="0" indent="0">
              <a:spcBef>
                <a:spcPts val="525"/>
              </a:spcBef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endParaRPr lang="hu-HU" altLang="hu-HU" dirty="0">
              <a:latin typeface="Times New Roman" panose="02020603050405020304" pitchFamily="18" charset="0"/>
            </a:endParaRPr>
          </a:p>
          <a:p>
            <a:pPr>
              <a:spcBef>
                <a:spcPts val="525"/>
              </a:spcBef>
              <a:buSzPct val="6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hu-HU" altLang="hu-HU" sz="1800" dirty="0"/>
              <a:t>cél: a trianoni békeszerződés revíziója</a:t>
            </a:r>
          </a:p>
          <a:p>
            <a:pPr>
              <a:spcBef>
                <a:spcPts val="525"/>
              </a:spcBef>
              <a:buSzPct val="6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hu-HU" altLang="hu-HU" sz="1800" dirty="0"/>
              <a:t>saját erőből azonban nem volt végrehajt-ható</a:t>
            </a:r>
          </a:p>
          <a:p>
            <a:pPr>
              <a:spcBef>
                <a:spcPts val="525"/>
              </a:spcBef>
              <a:buSzPct val="6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hu-HU" altLang="hu-HU" sz="1800" dirty="0"/>
              <a:t>szükség volt a tengelyhatalmak támoga-tására</a:t>
            </a:r>
          </a:p>
          <a:p>
            <a:pPr>
              <a:spcBef>
                <a:spcPts val="525"/>
              </a:spcBef>
              <a:buSzPct val="6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hu-HU" altLang="hu-HU" sz="1800" dirty="0"/>
              <a:t>széleskörű nemzetközi egyetértéssel nem valósulhatott meg</a:t>
            </a:r>
          </a:p>
          <a:p>
            <a:pPr>
              <a:spcBef>
                <a:spcPts val="525"/>
              </a:spcBef>
              <a:buSzPct val="6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hu-HU" altLang="hu-HU" sz="1800" dirty="0"/>
              <a:t>korlátozott és egyoldalú nemzetközi </a:t>
            </a:r>
            <a:r>
              <a:rPr lang="hu-HU" altLang="hu-HU" sz="1800" dirty="0" err="1"/>
              <a:t>támo-gatás</a:t>
            </a:r>
            <a:endParaRPr lang="hu-HU" altLang="hu-HU" sz="1800" dirty="0"/>
          </a:p>
          <a:p>
            <a:pPr>
              <a:spcBef>
                <a:spcPts val="525"/>
              </a:spcBef>
              <a:buSzPct val="6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hu-HU" altLang="hu-HU" sz="1800" dirty="0"/>
              <a:t>elköteleződés a tengelyhatalmak irányába</a:t>
            </a:r>
          </a:p>
          <a:p>
            <a:pPr>
              <a:spcBef>
                <a:spcPts val="525"/>
              </a:spcBef>
              <a:buSzPct val="6500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/>
            </a:pPr>
            <a:r>
              <a:rPr lang="hu-HU" altLang="hu-HU" sz="1800" dirty="0"/>
              <a:t>kockázat: beszűkül az ország külpolitikai mozgástere </a:t>
            </a:r>
          </a:p>
        </p:txBody>
      </p:sp>
      <p:pic>
        <p:nvPicPr>
          <p:cNvPr id="6148" name="Kép 1">
            <a:extLst>
              <a:ext uri="{FF2B5EF4-FFF2-40B4-BE49-F238E27FC236}">
                <a16:creationId xmlns:a16="http://schemas.microsoft.com/office/drawing/2014/main" id="{18925158-F8BB-5F94-CEC1-4641662FD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1052513"/>
            <a:ext cx="36258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Szövegdoboz 2">
            <a:extLst>
              <a:ext uri="{FF2B5EF4-FFF2-40B4-BE49-F238E27FC236}">
                <a16:creationId xmlns:a16="http://schemas.microsoft.com/office/drawing/2014/main" id="{665F62A5-E0F8-6E11-26EE-C103D5AE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5805488"/>
            <a:ext cx="13954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u-HU" altLang="hu-HU" sz="1000">
                <a:latin typeface="Times New Roman" panose="02020603050405020304" pitchFamily="18" charset="0"/>
                <a:cs typeface="Times New Roman" panose="02020603050405020304" pitchFamily="18" charset="0"/>
              </a:rPr>
              <a:t>Horthy és Hitler (1938)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2239B965-CF82-CB9E-C4AB-4E48E007D5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1938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BF4273D-2D54-40CD-43ED-8F8B68C4D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2328" y="1587827"/>
            <a:ext cx="4648200" cy="5089525"/>
          </a:xfrm>
        </p:spPr>
        <p:txBody>
          <a:bodyPr/>
          <a:lstStyle/>
          <a:p>
            <a:pPr algn="just">
              <a:spcBef>
                <a:spcPts val="50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augusztus 21-27.: a magyar küldöttség láto-gatása Németországban</a:t>
            </a:r>
          </a:p>
          <a:p>
            <a:pPr algn="just">
              <a:spcBef>
                <a:spcPts val="50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november 2.: az első bécsi döntés</a:t>
            </a:r>
          </a:p>
          <a:p>
            <a:pPr algn="just">
              <a:spcBef>
                <a:spcPts val="50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november 6.: Horthy Miklós bevonult Ko-máromba </a:t>
            </a:r>
            <a:r>
              <a:rPr lang="hu-HU" altLang="hu-HU" sz="1800" dirty="0">
                <a:cs typeface="Times New Roman" panose="02020603050405020304" pitchFamily="18" charset="0"/>
              </a:rPr>
              <a:t>→ </a:t>
            </a:r>
            <a:r>
              <a:rPr lang="hu-HU" altLang="hu-HU" sz="1800" dirty="0"/>
              <a:t>Horthy „közel húsz esztendeje […] kezébe ragadta a már-már lehanyatló nemzeti zászlót […]. S húsz esztendő múlva megjött a beteljesülés. Az egyesülésnek ezekben a szent perceiben mondom minden magyar nevében: A nemzet ezt soha nem fogja elfelejteni. Az országmentő Horthy Miklósból országgyarapító szabadító lett” </a:t>
            </a:r>
          </a:p>
          <a:p>
            <a:pPr marL="17463" indent="0" algn="r">
              <a:spcBef>
                <a:spcPts val="300"/>
              </a:spcBef>
              <a:buSzPct val="65000"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200" dirty="0"/>
              <a:t>        (Imrédy Béla miniszterelnök, 1938. november 6.)</a:t>
            </a:r>
          </a:p>
          <a:p>
            <a:pPr algn="just">
              <a:spcBef>
                <a:spcPts val="50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november 11.: Horthy Miklós bevonult Kas-sára</a:t>
            </a:r>
          </a:p>
          <a:p>
            <a:pPr algn="just">
              <a:spcBef>
                <a:spcPts val="50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értékelés: még volt mozgástér, de megkezdő-dött az elköteleződés (a revízió áraként)</a:t>
            </a: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E468274C-5109-409C-380E-90DCE6031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981076"/>
            <a:ext cx="3671888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Szövegdoboz 1">
            <a:extLst>
              <a:ext uri="{FF2B5EF4-FFF2-40B4-BE49-F238E27FC236}">
                <a16:creationId xmlns:a16="http://schemas.microsoft.com/office/drawing/2014/main" id="{170B3849-E604-973D-D71A-99E9FE898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075" y="5807076"/>
            <a:ext cx="36718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 sz="1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altLang="hu-HU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Tolnai Világlapja </a:t>
            </a:r>
            <a:r>
              <a:rPr lang="hu-HU" altLang="hu-HU" sz="1000">
                <a:latin typeface="Times New Roman" panose="02020603050405020304" pitchFamily="18" charset="0"/>
                <a:cs typeface="Times New Roman" panose="02020603050405020304" pitchFamily="18" charset="0"/>
              </a:rPr>
              <a:t>címlapja (1938. nov.)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8DC17A85-4E01-F7CE-E200-817052D3E3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1939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7D0687A-F916-2357-1692-7A41B2591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2400" y="1430336"/>
            <a:ext cx="4394200" cy="5149850"/>
          </a:xfrm>
        </p:spPr>
        <p:txBody>
          <a:bodyPr/>
          <a:lstStyle/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Imrédy Béla leváltása: diktatórikus törek-vések, nyitás a nemzetiszocializmus felé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február 16.: Teleki Pál lett a </a:t>
            </a:r>
            <a:r>
              <a:rPr lang="hu-HU" altLang="hu-HU" sz="1800" dirty="0" err="1"/>
              <a:t>miniszterel-nök</a:t>
            </a:r>
            <a:r>
              <a:rPr lang="hu-HU" altLang="hu-HU" sz="1800" dirty="0"/>
              <a:t> (immár másodszor)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külpolitikai cél: egyensúlyozás a náci Né-</a:t>
            </a:r>
            <a:r>
              <a:rPr lang="hu-HU" altLang="hu-HU" sz="1800" dirty="0" err="1"/>
              <a:t>metország</a:t>
            </a:r>
            <a:r>
              <a:rPr lang="hu-HU" altLang="hu-HU" sz="1800" dirty="0"/>
              <a:t> és Nagy-Britannia között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március 15-17.: Kárpátalja visszaszerzése </a:t>
            </a:r>
            <a:r>
              <a:rPr lang="hu-HU" altLang="hu-HU" sz="1800" dirty="0">
                <a:cs typeface="Times New Roman" panose="02020603050405020304" pitchFamily="18" charset="0"/>
              </a:rPr>
              <a:t>→ igen alacsony külpolitikai kockázattal járt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/>
              <a:t>május 25-26.: parlamenti választások </a:t>
            </a:r>
            <a:r>
              <a:rPr lang="hu-HU" altLang="hu-HU" sz="1800" dirty="0">
                <a:cs typeface="Times New Roman" panose="02020603050405020304" pitchFamily="18" charset="0"/>
              </a:rPr>
              <a:t>→ erőteljes jobbratolódás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cs typeface="Times New Roman" panose="02020603050405020304" pitchFamily="18" charset="0"/>
              </a:rPr>
              <a:t>szeptember 1.: kitört a háború → Magyar-ország távol maradt a Lengyelország </a:t>
            </a:r>
            <a:r>
              <a:rPr lang="hu-HU" altLang="hu-HU" sz="1800" dirty="0" err="1">
                <a:cs typeface="Times New Roman" panose="02020603050405020304" pitchFamily="18" charset="0"/>
              </a:rPr>
              <a:t>elle</a:t>
            </a:r>
            <a:r>
              <a:rPr lang="hu-HU" altLang="hu-HU" sz="1800" dirty="0">
                <a:cs typeface="Times New Roman" panose="02020603050405020304" pitchFamily="18" charset="0"/>
              </a:rPr>
              <a:t>-ni háborútól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cs typeface="Times New Roman" panose="02020603050405020304" pitchFamily="18" charset="0"/>
              </a:rPr>
              <a:t>értékelés: érdemben nem változott, azaz, nem csökkent az ország külpolitikai </a:t>
            </a:r>
            <a:r>
              <a:rPr lang="hu-HU" altLang="hu-HU" sz="1800" dirty="0" err="1">
                <a:cs typeface="Times New Roman" panose="02020603050405020304" pitchFamily="18" charset="0"/>
              </a:rPr>
              <a:t>moz-gástere</a:t>
            </a:r>
            <a:endParaRPr lang="hu-HU" altLang="hu-HU" sz="1800" dirty="0">
              <a:cs typeface="Times New Roman" panose="02020603050405020304" pitchFamily="18" charset="0"/>
            </a:endParaRPr>
          </a:p>
          <a:p>
            <a:pPr marL="325438" indent="-325438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2100" dirty="0"/>
          </a:p>
          <a:p>
            <a:pPr marL="325438" indent="-325438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2100" dirty="0"/>
          </a:p>
          <a:p>
            <a:pPr marL="325438" indent="-307975" algn="just">
              <a:spcBef>
                <a:spcPts val="450"/>
              </a:spcBef>
              <a:buSzPct val="65000"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/>
          </a:p>
          <a:p>
            <a:pPr marL="341313" indent="-325438">
              <a:spcBef>
                <a:spcPts val="450"/>
              </a:spcBef>
              <a:buSzPct val="65000"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/>
          </a:p>
        </p:txBody>
      </p:sp>
      <p:pic>
        <p:nvPicPr>
          <p:cNvPr id="10244" name="Kép 1">
            <a:extLst>
              <a:ext uri="{FF2B5EF4-FFF2-40B4-BE49-F238E27FC236}">
                <a16:creationId xmlns:a16="http://schemas.microsoft.com/office/drawing/2014/main" id="{907A2C93-E446-8706-633C-EB83F98A2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"/>
          <a:stretch>
            <a:fillRect/>
          </a:stretch>
        </p:blipFill>
        <p:spPr bwMode="auto">
          <a:xfrm>
            <a:off x="6456364" y="954088"/>
            <a:ext cx="3673475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Szövegdoboz 2">
            <a:extLst>
              <a:ext uri="{FF2B5EF4-FFF2-40B4-BE49-F238E27FC236}">
                <a16:creationId xmlns:a16="http://schemas.microsoft.com/office/drawing/2014/main" id="{DCC1872D-7B45-A938-F9B7-8F59C175D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1" y="5837238"/>
            <a:ext cx="708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u-HU" altLang="hu-HU" sz="1000">
                <a:latin typeface="Times New Roman" panose="02020603050405020304" pitchFamily="18" charset="0"/>
                <a:cs typeface="Times New Roman" panose="02020603050405020304" pitchFamily="18" charset="0"/>
              </a:rPr>
              <a:t>Teleki Pál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4CFB733D-1EE7-D2D7-B357-7F7F911D86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1940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D5920B5-4156-3393-8CEC-10B7AE805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66852" y="1199214"/>
            <a:ext cx="4346575" cy="5438775"/>
          </a:xfrm>
        </p:spPr>
        <p:txBody>
          <a:bodyPr/>
          <a:lstStyle/>
          <a:p>
            <a:pPr marL="331788" indent="-325438">
              <a:spcBef>
                <a:spcPts val="525"/>
              </a:spcBef>
              <a:buSzPct val="65000"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2100" dirty="0"/>
          </a:p>
          <a:p>
            <a:pPr marL="325438" indent="-319088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/>
              <a:t>április – június: német villámháború </a:t>
            </a:r>
            <a:r>
              <a:rPr lang="hu-HU" altLang="hu-HU" sz="1800" dirty="0">
                <a:cs typeface="Times New Roman" panose="02020603050405020304" pitchFamily="18" charset="0"/>
              </a:rPr>
              <a:t>→ a német katonai sikerek lenyűgözték a kor-</a:t>
            </a:r>
            <a:r>
              <a:rPr lang="hu-HU" altLang="hu-HU" sz="1800" dirty="0" err="1">
                <a:cs typeface="Times New Roman" panose="02020603050405020304" pitchFamily="18" charset="0"/>
              </a:rPr>
              <a:t>mányzót</a:t>
            </a:r>
            <a:r>
              <a:rPr lang="hu-HU" altLang="hu-HU" sz="1800" dirty="0">
                <a:cs typeface="Times New Roman" panose="02020603050405020304" pitchFamily="18" charset="0"/>
              </a:rPr>
              <a:t>, aki így eltávolodott a Teleki-fé-le külpolitikai stratégiától</a:t>
            </a:r>
          </a:p>
          <a:p>
            <a:pPr marL="292100" indent="-285750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cs typeface="Times New Roman" panose="02020603050405020304" pitchFamily="18" charset="0"/>
            </a:endParaRPr>
          </a:p>
          <a:p>
            <a:pPr marL="325438" indent="-319088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>
                <a:cs typeface="Times New Roman" panose="02020603050405020304" pitchFamily="18" charset="0"/>
              </a:rPr>
              <a:t>augusztus 30.: a második bécsi döntés </a:t>
            </a:r>
          </a:p>
          <a:p>
            <a:pPr marL="292100" indent="-285750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cs typeface="Times New Roman" panose="02020603050405020304" pitchFamily="18" charset="0"/>
            </a:endParaRPr>
          </a:p>
          <a:p>
            <a:pPr marL="325438" indent="-319088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>
                <a:cs typeface="Times New Roman" panose="02020603050405020304" pitchFamily="18" charset="0"/>
              </a:rPr>
              <a:t>a második bécsi döntés már súlyos bel- és külpolitikai következményekkel járt</a:t>
            </a:r>
          </a:p>
          <a:p>
            <a:pPr marL="292100" indent="-285750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cs typeface="Times New Roman" panose="02020603050405020304" pitchFamily="18" charset="0"/>
            </a:endParaRPr>
          </a:p>
          <a:p>
            <a:pPr marL="325438" indent="-319088">
              <a:spcBef>
                <a:spcPts val="525"/>
              </a:spcBef>
              <a:buSzPct val="6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>
                <a:cs typeface="Times New Roman" panose="02020603050405020304" pitchFamily="18" charset="0"/>
              </a:rPr>
              <a:t>értékelés: Magyarország egyre nagyobb mértékben veszítette el a külpolitikában az alternativitás lehetőségét</a:t>
            </a:r>
          </a:p>
          <a:p>
            <a:pPr marL="325438" indent="-319088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cs typeface="Times New Roman" panose="02020603050405020304" pitchFamily="18" charset="0"/>
            </a:endParaRPr>
          </a:p>
          <a:p>
            <a:pPr marL="325438" indent="-319088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/>
          </a:p>
          <a:p>
            <a:pPr marL="331788" indent="-314325" algn="just">
              <a:spcBef>
                <a:spcPts val="450"/>
              </a:spcBef>
              <a:buSzPct val="65000"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/>
          </a:p>
          <a:p>
            <a:pPr marL="341313" indent="-325438">
              <a:spcBef>
                <a:spcPts val="450"/>
              </a:spcBef>
              <a:buSzPct val="65000"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/>
          </a:p>
        </p:txBody>
      </p:sp>
      <p:pic>
        <p:nvPicPr>
          <p:cNvPr id="12292" name="Kép 1">
            <a:extLst>
              <a:ext uri="{FF2B5EF4-FFF2-40B4-BE49-F238E27FC236}">
                <a16:creationId xmlns:a16="http://schemas.microsoft.com/office/drawing/2014/main" id="{D1974759-5003-4C5A-6E32-EB4C05DF2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t="3021" r="2083" b="1797"/>
          <a:stretch>
            <a:fillRect/>
          </a:stretch>
        </p:blipFill>
        <p:spPr bwMode="auto">
          <a:xfrm>
            <a:off x="6327775" y="1052514"/>
            <a:ext cx="3455988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Szövegdoboz 2">
            <a:extLst>
              <a:ext uri="{FF2B5EF4-FFF2-40B4-BE49-F238E27FC236}">
                <a16:creationId xmlns:a16="http://schemas.microsoft.com/office/drawing/2014/main" id="{ACB66DF3-137E-E907-4082-0A8619054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5784850"/>
            <a:ext cx="3455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 sz="1000">
                <a:latin typeface="Times New Roman" panose="02020603050405020304" pitchFamily="18" charset="0"/>
                <a:cs typeface="Times New Roman" panose="02020603050405020304" pitchFamily="18" charset="0"/>
              </a:rPr>
              <a:t>Az </a:t>
            </a:r>
            <a:r>
              <a:rPr lang="hu-HU" altLang="hu-HU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Új Magyarság </a:t>
            </a:r>
            <a:r>
              <a:rPr lang="hu-HU" altLang="hu-HU" sz="1000">
                <a:latin typeface="Times New Roman" panose="02020603050405020304" pitchFamily="18" charset="0"/>
                <a:cs typeface="Times New Roman" panose="02020603050405020304" pitchFamily="18" charset="0"/>
              </a:rPr>
              <a:t>egyik tudósítása a második bécsi döntés utáni időszakból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292E503B-BBCD-B3CA-E4BF-B720117AA1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A második bécsi döntés</a:t>
            </a:r>
          </a:p>
        </p:txBody>
      </p:sp>
      <p:sp>
        <p:nvSpPr>
          <p:cNvPr id="14339" name="Szövegdoboz 3">
            <a:extLst>
              <a:ext uri="{FF2B5EF4-FFF2-40B4-BE49-F238E27FC236}">
                <a16:creationId xmlns:a16="http://schemas.microsoft.com/office/drawing/2014/main" id="{6BB94068-E76F-2BE8-C8AC-B4A455471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9" y="5732464"/>
            <a:ext cx="60483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Internetes elérés: https://filmhiradokonline.hu/watch.php?id=3922</a:t>
            </a:r>
            <a:r>
              <a:rPr lang="hu-HU" altLang="hu-HU"/>
              <a:t>:</a:t>
            </a:r>
          </a:p>
        </p:txBody>
      </p:sp>
      <p:pic>
        <p:nvPicPr>
          <p:cNvPr id="14340" name="Kép 1">
            <a:extLst>
              <a:ext uri="{FF2B5EF4-FFF2-40B4-BE49-F238E27FC236}">
                <a16:creationId xmlns:a16="http://schemas.microsoft.com/office/drawing/2014/main" id="{6F2D85DB-3374-5FAF-ED21-93CC42293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7"/>
          <a:stretch>
            <a:fillRect/>
          </a:stretch>
        </p:blipFill>
        <p:spPr bwMode="auto">
          <a:xfrm>
            <a:off x="1739011" y="1698089"/>
            <a:ext cx="788352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5B2DB937-68D7-8171-2F0A-2A1D3F44F0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A területi revízió eredményei</a:t>
            </a:r>
          </a:p>
        </p:txBody>
      </p:sp>
      <p:pic>
        <p:nvPicPr>
          <p:cNvPr id="16387" name="Kép 2">
            <a:extLst>
              <a:ext uri="{FF2B5EF4-FFF2-40B4-BE49-F238E27FC236}">
                <a16:creationId xmlns:a16="http://schemas.microsoft.com/office/drawing/2014/main" id="{4E7CC93E-A4CA-7CD8-0C49-EDA49F7B5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85078"/>
            <a:ext cx="7388225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Szövegdoboz 3">
            <a:extLst>
              <a:ext uri="{FF2B5EF4-FFF2-40B4-BE49-F238E27FC236}">
                <a16:creationId xmlns:a16="http://schemas.microsoft.com/office/drawing/2014/main" id="{BEEB081B-F907-064D-D031-C6D580002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395241"/>
            <a:ext cx="604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forrás: https://tti.abtk.hu/terkepek/terkepek/1938-1941-magyarorszag-teruleti-gyarapodasa</a:t>
            </a:r>
            <a:r>
              <a:rPr lang="hu-HU" altLang="hu-HU" dirty="0"/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74EF3463-3C33-0983-C8A0-89FBDDEF6E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dirty="0"/>
              <a:t>1941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0FF9393-92C8-7CD8-F348-ACD885216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1280" y="1601787"/>
            <a:ext cx="4608512" cy="5256213"/>
          </a:xfrm>
        </p:spPr>
        <p:txBody>
          <a:bodyPr/>
          <a:lstStyle/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 dirty="0"/>
              <a:t>március 27.: a belgrádi kormány megbukta-</a:t>
            </a:r>
            <a:r>
              <a:rPr lang="hu-HU" altLang="hu-HU" sz="1800" dirty="0" err="1"/>
              <a:t>tása</a:t>
            </a:r>
            <a:r>
              <a:rPr lang="hu-HU" altLang="hu-HU" sz="1800" dirty="0"/>
              <a:t> </a:t>
            </a:r>
            <a:r>
              <a:rPr lang="hu-HU" altLang="hu-HU" sz="1800" dirty="0">
                <a:cs typeface="Times New Roman" panose="02020603050405020304" pitchFamily="18" charset="0"/>
              </a:rPr>
              <a:t>→ Hitler döntött Jugoszlávia </a:t>
            </a:r>
            <a:r>
              <a:rPr lang="hu-HU" altLang="hu-HU" sz="1800" dirty="0" err="1">
                <a:cs typeface="Times New Roman" panose="02020603050405020304" pitchFamily="18" charset="0"/>
              </a:rPr>
              <a:t>megtáma-dásáról</a:t>
            </a:r>
            <a:endParaRPr lang="hu-HU" altLang="hu-HU" sz="1800" dirty="0">
              <a:cs typeface="Times New Roman" panose="02020603050405020304" pitchFamily="18" charset="0"/>
            </a:endParaRP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 dirty="0">
                <a:cs typeface="Times New Roman" panose="02020603050405020304" pitchFamily="18" charset="0"/>
              </a:rPr>
              <a:t>március 28.: Horthy Miklós meglehetősen lelkesen fogadta Hitler ajánlatát → lehető-</a:t>
            </a:r>
            <a:r>
              <a:rPr lang="hu-HU" altLang="hu-HU" sz="1800" dirty="0" err="1">
                <a:cs typeface="Times New Roman" panose="02020603050405020304" pitchFamily="18" charset="0"/>
              </a:rPr>
              <a:t>ség</a:t>
            </a:r>
            <a:r>
              <a:rPr lang="hu-HU" altLang="hu-HU" sz="1800" dirty="0">
                <a:cs typeface="Times New Roman" panose="02020603050405020304" pitchFamily="18" charset="0"/>
              </a:rPr>
              <a:t> volt a délvidéki területek </a:t>
            </a:r>
            <a:r>
              <a:rPr lang="hu-HU" altLang="hu-HU" sz="1800" dirty="0" err="1">
                <a:cs typeface="Times New Roman" panose="02020603050405020304" pitchFamily="18" charset="0"/>
              </a:rPr>
              <a:t>visszaszerzé-sére</a:t>
            </a:r>
            <a:r>
              <a:rPr lang="hu-HU" altLang="hu-HU" sz="1800" dirty="0">
                <a:cs typeface="Times New Roman" panose="02020603050405020304" pitchFamily="18" charset="0"/>
              </a:rPr>
              <a:t> → Teleki Pál fenntartásokat fogalma-</a:t>
            </a:r>
            <a:r>
              <a:rPr lang="hu-HU" altLang="hu-HU" sz="1800" dirty="0" err="1">
                <a:cs typeface="Times New Roman" panose="02020603050405020304" pitchFamily="18" charset="0"/>
              </a:rPr>
              <a:t>zott</a:t>
            </a:r>
            <a:r>
              <a:rPr lang="hu-HU" altLang="hu-HU" sz="1800" dirty="0">
                <a:cs typeface="Times New Roman" panose="02020603050405020304" pitchFamily="18" charset="0"/>
              </a:rPr>
              <a:t> meg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 dirty="0">
                <a:cs typeface="Times New Roman" panose="02020603050405020304" pitchFamily="18" charset="0"/>
              </a:rPr>
              <a:t>április 1.: a Legfelsőbb Honvédelmi Tanács döntést hozott a magyar katonai részvétel részleteiről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 dirty="0">
                <a:cs typeface="Times New Roman" panose="02020603050405020304" pitchFamily="18" charset="0"/>
              </a:rPr>
              <a:t>április 3.: Teleki Pál öngyilkossága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 dirty="0">
                <a:cs typeface="Times New Roman" panose="02020603050405020304" pitchFamily="18" charset="0"/>
              </a:rPr>
              <a:t>április 4.: a kormányzó levélben tájékoztatta Hitlert a miniszterelnök öngyilkosságáról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 dirty="0">
                <a:cs typeface="Times New Roman" panose="02020603050405020304" pitchFamily="18" charset="0"/>
              </a:rPr>
              <a:t>április 6.: megindult a német támadás a dél-szláv állam ellen</a:t>
            </a:r>
          </a:p>
          <a:p>
            <a:pPr>
              <a:spcBef>
                <a:spcPts val="525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 dirty="0">
                <a:cs typeface="Times New Roman" panose="02020603050405020304" pitchFamily="18" charset="0"/>
              </a:rPr>
              <a:t>április 11.: a honvédség átlépte a déli határt </a:t>
            </a:r>
            <a:endParaRPr lang="hu-HU" altLang="hu-HU" sz="1800" dirty="0"/>
          </a:p>
        </p:txBody>
      </p:sp>
      <p:pic>
        <p:nvPicPr>
          <p:cNvPr id="18436" name="Kép 2">
            <a:extLst>
              <a:ext uri="{FF2B5EF4-FFF2-40B4-BE49-F238E27FC236}">
                <a16:creationId xmlns:a16="http://schemas.microsoft.com/office/drawing/2014/main" id="{BA403930-7DF3-C263-A833-EE73C0C38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6" y="987426"/>
            <a:ext cx="3413125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Szövegdoboz 3">
            <a:extLst>
              <a:ext uri="{FF2B5EF4-FFF2-40B4-BE49-F238E27FC236}">
                <a16:creationId xmlns:a16="http://schemas.microsoft.com/office/drawing/2014/main" id="{7B5BB1B6-E882-E446-9DE6-4B681301E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5856288"/>
            <a:ext cx="34671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 sz="1000">
                <a:latin typeface="Times New Roman" panose="02020603050405020304" pitchFamily="18" charset="0"/>
                <a:cs typeface="Times New Roman" panose="02020603050405020304" pitchFamily="18" charset="0"/>
              </a:rPr>
              <a:t>Horthy levele Hitlernek (1941. április 4.)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79211A71-7DC1-5B10-589F-40825B53FF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63272"/>
            <a:ext cx="8229600" cy="11398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dirty="0"/>
              <a:t>1941: az események értékelése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B68F924-3481-909D-B850-2792C274D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893" y="1904020"/>
            <a:ext cx="8291513" cy="5149850"/>
          </a:xfrm>
        </p:spPr>
        <p:txBody>
          <a:bodyPr/>
          <a:lstStyle/>
          <a:p>
            <a:pPr>
              <a:spcBef>
                <a:spcPts val="60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 dirty="0"/>
              <a:t>Magyarország belépett a második világháborúba</a:t>
            </a:r>
          </a:p>
          <a:p>
            <a:pPr>
              <a:spcBef>
                <a:spcPts val="60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 dirty="0"/>
              <a:t>Délvidék visszaszerzését a Wehrmacht támadása miatt szétesett Jugoszlávia nem tudta megakadályozni</a:t>
            </a:r>
          </a:p>
          <a:p>
            <a:pPr>
              <a:spcBef>
                <a:spcPts val="60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 dirty="0"/>
              <a:t>magyar egységek német parancsnokság alatt szerb területekre is benyomultak</a:t>
            </a:r>
          </a:p>
          <a:p>
            <a:pPr>
              <a:spcBef>
                <a:spcPts val="60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 dirty="0"/>
              <a:t>a szuverén Jugoszlávia megszűnt létezni</a:t>
            </a:r>
          </a:p>
          <a:p>
            <a:pPr>
              <a:spcBef>
                <a:spcPts val="60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 dirty="0"/>
              <a:t>Magyarország végleg eltávolodott Nagy-Britanniától </a:t>
            </a:r>
            <a:r>
              <a:rPr lang="hu-HU" altLang="hu-HU" sz="1800" dirty="0">
                <a:cs typeface="Times New Roman" panose="02020603050405020304" pitchFamily="18" charset="0"/>
              </a:rPr>
              <a:t>→ a brit kormány </a:t>
            </a:r>
            <a:r>
              <a:rPr lang="hu-HU" altLang="hu-HU" sz="1800" dirty="0" err="1">
                <a:cs typeface="Times New Roman" panose="02020603050405020304" pitchFamily="18" charset="0"/>
              </a:rPr>
              <a:t>megszakítot-ta</a:t>
            </a:r>
            <a:r>
              <a:rPr lang="hu-HU" altLang="hu-HU" sz="1800" dirty="0">
                <a:cs typeface="Times New Roman" panose="02020603050405020304" pitchFamily="18" charset="0"/>
              </a:rPr>
              <a:t> a diplomáciai kapcsolatokat</a:t>
            </a:r>
          </a:p>
          <a:p>
            <a:pPr>
              <a:spcBef>
                <a:spcPts val="60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 dirty="0">
                <a:cs typeface="Times New Roman" panose="02020603050405020304" pitchFamily="18" charset="0"/>
              </a:rPr>
              <a:t>Magyarország véglegesen elköteleződött a náci Németország mellett</a:t>
            </a:r>
          </a:p>
          <a:p>
            <a:pPr>
              <a:spcBef>
                <a:spcPts val="60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 dirty="0">
                <a:cs typeface="Times New Roman" panose="02020603050405020304" pitchFamily="18" charset="0"/>
              </a:rPr>
              <a:t>a magyar külpolitika mozgástere végzetesen beszűkült → lényegében ez kimerült abban, hogy a magyar kormányzat milyen gyorsan teljesíti a német elvárásokat</a:t>
            </a:r>
          </a:p>
          <a:p>
            <a:pPr>
              <a:spcBef>
                <a:spcPts val="60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 dirty="0">
                <a:cs typeface="Times New Roman" panose="02020603050405020304" pitchFamily="18" charset="0"/>
              </a:rPr>
              <a:t>a területi revíziós eredmények megtartására Németország oldalán mutatkozott esély, feltéve, ha Németország győztesen kerül ki a háborúból</a:t>
            </a:r>
            <a:endParaRPr lang="hu-HU" altLang="hu-HU" sz="1800" dirty="0"/>
          </a:p>
          <a:p>
            <a:pPr>
              <a:spcBef>
                <a:spcPts val="60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r>
              <a:rPr lang="hu-HU" altLang="hu-HU" sz="1800" dirty="0">
                <a:cs typeface="Times New Roman" panose="02020603050405020304" pitchFamily="18" charset="0"/>
              </a:rPr>
              <a:t>a ’30-as évek második felében megalapozódott gazdasági, kereskedelmi függéshez 1941-ben tehát már politikai és katonai </a:t>
            </a:r>
            <a:r>
              <a:rPr lang="hu-HU" altLang="hu-HU" sz="1800" dirty="0" err="1">
                <a:cs typeface="Times New Roman" panose="02020603050405020304" pitchFamily="18" charset="0"/>
              </a:rPr>
              <a:t>alárendelődés</a:t>
            </a:r>
            <a:r>
              <a:rPr lang="hu-HU" altLang="hu-HU" sz="1800" dirty="0">
                <a:cs typeface="Times New Roman" panose="02020603050405020304" pitchFamily="18" charset="0"/>
              </a:rPr>
              <a:t> is társult</a:t>
            </a:r>
          </a:p>
          <a:p>
            <a:pPr>
              <a:spcBef>
                <a:spcPts val="600"/>
              </a:spcBef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</a:pPr>
            <a:endParaRPr lang="hu-HU" altLang="hu-HU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752</Words>
  <Application>Microsoft Office PowerPoint</Application>
  <PresentationFormat>Szélesvásznú</PresentationFormat>
  <Paragraphs>98</Paragraphs>
  <Slides>12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21" baseType="lpstr">
      <vt:lpstr>Aptos</vt:lpstr>
      <vt:lpstr>Arial</vt:lpstr>
      <vt:lpstr>Arial Black</vt:lpstr>
      <vt:lpstr>Calibri</vt:lpstr>
      <vt:lpstr>Monotype Corsiva</vt:lpstr>
      <vt:lpstr>Palatino Linotype</vt:lpstr>
      <vt:lpstr>Times New Roman</vt:lpstr>
      <vt:lpstr>Wingdings</vt:lpstr>
      <vt:lpstr>Office-téma</vt:lpstr>
      <vt:lpstr>              </vt:lpstr>
      <vt:lpstr>Magyarország külpolitikai helyzete</vt:lpstr>
      <vt:lpstr>1938</vt:lpstr>
      <vt:lpstr>1939</vt:lpstr>
      <vt:lpstr>1940</vt:lpstr>
      <vt:lpstr>A második bécsi döntés</vt:lpstr>
      <vt:lpstr>A területi revízió eredményei</vt:lpstr>
      <vt:lpstr>1941</vt:lpstr>
      <vt:lpstr>1941: az események értékelése</vt:lpstr>
      <vt:lpstr>Európa 1941 tavaszán</vt:lpstr>
      <vt:lpstr>1941: a kormányzó emlékiratai szerint</vt:lpstr>
      <vt:lpstr>Köszönöm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Black betűtípus</dc:title>
  <dc:creator>Dániel Pálfay</dc:creator>
  <cp:lastModifiedBy>Szokoly Armand</cp:lastModifiedBy>
  <cp:revision>4</cp:revision>
  <dcterms:created xsi:type="dcterms:W3CDTF">2024-09-14T18:00:53Z</dcterms:created>
  <dcterms:modified xsi:type="dcterms:W3CDTF">2024-09-15T09:52:35Z</dcterms:modified>
</cp:coreProperties>
</file>