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sldIdLst>
    <p:sldId id="256" r:id="rId3"/>
    <p:sldId id="257" r:id="rId4"/>
    <p:sldId id="263" r:id="rId5"/>
    <p:sldId id="276" r:id="rId6"/>
    <p:sldId id="277" r:id="rId7"/>
    <p:sldId id="264" r:id="rId8"/>
    <p:sldId id="278" r:id="rId9"/>
    <p:sldId id="270" r:id="rId10"/>
    <p:sldId id="265" r:id="rId11"/>
    <p:sldId id="272" r:id="rId12"/>
    <p:sldId id="266" r:id="rId13"/>
    <p:sldId id="271" r:id="rId14"/>
    <p:sldId id="279" r:id="rId15"/>
    <p:sldId id="275" r:id="rId1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54AAF5CD-BA23-81E3-3A7F-5B1B83FEB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29F92E13-622C-E8D8-4D71-34FE731A1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FC951D29-2EAF-9328-C2A4-70164D51B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93DBAD87-5854-E30A-9664-B4EB74C69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5A99C391-9DFE-3E2D-1410-492C15301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79" name="AutoShape 6">
            <a:extLst>
              <a:ext uri="{FF2B5EF4-FFF2-40B4-BE49-F238E27FC236}">
                <a16:creationId xmlns:a16="http://schemas.microsoft.com/office/drawing/2014/main" id="{290E177E-DEFD-007F-827F-DC498F5A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80" name="AutoShape 7">
            <a:extLst>
              <a:ext uri="{FF2B5EF4-FFF2-40B4-BE49-F238E27FC236}">
                <a16:creationId xmlns:a16="http://schemas.microsoft.com/office/drawing/2014/main" id="{D1876AB9-5E6E-BA22-25AE-56DBBF350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81" name="AutoShape 8">
            <a:extLst>
              <a:ext uri="{FF2B5EF4-FFF2-40B4-BE49-F238E27FC236}">
                <a16:creationId xmlns:a16="http://schemas.microsoft.com/office/drawing/2014/main" id="{69B71469-407C-2A9D-A4DD-45DE448C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82" name="AutoShape 9">
            <a:extLst>
              <a:ext uri="{FF2B5EF4-FFF2-40B4-BE49-F238E27FC236}">
                <a16:creationId xmlns:a16="http://schemas.microsoft.com/office/drawing/2014/main" id="{CA7A882C-28DD-2147-16EE-97D26A260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83" name="AutoShape 10">
            <a:extLst>
              <a:ext uri="{FF2B5EF4-FFF2-40B4-BE49-F238E27FC236}">
                <a16:creationId xmlns:a16="http://schemas.microsoft.com/office/drawing/2014/main" id="{6E37ECBB-DA3D-36AC-DC10-E8A0F2FF9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3084" name="AutoShape 11">
            <a:extLst>
              <a:ext uri="{FF2B5EF4-FFF2-40B4-BE49-F238E27FC236}">
                <a16:creationId xmlns:a16="http://schemas.microsoft.com/office/drawing/2014/main" id="{AA6A90C7-2E98-429C-68BF-971F1E7E6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A6F79B27-43D1-5B08-1AAC-3EDB30753556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54338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7E4262BF-D1B0-AB7D-A559-4C3A84CBEF1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54337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3087" name="Rectangle 14">
            <a:extLst>
              <a:ext uri="{FF2B5EF4-FFF2-40B4-BE49-F238E27FC236}">
                <a16:creationId xmlns:a16="http://schemas.microsoft.com/office/drawing/2014/main" id="{8FA7F22E-797D-2C82-61E4-0CC7EF73002B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43000" y="685800"/>
            <a:ext cx="4554538" cy="341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EC510EF4-1FAF-99C6-4D9F-048D194E34A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68938" cy="409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hu-HU" altLang="hu-HU" noProof="0"/>
          </a:p>
        </p:txBody>
      </p:sp>
      <p:sp>
        <p:nvSpPr>
          <p:cNvPr id="3088" name="Rectangle 16">
            <a:extLst>
              <a:ext uri="{FF2B5EF4-FFF2-40B4-BE49-F238E27FC236}">
                <a16:creationId xmlns:a16="http://schemas.microsoft.com/office/drawing/2014/main" id="{A7C33F91-F209-3B1F-8A26-6D0EA2075E73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54338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1C5F19DA-6373-7AAB-D76F-3EBFF5708B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54337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cs typeface="Segoe UI" panose="020B0502040204020203" pitchFamily="34" charset="0"/>
              </a:defRPr>
            </a:lvl1pPr>
          </a:lstStyle>
          <a:p>
            <a:fld id="{D89AB00F-06ED-4902-A721-96A45786FF69}" type="slidenum">
              <a:rPr lang="hu-HU" altLang="hu-HU"/>
              <a:pPr/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>
            <a:extLst>
              <a:ext uri="{FF2B5EF4-FFF2-40B4-BE49-F238E27FC236}">
                <a16:creationId xmlns:a16="http://schemas.microsoft.com/office/drawing/2014/main" id="{917BAF80-B22A-230D-CCA2-3DB10D72AED8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5123" name="Rectangle 17">
            <a:extLst>
              <a:ext uri="{FF2B5EF4-FFF2-40B4-BE49-F238E27FC236}">
                <a16:creationId xmlns:a16="http://schemas.microsoft.com/office/drawing/2014/main" id="{575D7215-F2C0-D284-CCAE-384A582CE89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C76F9E-5492-40B7-AB36-4BF1162E4F60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5124" name="Rectangle 1">
            <a:extLst>
              <a:ext uri="{FF2B5EF4-FFF2-40B4-BE49-F238E27FC236}">
                <a16:creationId xmlns:a16="http://schemas.microsoft.com/office/drawing/2014/main" id="{8E44E000-A3AF-7995-2B7A-F1F91E20B0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Text Box 2">
            <a:extLst>
              <a:ext uri="{FF2B5EF4-FFF2-40B4-BE49-F238E27FC236}">
                <a16:creationId xmlns:a16="http://schemas.microsoft.com/office/drawing/2014/main" id="{8F3789EB-9F46-1024-7CE7-3C562DBF5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>
            <a:extLst>
              <a:ext uri="{FF2B5EF4-FFF2-40B4-BE49-F238E27FC236}">
                <a16:creationId xmlns:a16="http://schemas.microsoft.com/office/drawing/2014/main" id="{D82193B3-8661-32F5-CAB0-0BC22935A3BB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23555" name="Rectangle 17">
            <a:extLst>
              <a:ext uri="{FF2B5EF4-FFF2-40B4-BE49-F238E27FC236}">
                <a16:creationId xmlns:a16="http://schemas.microsoft.com/office/drawing/2014/main" id="{F9A885B7-9208-5C48-FA9A-75973B2B98A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2F0D2B-8D0E-424D-9464-C3AA249E9716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3556" name="Rectangle 1">
            <a:extLst>
              <a:ext uri="{FF2B5EF4-FFF2-40B4-BE49-F238E27FC236}">
                <a16:creationId xmlns:a16="http://schemas.microsoft.com/office/drawing/2014/main" id="{7586D834-743F-2A8A-C0E7-C61DE7830B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Text Box 2">
            <a:extLst>
              <a:ext uri="{FF2B5EF4-FFF2-40B4-BE49-F238E27FC236}">
                <a16:creationId xmlns:a16="http://schemas.microsoft.com/office/drawing/2014/main" id="{D9C2B8A8-4101-B806-9C59-C88E89D94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3">
            <a:extLst>
              <a:ext uri="{FF2B5EF4-FFF2-40B4-BE49-F238E27FC236}">
                <a16:creationId xmlns:a16="http://schemas.microsoft.com/office/drawing/2014/main" id="{FE4A1A39-60E6-5561-EEFD-A2C654D393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25603" name="Rectangle 17">
            <a:extLst>
              <a:ext uri="{FF2B5EF4-FFF2-40B4-BE49-F238E27FC236}">
                <a16:creationId xmlns:a16="http://schemas.microsoft.com/office/drawing/2014/main" id="{5372D697-8289-DB9B-FDB8-1A2B3B83DB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860CE4-04B1-4363-847C-70C31F58FEC6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5604" name="Rectangle 1">
            <a:extLst>
              <a:ext uri="{FF2B5EF4-FFF2-40B4-BE49-F238E27FC236}">
                <a16:creationId xmlns:a16="http://schemas.microsoft.com/office/drawing/2014/main" id="{F9C777F6-3C9E-CAC2-B098-4AA839E8B7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Text Box 2">
            <a:extLst>
              <a:ext uri="{FF2B5EF4-FFF2-40B4-BE49-F238E27FC236}">
                <a16:creationId xmlns:a16="http://schemas.microsoft.com/office/drawing/2014/main" id="{9874ECCC-EF60-9D7C-2D67-F36114881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3">
            <a:extLst>
              <a:ext uri="{FF2B5EF4-FFF2-40B4-BE49-F238E27FC236}">
                <a16:creationId xmlns:a16="http://schemas.microsoft.com/office/drawing/2014/main" id="{1E5B0382-1DB3-D3BD-AD25-269F78177B27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27651" name="Rectangle 17">
            <a:extLst>
              <a:ext uri="{FF2B5EF4-FFF2-40B4-BE49-F238E27FC236}">
                <a16:creationId xmlns:a16="http://schemas.microsoft.com/office/drawing/2014/main" id="{D0CACF8A-2FD5-0904-D060-EB696C4FFF3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EA2EAD-3E8C-49F1-A30C-50ED14AE1577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7652" name="Rectangle 1">
            <a:extLst>
              <a:ext uri="{FF2B5EF4-FFF2-40B4-BE49-F238E27FC236}">
                <a16:creationId xmlns:a16="http://schemas.microsoft.com/office/drawing/2014/main" id="{52583E26-4594-02A6-09C3-428DC62439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Text Box 2">
            <a:extLst>
              <a:ext uri="{FF2B5EF4-FFF2-40B4-BE49-F238E27FC236}">
                <a16:creationId xmlns:a16="http://schemas.microsoft.com/office/drawing/2014/main" id="{B3527009-05DC-07AC-555D-62F54F0A0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>
            <a:extLst>
              <a:ext uri="{FF2B5EF4-FFF2-40B4-BE49-F238E27FC236}">
                <a16:creationId xmlns:a16="http://schemas.microsoft.com/office/drawing/2014/main" id="{559BBAEB-0259-525F-B493-FCB2775A95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29699" name="Rectangle 17">
            <a:extLst>
              <a:ext uri="{FF2B5EF4-FFF2-40B4-BE49-F238E27FC236}">
                <a16:creationId xmlns:a16="http://schemas.microsoft.com/office/drawing/2014/main" id="{9DBA7308-C280-F84F-7DD2-34205D246D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FD637D-673C-4922-A821-43C750AFFF78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9700" name="Rectangle 1">
            <a:extLst>
              <a:ext uri="{FF2B5EF4-FFF2-40B4-BE49-F238E27FC236}">
                <a16:creationId xmlns:a16="http://schemas.microsoft.com/office/drawing/2014/main" id="{06A047A2-2B07-C2D9-42A1-E6E9885109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Text Box 2">
            <a:extLst>
              <a:ext uri="{FF2B5EF4-FFF2-40B4-BE49-F238E27FC236}">
                <a16:creationId xmlns:a16="http://schemas.microsoft.com/office/drawing/2014/main" id="{3D9AB938-94AC-5AB1-8945-CCE7153B6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>
            <a:extLst>
              <a:ext uri="{FF2B5EF4-FFF2-40B4-BE49-F238E27FC236}">
                <a16:creationId xmlns:a16="http://schemas.microsoft.com/office/drawing/2014/main" id="{55475920-4EC1-1F3E-FDE5-52D6AFE5B7C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7171" name="Rectangle 17">
            <a:extLst>
              <a:ext uri="{FF2B5EF4-FFF2-40B4-BE49-F238E27FC236}">
                <a16:creationId xmlns:a16="http://schemas.microsoft.com/office/drawing/2014/main" id="{AB34EBFC-AC2F-905E-E360-C4B02621D5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CC8243-3907-4B18-8371-1DC599E49420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7172" name="Rectangle 1">
            <a:extLst>
              <a:ext uri="{FF2B5EF4-FFF2-40B4-BE49-F238E27FC236}">
                <a16:creationId xmlns:a16="http://schemas.microsoft.com/office/drawing/2014/main" id="{B403FE6E-58D1-F46D-957B-1DD3964C84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3" name="Text Box 2">
            <a:extLst>
              <a:ext uri="{FF2B5EF4-FFF2-40B4-BE49-F238E27FC236}">
                <a16:creationId xmlns:a16="http://schemas.microsoft.com/office/drawing/2014/main" id="{3BAD46D6-A22B-CA76-6675-56AE98C08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>
            <a:extLst>
              <a:ext uri="{FF2B5EF4-FFF2-40B4-BE49-F238E27FC236}">
                <a16:creationId xmlns:a16="http://schemas.microsoft.com/office/drawing/2014/main" id="{6C892CC7-F543-364E-77EE-C1B135C24E1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9219" name="Rectangle 17">
            <a:extLst>
              <a:ext uri="{FF2B5EF4-FFF2-40B4-BE49-F238E27FC236}">
                <a16:creationId xmlns:a16="http://schemas.microsoft.com/office/drawing/2014/main" id="{6451A017-51CC-D35D-4924-C32160B2E5A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5E395E-DAAA-48F8-A87E-EF6DECE33A49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BB66DAA1-7C9C-6414-EAB7-49E99626BA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Text Box 2">
            <a:extLst>
              <a:ext uri="{FF2B5EF4-FFF2-40B4-BE49-F238E27FC236}">
                <a16:creationId xmlns:a16="http://schemas.microsoft.com/office/drawing/2014/main" id="{3B47D934-E2D7-6E14-E383-2295B1205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3">
            <a:extLst>
              <a:ext uri="{FF2B5EF4-FFF2-40B4-BE49-F238E27FC236}">
                <a16:creationId xmlns:a16="http://schemas.microsoft.com/office/drawing/2014/main" id="{C704B56D-3E59-C724-55FD-2CA2061A7BD1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1267" name="Rectangle 17">
            <a:extLst>
              <a:ext uri="{FF2B5EF4-FFF2-40B4-BE49-F238E27FC236}">
                <a16:creationId xmlns:a16="http://schemas.microsoft.com/office/drawing/2014/main" id="{472EE6EA-503D-31A7-B81B-B7088794EBA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01DB28-5AE8-4524-AAAE-7CB3C321709E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9AC26755-25DF-29D9-D4C8-F3A931EBCE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Text Box 2">
            <a:extLst>
              <a:ext uri="{FF2B5EF4-FFF2-40B4-BE49-F238E27FC236}">
                <a16:creationId xmlns:a16="http://schemas.microsoft.com/office/drawing/2014/main" id="{B47C5239-0BA1-35C9-3B54-886D09699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3">
            <a:extLst>
              <a:ext uri="{FF2B5EF4-FFF2-40B4-BE49-F238E27FC236}">
                <a16:creationId xmlns:a16="http://schemas.microsoft.com/office/drawing/2014/main" id="{45ECDECC-40D3-52A5-7926-C721661BEE76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3315" name="Rectangle 17">
            <a:extLst>
              <a:ext uri="{FF2B5EF4-FFF2-40B4-BE49-F238E27FC236}">
                <a16:creationId xmlns:a16="http://schemas.microsoft.com/office/drawing/2014/main" id="{3C2450E3-CCA9-D9D1-3E6D-DCCACA61D05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31745A-3CBF-459A-ABFF-C306E0CD5C6D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350B0595-3D6B-315C-021B-3086225ACC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2">
            <a:extLst>
              <a:ext uri="{FF2B5EF4-FFF2-40B4-BE49-F238E27FC236}">
                <a16:creationId xmlns:a16="http://schemas.microsoft.com/office/drawing/2014/main" id="{9C999741-591F-309E-3C4E-C6700A8F9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3">
            <a:extLst>
              <a:ext uri="{FF2B5EF4-FFF2-40B4-BE49-F238E27FC236}">
                <a16:creationId xmlns:a16="http://schemas.microsoft.com/office/drawing/2014/main" id="{77EF4F61-E533-6C82-F95C-09C811E815B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5363" name="Rectangle 17">
            <a:extLst>
              <a:ext uri="{FF2B5EF4-FFF2-40B4-BE49-F238E27FC236}">
                <a16:creationId xmlns:a16="http://schemas.microsoft.com/office/drawing/2014/main" id="{C1207E04-9649-64A2-76F1-72E6DF18249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DB2F2F-CF2C-4686-A8B0-38B768EEF27B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5364" name="Rectangle 1">
            <a:extLst>
              <a:ext uri="{FF2B5EF4-FFF2-40B4-BE49-F238E27FC236}">
                <a16:creationId xmlns:a16="http://schemas.microsoft.com/office/drawing/2014/main" id="{A7E8D397-98D9-95F7-BD6C-E5F6F7448E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5" name="Text Box 2">
            <a:extLst>
              <a:ext uri="{FF2B5EF4-FFF2-40B4-BE49-F238E27FC236}">
                <a16:creationId xmlns:a16="http://schemas.microsoft.com/office/drawing/2014/main" id="{D514EA06-9D27-B07E-8476-A86A65A3A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>
            <a:extLst>
              <a:ext uri="{FF2B5EF4-FFF2-40B4-BE49-F238E27FC236}">
                <a16:creationId xmlns:a16="http://schemas.microsoft.com/office/drawing/2014/main" id="{1410CC5F-903F-4C10-D7D5-B6834EFC4A8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7411" name="Rectangle 17">
            <a:extLst>
              <a:ext uri="{FF2B5EF4-FFF2-40B4-BE49-F238E27FC236}">
                <a16:creationId xmlns:a16="http://schemas.microsoft.com/office/drawing/2014/main" id="{FB7D92BD-D4E8-D13A-8865-3BDB96F2F5C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AC154A-8BC9-4B6E-B7BA-3D5C805D7A71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7412" name="Rectangle 1">
            <a:extLst>
              <a:ext uri="{FF2B5EF4-FFF2-40B4-BE49-F238E27FC236}">
                <a16:creationId xmlns:a16="http://schemas.microsoft.com/office/drawing/2014/main" id="{CFD8FD57-BB96-590B-4CB2-AF433EC420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3" name="Text Box 2">
            <a:extLst>
              <a:ext uri="{FF2B5EF4-FFF2-40B4-BE49-F238E27FC236}">
                <a16:creationId xmlns:a16="http://schemas.microsoft.com/office/drawing/2014/main" id="{69BB5D51-B782-A89C-F5F6-ABD956B8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>
            <a:extLst>
              <a:ext uri="{FF2B5EF4-FFF2-40B4-BE49-F238E27FC236}">
                <a16:creationId xmlns:a16="http://schemas.microsoft.com/office/drawing/2014/main" id="{B2FA3B54-F7C6-4BB7-59AD-F9B5ADC29D9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19459" name="Rectangle 17">
            <a:extLst>
              <a:ext uri="{FF2B5EF4-FFF2-40B4-BE49-F238E27FC236}">
                <a16:creationId xmlns:a16="http://schemas.microsoft.com/office/drawing/2014/main" id="{C0F586BC-09B4-34A1-DAF5-C1180B7CA2A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AE8254-EA97-4601-BB63-3DC5168A42AD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0CB01AD1-61CD-37CE-5995-FF70966378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1" name="Text Box 2">
            <a:extLst>
              <a:ext uri="{FF2B5EF4-FFF2-40B4-BE49-F238E27FC236}">
                <a16:creationId xmlns:a16="http://schemas.microsoft.com/office/drawing/2014/main" id="{2369D959-72D6-BE4B-92FC-D9B239428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>
            <a:extLst>
              <a:ext uri="{FF2B5EF4-FFF2-40B4-BE49-F238E27FC236}">
                <a16:creationId xmlns:a16="http://schemas.microsoft.com/office/drawing/2014/main" id="{3472789E-EDA6-B016-AC66-2A43338CBBF6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hu-HU" altLang="hu-HU">
                <a:latin typeface="Arial" panose="020B0604020202020204" pitchFamily="34" charset="0"/>
              </a:rPr>
              <a:t>16-07-18</a:t>
            </a:r>
          </a:p>
        </p:txBody>
      </p:sp>
      <p:sp>
        <p:nvSpPr>
          <p:cNvPr id="21507" name="Rectangle 17">
            <a:extLst>
              <a:ext uri="{FF2B5EF4-FFF2-40B4-BE49-F238E27FC236}">
                <a16:creationId xmlns:a16="http://schemas.microsoft.com/office/drawing/2014/main" id="{44862D7D-207F-2A64-DF5C-023F75A6984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5732B0-7422-4B8C-8F00-AC4A417853F5}" type="slidenum">
              <a:rPr lang="hu-HU" altLang="hu-HU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1508" name="Rectangle 1">
            <a:extLst>
              <a:ext uri="{FF2B5EF4-FFF2-40B4-BE49-F238E27FC236}">
                <a16:creationId xmlns:a16="http://schemas.microsoft.com/office/drawing/2014/main" id="{81F3CC7B-3BDA-D6BD-EC73-D516AC6C06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9" name="Text Box 2">
            <a:extLst>
              <a:ext uri="{FF2B5EF4-FFF2-40B4-BE49-F238E27FC236}">
                <a16:creationId xmlns:a16="http://schemas.microsoft.com/office/drawing/2014/main" id="{55702FE5-D5AA-2A65-C7A5-63DFA50A2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0FA3B-8568-BD23-74FD-74FD3CC8417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B1861-6375-5DE5-1262-3E3F3AEA4AE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693F1-7B78-1FA5-76BC-01909628A2B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A2FDA-13CA-456F-A62B-12DA058F6B72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975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FB46A9-784B-CEE6-932E-16C05A32BC8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406DF-4D5C-0AC0-5C56-357550C2261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13B14-7430-307D-C097-213F9E75F89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59FDD-4AC5-4DE0-BD97-FE54F9D08132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2423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16700" y="277813"/>
            <a:ext cx="2052638" cy="5835650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07100" cy="58356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8CF462-CBED-5691-2E8B-0F7AD8ADCB1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407CE4-5CDE-CBD4-11B7-E973868C009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D839A2-D919-6F2E-BF5E-F6D3BB13A10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B0BFB8-CC35-4ADE-B1DE-5E4D929CC7A2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3206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Cím, szöveg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12138" cy="1122362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29075" cy="45132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38675" y="1600200"/>
            <a:ext cx="4030663" cy="21796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638675" y="3932238"/>
            <a:ext cx="4030663" cy="21812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6C6C771-89DB-6050-04B6-B12D54F4A1A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4E32A2E-0B46-21B2-9027-BFFAEA0C8C8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A0C1241-4CF6-4800-7757-C058E389BA9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A5D84-5F21-46EB-BB08-FB67B6F5A35A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235139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8DC2F-D711-5E82-FEE1-66B261F4E32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B2A068-7921-1F73-B5D7-F46228D46AE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537D9-1E92-50B2-1331-95831D34AC8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1DE63-A9F1-4F5F-B7E8-A5A82157273C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093324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9A79B1-6E23-CF33-622A-32E1546F4D4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C7C89-5B89-2B04-ABFB-5DD8FAE4323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0B491-CCB8-5BA6-1F44-176808A13B0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52B8D-0B6E-49A9-8FFA-24D5DFD3A469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1920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BD411D-3B1B-1C09-7619-8518A90A0F4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20FEB4-3024-0C1B-7D7E-D5EFF7CDD98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777988-4CFB-B3EF-815D-F826EDB413A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19E23B-F178-4E02-BE53-A13919B973EB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278980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52BF3A2-9689-4ADC-BE34-08106702299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E2B95D-3083-9941-E226-FBF66CF75CC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735918F-FC27-25D8-AAC0-BCCBC8125F6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4065C-A5AA-4F3C-A118-5BA0A39D5D7C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145942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CE80827-1521-205C-9B0A-E4FBD8E2540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9B8C9BB-74B4-617C-3221-DEAC4E84186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7AE4D26-5248-62CB-1B01-5667308FB9A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FFAEA-69F2-4DCF-AC84-CFDCAC089832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071737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460745E-E198-B761-C40F-D9AEA6EF1A8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E5B85C-AA37-1AC7-3271-86B139933A5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F6B02E-9B44-5231-D430-520FAF3B395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FD2DC-3E87-44C7-B1BA-2BD5F28B17C6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69791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A212B0B-0940-6FFA-81C2-0EFC26C29E5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10F6E9-59B8-34D2-A5BC-7812CE0CB7B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422C70A-F5E7-8404-26B6-697BCDA333B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B09087-761A-432F-8990-703A8602E69F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1627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3E010B-798F-13F1-C552-DDDFC3E3653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52B2F-14A7-2FE7-8791-2B63D81FD75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7CEA5-3F01-F559-38AB-9562EAB4F6B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BADCD-357E-4476-8081-96DB2DF1E7E6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031605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1B40FA-8812-3F2A-9444-3D34106E829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2CA69DA-7190-73DC-5367-D0E4765D390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912B59A-1F72-D883-A16F-07C399B0699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DCC3D-B771-4B40-B972-133175FC194C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27046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9241169-8259-7DC5-BB59-7FA5010F06B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99F42A5-78C5-8D79-6146-6E211978B9F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4830319-3377-092C-423B-92C24EC9E98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2CE91-A44F-43A5-BAEE-28A940A30176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94340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CE55F6-56F4-3908-27BA-F034AF2020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092D3-72AB-C80C-2CC9-71348D38844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8BB489-46B2-9ECE-37D8-6FD3DDC6C57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5EEDA-213F-49CA-A68A-E6ED540A45B3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639724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48438" y="1524000"/>
            <a:ext cx="1971675" cy="4652963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28650" y="1524000"/>
            <a:ext cx="5767388" cy="4652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95972-51A6-3C05-394F-E79E0C22B6A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CD305-EE45-FAC7-446E-B4F806F6E11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AD8B9-42AA-9CD3-BB7F-BD146C6497C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AD824-BE5A-423C-88DB-85DED2A3B33D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97503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B94255-8344-85D0-BE26-E92D4FC3EEF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C5674F-4692-E493-3098-EADA24A9656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74D77B-F29A-4690-407B-058E2ED8C7E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90F81-9F6D-4017-9957-AB64FD3AEFD9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160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29075" cy="45132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0663" cy="45132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145E81-F81A-793F-E1DF-EC023BF124D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272DE3A-E79B-0381-86C3-072487D5433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B24A508-5A08-B387-5C68-475FA885285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76083-65CD-4857-AD27-8D7C55A65FC0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13470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7CCCF5D-7512-0623-5DEC-35627638779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0DD6D42-4FAF-16F4-6875-7CE04816EA0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5D2BDE8-F428-D91D-3216-AD6FD122561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95DB9D-DFA5-4344-8B84-A7909BFB74A8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08609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DDFF3C6-9706-D16A-9112-B9E64A1E1F5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3B4287-3EC0-66BA-5CB6-B63A16ADE19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B967C7-9CE4-861A-3856-7FCA442F902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0421CF-A063-4779-9FD3-EBA72A66C988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2192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B3BFC29-E6DE-2106-514C-5437303B0AC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92498EA-E23A-6840-3FF7-3A0A2EB83B4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1EE15E-B7CD-DE68-74F6-5E981D75ADB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81D7A0-4436-4913-983D-24954E34EEBD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1709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72D876-645F-A6D0-F01C-902A7D6F6D8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209BE11-CAED-43ED-53D2-27595B096F8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55A8DBB-9664-457A-23A7-F3E3EBA9817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00D3A7-14F7-4CB5-828E-C4730059FDBE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2011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F42A174-71D3-9F6C-1B51-71DA56D7B7E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A8DCAA6-162C-AC18-1F01-8D6878767A9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4A1FCE0-959A-73A4-654F-B2F8245B6BF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2633B-44B0-4077-A9F2-3A281C766AF7}" type="slidenum">
              <a:rPr lang="hu-HU" altLang="hu-HU"/>
              <a:pPr/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741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B262DE0B-5169-9778-F9DB-29DC0F3D9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12138" cy="112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hu-HU"/>
              <a:t>Címszöveg formátumának szerkesztése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9FE4F09-05E4-F7A2-B491-C7226EE05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2138" cy="451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hu-HU"/>
              <a:t>Vázlatszöveg formátumának szerkesztése</a:t>
            </a:r>
          </a:p>
          <a:p>
            <a:pPr lvl="1"/>
            <a:r>
              <a:rPr lang="en-GB" altLang="hu-HU"/>
              <a:t>Második vázlatszint</a:t>
            </a:r>
          </a:p>
          <a:p>
            <a:pPr lvl="2"/>
            <a:r>
              <a:rPr lang="en-GB" altLang="hu-HU"/>
              <a:t>Harmadik vázlatszint</a:t>
            </a:r>
          </a:p>
          <a:p>
            <a:pPr lvl="3"/>
            <a:r>
              <a:rPr lang="en-GB" altLang="hu-HU"/>
              <a:t>Negyedik vázlatszint</a:t>
            </a:r>
          </a:p>
          <a:p>
            <a:pPr lvl="4"/>
            <a:r>
              <a:rPr lang="en-GB" altLang="hu-HU"/>
              <a:t>Ötödik vázlatszint</a:t>
            </a:r>
          </a:p>
          <a:p>
            <a:pPr lvl="4"/>
            <a:r>
              <a:rPr lang="en-GB" altLang="hu-HU"/>
              <a:t>Hatodik vázlatszint</a:t>
            </a:r>
          </a:p>
          <a:p>
            <a:pPr lvl="4"/>
            <a:r>
              <a:rPr lang="en-GB" altLang="hu-HU"/>
              <a:t>Hetedik vázlatszint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0D3A773-3B78-8EA5-CF5E-1D370B85A34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3638"/>
            <a:ext cx="2116138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C0B2C65-1E8E-55CB-CE40-49CF8D11D92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78138" cy="43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5E7CCCB-EC28-9688-E41E-E2E5FB4E5E8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16138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D9B9391C-6A97-4E39-9852-2E87A64D033D}" type="slidenum">
              <a:rPr lang="hu-HU" altLang="hu-HU"/>
              <a:pPr/>
              <a:t>‹#›</a:t>
            </a:fld>
            <a:endParaRPr lang="hu-HU" altLang="hu-HU"/>
          </a:p>
        </p:txBody>
      </p:sp>
      <p:sp>
        <p:nvSpPr>
          <p:cNvPr id="1031" name="Freeform 6">
            <a:extLst>
              <a:ext uri="{FF2B5EF4-FFF2-40B4-BE49-F238E27FC236}">
                <a16:creationId xmlns:a16="http://schemas.microsoft.com/office/drawing/2014/main" id="{462F2BBB-7E92-1E86-4488-D91367591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 cap="flat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>
            <a:extLst>
              <a:ext uri="{FF2B5EF4-FFF2-40B4-BE49-F238E27FC236}">
                <a16:creationId xmlns:a16="http://schemas.microsoft.com/office/drawing/2014/main" id="{CCA1FDD7-A640-4C38-FC20-3E27F33BD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 cap="sq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 kern="1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8EB01E48-F327-505D-EE71-1B1D29613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7605713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hu-HU"/>
              <a:t>Címszöveg formátumának szerkesztése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26DC8C-DC2A-93BA-1A25-553DA57A9A6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81200" y="3962400"/>
            <a:ext cx="6535738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700"/>
              </a:spcBef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spcBef>
                <a:spcPts val="700"/>
              </a:spcBef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700"/>
              </a:spcBef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371600">
              <a:spcBef>
                <a:spcPts val="700"/>
              </a:spcBef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828800">
              <a:spcBef>
                <a:spcPts val="700"/>
              </a:spcBef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defTabSz="449263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defTabSz="449263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defTabSz="449263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defTabSz="449263" fontAlgn="base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hu-HU" dirty="0" err="1"/>
              <a:t>Szöveg</a:t>
            </a:r>
            <a:r>
              <a:rPr lang="en-GB" altLang="hu-HU" dirty="0"/>
              <a:t> </a:t>
            </a:r>
            <a:r>
              <a:rPr lang="en-GB" altLang="hu-HU" dirty="0" err="1"/>
              <a:t>beírásához</a:t>
            </a:r>
            <a:r>
              <a:rPr lang="en-GB" altLang="hu-HU" dirty="0"/>
              <a:t> </a:t>
            </a:r>
            <a:r>
              <a:rPr lang="en-GB" altLang="hu-HU" dirty="0" err="1"/>
              <a:t>kattintson</a:t>
            </a:r>
            <a:r>
              <a:rPr lang="en-GB" altLang="hu-HU" dirty="0"/>
              <a:t> ide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A82FF14-A03A-B19D-F3BA-BD60667B7A1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3638"/>
            <a:ext cx="2116138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hu-HU" altLang="hu-HU"/>
              <a:t>16-07-18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A50B7CA-74D1-189B-4C38-3A09B74E2D3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3638"/>
            <a:ext cx="2878138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7A0A262-9A32-1A4F-8244-83E72B78B3B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16138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449263" algn="l"/>
                <a:tab pos="898525" algn="l"/>
                <a:tab pos="1347788" algn="l"/>
                <a:tab pos="1797050" algn="l"/>
              </a:tabLst>
              <a:defRPr sz="1200">
                <a:solidFill>
                  <a:srgbClr val="000000"/>
                </a:solidFill>
                <a:latin typeface="Garamond" panose="02020404030301010803" pitchFamily="18" charset="0"/>
                <a:cs typeface="Segoe UI" panose="020B0502040204020203" pitchFamily="34" charset="0"/>
              </a:defRPr>
            </a:lvl1pPr>
          </a:lstStyle>
          <a:p>
            <a:fld id="{7D7B4BD1-D9AE-4C3E-8F4C-A6D62DCD4845}" type="slidenum">
              <a:rPr lang="hu-HU" altLang="hu-HU"/>
              <a:pPr/>
              <a:t>‹#›</a:t>
            </a:fld>
            <a:endParaRPr lang="hu-HU" altLang="hu-HU"/>
          </a:p>
        </p:txBody>
      </p:sp>
      <p:sp>
        <p:nvSpPr>
          <p:cNvPr id="2055" name="Freeform 6">
            <a:extLst>
              <a:ext uri="{FF2B5EF4-FFF2-40B4-BE49-F238E27FC236}">
                <a16:creationId xmlns:a16="http://schemas.microsoft.com/office/drawing/2014/main" id="{1AA266BA-D3B7-E4D2-8D55-99CD96D4E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 cap="flat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7">
            <a:extLst>
              <a:ext uri="{FF2B5EF4-FFF2-40B4-BE49-F238E27FC236}">
                <a16:creationId xmlns:a16="http://schemas.microsoft.com/office/drawing/2014/main" id="{C11DF649-2D25-FAA0-5F02-2448D705C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1588"/>
          </a:xfrm>
          <a:prstGeom prst="line">
            <a:avLst/>
          </a:prstGeom>
          <a:noFill/>
          <a:ln w="19080" cap="sq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 kern="1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5000">
          <a:solidFill>
            <a:srgbClr val="006633"/>
          </a:solidFill>
          <a:latin typeface="Garamond" panose="02020404030301010803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ctr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ctr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>
            <a:extLst>
              <a:ext uri="{FF2B5EF4-FFF2-40B4-BE49-F238E27FC236}">
                <a16:creationId xmlns:a16="http://schemas.microsoft.com/office/drawing/2014/main" id="{DCFCF228-7359-0A14-5D2F-8E8C447B6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/>
          <a:stretch>
            <a:fillRect/>
          </a:stretch>
        </p:blipFill>
        <p:spPr bwMode="auto">
          <a:xfrm>
            <a:off x="0" y="1052513"/>
            <a:ext cx="6226175" cy="500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798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6A03D640-50FC-1664-5582-C2CE370A76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br>
              <a:rPr lang="hu-HU" altLang="hu-HU" sz="3200" b="1" i="1">
                <a:latin typeface="Times New Roman" panose="02020603050405020304" pitchFamily="18" charset="0"/>
              </a:rPr>
            </a:br>
            <a:endParaRPr lang="hu-HU" altLang="hu-HU" sz="3200" b="1" i="1">
              <a:latin typeface="Times New Roman" panose="02020603050405020304" pitchFamily="18" charset="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ED6C6C09-09A0-170B-0A2C-2EE24F4CE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9638" y="277813"/>
            <a:ext cx="7777162" cy="5832475"/>
          </a:xfrm>
        </p:spPr>
        <p:txBody>
          <a:bodyPr/>
          <a:lstStyle/>
          <a:p>
            <a:pPr indent="-325438" algn="r" eaLnBrk="1" hangingPunct="1">
              <a:spcBef>
                <a:spcPts val="500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2000" b="1" i="1">
              <a:latin typeface="Palatino Linotype" panose="02040502050505030304" pitchFamily="18" charset="0"/>
            </a:endParaRPr>
          </a:p>
          <a:p>
            <a:pPr indent="-325438" algn="r" eaLnBrk="1" hangingPunct="1">
              <a:spcBef>
                <a:spcPts val="625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2500" i="1">
              <a:solidFill>
                <a:srgbClr val="006633"/>
              </a:solidFill>
              <a:latin typeface="Palatino Linotype" panose="02040502050505030304" pitchFamily="18" charset="0"/>
            </a:endParaRPr>
          </a:p>
          <a:p>
            <a:pPr indent="-325438" algn="r" eaLnBrk="1" hangingPunct="1">
              <a:spcBef>
                <a:spcPts val="625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2500" i="1">
              <a:solidFill>
                <a:srgbClr val="006633"/>
              </a:solidFill>
              <a:latin typeface="Palatino Linotype" panose="02040502050505030304" pitchFamily="18" charset="0"/>
            </a:endParaRPr>
          </a:p>
          <a:p>
            <a:pPr indent="-325438" algn="r" eaLnBrk="1" hangingPunct="1">
              <a:spcBef>
                <a:spcPts val="800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3200" i="1">
                <a:solidFill>
                  <a:srgbClr val="006633"/>
                </a:solidFill>
                <a:latin typeface="Monotype Corsiva" panose="03010101010201010101" pitchFamily="66" charset="0"/>
              </a:rPr>
              <a:t>Turbucz Dávid </a:t>
            </a:r>
          </a:p>
          <a:p>
            <a:pPr indent="-325438" algn="r" eaLnBrk="1" hangingPunct="1">
              <a:spcBef>
                <a:spcPts val="800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2400" i="1">
                <a:solidFill>
                  <a:srgbClr val="006633"/>
                </a:solidFill>
                <a:latin typeface="Monotype Corsiva" panose="03010101010201010101" pitchFamily="66" charset="0"/>
              </a:rPr>
              <a:t>(HUN-REN BTK TTI)</a:t>
            </a:r>
          </a:p>
          <a:p>
            <a:pPr indent="-325438" algn="r" eaLnBrk="1" hangingPunct="1">
              <a:spcBef>
                <a:spcPts val="800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3200" i="1">
              <a:solidFill>
                <a:srgbClr val="006633"/>
              </a:solidFill>
              <a:latin typeface="Monotype Corsiva" panose="03010101010201010101" pitchFamily="66" charset="0"/>
            </a:endParaRPr>
          </a:p>
          <a:p>
            <a:pPr indent="-325438" algn="r" eaLnBrk="1" hangingPunct="1">
              <a:spcBef>
                <a:spcPts val="800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3200" i="1">
                <a:solidFill>
                  <a:srgbClr val="006633"/>
                </a:solidFill>
                <a:latin typeface="Monotype Corsiva" panose="03010101010201010101" pitchFamily="66" charset="0"/>
              </a:rPr>
              <a:t>Bel- és külpolitikai irányok</a:t>
            </a:r>
          </a:p>
          <a:p>
            <a:pPr indent="-325438" algn="r" eaLnBrk="1" hangingPunct="1">
              <a:spcBef>
                <a:spcPts val="800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3200" i="1">
                <a:solidFill>
                  <a:srgbClr val="006633"/>
                </a:solidFill>
                <a:latin typeface="Monotype Corsiva" panose="03010101010201010101" pitchFamily="66" charset="0"/>
              </a:rPr>
              <a:t>1921 és 1938 között</a:t>
            </a:r>
          </a:p>
          <a:p>
            <a:pPr indent="-325438" algn="r" eaLnBrk="1" hangingPunct="1">
              <a:spcBef>
                <a:spcPts val="800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3200" i="1">
              <a:solidFill>
                <a:srgbClr val="006633"/>
              </a:solidFill>
              <a:latin typeface="Monotype Corsiva" panose="03010101010201010101" pitchFamily="66" charset="0"/>
            </a:endParaRPr>
          </a:p>
          <a:p>
            <a:pPr indent="-325438" algn="r" eaLnBrk="1" hangingPunct="1">
              <a:spcBef>
                <a:spcPts val="800"/>
              </a:spcBef>
              <a:buClrTx/>
              <a:buSzPct val="65000"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hu-HU" altLang="hu-HU" sz="3200" i="1">
              <a:solidFill>
                <a:srgbClr val="006633"/>
              </a:solidFill>
              <a:latin typeface="Monotype Corsiva" panose="03010101010201010101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0BCCC8E9-6759-8D01-775E-5F9B81A24E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Rendszerstabilizációs törekvések II.</a:t>
            </a:r>
          </a:p>
        </p:txBody>
      </p:sp>
      <p:pic>
        <p:nvPicPr>
          <p:cNvPr id="22531" name="Kép 3">
            <a:extLst>
              <a:ext uri="{FF2B5EF4-FFF2-40B4-BE49-F238E27FC236}">
                <a16:creationId xmlns:a16="http://schemas.microsoft.com/office/drawing/2014/main" id="{AC64F114-AB75-0895-20E8-C0EE5C126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2"/>
          <a:stretch>
            <a:fillRect/>
          </a:stretch>
        </p:blipFill>
        <p:spPr bwMode="auto">
          <a:xfrm>
            <a:off x="395288" y="981075"/>
            <a:ext cx="3825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Kép 4">
            <a:extLst>
              <a:ext uri="{FF2B5EF4-FFF2-40B4-BE49-F238E27FC236}">
                <a16:creationId xmlns:a16="http://schemas.microsoft.com/office/drawing/2014/main" id="{D1E5963A-5BFB-0EC2-302E-4E8C296CD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0"/>
          <a:stretch>
            <a:fillRect/>
          </a:stretch>
        </p:blipFill>
        <p:spPr bwMode="auto">
          <a:xfrm>
            <a:off x="4224338" y="981075"/>
            <a:ext cx="41719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E8CEE9E0-F80E-1916-1944-A71197BBD8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1800" y="260350"/>
            <a:ext cx="8229600" cy="103505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Rendszerstabilizációs törekvések III.</a:t>
            </a:r>
          </a:p>
        </p:txBody>
      </p:sp>
      <p:graphicFrame>
        <p:nvGraphicFramePr>
          <p:cNvPr id="14338" name="Group 2">
            <a:extLst>
              <a:ext uri="{FF2B5EF4-FFF2-40B4-BE49-F238E27FC236}">
                <a16:creationId xmlns:a16="http://schemas.microsoft.com/office/drawing/2014/main" id="{441942F2-F79C-232A-CA49-B9F551392FB0}"/>
              </a:ext>
            </a:extLst>
          </p:cNvPr>
          <p:cNvGraphicFramePr>
            <a:graphicFrameLocks noGrp="1"/>
          </p:cNvGraphicFramePr>
          <p:nvPr/>
        </p:nvGraphicFramePr>
        <p:xfrm>
          <a:off x="398463" y="1196975"/>
          <a:ext cx="8423275" cy="3705225"/>
        </p:xfrm>
        <a:graphic>
          <a:graphicData uri="http://schemas.openxmlformats.org/drawingml/2006/table">
            <a:tbl>
              <a:tblPr/>
              <a:tblGrid>
                <a:gridCol w="1684020">
                  <a:extLst>
                    <a:ext uri="{9D8B030D-6E8A-4147-A177-3AD203B41FA5}">
                      <a16:colId xmlns:a16="http://schemas.microsoft.com/office/drawing/2014/main" val="3332068071"/>
                    </a:ext>
                  </a:extLst>
                </a:gridCol>
                <a:gridCol w="1684021">
                  <a:extLst>
                    <a:ext uri="{9D8B030D-6E8A-4147-A177-3AD203B41FA5}">
                      <a16:colId xmlns:a16="http://schemas.microsoft.com/office/drawing/2014/main" val="234775194"/>
                    </a:ext>
                  </a:extLst>
                </a:gridCol>
                <a:gridCol w="1685607">
                  <a:extLst>
                    <a:ext uri="{9D8B030D-6E8A-4147-A177-3AD203B41FA5}">
                      <a16:colId xmlns:a16="http://schemas.microsoft.com/office/drawing/2014/main" val="2699130264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1497520934"/>
                    </a:ext>
                  </a:extLst>
                </a:gridCol>
                <a:gridCol w="1685607">
                  <a:extLst>
                    <a:ext uri="{9D8B030D-6E8A-4147-A177-3AD203B41FA5}">
                      <a16:colId xmlns:a16="http://schemas.microsoft.com/office/drawing/2014/main" val="213035082"/>
                    </a:ext>
                  </a:extLst>
                </a:gridCol>
              </a:tblGrid>
              <a:tr h="532130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hu-HU" altLang="hu-H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1920. évi I. tc.</a:t>
                      </a:r>
                    </a:p>
                  </a:txBody>
                  <a:tcPr marL="89983" marR="89983" marT="6013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1920. évi XVII. tc.</a:t>
                      </a:r>
                    </a:p>
                  </a:txBody>
                  <a:tcPr marL="89983" marR="89983" marT="6013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1933. évi XXIII. tc.</a:t>
                      </a:r>
                    </a:p>
                  </a:txBody>
                  <a:tcPr marL="89983" marR="89983" marT="6013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1937. évi XIX. tc.</a:t>
                      </a:r>
                    </a:p>
                  </a:txBody>
                  <a:tcPr marL="89983" marR="89983" marT="60135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743397"/>
                  </a:ext>
                </a:extLst>
              </a:tr>
              <a:tr h="364744">
                <a:tc gridSpan="5"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a törvényhozással kapcsolatos jogok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000738"/>
                  </a:ext>
                </a:extLst>
              </a:tr>
              <a:tr h="364744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vétójog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60 nap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2 × 6 hónap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61119"/>
                  </a:ext>
                </a:extLst>
              </a:tr>
              <a:tr h="364744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elnapolás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nincs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30 napra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korlátlan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48603"/>
                  </a:ext>
                </a:extLst>
              </a:tr>
              <a:tr h="364744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feloszlatás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korlátozott</a:t>
                      </a:r>
                    </a:p>
                  </a:txBody>
                  <a:tcPr marL="89983" marR="89983" marT="6280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új választás kiírásával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44238"/>
                  </a:ext>
                </a:extLst>
              </a:tr>
              <a:tr h="364744">
                <a:tc gridSpan="5"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utódajánlási jog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53953"/>
                  </a:ext>
                </a:extLst>
              </a:tr>
              <a:tr h="364744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hu-HU" altLang="hu-H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nincs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van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8389"/>
                  </a:ext>
                </a:extLst>
              </a:tr>
              <a:tr h="364744">
                <a:tc gridSpan="5"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felelőssége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66832"/>
                  </a:ext>
                </a:extLst>
              </a:tr>
              <a:tr h="619886"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hu-HU" altLang="hu-HU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felelős</a:t>
                      </a:r>
                    </a:p>
                  </a:txBody>
                  <a:tcPr marL="89983" marR="89983" marT="62802" marB="46800" anchor="ctr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ts val="7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6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55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</a:tabLst>
                      </a:pPr>
                      <a:r>
                        <a:rPr kumimoji="0" lang="hu-HU" altLang="hu-H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már nem felelős</a:t>
                      </a:r>
                    </a:p>
                  </a:txBody>
                  <a:tcPr marL="89983" marR="89983" marT="62802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8078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2B71D2C2-C5AD-0258-AFA6-5838BF423C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Rendszerstabilizációs törekvések IV.</a:t>
            </a:r>
          </a:p>
        </p:txBody>
      </p:sp>
      <p:pic>
        <p:nvPicPr>
          <p:cNvPr id="26627" name="Kép 1">
            <a:extLst>
              <a:ext uri="{FF2B5EF4-FFF2-40B4-BE49-F238E27FC236}">
                <a16:creationId xmlns:a16="http://schemas.microsoft.com/office/drawing/2014/main" id="{2DF64371-9309-6120-2C0F-F53345962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052513"/>
            <a:ext cx="3346450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Szövegdoboz 3">
            <a:extLst>
              <a:ext uri="{FF2B5EF4-FFF2-40B4-BE49-F238E27FC236}">
                <a16:creationId xmlns:a16="http://schemas.microsoft.com/office/drawing/2014/main" id="{5B8E3A8E-695B-54CE-DF4B-E16C82666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813425"/>
            <a:ext cx="741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Az 1938. április rádióbeszéd letisztázott változata                                                                           A </a:t>
            </a:r>
            <a:r>
              <a:rPr lang="hu-HU" altLang="hu-HU" sz="10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Pesti Napló </a:t>
            </a:r>
            <a:r>
              <a:rPr lang="hu-HU" altLang="hu-HU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tudósításának első része</a:t>
            </a:r>
          </a:p>
        </p:txBody>
      </p:sp>
      <p:pic>
        <p:nvPicPr>
          <p:cNvPr id="26629" name="Kép 4">
            <a:extLst>
              <a:ext uri="{FF2B5EF4-FFF2-40B4-BE49-F238E27FC236}">
                <a16:creationId xmlns:a16="http://schemas.microsoft.com/office/drawing/2014/main" id="{198150A2-7341-B67D-3102-D4489D6C6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020763"/>
            <a:ext cx="3240087" cy="478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71F205DE-B2F0-63D6-5B43-A1BADEBD21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Az Imrédy-kormány kinevezése</a:t>
            </a:r>
          </a:p>
        </p:txBody>
      </p:sp>
      <p:sp>
        <p:nvSpPr>
          <p:cNvPr id="28675" name="Szövegdoboz 3">
            <a:extLst>
              <a:ext uri="{FF2B5EF4-FFF2-40B4-BE49-F238E27FC236}">
                <a16:creationId xmlns:a16="http://schemas.microsoft.com/office/drawing/2014/main" id="{59EAAEF3-98C0-E74E-A789-E66D111D9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813425"/>
            <a:ext cx="74183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Internetes elérés: https://filmhiradokonline.hu/watch.php?id=2797 </a:t>
            </a:r>
          </a:p>
        </p:txBody>
      </p:sp>
      <p:pic>
        <p:nvPicPr>
          <p:cNvPr id="28676" name="Kép 1">
            <a:extLst>
              <a:ext uri="{FF2B5EF4-FFF2-40B4-BE49-F238E27FC236}">
                <a16:creationId xmlns:a16="http://schemas.microsoft.com/office/drawing/2014/main" id="{5A022724-84FA-F00A-0DA5-129831BD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066800"/>
            <a:ext cx="7596188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ím 1">
            <a:extLst>
              <a:ext uri="{FF2B5EF4-FFF2-40B4-BE49-F238E27FC236}">
                <a16:creationId xmlns:a16="http://schemas.microsoft.com/office/drawing/2014/main" id="{707D7646-2385-77C6-571D-FE8C562F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060575"/>
            <a:ext cx="8212138" cy="1122363"/>
          </a:xfrm>
        </p:spPr>
        <p:txBody>
          <a:bodyPr/>
          <a:lstStyle/>
          <a:p>
            <a:r>
              <a:rPr lang="hu-HU" altLang="hu-HU"/>
              <a:t>Köszönöm szépen a figyelmet!</a:t>
            </a:r>
          </a:p>
        </p:txBody>
      </p:sp>
    </p:spTree>
  </p:cSld>
  <p:clrMapOvr>
    <a:masterClrMapping/>
  </p:clrMapOvr>
  <p:transition spd="slow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4AC54025-0F6B-36FF-0428-56260067B1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 sz="3500"/>
              <a:t>Bethlen István és Horthy Miklós világképe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02D2274-3E2B-5A78-939A-E69299AEF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363" y="1052513"/>
            <a:ext cx="3779837" cy="5138737"/>
          </a:xfrm>
        </p:spPr>
        <p:txBody>
          <a:bodyPr/>
          <a:lstStyle/>
          <a:p>
            <a:pPr marL="325438" indent="-325438" eaLnBrk="1" hangingPunct="1">
              <a:lnSpc>
                <a:spcPct val="80000"/>
              </a:lnSpc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hasonlóságok: a korlátozott válasz-</a:t>
            </a:r>
            <a:r>
              <a:rPr lang="hu-HU" altLang="hu-HU" sz="1800" dirty="0" err="1">
                <a:latin typeface="Times New Roman" panose="02020603050405020304" pitchFamily="18" charset="0"/>
              </a:rPr>
              <a:t>tójog</a:t>
            </a:r>
            <a:r>
              <a:rPr lang="hu-HU" altLang="hu-HU" sz="1800" dirty="0">
                <a:latin typeface="Times New Roman" panose="02020603050405020304" pitchFamily="18" charset="0"/>
              </a:rPr>
              <a:t> támogatása, fenntartások a demokráciával szemben, a radikális földreform nem indokolt</a:t>
            </a: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Clr>
                <a:srgbClr val="CC9900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600"/>
              </a:spcBef>
              <a:buClr>
                <a:srgbClr val="CC9900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25438" indent="-325438" eaLnBrk="1" hangingPunct="1">
              <a:lnSpc>
                <a:spcPct val="80000"/>
              </a:lnSpc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különbözőségek: a kormányzó </a:t>
            </a:r>
            <a:r>
              <a:rPr lang="hu-HU" altLang="hu-HU" sz="1800" dirty="0" err="1">
                <a:latin typeface="Times New Roman" panose="02020603050405020304" pitchFamily="18" charset="0"/>
              </a:rPr>
              <a:t>nyi-tottsága</a:t>
            </a:r>
            <a:r>
              <a:rPr lang="hu-HU" altLang="hu-HU" sz="1800" dirty="0">
                <a:latin typeface="Times New Roman" panose="02020603050405020304" pitchFamily="18" charset="0"/>
              </a:rPr>
              <a:t> a diktatórikus és militarista megoldások iránt, Horthy </a:t>
            </a:r>
            <a:r>
              <a:rPr lang="hu-HU" altLang="hu-HU" sz="1800" dirty="0" err="1">
                <a:latin typeface="Times New Roman" panose="02020603050405020304" pitchFamily="18" charset="0"/>
              </a:rPr>
              <a:t>szimpa-tizált</a:t>
            </a:r>
            <a:r>
              <a:rPr lang="hu-HU" altLang="hu-HU" sz="1800" dirty="0">
                <a:latin typeface="Times New Roman" panose="02020603050405020304" pitchFamily="18" charset="0"/>
              </a:rPr>
              <a:t> a jobboldali radikálisok több politikai elképzelésével, például a parlamentarizmus korlátozásával </a:t>
            </a:r>
          </a:p>
          <a:p>
            <a:pPr marL="325438" indent="-325438" eaLnBrk="1" hangingPunct="1">
              <a:lnSpc>
                <a:spcPct val="80000"/>
              </a:lnSpc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25438" indent="-325438" eaLnBrk="1" hangingPunct="1">
              <a:lnSpc>
                <a:spcPct val="80000"/>
              </a:lnSpc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25438" indent="-325438" eaLnBrk="1" hangingPunct="1">
              <a:lnSpc>
                <a:spcPct val="80000"/>
              </a:lnSpc>
              <a:spcBef>
                <a:spcPts val="6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Bethlen István konzervatív-</a:t>
            </a:r>
            <a:r>
              <a:rPr lang="hu-HU" altLang="hu-HU" sz="1800" dirty="0" err="1">
                <a:latin typeface="Times New Roman" panose="02020603050405020304" pitchFamily="18" charset="0"/>
              </a:rPr>
              <a:t>liberá</a:t>
            </a:r>
            <a:r>
              <a:rPr lang="hu-HU" altLang="hu-HU" sz="1800" dirty="0">
                <a:latin typeface="Times New Roman" panose="02020603050405020304" pitchFamily="18" charset="0"/>
              </a:rPr>
              <a:t>-</a:t>
            </a:r>
            <a:r>
              <a:rPr lang="hu-HU" altLang="hu-HU" sz="1800" dirty="0" err="1">
                <a:latin typeface="Times New Roman" panose="02020603050405020304" pitchFamily="18" charset="0"/>
              </a:rPr>
              <a:t>lis</a:t>
            </a:r>
            <a:r>
              <a:rPr lang="hu-HU" altLang="hu-HU" sz="1800" dirty="0">
                <a:latin typeface="Times New Roman" panose="02020603050405020304" pitchFamily="18" charset="0"/>
              </a:rPr>
              <a:t> nézeteket vallott, míg Horthy konzervatív nézeteit, nem liberális, hanem jobboldali radikális nézetek színesítették </a:t>
            </a:r>
          </a:p>
        </p:txBody>
      </p:sp>
      <p:pic>
        <p:nvPicPr>
          <p:cNvPr id="6148" name="Kép 1">
            <a:extLst>
              <a:ext uri="{FF2B5EF4-FFF2-40B4-BE49-F238E27FC236}">
                <a16:creationId xmlns:a16="http://schemas.microsoft.com/office/drawing/2014/main" id="{BFD4AAE7-B462-DA87-E081-E43428CF8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1" r="15811"/>
          <a:stretch>
            <a:fillRect/>
          </a:stretch>
        </p:blipFill>
        <p:spPr bwMode="auto">
          <a:xfrm>
            <a:off x="4078288" y="1052513"/>
            <a:ext cx="460851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Szövegdoboz 2">
            <a:extLst>
              <a:ext uri="{FF2B5EF4-FFF2-40B4-BE49-F238E27FC236}">
                <a16:creationId xmlns:a16="http://schemas.microsoft.com/office/drawing/2014/main" id="{004318B6-F674-0493-301E-493A73B12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789613"/>
            <a:ext cx="23764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hu-HU" altLang="hu-HU" sz="1000">
                <a:solidFill>
                  <a:schemeClr val="tx1"/>
                </a:solidFill>
              </a:rPr>
              <a:t>Bethlen István és Horthy Miklós (1927)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3AAC4A5-A86F-51D7-D065-65C4864AC5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Horthy Miklós politikai metamorfózisa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3F7CBAF-8703-0AC7-2AF6-9F59AD622E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52525"/>
            <a:ext cx="5005388" cy="5194300"/>
          </a:xfrm>
        </p:spPr>
        <p:txBody>
          <a:bodyPr/>
          <a:lstStyle/>
          <a:p>
            <a:pPr marL="325438" indent="-325438" algn="just" eaLnBrk="1" hangingPunct="1">
              <a:spcBef>
                <a:spcPts val="4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a Bethlen-Gömbös szembenállás Horthy Miklós politikai szerepére is kihatott</a:t>
            </a:r>
          </a:p>
          <a:p>
            <a:pPr marL="0" indent="0" algn="just" eaLnBrk="1" hangingPunct="1">
              <a:spcBef>
                <a:spcPts val="450"/>
              </a:spcBef>
              <a:buClr>
                <a:srgbClr val="CC9900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>
              <a:latin typeface="Times New Roman" panose="02020603050405020304" pitchFamily="18" charset="0"/>
            </a:endParaRPr>
          </a:p>
          <a:p>
            <a:pPr marL="325438" indent="-325438" algn="just" eaLnBrk="1" hangingPunct="1">
              <a:spcBef>
                <a:spcPts val="4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a jobboldali radikalizmus politikai programja</a:t>
            </a:r>
          </a:p>
          <a:p>
            <a:pPr marL="338138" indent="-325438" algn="just" eaLnBrk="1" hangingPunct="1">
              <a:spcBef>
                <a:spcPts val="450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100" dirty="0">
              <a:latin typeface="Times New Roman" panose="02020603050405020304" pitchFamily="18" charset="0"/>
            </a:endParaRPr>
          </a:p>
          <a:p>
            <a:pPr marL="325438" indent="-325438" algn="just" eaLnBrk="1" hangingPunct="1">
              <a:spcBef>
                <a:spcPts val="4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„Ebben </a:t>
            </a: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az országban rendnek kell lennie, és én rendet fogok tartani. </a:t>
            </a:r>
            <a:r>
              <a:rPr lang="hu-HU" altLang="hu-HU" sz="1800" dirty="0">
                <a:latin typeface="Times New Roman" panose="02020603050405020304" pitchFamily="18" charset="0"/>
              </a:rPr>
              <a:t>A rendetlenkedőkbe belelövetek, s ha a rendetlenség a jobboldalról történik, számomra a különbség csak annyi, hogy ezekbe </a:t>
            </a: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fájó szívvel </a:t>
            </a:r>
            <a:r>
              <a:rPr lang="hu-HU" altLang="hu-HU" sz="1800" dirty="0">
                <a:latin typeface="Times New Roman" panose="02020603050405020304" pitchFamily="18" charset="0"/>
              </a:rPr>
              <a:t>fogok belelövetni, míg egy esetleg baloldalról jövő rendetlenkedésbe </a:t>
            </a: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passzióval</a:t>
            </a:r>
            <a:r>
              <a:rPr lang="hu-HU" altLang="hu-HU" sz="1800" dirty="0">
                <a:latin typeface="Times New Roman" panose="02020603050405020304" pitchFamily="18" charset="0"/>
              </a:rPr>
              <a:t>”</a:t>
            </a:r>
          </a:p>
          <a:p>
            <a:pPr marL="325438" indent="-307975" algn="r" eaLnBrk="1" hangingPunct="1">
              <a:spcBef>
                <a:spcPts val="300"/>
              </a:spcBef>
              <a:buClrTx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200" dirty="0">
                <a:latin typeface="Times New Roman" panose="02020603050405020304" pitchFamily="18" charset="0"/>
              </a:rPr>
              <a:t>(Kozma Miklós naplója, 1923. aug. 21.)</a:t>
            </a:r>
          </a:p>
          <a:p>
            <a:pPr marL="325438" indent="-307975" algn="r" eaLnBrk="1" hangingPunct="1">
              <a:spcBef>
                <a:spcPts val="300"/>
              </a:spcBef>
              <a:buClrTx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500" dirty="0">
              <a:latin typeface="Times New Roman" panose="02020603050405020304" pitchFamily="18" charset="0"/>
            </a:endParaRPr>
          </a:p>
          <a:p>
            <a:pPr marL="325438" indent="-325438" algn="just" eaLnBrk="1" hangingPunct="1">
              <a:spcBef>
                <a:spcPts val="4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a kormányzó szerepe a konszolidáció végrehaj-tásában: kinevezte Bethlen Istvánt és támogatta a konzervatív konszolidációs politikáját (a </a:t>
            </a:r>
            <a:r>
              <a:rPr lang="hu-HU" altLang="hu-HU" sz="1800" dirty="0" err="1">
                <a:latin typeface="Times New Roman" panose="02020603050405020304" pitchFamily="18" charset="0"/>
              </a:rPr>
              <a:t>jobbol</a:t>
            </a:r>
            <a:r>
              <a:rPr lang="hu-HU" altLang="hu-HU" sz="1800" dirty="0">
                <a:latin typeface="Times New Roman" panose="02020603050405020304" pitchFamily="18" charset="0"/>
              </a:rPr>
              <a:t>-dali radikálisokkal szemben is)</a:t>
            </a:r>
          </a:p>
          <a:p>
            <a:pPr marL="338138" indent="-325438" algn="just" eaLnBrk="1" hangingPunct="1">
              <a:spcBef>
                <a:spcPts val="450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300" dirty="0">
              <a:latin typeface="Times New Roman" panose="02020603050405020304" pitchFamily="18" charset="0"/>
            </a:endParaRPr>
          </a:p>
          <a:p>
            <a:pPr marL="325438" indent="-307975" algn="r" eaLnBrk="1" hangingPunct="1">
              <a:spcBef>
                <a:spcPts val="300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>
              <a:latin typeface="Times New Roman" panose="02020603050405020304" pitchFamily="18" charset="0"/>
            </a:endParaRPr>
          </a:p>
          <a:p>
            <a:pPr marL="325438" indent="-307975" algn="r" eaLnBrk="1" hangingPunct="1">
              <a:spcBef>
                <a:spcPts val="300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>
              <a:latin typeface="Times New Roman" panose="02020603050405020304" pitchFamily="18" charset="0"/>
            </a:endParaRPr>
          </a:p>
          <a:p>
            <a:pPr marL="325438" indent="-307975" algn="r" eaLnBrk="1" hangingPunct="1">
              <a:spcBef>
                <a:spcPts val="300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>
              <a:latin typeface="Times New Roman" panose="02020603050405020304" pitchFamily="18" charset="0"/>
            </a:endParaRPr>
          </a:p>
          <a:p>
            <a:pPr marL="325438" indent="-307975" algn="r" eaLnBrk="1" hangingPunct="1">
              <a:spcBef>
                <a:spcPts val="300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>
              <a:latin typeface="Times New Roman" panose="02020603050405020304" pitchFamily="18" charset="0"/>
            </a:endParaRP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E37659FA-2825-2478-B7E4-93FE895C1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1152525"/>
            <a:ext cx="3209925" cy="464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7" name="Text Box 4">
            <a:extLst>
              <a:ext uri="{FF2B5EF4-FFF2-40B4-BE49-F238E27FC236}">
                <a16:creationId xmlns:a16="http://schemas.microsoft.com/office/drawing/2014/main" id="{728E0C0E-2E8F-7467-E3C5-A27A83D59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5799138"/>
            <a:ext cx="2316163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u-HU" altLang="hu-HU" sz="1200">
                <a:latin typeface="Times New Roman" panose="02020603050405020304" pitchFamily="18" charset="0"/>
              </a:rPr>
              <a:t>Horthy Miklós az 1920-as években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8B649807-88C3-AD42-18B7-7251D9A0A6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Horthy Miklós szerepfelfogása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D125C39D-C67D-B41D-FE38-9B31CD4EA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52525"/>
            <a:ext cx="5005388" cy="5194300"/>
          </a:xfrm>
        </p:spPr>
        <p:txBody>
          <a:bodyPr/>
          <a:lstStyle/>
          <a:p>
            <a:pPr marL="325438" indent="-325438" algn="just" eaLnBrk="1" hangingPunct="1">
              <a:spcBef>
                <a:spcPts val="4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a kormányzó a napi kormányzati politika </a:t>
            </a:r>
            <a:r>
              <a:rPr lang="hu-HU" altLang="hu-HU" sz="1800" dirty="0" err="1">
                <a:latin typeface="Times New Roman" panose="02020603050405020304" pitchFamily="18" charset="0"/>
              </a:rPr>
              <a:t>alakí-tásában</a:t>
            </a:r>
            <a:r>
              <a:rPr lang="hu-HU" altLang="hu-HU" sz="1800" dirty="0">
                <a:latin typeface="Times New Roman" panose="02020603050405020304" pitchFamily="18" charset="0"/>
              </a:rPr>
              <a:t> egyre kevésbé vett részt (kivéve: had-ügyek)</a:t>
            </a:r>
          </a:p>
          <a:p>
            <a:pPr marL="0" indent="0" algn="just" eaLnBrk="1" hangingPunct="1">
              <a:spcBef>
                <a:spcPts val="450"/>
              </a:spcBef>
              <a:buClr>
                <a:srgbClr val="CC9900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25438" indent="-325438" algn="just" eaLnBrk="1" hangingPunct="1">
              <a:spcBef>
                <a:spcPts val="4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úgy tekintett magára, mint egy olyan államfőre, akinek válságos időszakokban kell aktív szerepet betöltenie</a:t>
            </a:r>
          </a:p>
          <a:p>
            <a:pPr marL="0" indent="0" algn="just" eaLnBrk="1" hangingPunct="1">
              <a:spcBef>
                <a:spcPts val="450"/>
              </a:spcBef>
              <a:buClr>
                <a:srgbClr val="CC9900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25438" indent="-325438" algn="just" eaLnBrk="1" hangingPunct="1">
              <a:spcBef>
                <a:spcPts val="4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de: igényt tartott a rendszeres tájékoztatásra</a:t>
            </a:r>
          </a:p>
          <a:p>
            <a:pPr marL="0" indent="0" algn="just" eaLnBrk="1" hangingPunct="1">
              <a:spcBef>
                <a:spcPts val="450"/>
              </a:spcBef>
              <a:buClr>
                <a:srgbClr val="CC9900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25438" indent="-325438" algn="just" eaLnBrk="1" hangingPunct="1">
              <a:spcBef>
                <a:spcPts val="4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reprezentatív funkciói: nemzet- és </a:t>
            </a:r>
            <a:r>
              <a:rPr lang="hu-HU" altLang="hu-HU" sz="1800" dirty="0" err="1">
                <a:latin typeface="Times New Roman" panose="02020603050405020304" pitchFamily="18" charset="0"/>
              </a:rPr>
              <a:t>országgyűlé-sek</a:t>
            </a:r>
            <a:r>
              <a:rPr lang="hu-HU" altLang="hu-HU" sz="1800" dirty="0">
                <a:latin typeface="Times New Roman" panose="02020603050405020304" pitchFamily="18" charset="0"/>
              </a:rPr>
              <a:t> megnyitása, követek fogadása, kiállítások megnyitása, közintézmények meglátogatása, hő-</a:t>
            </a:r>
            <a:r>
              <a:rPr lang="hu-HU" altLang="hu-HU" sz="1800" dirty="0" err="1">
                <a:latin typeface="Times New Roman" panose="02020603050405020304" pitchFamily="18" charset="0"/>
              </a:rPr>
              <a:t>si</a:t>
            </a:r>
            <a:r>
              <a:rPr lang="hu-HU" altLang="hu-HU" sz="1800" dirty="0">
                <a:latin typeface="Times New Roman" panose="02020603050405020304" pitchFamily="18" charset="0"/>
              </a:rPr>
              <a:t> emlékművek, országzászlók felavatása stb.</a:t>
            </a:r>
            <a:endParaRPr lang="hu-HU" altLang="hu-HU" sz="1300" dirty="0">
              <a:latin typeface="Times New Roman" panose="02020603050405020304" pitchFamily="18" charset="0"/>
            </a:endParaRPr>
          </a:p>
          <a:p>
            <a:pPr marL="325438" indent="-307975" algn="r" eaLnBrk="1" hangingPunct="1">
              <a:spcBef>
                <a:spcPts val="300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>
              <a:latin typeface="Times New Roman" panose="02020603050405020304" pitchFamily="18" charset="0"/>
            </a:endParaRPr>
          </a:p>
          <a:p>
            <a:pPr marL="325438" indent="-307975" algn="r" eaLnBrk="1" hangingPunct="1">
              <a:spcBef>
                <a:spcPts val="300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>
              <a:latin typeface="Times New Roman" panose="02020603050405020304" pitchFamily="18" charset="0"/>
            </a:endParaRPr>
          </a:p>
          <a:p>
            <a:pPr marL="325438" indent="-307975" algn="r" eaLnBrk="1" hangingPunct="1">
              <a:spcBef>
                <a:spcPts val="300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>
              <a:latin typeface="Times New Roman" panose="02020603050405020304" pitchFamily="18" charset="0"/>
            </a:endParaRPr>
          </a:p>
          <a:p>
            <a:pPr marL="325438" indent="-307975" algn="r" eaLnBrk="1" hangingPunct="1">
              <a:spcBef>
                <a:spcPts val="300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200" dirty="0">
              <a:latin typeface="Times New Roman" panose="02020603050405020304" pitchFamily="18" charset="0"/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BFE07A12-F02A-430D-104A-50DBF4B96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856288"/>
            <a:ext cx="343376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u-HU" altLang="hu-HU" sz="1200">
                <a:latin typeface="Times New Roman" panose="02020603050405020304" pitchFamily="18" charset="0"/>
              </a:rPr>
              <a:t>Horthy Miklós napi elfoglaltságai: 1923. aug. 18-22.</a:t>
            </a:r>
          </a:p>
        </p:txBody>
      </p:sp>
      <p:pic>
        <p:nvPicPr>
          <p:cNvPr id="10245" name="Kép 2">
            <a:extLst>
              <a:ext uri="{FF2B5EF4-FFF2-40B4-BE49-F238E27FC236}">
                <a16:creationId xmlns:a16="http://schemas.microsoft.com/office/drawing/2014/main" id="{9C1EE2F7-5AE8-B0EA-ACDA-4D1599305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4"/>
          <a:stretch>
            <a:fillRect/>
          </a:stretch>
        </p:blipFill>
        <p:spPr bwMode="auto">
          <a:xfrm>
            <a:off x="5276850" y="1103313"/>
            <a:ext cx="37084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512DA3DF-F5D8-4F85-8811-8EA105C4A3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Bethlen István külpolitikája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C117ED7-EBCD-0BCE-29C2-E1047599E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91513" cy="5438775"/>
          </a:xfrm>
        </p:spPr>
        <p:txBody>
          <a:bodyPr/>
          <a:lstStyle/>
          <a:p>
            <a:pPr marL="331788" indent="-325438" eaLnBrk="1" hangingPunct="1">
              <a:spcBef>
                <a:spcPts val="525"/>
              </a:spcBef>
              <a:buClrTx/>
              <a:buSzPct val="65000"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2100" dirty="0">
              <a:latin typeface="Times New Roman" panose="02020603050405020304" pitchFamily="18" charset="0"/>
            </a:endParaRP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cél: 1. beilleszkedés az új európai rendbe, 2. területi revízió nagyhatalmi támogatás-</a:t>
            </a:r>
            <a:r>
              <a:rPr lang="hu-HU" altLang="hu-HU" sz="1800" dirty="0" err="1">
                <a:latin typeface="Times New Roman" panose="02020603050405020304" pitchFamily="18" charset="0"/>
              </a:rPr>
              <a:t>sal</a:t>
            </a:r>
            <a:endParaRPr lang="hu-HU" altLang="hu-HU" sz="1800" dirty="0">
              <a:latin typeface="Times New Roman" panose="02020603050405020304" pitchFamily="18" charset="0"/>
            </a:endParaRP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Magyarország a Népszövetség tagja lett (1922. szeptember 18.)</a:t>
            </a: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az ország a győztes hatalmak pénzügyi és katonai ellenőrzése alatt állt</a:t>
            </a: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az aktív magyar külpolitika 1927-ben kezdődött 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barátsági szerződés Olaszország-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(1927. április)</a:t>
            </a: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német kormány érdektelenséget mutatott Magyarország iránt</a:t>
            </a: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kapcsolatok Angliával és Franciaországgal</a:t>
            </a: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5438" indent="-31908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kormányzó a külpolitika alakításában nem vett részt</a:t>
            </a:r>
            <a:endParaRPr lang="hu-HU" altLang="hu-HU" sz="1800" dirty="0">
              <a:latin typeface="Times New Roman" panose="02020603050405020304" pitchFamily="18" charset="0"/>
            </a:endParaRPr>
          </a:p>
          <a:p>
            <a:pPr marL="331788" indent="-314325" algn="just" eaLnBrk="1" hangingPunct="1">
              <a:spcBef>
                <a:spcPts val="450"/>
              </a:spcBef>
              <a:buClrTx/>
              <a:buSzPct val="65000"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41313" indent="-325438" eaLnBrk="1" hangingPunct="1">
              <a:spcBef>
                <a:spcPts val="450"/>
              </a:spcBef>
              <a:buClrTx/>
              <a:buSzPct val="65000"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74B5B8BC-01A3-9B6F-2DC6-C55BDE6957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Újabb nyitás a radikalizmus irányába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3209C15-8321-4889-FD17-C7EE9A789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3816350" cy="5005387"/>
          </a:xfrm>
        </p:spPr>
        <p:txBody>
          <a:bodyPr/>
          <a:lstStyle/>
          <a:p>
            <a:pPr marL="325438" indent="-325438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a világválság magyarországi megje-</a:t>
            </a:r>
            <a:r>
              <a:rPr lang="hu-HU" altLang="hu-HU" sz="1800" dirty="0" err="1">
                <a:latin typeface="Times New Roman" panose="02020603050405020304" pitchFamily="18" charset="0"/>
              </a:rPr>
              <a:t>lenésének</a:t>
            </a:r>
            <a:r>
              <a:rPr lang="hu-HU" altLang="hu-HU" sz="1800" dirty="0">
                <a:latin typeface="Times New Roman" panose="02020603050405020304" pitchFamily="18" charset="0"/>
              </a:rPr>
              <a:t> hatása</a:t>
            </a:r>
          </a:p>
          <a:p>
            <a:pPr marL="0" indent="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500" dirty="0">
              <a:latin typeface="Times New Roman" panose="02020603050405020304" pitchFamily="18" charset="0"/>
            </a:endParaRPr>
          </a:p>
          <a:p>
            <a:pPr marL="325438" indent="-325438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újból radikalizálódott a </a:t>
            </a:r>
            <a:r>
              <a:rPr lang="hu-HU" altLang="hu-HU" sz="1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gondolko</a:t>
            </a: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-dásmódja</a:t>
            </a:r>
          </a:p>
          <a:p>
            <a:pPr marL="325438" indent="-325438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5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25438" indent="-325438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Bethlen és Horthy között nem volt már teljes az egyetértés</a:t>
            </a:r>
          </a:p>
          <a:p>
            <a:pPr marL="325438" indent="-325438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500" dirty="0">
              <a:latin typeface="Times New Roman" panose="02020603050405020304" pitchFamily="18" charset="0"/>
            </a:endParaRPr>
          </a:p>
          <a:p>
            <a:pPr marL="325438" indent="-325438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1932. október 1.: Gömbös Gyula lett az ország miniszterelnöke</a:t>
            </a:r>
          </a:p>
          <a:p>
            <a:pPr marL="325438" indent="-325438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500" dirty="0">
              <a:latin typeface="Times New Roman" panose="02020603050405020304" pitchFamily="18" charset="0"/>
            </a:endParaRPr>
          </a:p>
          <a:p>
            <a:pPr marL="325438" indent="-325438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Gömbös célja </a:t>
            </a: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a politikai berendez-</a:t>
            </a:r>
            <a:r>
              <a:rPr lang="hu-HU" altLang="hu-HU" sz="1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kedés</a:t>
            </a: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megváltoztatása, egy </a:t>
            </a:r>
            <a:r>
              <a:rPr lang="hu-HU" altLang="hu-HU" sz="1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diktató-rikus</a:t>
            </a: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rendszer kiépítése volt</a:t>
            </a:r>
          </a:p>
          <a:p>
            <a:pPr marL="325438" indent="-325438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5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25438" indent="-325438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átalakítási törekvéseit azonban nem tudta megvalósítani</a:t>
            </a:r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5882E784-63C0-8CE1-2662-7EA816DE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r="7800"/>
          <a:stretch>
            <a:fillRect/>
          </a:stretch>
        </p:blipFill>
        <p:spPr bwMode="auto">
          <a:xfrm>
            <a:off x="4176713" y="1125538"/>
            <a:ext cx="4748212" cy="377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997" r="780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41" name="Text Box 4">
            <a:extLst>
              <a:ext uri="{FF2B5EF4-FFF2-40B4-BE49-F238E27FC236}">
                <a16:creationId xmlns:a16="http://schemas.microsoft.com/office/drawing/2014/main" id="{65F3E109-DE19-48BF-886B-5C04C470D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900613"/>
            <a:ext cx="25844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u-HU" altLang="hu-HU" sz="1200">
                <a:latin typeface="Times New Roman" panose="02020603050405020304" pitchFamily="18" charset="0"/>
              </a:rPr>
              <a:t>Horthy Miklós és Gömbös Gyula, 1935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395F864C-5052-C02A-BE4D-6E161240CE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9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A Gömbös-kormány kinevezése</a:t>
            </a:r>
          </a:p>
        </p:txBody>
      </p:sp>
      <p:pic>
        <p:nvPicPr>
          <p:cNvPr id="16387" name="Kép 2">
            <a:extLst>
              <a:ext uri="{FF2B5EF4-FFF2-40B4-BE49-F238E27FC236}">
                <a16:creationId xmlns:a16="http://schemas.microsoft.com/office/drawing/2014/main" id="{341C177B-9898-C327-ECBA-900ED3781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81075"/>
            <a:ext cx="7786688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Szövegdoboz 3">
            <a:extLst>
              <a:ext uri="{FF2B5EF4-FFF2-40B4-BE49-F238E27FC236}">
                <a16:creationId xmlns:a16="http://schemas.microsoft.com/office/drawing/2014/main" id="{1A287C37-3985-2E0F-3DF8-0E29E966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800725"/>
            <a:ext cx="49069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Internetes elérés: https://filmhiradokonline.hu/watch.php?id=346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9D7123C9-20E6-240B-42AE-EDAF3BC1B7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Gömbös Gyula külpolitikája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3DC09F5-A16A-EA1F-A6BC-A4DB80E9D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91513" cy="5005387"/>
          </a:xfrm>
        </p:spPr>
        <p:txBody>
          <a:bodyPr/>
          <a:lstStyle/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cél: 1. az olasz, osztrák és német kapcsolatok erősítése, 2. a kereskedelmi kapcsol-latok erősítése a válságkezelés céljával, 3. a területi revízió végrehajtása ezekre az országokra támaszkodva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a három fenti ország közül Németország lett a legfontosabb kereskedelmi partner</a:t>
            </a:r>
          </a:p>
          <a:p>
            <a:pPr marL="0" indent="0" eaLnBrk="1" hangingPunct="1">
              <a:spcBef>
                <a:spcPts val="525"/>
              </a:spcBef>
              <a:buClr>
                <a:srgbClr val="CC9900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		1933: a magyar kivitel 11%-a</a:t>
            </a:r>
          </a:p>
          <a:p>
            <a:pPr marL="0" indent="0" eaLnBrk="1" hangingPunct="1">
              <a:spcBef>
                <a:spcPts val="525"/>
              </a:spcBef>
              <a:buClr>
                <a:srgbClr val="CC9900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	  1934: a magyar kivitel 22,2%-a</a:t>
            </a:r>
          </a:p>
          <a:p>
            <a:pPr marL="0" indent="0" eaLnBrk="1" hangingPunct="1">
              <a:spcBef>
                <a:spcPts val="525"/>
              </a:spcBef>
              <a:buClr>
                <a:srgbClr val="CC9900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	  1937: a magyar kivitel 42%-a </a:t>
            </a:r>
          </a:p>
          <a:p>
            <a:pPr marL="0" indent="0" eaLnBrk="1" hangingPunct="1">
              <a:spcBef>
                <a:spcPts val="525"/>
              </a:spcBef>
              <a:buClr>
                <a:srgbClr val="CC9900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		1938: a magyar kivitel közel 50%-a</a:t>
            </a:r>
          </a:p>
          <a:p>
            <a:pPr marL="0" indent="0" eaLnBrk="1" hangingPunct="1">
              <a:spcBef>
                <a:spcPts val="525"/>
              </a:spcBef>
              <a:buClr>
                <a:srgbClr val="CC9900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		1941: a magyar kivitel 55%-a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fontos: a Gömbös-kormány alatt a német-magyar kapcsolatok gazdasági, </a:t>
            </a:r>
            <a:r>
              <a:rPr lang="hu-HU" altLang="hu-HU" sz="1800" dirty="0" err="1">
                <a:latin typeface="Times New Roman" panose="02020603050405020304" pitchFamily="18" charset="0"/>
              </a:rPr>
              <a:t>kereskedel</a:t>
            </a:r>
            <a:r>
              <a:rPr lang="hu-HU" altLang="hu-HU" sz="1800" dirty="0">
                <a:latin typeface="Times New Roman" panose="02020603050405020304" pitchFamily="18" charset="0"/>
              </a:rPr>
              <a:t>-mi téren erősödtek meg 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ez lett az alapja a náci Németország felé történő elkötele-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ződésnek</a:t>
            </a:r>
            <a:endParaRPr lang="hu-HU" alt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525"/>
              </a:spcBef>
              <a:buClr>
                <a:srgbClr val="CC9900"/>
              </a:buClr>
              <a:buSzPct val="65000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a kormányzó támogatta a miniszterelnök külpolitikai elképzelését </a:t>
            </a:r>
          </a:p>
          <a:p>
            <a:pPr marL="325438" indent="-325438" eaLnBrk="1" hangingPunct="1"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25438" indent="-307975" algn="just" eaLnBrk="1" hangingPunct="1">
              <a:spcBef>
                <a:spcPts val="450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2100" dirty="0">
                <a:latin typeface="Times New Roman" panose="02020603050405020304" pitchFamily="18" charset="0"/>
              </a:rPr>
              <a:t>    </a:t>
            </a:r>
          </a:p>
          <a:p>
            <a:pPr marL="325438" indent="-307975" algn="just" eaLnBrk="1" hangingPunct="1">
              <a:spcBef>
                <a:spcPts val="450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41313" indent="-325438" eaLnBrk="1" hangingPunct="1">
              <a:spcBef>
                <a:spcPts val="450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</p:txBody>
      </p:sp>
      <p:sp>
        <p:nvSpPr>
          <p:cNvPr id="3" name="Jobb oldali kapcsos zárójel 2">
            <a:extLst>
              <a:ext uri="{FF2B5EF4-FFF2-40B4-BE49-F238E27FC236}">
                <a16:creationId xmlns:a16="http://schemas.microsoft.com/office/drawing/2014/main" id="{7187EA51-2D2A-B291-3DD1-38D609324D84}"/>
              </a:ext>
            </a:extLst>
          </p:cNvPr>
          <p:cNvSpPr/>
          <p:nvPr/>
        </p:nvSpPr>
        <p:spPr bwMode="auto">
          <a:xfrm>
            <a:off x="4859338" y="2414588"/>
            <a:ext cx="360362" cy="1590675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hu-H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437" name="Szövegdoboz 3">
            <a:extLst>
              <a:ext uri="{FF2B5EF4-FFF2-40B4-BE49-F238E27FC236}">
                <a16:creationId xmlns:a16="http://schemas.microsoft.com/office/drawing/2014/main" id="{28C34077-A522-4547-9D26-D6C0867D3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024188"/>
            <a:ext cx="2735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hu-HU" altLang="hu-H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 a német piacra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69CAA75C-BB33-939F-3D7E-2B7CE2151E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9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hu-HU" altLang="hu-HU"/>
              <a:t>Rendszerstabilizációs törekvések I.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CFFF4B8A-7537-73F3-421B-2ECE3FAB6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91513" cy="5005387"/>
          </a:xfrm>
        </p:spPr>
        <p:txBody>
          <a:bodyPr/>
          <a:lstStyle/>
          <a:p>
            <a:pPr marL="325438" indent="-325438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Gömbös halálát követően a miniszterelnökök kiemelt (szinte lehetetlen) feladatai:</a:t>
            </a:r>
          </a:p>
          <a:p>
            <a:pPr marL="333375" indent="-325438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	- a </a:t>
            </a: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politikai egyensúly, a rendszer stabilitásának megőrzése</a:t>
            </a:r>
            <a:endParaRPr lang="hu-HU" altLang="hu-HU" sz="1800" dirty="0">
              <a:latin typeface="Times New Roman" panose="02020603050405020304" pitchFamily="18" charset="0"/>
            </a:endParaRPr>
          </a:p>
          <a:p>
            <a:pPr marL="333375" indent="-325438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	- a </a:t>
            </a: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magyar nemzetiszocialista (totalitárius jobboldal) irányzatok megfékezése</a:t>
            </a:r>
            <a:r>
              <a:rPr lang="hu-HU" altLang="hu-HU" sz="1800" dirty="0">
                <a:latin typeface="Times New Roman" panose="02020603050405020304" pitchFamily="18" charset="0"/>
              </a:rPr>
              <a:t>, </a:t>
            </a:r>
          </a:p>
          <a:p>
            <a:pPr marL="333375" indent="-325438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	- </a:t>
            </a: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a területi revízió egyoldalú elköteleződés nélküli megvalósítása </a:t>
            </a:r>
            <a:r>
              <a:rPr lang="hu-HU" altLang="hu-HU" sz="1800" dirty="0">
                <a:latin typeface="Times New Roman" panose="02020603050405020304" pitchFamily="18" charset="0"/>
              </a:rPr>
              <a:t>volt. </a:t>
            </a:r>
          </a:p>
          <a:p>
            <a:pPr marL="325438" indent="-325438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25438" indent="-325438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 err="1">
                <a:latin typeface="Times New Roman" panose="02020603050405020304" pitchFamily="18" charset="0"/>
              </a:rPr>
              <a:t>kül</a:t>
            </a:r>
            <a:r>
              <a:rPr lang="hu-HU" altLang="hu-HU" sz="1800" dirty="0">
                <a:latin typeface="Times New Roman" panose="02020603050405020304" pitchFamily="18" charset="0"/>
              </a:rPr>
              <a:t>- és belpolitikai okokból sem sikerült ezeket a célokat megvalósítani</a:t>
            </a:r>
          </a:p>
          <a:p>
            <a:pPr marL="325438" indent="-325438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endParaRPr lang="hu-HU" altLang="hu-HU" sz="1800" dirty="0">
              <a:latin typeface="Times New Roman" panose="02020603050405020304" pitchFamily="18" charset="0"/>
            </a:endParaRPr>
          </a:p>
          <a:p>
            <a:pPr marL="325438" indent="-325438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a konzervatív-alkotmányos politikai rendszer védelmét célozta: </a:t>
            </a:r>
          </a:p>
          <a:p>
            <a:pPr marL="333375" indent="-325438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	- a </a:t>
            </a: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politikai berendezkedésben végbement változások</a:t>
            </a:r>
            <a:r>
              <a:rPr lang="hu-HU" altLang="hu-HU" sz="1800" dirty="0">
                <a:latin typeface="Times New Roman" panose="02020603050405020304" pitchFamily="18" charset="0"/>
              </a:rPr>
              <a:t>: a választási rendszer </a:t>
            </a:r>
            <a:r>
              <a:rPr lang="hu-HU" altLang="hu-HU" sz="1800" dirty="0" err="1">
                <a:latin typeface="Times New Roman" panose="02020603050405020304" pitchFamily="18" charset="0"/>
              </a:rPr>
              <a:t>módosí</a:t>
            </a:r>
            <a:r>
              <a:rPr lang="hu-HU" altLang="hu-HU" sz="1800" dirty="0">
                <a:latin typeface="Times New Roman" panose="02020603050405020304" pitchFamily="18" charset="0"/>
              </a:rPr>
              <a:t>-</a:t>
            </a:r>
          </a:p>
          <a:p>
            <a:pPr marL="333375" indent="-325438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        </a:t>
            </a:r>
            <a:r>
              <a:rPr lang="hu-HU" altLang="hu-HU" sz="1800" dirty="0" err="1">
                <a:latin typeface="Times New Roman" panose="02020603050405020304" pitchFamily="18" charset="0"/>
              </a:rPr>
              <a:t>tása</a:t>
            </a:r>
            <a:r>
              <a:rPr lang="hu-HU" altLang="hu-HU" sz="1800" dirty="0">
                <a:latin typeface="Times New Roman" panose="02020603050405020304" pitchFamily="18" charset="0"/>
              </a:rPr>
              <a:t>, a felsőház és a kormányzó jogkörének megerősítése</a:t>
            </a:r>
          </a:p>
          <a:p>
            <a:pPr marL="333375" indent="-325438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	- a totalitárius jobboldallal szembeni kormányzati, hatósági intézkedések</a:t>
            </a:r>
          </a:p>
          <a:p>
            <a:pPr marL="333375" indent="-325438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latin typeface="Times New Roman" panose="02020603050405020304" pitchFamily="18" charset="0"/>
              </a:rPr>
              <a:t>	- a </a:t>
            </a: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Horthy-kultusz megerősítése</a:t>
            </a:r>
          </a:p>
          <a:p>
            <a:pPr marL="333375" indent="-325438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25438" algn="l"/>
                <a:tab pos="430213" algn="l"/>
                <a:tab pos="879475" algn="l"/>
                <a:tab pos="1328738" algn="l"/>
                <a:tab pos="1778000" algn="l"/>
                <a:tab pos="2227263" algn="l"/>
                <a:tab pos="2676525" algn="l"/>
                <a:tab pos="3125788" algn="l"/>
                <a:tab pos="3575050" algn="l"/>
                <a:tab pos="4024313" algn="l"/>
                <a:tab pos="4473575" algn="l"/>
                <a:tab pos="4922838" algn="l"/>
                <a:tab pos="5372100" algn="l"/>
                <a:tab pos="5821363" algn="l"/>
                <a:tab pos="6270625" algn="l"/>
                <a:tab pos="6719888" algn="l"/>
                <a:tab pos="7169150" algn="l"/>
                <a:tab pos="7618413" algn="l"/>
                <a:tab pos="8067675" algn="l"/>
                <a:tab pos="8516938" algn="l"/>
                <a:tab pos="8966200" algn="l"/>
              </a:tabLst>
              <a:defRPr/>
            </a:pPr>
            <a:r>
              <a:rPr lang="hu-HU" altLang="hu-HU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	- a miniszterelnökcserék (például: Darányi Kálmán leváltása)</a:t>
            </a:r>
            <a:endParaRPr lang="hu-HU" altLang="hu-HU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éma">
      <a:majorFont>
        <a:latin typeface="Garamond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hu-H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hu-H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-té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téma">
      <a:majorFont>
        <a:latin typeface="Garamond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hu-H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hu-H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-té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é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é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10546</TotalTime>
  <Words>823</Words>
  <Application>Microsoft Office PowerPoint</Application>
  <PresentationFormat>Diavetítés a képernyőre (4:3 oldalarány)</PresentationFormat>
  <Paragraphs>154</Paragraphs>
  <Slides>14</Slides>
  <Notes>13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14</vt:i4>
      </vt:variant>
    </vt:vector>
  </HeadingPairs>
  <TitlesOfParts>
    <vt:vector size="24" baseType="lpstr">
      <vt:lpstr>Arial</vt:lpstr>
      <vt:lpstr>Microsoft YaHei</vt:lpstr>
      <vt:lpstr>Garamond</vt:lpstr>
      <vt:lpstr>Times New Roman</vt:lpstr>
      <vt:lpstr>Segoe UI</vt:lpstr>
      <vt:lpstr>Palatino Linotype</vt:lpstr>
      <vt:lpstr>Monotype Corsiva</vt:lpstr>
      <vt:lpstr>Wingdings</vt:lpstr>
      <vt:lpstr>Office-téma</vt:lpstr>
      <vt:lpstr>Office-téma</vt:lpstr>
      <vt:lpstr>              </vt:lpstr>
      <vt:lpstr>Bethlen István és Horthy Miklós világképe</vt:lpstr>
      <vt:lpstr>Horthy Miklós politikai metamorfózisa</vt:lpstr>
      <vt:lpstr>Horthy Miklós szerepfelfogása</vt:lpstr>
      <vt:lpstr>Bethlen István külpolitikája</vt:lpstr>
      <vt:lpstr>Újabb nyitás a radikalizmus irányába</vt:lpstr>
      <vt:lpstr>A Gömbös-kormány kinevezése</vt:lpstr>
      <vt:lpstr>Gömbös Gyula külpolitikája</vt:lpstr>
      <vt:lpstr>Rendszerstabilizációs törekvések I.</vt:lpstr>
      <vt:lpstr>Rendszerstabilizációs törekvések II.</vt:lpstr>
      <vt:lpstr>Rendszerstabilizációs törekvések III.</vt:lpstr>
      <vt:lpstr>Rendszerstabilizációs törekvések IV.</vt:lpstr>
      <vt:lpstr>Az Imrédy-kormány kinevezése</vt:lpstr>
      <vt:lpstr>Köszönöm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subject/>
  <dc:creator>Turbucz Dávid</dc:creator>
  <cp:keywords/>
  <dc:description/>
  <cp:lastModifiedBy>Szokoly Armand</cp:lastModifiedBy>
  <cp:revision>1641</cp:revision>
  <cp:lastPrinted>1601-01-01T00:00:00Z</cp:lastPrinted>
  <dcterms:created xsi:type="dcterms:W3CDTF">2006-09-22T21:23:32Z</dcterms:created>
  <dcterms:modified xsi:type="dcterms:W3CDTF">2024-09-14T16:24:07Z</dcterms:modified>
</cp:coreProperties>
</file>