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69" r:id="rId4"/>
    <p:sldId id="267" r:id="rId5"/>
    <p:sldId id="270" r:id="rId6"/>
    <p:sldId id="271" r:id="rId7"/>
    <p:sldId id="278" r:id="rId8"/>
    <p:sldId id="272" r:id="rId9"/>
    <p:sldId id="273" r:id="rId10"/>
    <p:sldId id="274" r:id="rId11"/>
    <p:sldId id="277" r:id="rId12"/>
    <p:sldId id="276" r:id="rId13"/>
    <p:sldId id="275" r:id="rId1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EE625769-08AB-AFFE-1E02-F390FABAC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B56A4D40-D855-9837-1129-17594261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424DA184-9215-C510-009D-ED957DD9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F407FD01-60C7-D6A1-2F84-55F4227A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86F350D1-F90B-6331-45D8-0671A4F3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F487CB5D-1DBD-CD3B-2F4B-B38AC6F0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80" name="AutoShape 7">
            <a:extLst>
              <a:ext uri="{FF2B5EF4-FFF2-40B4-BE49-F238E27FC236}">
                <a16:creationId xmlns:a16="http://schemas.microsoft.com/office/drawing/2014/main" id="{6AA785AE-C043-FCCC-5EDB-C9DAD7F2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81" name="AutoShape 8">
            <a:extLst>
              <a:ext uri="{FF2B5EF4-FFF2-40B4-BE49-F238E27FC236}">
                <a16:creationId xmlns:a16="http://schemas.microsoft.com/office/drawing/2014/main" id="{8A8700CB-4773-1BD0-30E4-5B26C339D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82" name="AutoShape 9">
            <a:extLst>
              <a:ext uri="{FF2B5EF4-FFF2-40B4-BE49-F238E27FC236}">
                <a16:creationId xmlns:a16="http://schemas.microsoft.com/office/drawing/2014/main" id="{695F58B0-2F2B-DAE9-EF42-119DA3F1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83" name="AutoShape 10">
            <a:extLst>
              <a:ext uri="{FF2B5EF4-FFF2-40B4-BE49-F238E27FC236}">
                <a16:creationId xmlns:a16="http://schemas.microsoft.com/office/drawing/2014/main" id="{CF467559-5CB3-10EF-AA66-2B5E4AE9E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84" name="AutoShape 11">
            <a:extLst>
              <a:ext uri="{FF2B5EF4-FFF2-40B4-BE49-F238E27FC236}">
                <a16:creationId xmlns:a16="http://schemas.microsoft.com/office/drawing/2014/main" id="{F1D83243-B54C-1CE5-C21A-76A795CB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0611C0C4-4074-6892-9840-440643C4DA62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54338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B5854394-74AB-D3C9-21B6-1F72590C93E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543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3087" name="Rectangle 14">
            <a:extLst>
              <a:ext uri="{FF2B5EF4-FFF2-40B4-BE49-F238E27FC236}">
                <a16:creationId xmlns:a16="http://schemas.microsoft.com/office/drawing/2014/main" id="{78626E6E-D8D6-AA10-69D1-FD267C7F2BF3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54538" cy="34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0DAD0196-331C-122E-AD44-48110C6C432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altLang="hu-HU" noProof="0"/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7B90FBB4-6161-AD17-5648-7381462B76A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543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5BD379C9-EE92-ABB3-9980-47AC2DCEF4F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fld id="{5FF052F3-EDC3-48CF-8FCA-36242E238F67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>
            <a:extLst>
              <a:ext uri="{FF2B5EF4-FFF2-40B4-BE49-F238E27FC236}">
                <a16:creationId xmlns:a16="http://schemas.microsoft.com/office/drawing/2014/main" id="{B6DEC337-8B44-BB0F-8EFE-1170F80585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5123" name="Rectangle 17">
            <a:extLst>
              <a:ext uri="{FF2B5EF4-FFF2-40B4-BE49-F238E27FC236}">
                <a16:creationId xmlns:a16="http://schemas.microsoft.com/office/drawing/2014/main" id="{F2357750-4650-2B83-845B-E7927AB4EF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3F13AF-D8EB-485A-908F-CE8A8039CF06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5124" name="Rectangle 1">
            <a:extLst>
              <a:ext uri="{FF2B5EF4-FFF2-40B4-BE49-F238E27FC236}">
                <a16:creationId xmlns:a16="http://schemas.microsoft.com/office/drawing/2014/main" id="{BDD5F975-5EDC-8B21-8EEC-B90122F828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2">
            <a:extLst>
              <a:ext uri="{FF2B5EF4-FFF2-40B4-BE49-F238E27FC236}">
                <a16:creationId xmlns:a16="http://schemas.microsoft.com/office/drawing/2014/main" id="{42501E68-2CA2-8C55-7CEB-3A94DDBE3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>
            <a:extLst>
              <a:ext uri="{FF2B5EF4-FFF2-40B4-BE49-F238E27FC236}">
                <a16:creationId xmlns:a16="http://schemas.microsoft.com/office/drawing/2014/main" id="{D4926C5E-1D77-C112-AFF4-3884AADBDE4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4579" name="Rectangle 17">
            <a:extLst>
              <a:ext uri="{FF2B5EF4-FFF2-40B4-BE49-F238E27FC236}">
                <a16:creationId xmlns:a16="http://schemas.microsoft.com/office/drawing/2014/main" id="{B1B4477A-CBCF-84F8-4904-376E12B00B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E93446-FF94-4EEC-AE78-8ECC1CCB0B9A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4580" name="Rectangle 1">
            <a:extLst>
              <a:ext uri="{FF2B5EF4-FFF2-40B4-BE49-F238E27FC236}">
                <a16:creationId xmlns:a16="http://schemas.microsoft.com/office/drawing/2014/main" id="{233B1203-6C0A-114F-710C-AD7B3EE523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Text Box 2">
            <a:extLst>
              <a:ext uri="{FF2B5EF4-FFF2-40B4-BE49-F238E27FC236}">
                <a16:creationId xmlns:a16="http://schemas.microsoft.com/office/drawing/2014/main" id="{15B3726C-39B6-718E-DD17-1B24B079C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>
            <a:extLst>
              <a:ext uri="{FF2B5EF4-FFF2-40B4-BE49-F238E27FC236}">
                <a16:creationId xmlns:a16="http://schemas.microsoft.com/office/drawing/2014/main" id="{4D16AEAF-25C5-18BA-FEC1-DA38EE8B50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7171" name="Rectangle 17">
            <a:extLst>
              <a:ext uri="{FF2B5EF4-FFF2-40B4-BE49-F238E27FC236}">
                <a16:creationId xmlns:a16="http://schemas.microsoft.com/office/drawing/2014/main" id="{B4EC8744-538D-7CB9-1478-9F7C89779D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FFB9CC-9CEE-44C6-A61D-D5B96C06F6F9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172" name="Rectangle 1">
            <a:extLst>
              <a:ext uri="{FF2B5EF4-FFF2-40B4-BE49-F238E27FC236}">
                <a16:creationId xmlns:a16="http://schemas.microsoft.com/office/drawing/2014/main" id="{77C63FB5-F22F-4954-CA65-507F637BF8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Text Box 2">
            <a:extLst>
              <a:ext uri="{FF2B5EF4-FFF2-40B4-BE49-F238E27FC236}">
                <a16:creationId xmlns:a16="http://schemas.microsoft.com/office/drawing/2014/main" id="{1D478992-55EE-71D6-17D0-B7D7CACA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>
            <a:extLst>
              <a:ext uri="{FF2B5EF4-FFF2-40B4-BE49-F238E27FC236}">
                <a16:creationId xmlns:a16="http://schemas.microsoft.com/office/drawing/2014/main" id="{E2D44764-D37B-0CCD-F8E1-B6FB183FA7F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9219" name="Rectangle 17">
            <a:extLst>
              <a:ext uri="{FF2B5EF4-FFF2-40B4-BE49-F238E27FC236}">
                <a16:creationId xmlns:a16="http://schemas.microsoft.com/office/drawing/2014/main" id="{CEBC8BF5-F95C-73FA-E0BE-83FDDE4A2F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4035E9-4AAF-40CA-A4B1-2DE0D79A6433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6A40C986-4385-2C49-D1EB-3E4D2D88CD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Text Box 2">
            <a:extLst>
              <a:ext uri="{FF2B5EF4-FFF2-40B4-BE49-F238E27FC236}">
                <a16:creationId xmlns:a16="http://schemas.microsoft.com/office/drawing/2014/main" id="{A0C8872C-DA29-1EBF-4FC3-0081C2B95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>
            <a:extLst>
              <a:ext uri="{FF2B5EF4-FFF2-40B4-BE49-F238E27FC236}">
                <a16:creationId xmlns:a16="http://schemas.microsoft.com/office/drawing/2014/main" id="{E6C8336A-AF05-910B-1637-1CD83558283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1267" name="Rectangle 17">
            <a:extLst>
              <a:ext uri="{FF2B5EF4-FFF2-40B4-BE49-F238E27FC236}">
                <a16:creationId xmlns:a16="http://schemas.microsoft.com/office/drawing/2014/main" id="{03AEB7F6-CBFD-761E-9066-FB116BE932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BBC6BB-DC24-4AA9-B3D4-EF36424D4D69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F2B3B3C6-E111-1E21-4A52-B72A2F253C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Text Box 2">
            <a:extLst>
              <a:ext uri="{FF2B5EF4-FFF2-40B4-BE49-F238E27FC236}">
                <a16:creationId xmlns:a16="http://schemas.microsoft.com/office/drawing/2014/main" id="{3CB7AB48-78A7-E831-53F4-A2D81C7DB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>
            <a:extLst>
              <a:ext uri="{FF2B5EF4-FFF2-40B4-BE49-F238E27FC236}">
                <a16:creationId xmlns:a16="http://schemas.microsoft.com/office/drawing/2014/main" id="{B893A4C2-22A4-3895-93B2-89F3CC1455D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3315" name="Rectangle 17">
            <a:extLst>
              <a:ext uri="{FF2B5EF4-FFF2-40B4-BE49-F238E27FC236}">
                <a16:creationId xmlns:a16="http://schemas.microsoft.com/office/drawing/2014/main" id="{2426D751-879B-F906-1715-ED4CFA53A4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39B71A-DBA0-4934-BFF7-660D0A0C7043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1B0DE163-50F7-7C48-378E-629CAC1856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2">
            <a:extLst>
              <a:ext uri="{FF2B5EF4-FFF2-40B4-BE49-F238E27FC236}">
                <a16:creationId xmlns:a16="http://schemas.microsoft.com/office/drawing/2014/main" id="{6913A95A-C6CE-619E-C469-A46C2B62F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>
            <a:extLst>
              <a:ext uri="{FF2B5EF4-FFF2-40B4-BE49-F238E27FC236}">
                <a16:creationId xmlns:a16="http://schemas.microsoft.com/office/drawing/2014/main" id="{4A226071-12BB-242C-77CE-25F2FFB200C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5363" name="Rectangle 17">
            <a:extLst>
              <a:ext uri="{FF2B5EF4-FFF2-40B4-BE49-F238E27FC236}">
                <a16:creationId xmlns:a16="http://schemas.microsoft.com/office/drawing/2014/main" id="{CCC9CA53-CE6E-548E-0011-5F6304F4D1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F7D9EF-6403-46E3-A0B7-70FC8D6C1129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5364" name="Rectangle 1">
            <a:extLst>
              <a:ext uri="{FF2B5EF4-FFF2-40B4-BE49-F238E27FC236}">
                <a16:creationId xmlns:a16="http://schemas.microsoft.com/office/drawing/2014/main" id="{0E735CF2-A2C2-8A98-1097-A17AACDB05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2">
            <a:extLst>
              <a:ext uri="{FF2B5EF4-FFF2-40B4-BE49-F238E27FC236}">
                <a16:creationId xmlns:a16="http://schemas.microsoft.com/office/drawing/2014/main" id="{1F320E73-AF6E-CEA9-CF0F-E95908EF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>
            <a:extLst>
              <a:ext uri="{FF2B5EF4-FFF2-40B4-BE49-F238E27FC236}">
                <a16:creationId xmlns:a16="http://schemas.microsoft.com/office/drawing/2014/main" id="{9DA57C6E-ED28-6BF0-0E9A-2997C0E7538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7411" name="Rectangle 17">
            <a:extLst>
              <a:ext uri="{FF2B5EF4-FFF2-40B4-BE49-F238E27FC236}">
                <a16:creationId xmlns:a16="http://schemas.microsoft.com/office/drawing/2014/main" id="{DDC9778E-FD6F-A271-7567-E9E43FC2B53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A5FCCC-43B8-4CD4-B510-76D710A216D7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412" name="Rectangle 1">
            <a:extLst>
              <a:ext uri="{FF2B5EF4-FFF2-40B4-BE49-F238E27FC236}">
                <a16:creationId xmlns:a16="http://schemas.microsoft.com/office/drawing/2014/main" id="{98A38EB3-CC47-A6E4-272E-169F2CFD9B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2">
            <a:extLst>
              <a:ext uri="{FF2B5EF4-FFF2-40B4-BE49-F238E27FC236}">
                <a16:creationId xmlns:a16="http://schemas.microsoft.com/office/drawing/2014/main" id="{72AF3E1E-9588-7665-1EE7-4C2943337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>
            <a:extLst>
              <a:ext uri="{FF2B5EF4-FFF2-40B4-BE49-F238E27FC236}">
                <a16:creationId xmlns:a16="http://schemas.microsoft.com/office/drawing/2014/main" id="{2C906ED3-801E-14CC-3036-93AC6A0B103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9459" name="Rectangle 17">
            <a:extLst>
              <a:ext uri="{FF2B5EF4-FFF2-40B4-BE49-F238E27FC236}">
                <a16:creationId xmlns:a16="http://schemas.microsoft.com/office/drawing/2014/main" id="{9BD25515-BE94-A9C4-8F94-31E3F2665C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EA0D74-B83D-461B-B291-69C68832E651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5C1A54BF-3CA9-E92E-57F4-8A183058C5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2">
            <a:extLst>
              <a:ext uri="{FF2B5EF4-FFF2-40B4-BE49-F238E27FC236}">
                <a16:creationId xmlns:a16="http://schemas.microsoft.com/office/drawing/2014/main" id="{B37357C9-7E75-2630-C642-4DE249B5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>
            <a:extLst>
              <a:ext uri="{FF2B5EF4-FFF2-40B4-BE49-F238E27FC236}">
                <a16:creationId xmlns:a16="http://schemas.microsoft.com/office/drawing/2014/main" id="{4D302597-D9E9-D176-2D86-7AFF39B95C6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1507" name="Rectangle 17">
            <a:extLst>
              <a:ext uri="{FF2B5EF4-FFF2-40B4-BE49-F238E27FC236}">
                <a16:creationId xmlns:a16="http://schemas.microsoft.com/office/drawing/2014/main" id="{428C7216-D152-5937-81C6-1110C163AD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BD4347-9A4B-4619-B4F8-4A4C0C19898B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1508" name="Rectangle 1">
            <a:extLst>
              <a:ext uri="{FF2B5EF4-FFF2-40B4-BE49-F238E27FC236}">
                <a16:creationId xmlns:a16="http://schemas.microsoft.com/office/drawing/2014/main" id="{776C8E32-0429-20B7-6AF0-0DCA4491CE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Text Box 2">
            <a:extLst>
              <a:ext uri="{FF2B5EF4-FFF2-40B4-BE49-F238E27FC236}">
                <a16:creationId xmlns:a16="http://schemas.microsoft.com/office/drawing/2014/main" id="{12F46E0B-C552-45EA-1087-D3F80DA5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1A756-2FE2-8CB8-D5D3-8053ECD5305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90F04-F45D-29ED-9AEF-0AC21D0FF1A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EDFCC-E460-8DF3-C3B0-E4D2201B3D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CE56D-978C-4058-A6C9-A05EC83B52E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550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3F22A-9316-8B8E-8F65-67F3468018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2C2D3-31B8-A6F4-AA6A-D299AE7D998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9DF9D-0966-8FE6-B3FF-4AE4702333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C3E69-1B59-40BC-BFF7-7A4022D44B4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904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16700" y="277813"/>
            <a:ext cx="2052638" cy="58356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07100" cy="58356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929F6-2D3C-C096-6D31-C4E46849663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9C517-7C89-5B99-E552-273F67A7E07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A7CF4-22EF-036A-5F32-CE6348C7839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DB80F-A0FD-4014-B111-7325E035B6F5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99819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12138" cy="1122362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29075" cy="45132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38675" y="1600200"/>
            <a:ext cx="4030663" cy="21796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38675" y="3932238"/>
            <a:ext cx="4030663" cy="21812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DF1EA8-678E-6B7D-9C5A-0725BF7003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4C6475-E732-9253-23BD-C69359241A7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7BAFAD-5685-C9AA-58BF-D0B7DF780FD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10054-A124-4906-9DE9-E14F899BA7D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7807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32BC7E-10F3-B977-73D4-36CBB5D1993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698A1-F146-E34B-90A2-8AC28FB1F83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39964-9240-5FC0-18FB-2D2BF9FBBF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8CD74-72EC-4601-97D2-E42D7337C64C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8115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37F65-E337-415B-4F02-B361DC8285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F4E76-D363-AD8C-C6CA-13274A499A8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C93E4-4AF9-BFF2-2B8C-1A435CE3BD3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D979E-870C-4746-9C06-C6E577C88A5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8592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D59D47-78DA-912A-899B-118725321A0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EF623-7E4B-4C41-2461-88E08097E9A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2C9E8-E744-4461-BDD6-0DE82F67DFE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37B3C-B768-4E5F-8FE9-B15BDD5D214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3275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EA5128-61C6-0678-D71F-8304AE09604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D77BB2-81AD-9E96-DAD4-AD121ABB12E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27A5F7-4011-85EB-A3D7-7A9A18A83FA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A7907-92F1-403D-8A07-B3999DED6F7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05052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9B3AE90-227C-3EA0-A0DC-7582F3DE50B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2C78BFD-9B6A-4B35-763E-2F4ABE85A42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A1EEE5B-E6D0-F20F-E09C-1A7F9CD92E1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63B15-DBA1-4F57-820A-0375C8893AF2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07267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23AC88-F102-05CA-32B6-8355037C772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E98187-E3E9-B96F-22AA-98614B75410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5AD7A3-218B-189E-15DF-0BCD41C7478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1327A-CCAE-4916-8E5A-DAF1625B0979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61840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E1C5D5D-B449-C2AA-1569-D3EF6DC1110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B2EADA-7BFA-9F79-C1B2-E6E220A3CB3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0FAFE0-AAD8-6DD4-63EE-8EB51329219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E8FC6-291F-4691-B685-A0C21D326B5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01616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63C31-DB00-846A-E1C9-393378591A8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C6087-393F-287E-6146-8D26F6FE34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1FCBB-C8CD-2B6B-5732-286C485E141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B5344-1F7D-4E3F-BF83-75A3480C87A1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82460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5404AF-6621-28AD-16CE-BF0AB0D2755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BAEB941-68C1-84A9-F3FF-59472AB29C6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8BD540-2143-ED34-B1CF-7EA9C8EC6B1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DE944-0198-44F1-9698-F0E89723F41C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29788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032DDC-2B7D-C9D8-2449-68DF3C93176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8B870F-D8FB-2149-C10C-6AEC166CE79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575D07-70F1-1FC8-6463-A61E8F96343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BD72-1D21-4478-B4B4-A87F210BAEC8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060799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C7BB0-5703-B1FC-C0FC-9132209C0F5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E37DC-6986-9AD2-E139-D7AE8D78B0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A5A0-18F8-FA94-7ACA-36588DE9785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6AA04-470D-4A70-BBFC-C67B67BC185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93741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8438" y="1524000"/>
            <a:ext cx="1971675" cy="4652963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1524000"/>
            <a:ext cx="5767388" cy="4652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5F2A7-129C-774B-7C86-F54EC8789AA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E6EAB-508B-987A-60D9-45B15137390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9B0FB3-4BDF-778F-0605-73F0943F69E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52B8C-FD03-482C-ADB5-05D5EB96D2A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1957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C7072-CD65-26D7-600A-E05A7CE234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1E1EC-786A-D06D-C262-B30EB00A8D6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B2207-723B-94F4-5CFF-D205542329F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9C9A2-D7DE-441E-983F-27F62AF2A1C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663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132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0663" cy="45132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E4A6F2-5D16-447B-2F0F-8DFDEDC3BD9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748E20-CA91-E0B6-EF37-494540A7CA3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C3E201-98B7-3358-773E-B2B8BA266A5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25E5F-5EC0-4521-9BCF-E61CAA754FA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4363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3C31BCA-E139-A57D-9A5D-B17647D17CA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E1F7516-AEAC-5893-C3A1-393CB09D92E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4C61D34-FC3F-7336-DD7D-F95CE8ADCD2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628CD-C5BF-4678-AA8B-29059489D2B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0981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E2A5C46-B980-505F-6050-8F673BD695D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B8F4F2-B2C7-239A-E41A-B10AE179776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404D7-237A-2040-21C5-41F364EB7A3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9CB6F-12B6-4C84-A6C1-DE5E8E859432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8049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F5803B4-F9A7-6D19-EA90-CDB52E38FE7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97DD69-37F5-BB65-3DC8-FED4E6C5B79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67057B-B0B4-2B96-3CA3-AA9DE726196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50A5F-1128-4672-B2B0-FB62D387FD92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3342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5B0362-1DA1-503B-18F2-89FDBDB314F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15D6F4C-2176-141C-5D18-FDE4A1075E4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2A52FF2-DB19-6321-B986-8A0F8C99A9F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DC493-BCCC-40EB-AE61-5454A195EA46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6590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842334-F078-C7BE-8DC9-8EF87E7FD6E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0C55E5-247C-4F1D-AF12-F54D64CD81E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5C6612-0A1B-EB83-AC83-C76ABE5F3B1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41A14-72D8-4B19-B754-0365AB328A53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1749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63E8163-E27E-352C-CD56-145618335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12138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/>
              <a:t>Címszöveg formátumának szerkesztése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9852D68-CF9A-4B51-73AF-2874001E2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2138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/>
              <a:t>Vázlatszöveg formátumának szerkesztése</a:t>
            </a:r>
          </a:p>
          <a:p>
            <a:pPr lvl="1"/>
            <a:r>
              <a:rPr lang="en-GB" altLang="hu-HU"/>
              <a:t>Második vázlatszint</a:t>
            </a:r>
          </a:p>
          <a:p>
            <a:pPr lvl="2"/>
            <a:r>
              <a:rPr lang="en-GB" altLang="hu-HU"/>
              <a:t>Harmadik vázlatszint</a:t>
            </a:r>
          </a:p>
          <a:p>
            <a:pPr lvl="3"/>
            <a:r>
              <a:rPr lang="en-GB" altLang="hu-HU"/>
              <a:t>Negyedik vázlatszint</a:t>
            </a:r>
          </a:p>
          <a:p>
            <a:pPr lvl="4"/>
            <a:r>
              <a:rPr lang="en-GB" altLang="hu-HU"/>
              <a:t>Ötödik vázlatszint</a:t>
            </a:r>
          </a:p>
          <a:p>
            <a:pPr lvl="4"/>
            <a:r>
              <a:rPr lang="en-GB" altLang="hu-HU"/>
              <a:t>Hatodik vázlatszint</a:t>
            </a:r>
          </a:p>
          <a:p>
            <a:pPr lvl="4"/>
            <a:r>
              <a:rPr lang="en-GB" altLang="hu-HU"/>
              <a:t>Hetedik vázlatszint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B4E3E04-11F4-E2EB-E478-6167177A4A3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3638"/>
            <a:ext cx="21161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8A0699C-0A2A-68EA-2350-92249B337AC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78138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60B21B2-9395-4DAF-4F7C-C1F4BE8D4A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161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AB18712C-C2B7-4B6E-A535-9CC334A1A609}" type="slidenum">
              <a:rPr lang="hu-HU" altLang="hu-HU"/>
              <a:pPr/>
              <a:t>‹#›</a:t>
            </a:fld>
            <a:endParaRPr lang="hu-HU" altLang="hu-HU"/>
          </a:p>
        </p:txBody>
      </p:sp>
      <p:sp>
        <p:nvSpPr>
          <p:cNvPr id="1031" name="Freeform 6">
            <a:extLst>
              <a:ext uri="{FF2B5EF4-FFF2-40B4-BE49-F238E27FC236}">
                <a16:creationId xmlns:a16="http://schemas.microsoft.com/office/drawing/2014/main" id="{BC6142D6-C60E-B55A-2FEC-D7618B53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 cap="flat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>
            <a:extLst>
              <a:ext uri="{FF2B5EF4-FFF2-40B4-BE49-F238E27FC236}">
                <a16:creationId xmlns:a16="http://schemas.microsoft.com/office/drawing/2014/main" id="{856F871B-A317-C368-DF5E-5F680A448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 cap="sq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D87F24A4-E693-2A03-28C7-326222AE3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05713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/>
              <a:t>Címszöveg formátumának szerkesztése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BD6351-0412-4870-4EB9-3028204B8B8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81200" y="3962400"/>
            <a:ext cx="6535738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00"/>
              </a:spcBef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00"/>
              </a:spcBef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700"/>
              </a:spcBef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371600">
              <a:spcBef>
                <a:spcPts val="700"/>
              </a:spcBef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828800">
              <a:spcBef>
                <a:spcPts val="700"/>
              </a:spcBef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defTabSz="449263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defTabSz="449263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defTabSz="449263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defTabSz="449263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hu-HU" dirty="0" err="1"/>
              <a:t>Szöveg</a:t>
            </a:r>
            <a:r>
              <a:rPr lang="en-GB" altLang="hu-HU" dirty="0"/>
              <a:t> </a:t>
            </a:r>
            <a:r>
              <a:rPr lang="en-GB" altLang="hu-HU" dirty="0" err="1"/>
              <a:t>beírásához</a:t>
            </a:r>
            <a:r>
              <a:rPr lang="en-GB" altLang="hu-HU" dirty="0"/>
              <a:t> </a:t>
            </a:r>
            <a:r>
              <a:rPr lang="en-GB" altLang="hu-HU" dirty="0" err="1"/>
              <a:t>kattintson</a:t>
            </a:r>
            <a:r>
              <a:rPr lang="en-GB" altLang="hu-HU" dirty="0"/>
              <a:t> ide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F278D74-226F-CE02-3C8F-DB14598E3A1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3638"/>
            <a:ext cx="21161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B8C07D1-FEEB-06D0-73F1-31E259480EE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3638"/>
            <a:ext cx="28781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1AFAA1D-0E5F-5298-2FFB-2626ED1B272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161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000000"/>
                </a:solidFill>
                <a:latin typeface="Garamond" panose="02020404030301010803" pitchFamily="18" charset="0"/>
                <a:cs typeface="Segoe UI" panose="020B0502040204020203" pitchFamily="34" charset="0"/>
              </a:defRPr>
            </a:lvl1pPr>
          </a:lstStyle>
          <a:p>
            <a:fld id="{DA3D294B-FAF3-44B5-A310-5FB111298060}" type="slidenum">
              <a:rPr lang="hu-HU" altLang="hu-HU"/>
              <a:pPr/>
              <a:t>‹#›</a:t>
            </a:fld>
            <a:endParaRPr lang="hu-HU" altLang="hu-HU"/>
          </a:p>
        </p:txBody>
      </p:sp>
      <p:sp>
        <p:nvSpPr>
          <p:cNvPr id="2055" name="Freeform 6">
            <a:extLst>
              <a:ext uri="{FF2B5EF4-FFF2-40B4-BE49-F238E27FC236}">
                <a16:creationId xmlns:a16="http://schemas.microsoft.com/office/drawing/2014/main" id="{5C560442-D131-6EE6-72C6-591A36112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 cap="flat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7">
            <a:extLst>
              <a:ext uri="{FF2B5EF4-FFF2-40B4-BE49-F238E27FC236}">
                <a16:creationId xmlns:a16="http://schemas.microsoft.com/office/drawing/2014/main" id="{1EC052DE-3389-A259-7DFF-8FE28E808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 cap="sq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 kern="1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ctr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BF986795-8BEA-AA12-02BA-7DBA18C5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/>
          <a:stretch>
            <a:fillRect/>
          </a:stretch>
        </p:blipFill>
        <p:spPr bwMode="auto">
          <a:xfrm>
            <a:off x="0" y="1052513"/>
            <a:ext cx="6226175" cy="50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98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36994E73-DA45-02D1-DCB3-BC63354A16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endParaRPr lang="hu-HU" altLang="hu-HU" sz="3200" b="1" i="1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F18C6C0-3D40-372F-9B82-92B622123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333375"/>
            <a:ext cx="7777162" cy="5832475"/>
          </a:xfrm>
        </p:spPr>
        <p:txBody>
          <a:bodyPr/>
          <a:lstStyle/>
          <a:p>
            <a:pPr indent="-325438" algn="r" eaLnBrk="1" hangingPunct="1">
              <a:spcBef>
                <a:spcPts val="5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2000" b="1" i="1">
              <a:latin typeface="Palatino Linotype" panose="02040502050505030304" pitchFamily="18" charset="0"/>
            </a:endParaRPr>
          </a:p>
          <a:p>
            <a:pPr indent="-325438" algn="r" eaLnBrk="1" hangingPunct="1">
              <a:spcBef>
                <a:spcPts val="625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2500" i="1">
              <a:solidFill>
                <a:srgbClr val="006633"/>
              </a:solidFill>
              <a:latin typeface="Palatino Linotype" panose="02040502050505030304" pitchFamily="18" charset="0"/>
            </a:endParaRPr>
          </a:p>
          <a:p>
            <a:pPr indent="-325438" algn="r" eaLnBrk="1" hangingPunct="1">
              <a:spcBef>
                <a:spcPts val="625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2500" i="1">
              <a:solidFill>
                <a:srgbClr val="006633"/>
              </a:solidFill>
              <a:latin typeface="Palatino Linotype" panose="02040502050505030304" pitchFamily="18" charset="0"/>
            </a:endParaRP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>
                <a:solidFill>
                  <a:srgbClr val="006633"/>
                </a:solidFill>
                <a:latin typeface="Monotype Corsiva" panose="03010101010201010101" pitchFamily="66" charset="0"/>
              </a:rPr>
              <a:t>Turbucz Dávid </a:t>
            </a: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2400" i="1">
                <a:solidFill>
                  <a:srgbClr val="006633"/>
                </a:solidFill>
                <a:latin typeface="Monotype Corsiva" panose="03010101010201010101" pitchFamily="66" charset="0"/>
              </a:rPr>
              <a:t>(HUN-REN BTK TTI)</a:t>
            </a: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>
              <a:solidFill>
                <a:srgbClr val="006633"/>
              </a:solidFill>
              <a:latin typeface="Monotype Corsiva" panose="03010101010201010101" pitchFamily="66" charset="0"/>
            </a:endParaRP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>
                <a:solidFill>
                  <a:srgbClr val="006633"/>
                </a:solidFill>
                <a:latin typeface="Monotype Corsiva" panose="03010101010201010101" pitchFamily="66" charset="0"/>
              </a:rPr>
              <a:t>A területi revízió időszaka </a:t>
            </a: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>
                <a:solidFill>
                  <a:srgbClr val="006633"/>
                </a:solidFill>
                <a:latin typeface="Monotype Corsiva" panose="03010101010201010101" pitchFamily="66" charset="0"/>
              </a:rPr>
              <a:t>(1938-1941)</a:t>
            </a: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>
              <a:solidFill>
                <a:srgbClr val="006633"/>
              </a:solidFill>
              <a:latin typeface="Monotype Corsiva" panose="03010101010201010101" pitchFamily="66" charset="0"/>
            </a:endParaRP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>
              <a:solidFill>
                <a:srgbClr val="006633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>
            <a:extLst>
              <a:ext uri="{FF2B5EF4-FFF2-40B4-BE49-F238E27FC236}">
                <a16:creationId xmlns:a16="http://schemas.microsoft.com/office/drawing/2014/main" id="{CFD42A0E-2528-FEB6-21F7-3F05E384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Európa 1941 tavaszán</a:t>
            </a:r>
          </a:p>
        </p:txBody>
      </p:sp>
      <p:pic>
        <p:nvPicPr>
          <p:cNvPr id="22531" name="Kép 7">
            <a:extLst>
              <a:ext uri="{FF2B5EF4-FFF2-40B4-BE49-F238E27FC236}">
                <a16:creationId xmlns:a16="http://schemas.microsoft.com/office/drawing/2014/main" id="{113427F8-68B7-1232-DA4D-981A40176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981075"/>
            <a:ext cx="49101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C420AF03-F767-2F39-D18F-2C550F9319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1941: a kormányzó emlékiratai szerint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E78CCE8-CB7E-017D-C361-D218D4A02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291513" cy="3671888"/>
          </a:xfrm>
        </p:spPr>
        <p:txBody>
          <a:bodyPr/>
          <a:lstStyle/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sz="1800" dirty="0">
                <a:latin typeface="Times New Roman" panose="02020603050405020304" pitchFamily="18" charset="0"/>
              </a:rPr>
              <a:t>„Hitler felajánlotta nekünk mindazokat a magyar területeket, melyeket 1919-ben a Szerb-Horvát-Szlovén Királyságnak kellett átengednünk. </a:t>
            </a:r>
            <a:r>
              <a:rPr lang="hu-HU" sz="1800" u="sng" dirty="0">
                <a:latin typeface="Times New Roman" panose="02020603050405020304" pitchFamily="18" charset="0"/>
              </a:rPr>
              <a:t>E levél </a:t>
            </a:r>
            <a:r>
              <a:rPr lang="hu-HU" sz="1800" dirty="0">
                <a:latin typeface="Times New Roman" panose="02020603050405020304" pitchFamily="18" charset="0"/>
              </a:rPr>
              <a:t>következtében </a:t>
            </a:r>
            <a:r>
              <a:rPr lang="hu-HU" sz="1800" u="sng" dirty="0">
                <a:latin typeface="Times New Roman" panose="02020603050405020304" pitchFamily="18" charset="0"/>
              </a:rPr>
              <a:t>nyomban koronatanácsot hívtam egybe</a:t>
            </a:r>
            <a:r>
              <a:rPr lang="hu-HU" sz="1800" dirty="0">
                <a:latin typeface="Times New Roman" panose="02020603050405020304" pitchFamily="18" charset="0"/>
              </a:rPr>
              <a:t>, </a:t>
            </a:r>
            <a:r>
              <a:rPr lang="hu-HU" sz="1800" i="1" dirty="0">
                <a:latin typeface="Times New Roman" panose="02020603050405020304" pitchFamily="18" charset="0"/>
              </a:rPr>
              <a:t>mert szerfölött nehéz elhatározás elé állított bennünket</a:t>
            </a:r>
            <a:r>
              <a:rPr lang="hu-HU" sz="1800" dirty="0">
                <a:latin typeface="Times New Roman" panose="02020603050405020304" pitchFamily="18" charset="0"/>
              </a:rPr>
              <a:t>. […] Hitler bizonyosra vette, hogy örömmel ragadjuk meg majd az </a:t>
            </a:r>
            <a:r>
              <a:rPr lang="hu-HU" sz="1800" dirty="0" err="1">
                <a:latin typeface="Times New Roman" panose="02020603050405020304" pitchFamily="18" charset="0"/>
              </a:rPr>
              <a:t>alkal-mat</a:t>
            </a:r>
            <a:r>
              <a:rPr lang="hu-HU" sz="1800" dirty="0">
                <a:latin typeface="Times New Roman" panose="02020603050405020304" pitchFamily="18" charset="0"/>
              </a:rPr>
              <a:t> Dél-Magyarország visszaszerzésére. […] Az állam vezetőinek azonban </a:t>
            </a:r>
            <a:r>
              <a:rPr lang="hu-HU" sz="1800" i="1" dirty="0">
                <a:latin typeface="Times New Roman" panose="02020603050405020304" pitchFamily="18" charset="0"/>
              </a:rPr>
              <a:t>gondos mérlegelés </a:t>
            </a:r>
            <a:r>
              <a:rPr lang="hu-HU" sz="1800" dirty="0">
                <a:latin typeface="Times New Roman" panose="02020603050405020304" pitchFamily="18" charset="0"/>
              </a:rPr>
              <a:t>tárgyává kellett tenniük a hadba lépés összes következményét. […] Tele-ki miniszterelnök a dilemma megoldására tragikus és önfeláldozó módot választott. […] tudomására jutott, hogy vezérkarunk főnöke, Werth [Henrik] </a:t>
            </a:r>
            <a:r>
              <a:rPr lang="hu-HU" sz="1800" i="1" dirty="0">
                <a:latin typeface="Times New Roman" panose="02020603050405020304" pitchFamily="18" charset="0"/>
              </a:rPr>
              <a:t>a kormány háta mögött már megegyezett </a:t>
            </a:r>
            <a:r>
              <a:rPr lang="hu-HU" sz="1800" dirty="0">
                <a:latin typeface="Times New Roman" panose="02020603050405020304" pitchFamily="18" charset="0"/>
              </a:rPr>
              <a:t>a német vezérkarral az átvonulás technikai részleteiről, eh-</a:t>
            </a:r>
            <a:r>
              <a:rPr lang="hu-HU" sz="1800" dirty="0" err="1">
                <a:latin typeface="Times New Roman" panose="02020603050405020304" pitchFamily="18" charset="0"/>
              </a:rPr>
              <a:t>hez</a:t>
            </a:r>
            <a:r>
              <a:rPr lang="hu-HU" sz="1800" dirty="0">
                <a:latin typeface="Times New Roman" panose="02020603050405020304" pitchFamily="18" charset="0"/>
              </a:rPr>
              <a:t> még az a tény is járult, hogy London hadüzenettel fenyegetett meg bennünket, inkább önként megvált életétől”</a:t>
            </a:r>
          </a:p>
          <a:p>
            <a:pPr marL="0" indent="0" algn="r" eaLnBrk="1" hangingPunct="1">
              <a:spcBef>
                <a:spcPts val="600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 </a:t>
            </a:r>
            <a:r>
              <a:rPr lang="hu-HU" altLang="hu-HU" sz="1000" dirty="0">
                <a:latin typeface="Times New Roman" panose="02020603050405020304" pitchFamily="18" charset="0"/>
              </a:rPr>
              <a:t>(részlet Horthy Miklós emlékirataiból)</a:t>
            </a: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>
            <a:extLst>
              <a:ext uri="{FF2B5EF4-FFF2-40B4-BE49-F238E27FC236}">
                <a16:creationId xmlns:a16="http://schemas.microsoft.com/office/drawing/2014/main" id="{21E640B1-7F33-2373-4F51-A3016E63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0575"/>
            <a:ext cx="8212138" cy="1122363"/>
          </a:xfrm>
        </p:spPr>
        <p:txBody>
          <a:bodyPr/>
          <a:lstStyle/>
          <a:p>
            <a:r>
              <a:rPr lang="hu-HU" altLang="hu-HU"/>
              <a:t>Köszönöm szépen a figyelmet!</a:t>
            </a:r>
          </a:p>
        </p:txBody>
      </p:sp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B2D8B97C-E3B8-DEE3-6456-F88A97C96D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Magyarország külpolitikai helyzete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F863B20-620A-D622-0847-10D5165BC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4475163" cy="5438775"/>
          </a:xfrm>
        </p:spPr>
        <p:txBody>
          <a:bodyPr/>
          <a:lstStyle/>
          <a:p>
            <a:pPr marL="0" indent="0" eaLnBrk="1" hangingPunct="1">
              <a:spcBef>
                <a:spcPts val="525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hu-HU" altLang="hu-HU" sz="24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cél: a trianoni békeszerződés revíziója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saját erőből azonban nem volt végrehajt-ható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szükség volt a tengelyhatalmak támoga-tására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széleskörű nemzetközi egyetértéssel nem valósulhatott meg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korlátozott és egyoldalú nemzetközi </a:t>
            </a:r>
            <a:r>
              <a:rPr lang="hu-HU" altLang="hu-HU" sz="1800" dirty="0" err="1">
                <a:latin typeface="Times New Roman" panose="02020603050405020304" pitchFamily="18" charset="0"/>
              </a:rPr>
              <a:t>támo-gatás</a:t>
            </a: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elköteleződés a tengelyhatalmak irányába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kockázat: beszűkül az ország külpolitikai mozgástere </a:t>
            </a:r>
          </a:p>
        </p:txBody>
      </p:sp>
      <p:pic>
        <p:nvPicPr>
          <p:cNvPr id="6148" name="Kép 1">
            <a:extLst>
              <a:ext uri="{FF2B5EF4-FFF2-40B4-BE49-F238E27FC236}">
                <a16:creationId xmlns:a16="http://schemas.microsoft.com/office/drawing/2014/main" id="{18925158-F8BB-5F94-CEC1-4641662FD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052513"/>
            <a:ext cx="36258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Szövegdoboz 2">
            <a:extLst>
              <a:ext uri="{FF2B5EF4-FFF2-40B4-BE49-F238E27FC236}">
                <a16:creationId xmlns:a16="http://schemas.microsoft.com/office/drawing/2014/main" id="{665F62A5-E0F8-6E11-26EE-C103D5AE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805488"/>
            <a:ext cx="13954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Horthy és Hitler (1938)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2239B965-CF82-CB9E-C4AB-4E48E007D5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1938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BF4273D-2D54-40CD-43ED-8F8B68C4D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713" y="981075"/>
            <a:ext cx="4648200" cy="5089525"/>
          </a:xfrm>
        </p:spPr>
        <p:txBody>
          <a:bodyPr/>
          <a:lstStyle/>
          <a:p>
            <a:pPr marL="325438" indent="-325438" algn="just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augusztus 21-27.: a magyar küldöttség láto-gatása Németországban</a:t>
            </a:r>
          </a:p>
          <a:p>
            <a:pPr marL="325438" indent="-325438" algn="just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november 2.: az első bécsi döntés</a:t>
            </a:r>
          </a:p>
          <a:p>
            <a:pPr marL="325438" indent="-325438" algn="just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november 6.: Horthy Miklós bevonult Ko-máromba 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hu-HU" altLang="hu-HU" sz="1800" dirty="0">
                <a:latin typeface="Times New Roman" panose="02020603050405020304" pitchFamily="18" charset="0"/>
              </a:rPr>
              <a:t>Horthy „közel húsz esztendeje […] kezébe ragadta a már-már lehanyatló nemzeti zászlót […]. S húsz esztendő múlva megjött a beteljesülés. Az egyesülésnek ezekben a szent perceiben mondom minden magyar nevében: A nemzet ezt soha nem fogja elfelejteni. Az országmentő Horthy Miklósból országgyarapító szabadító lett” </a:t>
            </a:r>
          </a:p>
          <a:p>
            <a:pPr marL="325438" indent="-307975" algn="r" eaLnBrk="1" hangingPunct="1">
              <a:spcBef>
                <a:spcPts val="30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200" dirty="0">
                <a:latin typeface="Times New Roman" panose="02020603050405020304" pitchFamily="18" charset="0"/>
              </a:rPr>
              <a:t>        (Imrédy Béla miniszterelnök, 1938. november 6.)</a:t>
            </a:r>
          </a:p>
          <a:p>
            <a:pPr marL="325438" indent="-325438" algn="just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november 11.: Horthy Miklós bevonult Kas-sára</a:t>
            </a:r>
          </a:p>
          <a:p>
            <a:pPr marL="325438" indent="-325438" algn="just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értékelés: még volt mozgástér, de megkezdő-dött az elköteleződés (a revízió áraként)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E468274C-5109-409C-380E-90DCE603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981075"/>
            <a:ext cx="3671888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Szövegdoboz 1">
            <a:extLst>
              <a:ext uri="{FF2B5EF4-FFF2-40B4-BE49-F238E27FC236}">
                <a16:creationId xmlns:a16="http://schemas.microsoft.com/office/drawing/2014/main" id="{170B3849-E604-973D-D71A-99E9FE89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5807075"/>
            <a:ext cx="36718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altLang="hu-HU" sz="1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Tolnai Világlapja </a:t>
            </a:r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címlapja (1938. nov.)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DC17A85-4E01-F7CE-E200-817052D3E3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1939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7D0687A-F916-2357-1692-7A41B2591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4394200" cy="5149850"/>
          </a:xfrm>
        </p:spPr>
        <p:txBody>
          <a:bodyPr/>
          <a:lstStyle/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Imrédy Béla leváltása: diktatórikus törek-vések, nyitás a nemzetiszocializmus felé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február 16.: Teleki Pál lett a </a:t>
            </a:r>
            <a:r>
              <a:rPr lang="hu-HU" altLang="hu-HU" sz="1800" dirty="0" err="1">
                <a:latin typeface="Times New Roman" panose="02020603050405020304" pitchFamily="18" charset="0"/>
              </a:rPr>
              <a:t>miniszterel-nök</a:t>
            </a:r>
            <a:r>
              <a:rPr lang="hu-HU" altLang="hu-HU" sz="1800" dirty="0">
                <a:latin typeface="Times New Roman" panose="02020603050405020304" pitchFamily="18" charset="0"/>
              </a:rPr>
              <a:t> (immár másodszor)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külpolitikai cél: egyensúlyozás a náci Né-</a:t>
            </a:r>
            <a:r>
              <a:rPr lang="hu-HU" altLang="hu-HU" sz="1800" dirty="0" err="1">
                <a:latin typeface="Times New Roman" panose="02020603050405020304" pitchFamily="18" charset="0"/>
              </a:rPr>
              <a:t>metország</a:t>
            </a:r>
            <a:r>
              <a:rPr lang="hu-HU" altLang="hu-HU" sz="1800" dirty="0">
                <a:latin typeface="Times New Roman" panose="02020603050405020304" pitchFamily="18" charset="0"/>
              </a:rPr>
              <a:t> és Nagy-Britannia között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március 15-17.: Kárpátalja visszaszerzése 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igen alacsony külpolitikai kockázattal járt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május 25-26.: parlamenti választások 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erőteljes jobbratolódás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szeptember 1.: kitört a háború → Magyar-ország távol maradt a Lengyelország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-ni háborútól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értékelés: érdemben nem változott, azaz, nem csökkent az ország külpolitikai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moz-gástere</a:t>
            </a: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21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2100" dirty="0">
              <a:latin typeface="Times New Roman" panose="02020603050405020304" pitchFamily="18" charset="0"/>
            </a:endParaRPr>
          </a:p>
          <a:p>
            <a:pPr marL="325438" indent="-307975" algn="just" eaLnBrk="1" hangingPunct="1">
              <a:spcBef>
                <a:spcPts val="45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41313" indent="-325438" eaLnBrk="1" hangingPunct="1">
              <a:spcBef>
                <a:spcPts val="45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</p:txBody>
      </p:sp>
      <p:pic>
        <p:nvPicPr>
          <p:cNvPr id="10244" name="Kép 1">
            <a:extLst>
              <a:ext uri="{FF2B5EF4-FFF2-40B4-BE49-F238E27FC236}">
                <a16:creationId xmlns:a16="http://schemas.microsoft.com/office/drawing/2014/main" id="{907A2C93-E446-8706-633C-EB83F98A2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/>
          <a:stretch>
            <a:fillRect/>
          </a:stretch>
        </p:blipFill>
        <p:spPr bwMode="auto">
          <a:xfrm>
            <a:off x="4932363" y="954088"/>
            <a:ext cx="3673475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Szövegdoboz 2">
            <a:extLst>
              <a:ext uri="{FF2B5EF4-FFF2-40B4-BE49-F238E27FC236}">
                <a16:creationId xmlns:a16="http://schemas.microsoft.com/office/drawing/2014/main" id="{DCC1872D-7B45-A938-F9B7-8F59C175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5837238"/>
            <a:ext cx="708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Teleki Pál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4CFB733D-1EE7-D2D7-B357-7F7F911D86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1940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D5920B5-4156-3393-8CEC-10B7AE805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9888" y="620713"/>
            <a:ext cx="4346575" cy="5438775"/>
          </a:xfrm>
        </p:spPr>
        <p:txBody>
          <a:bodyPr/>
          <a:lstStyle/>
          <a:p>
            <a:pPr marL="331788" indent="-325438" eaLnBrk="1" hangingPunct="1">
              <a:spcBef>
                <a:spcPts val="525"/>
              </a:spcBef>
              <a:buClrTx/>
              <a:buSzPct val="65000"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2100" dirty="0">
              <a:latin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április – június: német villámháború 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a német katonai sikerek lenyűgözték a kor-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mányzót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aki így eltávolodott a Teleki-fé-le külpolitikai stratégiától</a:t>
            </a:r>
          </a:p>
          <a:p>
            <a:pPr marL="6350" indent="0" eaLnBrk="1" hangingPunct="1">
              <a:spcBef>
                <a:spcPts val="525"/>
              </a:spcBef>
              <a:buClr>
                <a:srgbClr val="CC9900"/>
              </a:buClr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augusztus 30.: a második bécsi döntés </a:t>
            </a:r>
          </a:p>
          <a:p>
            <a:pPr marL="6350" indent="0" eaLnBrk="1" hangingPunct="1">
              <a:spcBef>
                <a:spcPts val="525"/>
              </a:spcBef>
              <a:buClr>
                <a:srgbClr val="CC9900"/>
              </a:buClr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második bécsi döntés már súlyos bel- és külpolitikai következményekkel járt</a:t>
            </a:r>
          </a:p>
          <a:p>
            <a:pPr marL="6350" indent="0" eaLnBrk="1" hangingPunct="1">
              <a:spcBef>
                <a:spcPts val="525"/>
              </a:spcBef>
              <a:buClr>
                <a:srgbClr val="CC9900"/>
              </a:buClr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értékelés: Magyarország egyre nagyobb mértékben veszítette el a külpolitikában az alternativitás lehetőségét</a:t>
            </a: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31788" indent="-314325" algn="just" eaLnBrk="1" hangingPunct="1">
              <a:spcBef>
                <a:spcPts val="450"/>
              </a:spcBef>
              <a:buClrTx/>
              <a:buSzPct val="65000"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41313" indent="-325438" eaLnBrk="1" hangingPunct="1">
              <a:spcBef>
                <a:spcPts val="450"/>
              </a:spcBef>
              <a:buClrTx/>
              <a:buSzPct val="65000"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</p:txBody>
      </p:sp>
      <p:pic>
        <p:nvPicPr>
          <p:cNvPr id="12292" name="Kép 1">
            <a:extLst>
              <a:ext uri="{FF2B5EF4-FFF2-40B4-BE49-F238E27FC236}">
                <a16:creationId xmlns:a16="http://schemas.microsoft.com/office/drawing/2014/main" id="{D1974759-5003-4C5A-6E32-EB4C05DF2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t="3021" r="2083" b="1797"/>
          <a:stretch>
            <a:fillRect/>
          </a:stretch>
        </p:blipFill>
        <p:spPr bwMode="auto">
          <a:xfrm>
            <a:off x="4803775" y="1052513"/>
            <a:ext cx="3455988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Szövegdoboz 2">
            <a:extLst>
              <a:ext uri="{FF2B5EF4-FFF2-40B4-BE49-F238E27FC236}">
                <a16:creationId xmlns:a16="http://schemas.microsoft.com/office/drawing/2014/main" id="{ACB66DF3-137E-E907-4082-0A861905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84850"/>
            <a:ext cx="345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hu-HU" altLang="hu-HU" sz="1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Új Magyarság </a:t>
            </a:r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egyik tudósítása a második bécsi döntés utáni időszakból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292E503B-BBCD-B3CA-E4BF-B720117AA1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A második bécsi döntés</a:t>
            </a:r>
          </a:p>
        </p:txBody>
      </p:sp>
      <p:sp>
        <p:nvSpPr>
          <p:cNvPr id="14339" name="Szövegdoboz 3">
            <a:extLst>
              <a:ext uri="{FF2B5EF4-FFF2-40B4-BE49-F238E27FC236}">
                <a16:creationId xmlns:a16="http://schemas.microsoft.com/office/drawing/2014/main" id="{6BB94068-E76F-2BE8-C8AC-B4A455471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5732463"/>
            <a:ext cx="60483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Internetes elérés: https://filmhiradokonline.hu/watch.php?id=3922</a:t>
            </a:r>
            <a:r>
              <a:rPr lang="hu-HU" altLang="hu-HU"/>
              <a:t>:</a:t>
            </a:r>
          </a:p>
        </p:txBody>
      </p:sp>
      <p:pic>
        <p:nvPicPr>
          <p:cNvPr id="14340" name="Kép 1">
            <a:extLst>
              <a:ext uri="{FF2B5EF4-FFF2-40B4-BE49-F238E27FC236}">
                <a16:creationId xmlns:a16="http://schemas.microsoft.com/office/drawing/2014/main" id="{6F2D85DB-3374-5FAF-ED21-93CC42293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7"/>
          <a:stretch>
            <a:fillRect/>
          </a:stretch>
        </p:blipFill>
        <p:spPr bwMode="auto">
          <a:xfrm>
            <a:off x="539750" y="981075"/>
            <a:ext cx="78835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5B2DB937-68D7-8171-2F0A-2A1D3F44F0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A területi revízió eredményei</a:t>
            </a:r>
          </a:p>
        </p:txBody>
      </p:sp>
      <p:pic>
        <p:nvPicPr>
          <p:cNvPr id="16387" name="Kép 2">
            <a:extLst>
              <a:ext uri="{FF2B5EF4-FFF2-40B4-BE49-F238E27FC236}">
                <a16:creationId xmlns:a16="http://schemas.microsoft.com/office/drawing/2014/main" id="{4E7CC93E-A4CA-7CD8-0C49-EDA49F7B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81075"/>
            <a:ext cx="7388225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Szövegdoboz 3">
            <a:extLst>
              <a:ext uri="{FF2B5EF4-FFF2-40B4-BE49-F238E27FC236}">
                <a16:creationId xmlns:a16="http://schemas.microsoft.com/office/drawing/2014/main" id="{BEEB081B-F907-064D-D031-C6D580002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115050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forrás: https://tti.abtk.hu/terkepek/terkepek/1938-1941-magyarorszag-teruleti-gyarapodasa</a:t>
            </a:r>
            <a:r>
              <a:rPr lang="hu-HU" altLang="hu-HU"/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4EF3463-3C33-0983-C8A0-89FBDDEF6E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1941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0FF9393-92C8-7CD8-F348-ACD885216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4608512" cy="5256213"/>
          </a:xfrm>
        </p:spPr>
        <p:txBody>
          <a:bodyPr/>
          <a:lstStyle/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</a:rPr>
              <a:t>március 27.: a belgrádi kormány megbukta-tása </a:t>
            </a: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Hitler döntött Jugoszlávia megtáma-dásáról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március 28.: Horthy Miklós meglehetősen lelkesen fogadta Hitler ajánlatát → lehető-ség volt a délvidéki területek visszaszerzé-sére → Teleki Pál fenntartásokat fogalma-zott meg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április 1.: a Legfelsőbb Honvédelmi Tanács döntést hozott a magyar katonai részvétel részleteiről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április 3.: Teleki Pál öngyilkossága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április 4.: a kormányzó levélben tájékoztatta Hitlert a miniszterelnök öngyilkosságáról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április 6.: megindult a német támadás a dél-szláv állam ellen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április 11.: a honvédség átlépte a déli határt </a:t>
            </a:r>
            <a:endParaRPr lang="hu-HU" altLang="hu-HU" sz="1800">
              <a:latin typeface="Times New Roman" panose="02020603050405020304" pitchFamily="18" charset="0"/>
            </a:endParaRPr>
          </a:p>
        </p:txBody>
      </p:sp>
      <p:pic>
        <p:nvPicPr>
          <p:cNvPr id="18436" name="Kép 2">
            <a:extLst>
              <a:ext uri="{FF2B5EF4-FFF2-40B4-BE49-F238E27FC236}">
                <a16:creationId xmlns:a16="http://schemas.microsoft.com/office/drawing/2014/main" id="{BA403930-7DF3-C263-A833-EE73C0C38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987425"/>
            <a:ext cx="341312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Szövegdoboz 3">
            <a:extLst>
              <a:ext uri="{FF2B5EF4-FFF2-40B4-BE49-F238E27FC236}">
                <a16:creationId xmlns:a16="http://schemas.microsoft.com/office/drawing/2014/main" id="{7B5BB1B6-E882-E446-9DE6-4B681301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856288"/>
            <a:ext cx="34671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Horthy levele Hitlernek (1941. április 4.)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79211A71-7DC1-5B10-589F-40825B53FF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1941: az események értékelése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B68F924-3481-909D-B850-2792C274D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291513" cy="5149850"/>
          </a:xfrm>
        </p:spPr>
        <p:txBody>
          <a:bodyPr/>
          <a:lstStyle/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</a:rPr>
              <a:t>Magyarország belépett a második világháborúba</a:t>
            </a:r>
          </a:p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</a:rPr>
              <a:t>Délvidék visszaszerzését a Wehrmacht támadása miatt szétesett Jugoszlávia nem tudta megakadályozni</a:t>
            </a:r>
          </a:p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</a:rPr>
              <a:t>magyar egységek német parancsnokság alatt szerb területekre is benyomultak</a:t>
            </a:r>
          </a:p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</a:rPr>
              <a:t>a szuverén Jugoszlávia megszűnt létezni</a:t>
            </a:r>
          </a:p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</a:rPr>
              <a:t>Magyarország végleg eltávolodott Nagy-Britanniától </a:t>
            </a: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a brit kormány megszakítot-ta a diplomáciai kapcsolatokat</a:t>
            </a:r>
          </a:p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Magyarország véglegesen elköteleződött a náci Németország mellett</a:t>
            </a:r>
          </a:p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magyar külpolitika mozgástere végzetesen beszűkült → lényegében ez kimerült abban, hogy a magyar kormányzat milyen gyorsan teljesíti a német elvárásokat</a:t>
            </a:r>
          </a:p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területi revíziós eredmények megtartására Németország oldalán mutatkozott esély, feltéve, ha Németország győztesen kerül ki a háborúból</a:t>
            </a:r>
            <a:endParaRPr lang="hu-HU" altLang="hu-HU" sz="1800">
              <a:latin typeface="Times New Roman" panose="02020603050405020304" pitchFamily="18" charset="0"/>
            </a:endParaRPr>
          </a:p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’30-as évek második felében megalapozódott gazdasági, kereskedelmi függéshez 1941-ben tehát már politikai és katonai alárendelődés is társult</a:t>
            </a:r>
          </a:p>
          <a:p>
            <a:pPr marL="325438" indent="-325438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endParaRPr lang="hu-HU" altLang="hu-HU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éma">
      <a:majorFont>
        <a:latin typeface="Garamond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hu-H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hu-H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-té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éma">
      <a:majorFont>
        <a:latin typeface="Garamond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hu-H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hu-H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10704</TotalTime>
  <Words>753</Words>
  <Application>Microsoft Office PowerPoint</Application>
  <PresentationFormat>Diavetítés a képernyőre (4:3 oldalarány)</PresentationFormat>
  <Paragraphs>98</Paragraphs>
  <Slides>12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12</vt:i4>
      </vt:variant>
    </vt:vector>
  </HeadingPairs>
  <TitlesOfParts>
    <vt:vector size="22" baseType="lpstr">
      <vt:lpstr>Arial</vt:lpstr>
      <vt:lpstr>Microsoft YaHei</vt:lpstr>
      <vt:lpstr>Garamond</vt:lpstr>
      <vt:lpstr>Times New Roman</vt:lpstr>
      <vt:lpstr>Segoe UI</vt:lpstr>
      <vt:lpstr>Palatino Linotype</vt:lpstr>
      <vt:lpstr>Monotype Corsiva</vt:lpstr>
      <vt:lpstr>Wingdings</vt:lpstr>
      <vt:lpstr>Office-téma</vt:lpstr>
      <vt:lpstr>Office-téma</vt:lpstr>
      <vt:lpstr>              </vt:lpstr>
      <vt:lpstr>Magyarország külpolitikai helyzete</vt:lpstr>
      <vt:lpstr>1938</vt:lpstr>
      <vt:lpstr>1939</vt:lpstr>
      <vt:lpstr>1940</vt:lpstr>
      <vt:lpstr>A második bécsi döntés</vt:lpstr>
      <vt:lpstr>A területi revízió eredményei</vt:lpstr>
      <vt:lpstr>1941</vt:lpstr>
      <vt:lpstr>1941: az események értékelése</vt:lpstr>
      <vt:lpstr>Európa 1941 tavaszán</vt:lpstr>
      <vt:lpstr>1941: a kormányzó emlékiratai szerint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subject/>
  <dc:creator>Turbucz Dávid</dc:creator>
  <cp:keywords/>
  <dc:description/>
  <cp:lastModifiedBy>Szokoly Armand</cp:lastModifiedBy>
  <cp:revision>1630</cp:revision>
  <cp:lastPrinted>1601-01-01T00:00:00Z</cp:lastPrinted>
  <dcterms:created xsi:type="dcterms:W3CDTF">2006-09-22T21:23:32Z</dcterms:created>
  <dcterms:modified xsi:type="dcterms:W3CDTF">2024-09-14T16:25:48Z</dcterms:modified>
</cp:coreProperties>
</file>