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1" r:id="rId4"/>
    <p:sldId id="277" r:id="rId5"/>
    <p:sldId id="270" r:id="rId6"/>
    <p:sldId id="265" r:id="rId7"/>
    <p:sldId id="271" r:id="rId8"/>
    <p:sldId id="272" r:id="rId9"/>
    <p:sldId id="266" r:id="rId10"/>
    <p:sldId id="276" r:id="rId11"/>
    <p:sldId id="275" r:id="rId12"/>
    <p:sldId id="273" r:id="rId13"/>
    <p:sldId id="274" r:id="rId14"/>
    <p:sldId id="323" r:id="rId15"/>
    <p:sldId id="326" r:id="rId16"/>
    <p:sldId id="325" r:id="rId17"/>
    <p:sldId id="324" r:id="rId18"/>
    <p:sldId id="280" r:id="rId19"/>
    <p:sldId id="282" r:id="rId20"/>
    <p:sldId id="283" r:id="rId21"/>
    <p:sldId id="278" r:id="rId22"/>
    <p:sldId id="256" r:id="rId23"/>
    <p:sldId id="258" r:id="rId24"/>
    <p:sldId id="267" r:id="rId25"/>
    <p:sldId id="260" r:id="rId26"/>
    <p:sldId id="268" r:id="rId27"/>
    <p:sldId id="264" r:id="rId28"/>
    <p:sldId id="269" r:id="rId29"/>
    <p:sldId id="284" r:id="rId30"/>
    <p:sldId id="285" r:id="rId31"/>
    <p:sldId id="286" r:id="rId32"/>
    <p:sldId id="288" r:id="rId33"/>
    <p:sldId id="287" r:id="rId34"/>
    <p:sldId id="292" r:id="rId35"/>
    <p:sldId id="293" r:id="rId36"/>
    <p:sldId id="294" r:id="rId37"/>
    <p:sldId id="303" r:id="rId38"/>
    <p:sldId id="296" r:id="rId39"/>
    <p:sldId id="298" r:id="rId40"/>
    <p:sldId id="302" r:id="rId41"/>
    <p:sldId id="313" r:id="rId42"/>
    <p:sldId id="314" r:id="rId43"/>
    <p:sldId id="299" r:id="rId44"/>
    <p:sldId id="295" r:id="rId45"/>
    <p:sldId id="290" r:id="rId46"/>
    <p:sldId id="291" r:id="rId47"/>
    <p:sldId id="317" r:id="rId48"/>
    <p:sldId id="304" r:id="rId49"/>
    <p:sldId id="319" r:id="rId50"/>
    <p:sldId id="305" r:id="rId51"/>
    <p:sldId id="318" r:id="rId52"/>
    <p:sldId id="306" r:id="rId53"/>
    <p:sldId id="307" r:id="rId54"/>
    <p:sldId id="300" r:id="rId55"/>
    <p:sldId id="289" r:id="rId56"/>
    <p:sldId id="308" r:id="rId57"/>
    <p:sldId id="309" r:id="rId58"/>
    <p:sldId id="320" r:id="rId59"/>
    <p:sldId id="321" r:id="rId60"/>
    <p:sldId id="315" r:id="rId61"/>
    <p:sldId id="316" r:id="rId62"/>
    <p:sldId id="262" r:id="rId63"/>
    <p:sldId id="327" r:id="rId6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0D5C-23C6-4A05-AA48-F798A94A690B}" type="datetimeFigureOut">
              <a:rPr lang="hu-HU" smtClean="0"/>
              <a:t>2017. 12. 31.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6233-E791-4035-AD50-D178377B4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47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0D5C-23C6-4A05-AA48-F798A94A690B}" type="datetimeFigureOut">
              <a:rPr lang="hu-HU" smtClean="0"/>
              <a:t>2017. 12. 31.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6233-E791-4035-AD50-D178377B4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348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0D5C-23C6-4A05-AA48-F798A94A690B}" type="datetimeFigureOut">
              <a:rPr lang="hu-HU" smtClean="0"/>
              <a:t>2017. 12. 31.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6233-E791-4035-AD50-D178377B4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0D5C-23C6-4A05-AA48-F798A94A690B}" type="datetimeFigureOut">
              <a:rPr lang="hu-HU" smtClean="0"/>
              <a:t>2017. 12. 31.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6233-E791-4035-AD50-D178377B4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096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0D5C-23C6-4A05-AA48-F798A94A690B}" type="datetimeFigureOut">
              <a:rPr lang="hu-HU" smtClean="0"/>
              <a:t>2017. 12. 31.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6233-E791-4035-AD50-D178377B4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367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0D5C-23C6-4A05-AA48-F798A94A690B}" type="datetimeFigureOut">
              <a:rPr lang="hu-HU" smtClean="0"/>
              <a:t>2017. 12. 31.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6233-E791-4035-AD50-D178377B4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13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0D5C-23C6-4A05-AA48-F798A94A690B}" type="datetimeFigureOut">
              <a:rPr lang="hu-HU" smtClean="0"/>
              <a:t>2017. 12. 31.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6233-E791-4035-AD50-D178377B4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440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0D5C-23C6-4A05-AA48-F798A94A690B}" type="datetimeFigureOut">
              <a:rPr lang="hu-HU" smtClean="0"/>
              <a:t>2017. 12. 31.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6233-E791-4035-AD50-D178377B4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21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0D5C-23C6-4A05-AA48-F798A94A690B}" type="datetimeFigureOut">
              <a:rPr lang="hu-HU" smtClean="0"/>
              <a:t>2017. 12. 31.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6233-E791-4035-AD50-D178377B4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61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0D5C-23C6-4A05-AA48-F798A94A690B}" type="datetimeFigureOut">
              <a:rPr lang="hu-HU" smtClean="0"/>
              <a:t>2017. 12. 31.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6233-E791-4035-AD50-D178377B4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40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0D5C-23C6-4A05-AA48-F798A94A690B}" type="datetimeFigureOut">
              <a:rPr lang="hu-HU" smtClean="0"/>
              <a:t>2017. 12. 31.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6233-E791-4035-AD50-D178377B4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57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0D5C-23C6-4A05-AA48-F798A94A690B}" type="datetimeFigureOut">
              <a:rPr lang="hu-HU" smtClean="0"/>
              <a:t>2017. 12. 31.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6233-E791-4035-AD50-D178377B4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04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1841174"/>
          </a:xfrm>
        </p:spPr>
        <p:txBody>
          <a:bodyPr/>
          <a:lstStyle/>
          <a:p>
            <a:r>
              <a:rPr lang="hu-HU" dirty="0" smtClean="0"/>
              <a:t>Szociális pályázás segédlet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685800" y="3371162"/>
            <a:ext cx="7772400" cy="3486838"/>
          </a:xfrm>
        </p:spPr>
        <p:txBody>
          <a:bodyPr>
            <a:normAutofit/>
          </a:bodyPr>
          <a:lstStyle/>
          <a:p>
            <a:r>
              <a:rPr lang="hu-HU" dirty="0" smtClean="0"/>
              <a:t>FIGYELEM: </a:t>
            </a:r>
            <a:r>
              <a:rPr lang="hu-HU" dirty="0"/>
              <a:t>A segédlet nem teljeskörű. </a:t>
            </a:r>
            <a:r>
              <a:rPr lang="hu-HU" dirty="0" smtClean="0"/>
              <a:t>Csak iránymutatásként szolgál, mindig az aktuális igazoláslista a mérvadó. 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Kérdés esetén keresd bátran a Kari Szociális Bizottságot a honlapján feltüntetett e-mail címen vagy telefonszámon!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/>
              <a:t>A segédlet a Budapesti Műszaki és Gazdaságtudományi Egyetem </a:t>
            </a:r>
            <a:r>
              <a:rPr lang="hu-HU" dirty="0" smtClean="0"/>
              <a:t>2017/18 tavaszi féléves szociális pályázati időszakához készült.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03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Szülők NAV jövedelemigazolása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a szülőktől az eredeti, szárazbélyegző-lenyomattal ellátott, vagy elektronikusan kiadott NAV jövedelemigazolás.</a:t>
            </a:r>
          </a:p>
          <a:p>
            <a:r>
              <a:rPr lang="hu-HU" dirty="0" smtClean="0"/>
              <a:t>Amennyiben nem rendelkezett adóköteles jövedelemmel, és nem adott be adóbevallást, az eredeti, szárazbélyegző-lenyomattal ellátott NAV megtagadó határozat beszerzése szükséges.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5351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Pályáztál már korábban öneltartóként?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Az előző szociális igénylés leadásakor öneltartó hallgatóként adtál le elfogadott pályázatot (amely személyes bemutatásra is került)?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6850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Előző háztartás teljes körű leigazolása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Kérlek, ha a segédletet a jelenlegi háztartásodat figyelembe véve </a:t>
            </a:r>
            <a:r>
              <a:rPr lang="hu-HU" dirty="0" err="1" smtClean="0"/>
              <a:t>végignézted</a:t>
            </a:r>
            <a:r>
              <a:rPr lang="hu-HU" dirty="0" smtClean="0"/>
              <a:t>, az előző háztartásodat tekintve is nézd végig, és az aszerint szükséges igazolásokat is szerezd be a pályázatodhoz!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4596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Pályázó kereseti körülményei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Kérlek, amíg a segédlet a következő személyt nem említi, a továbbiakban a „személy” esetén a saját helyzeted tekintsd!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139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Legalább egyik szülőd a háztartás részét képezi?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Amennyiben nem, szüleitől különélő, de nem öneltartó vagy. Vagyis mindkét szülődtől különálló háztartást képezel (például nagyszüleiddel élsz együtt), de nem tartod el magad.</a:t>
            </a:r>
            <a:endParaRPr lang="hu-HU" dirty="0"/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36381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Közjegyző vagy a helyi önkormányzat jegyzője által hitelesített nyilatkozat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szülők által tett,</a:t>
            </a:r>
            <a:r>
              <a:rPr lang="hu-HU" b="1" dirty="0" smtClean="0"/>
              <a:t> közjegyző </a:t>
            </a:r>
            <a:r>
              <a:rPr lang="hu-HU" b="1" dirty="0"/>
              <a:t>vagy jegyző által hitelesített nyilatkozat </a:t>
            </a:r>
            <a:r>
              <a:rPr lang="hu-HU" dirty="0"/>
              <a:t>(a nyilatkozattevő személyét hitelesíti) szükséges arról, hogy </a:t>
            </a:r>
            <a:r>
              <a:rPr lang="hu-HU" dirty="0" smtClean="0"/>
              <a:t>a szülők a hallgató megélhetését és egyetemi tanulmányait milyen formában támogatják. Ez </a:t>
            </a:r>
            <a:r>
              <a:rPr lang="hu-HU" dirty="0"/>
              <a:t>a helyzet </a:t>
            </a:r>
            <a:r>
              <a:rPr lang="hu-HU" b="1" dirty="0"/>
              <a:t>mióta</a:t>
            </a:r>
            <a:r>
              <a:rPr lang="hu-HU" dirty="0"/>
              <a:t> (pályázat által vizsgált időszak!) és </a:t>
            </a:r>
            <a:r>
              <a:rPr lang="hu-HU" b="1" dirty="0"/>
              <a:t>miért</a:t>
            </a:r>
            <a:r>
              <a:rPr lang="hu-HU" dirty="0"/>
              <a:t> áll fent</a:t>
            </a:r>
            <a:r>
              <a:rPr lang="hu-HU" dirty="0" smtClean="0"/>
              <a:t>. </a:t>
            </a:r>
          </a:p>
          <a:p>
            <a:r>
              <a:rPr lang="hu-HU" dirty="0" smtClean="0"/>
              <a:t>2 </a:t>
            </a:r>
            <a:r>
              <a:rPr lang="hu-HU" dirty="0"/>
              <a:t>évnél nem régebbi nyilatkozat kell.</a:t>
            </a:r>
          </a:p>
          <a:p>
            <a:r>
              <a:rPr lang="hu-HU" dirty="0" smtClean="0"/>
              <a:t>Ha </a:t>
            </a:r>
            <a:r>
              <a:rPr lang="hu-HU" dirty="0"/>
              <a:t>több tényről is szükséges nyilatkozat, elegendő egy nyilatkozatba belefoglalni az összes tényt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131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Szülők NAV jövedelemigazolása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a szülőktől az eredeti, szárazbélyegző-lenyomattal ellátott, vagy elektronikusan kiadott NAV jövedelemigazolás.</a:t>
            </a:r>
          </a:p>
          <a:p>
            <a:r>
              <a:rPr lang="hu-HU" dirty="0" smtClean="0"/>
              <a:t>Amennyiben nem rendelkezett adóköteles jövedelemmel, és nem adott be adóbevallást, az eredeti, szárazbélyegző-lenyomattal ellátott NAV megtagadó határozat beszerzése szükséges.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6917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Bankszámlakivonat a pályázótól és eltartóitól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fontScale="92500"/>
          </a:bodyPr>
          <a:lstStyle/>
          <a:p>
            <a:r>
              <a:rPr lang="hu-HU" dirty="0"/>
              <a:t>Szükséges </a:t>
            </a:r>
            <a:r>
              <a:rPr lang="hu-HU" b="1" dirty="0"/>
              <a:t>a </a:t>
            </a:r>
            <a:r>
              <a:rPr lang="hu-HU" b="1" dirty="0" smtClean="0"/>
              <a:t>pályázó és minden eltartójának </a:t>
            </a:r>
            <a:r>
              <a:rPr lang="hu-HU" b="1" dirty="0"/>
              <a:t>minden lakossági bankszámlájának bankszámlakivonata</a:t>
            </a:r>
            <a:r>
              <a:rPr lang="hu-HU" dirty="0"/>
              <a:t> a pályázat által vizsgált időszakról. </a:t>
            </a:r>
          </a:p>
          <a:p>
            <a:r>
              <a:rPr lang="hu-HU" dirty="0"/>
              <a:t>Fel kell tüntetni az ügyfél nevét, címét és a </a:t>
            </a:r>
            <a:r>
              <a:rPr lang="hu-HU" b="1" dirty="0"/>
              <a:t>jóváírásokat</a:t>
            </a:r>
            <a:r>
              <a:rPr lang="hu-HU" dirty="0"/>
              <a:t> (A többi kitörölhető, ha a kitakart tételekről egyértelműen megállapítható, hogy terhelés.)</a:t>
            </a:r>
          </a:p>
          <a:p>
            <a:r>
              <a:rPr lang="hu-HU" b="1" dirty="0"/>
              <a:t>A bankszámlakivonatot helyettesítheti a bank által kiállított igazolás a jóváírásokról. 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506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Egy háztartásban élőkről szóló igazolás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</a:t>
            </a:r>
            <a:r>
              <a:rPr lang="hu-HU" dirty="0"/>
              <a:t>a település Önkormányzata, vagy Járási Hivatala által kiállított eredeti – illetékmentes – </a:t>
            </a:r>
            <a:r>
              <a:rPr lang="hu-HU" b="1" dirty="0"/>
              <a:t>igazolás</a:t>
            </a:r>
            <a:r>
              <a:rPr lang="hu-HU" dirty="0"/>
              <a:t> (vagy hatósági bizonyítvány) </a:t>
            </a:r>
            <a:r>
              <a:rPr lang="hu-HU" b="1" dirty="0"/>
              <a:t>az egy háztartásban élőkről</a:t>
            </a:r>
            <a:r>
              <a:rPr lang="hu-HU" dirty="0"/>
              <a:t>. </a:t>
            </a:r>
            <a:endParaRPr lang="hu-HU" dirty="0" smtClean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344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Az egy háztartásban élőkről szóló igazoláson szerepel mindenki neve és születési éve?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/>
              <a:t>Nem elegendő </a:t>
            </a:r>
            <a:r>
              <a:rPr lang="hu-HU" dirty="0" smtClean="0"/>
              <a:t>olyan egy háztartásban élőkről szóló </a:t>
            </a:r>
            <a:r>
              <a:rPr lang="hu-HU" dirty="0"/>
              <a:t>igazolás, melyen csak az egy háztartásban élők száma van feltüntetve, szerepelnie kell rajta a személyek neveinek és legalább a születési éveiknek is, vagy egyéb, a személy azonosítását lehetővé tévő adatnak.</a:t>
            </a:r>
            <a:endParaRPr lang="hu-HU" dirty="0" smtClean="0"/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8339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Személyazonosító okmányok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Valamely érvényes személyazonosító okmány az alábbiak közül:</a:t>
            </a:r>
          </a:p>
          <a:p>
            <a:pPr lvl="1"/>
            <a:r>
              <a:rPr lang="hu-HU" dirty="0" smtClean="0"/>
              <a:t>Személyazonosító igazolvány</a:t>
            </a:r>
          </a:p>
          <a:p>
            <a:pPr lvl="1"/>
            <a:r>
              <a:rPr lang="hu-HU" dirty="0" smtClean="0"/>
              <a:t>2001</a:t>
            </a:r>
            <a:r>
              <a:rPr lang="hu-HU" dirty="0"/>
              <a:t>. július 1-je után kiadott kártya formátumú vezetői </a:t>
            </a:r>
            <a:r>
              <a:rPr lang="hu-HU" dirty="0" smtClean="0"/>
              <a:t>engedély</a:t>
            </a:r>
          </a:p>
          <a:p>
            <a:pPr lvl="1"/>
            <a:r>
              <a:rPr lang="hu-HU" dirty="0" smtClean="0"/>
              <a:t>Útlevél</a:t>
            </a:r>
          </a:p>
          <a:p>
            <a:pPr lvl="1"/>
            <a:r>
              <a:rPr lang="hu-HU" dirty="0" smtClean="0"/>
              <a:t>Nemzeti </a:t>
            </a:r>
            <a:r>
              <a:rPr lang="hu-HU" dirty="0"/>
              <a:t>Egységes Kártyarendszerben kiadott diákigazolvány</a:t>
            </a:r>
          </a:p>
          <a:p>
            <a:pPr lvl="1"/>
            <a:r>
              <a:rPr lang="hu-HU" dirty="0" smtClean="0"/>
              <a:t>külföldi </a:t>
            </a:r>
            <a:r>
              <a:rPr lang="hu-HU" dirty="0"/>
              <a:t>állampolgárságú hallgató esetében a fentiekkel egyenértékű hivatalos arcképes </a:t>
            </a:r>
            <a:r>
              <a:rPr lang="hu-HU" dirty="0" smtClean="0"/>
              <a:t>igazolvány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3477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Lakcímkártyák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Ha </a:t>
            </a:r>
            <a:r>
              <a:rPr lang="hu-HU" dirty="0"/>
              <a:t>a hivatal nem állítja ki nevekkel és születési dátumokkal a dokumentumot, akkor az igazoláson szereplő </a:t>
            </a:r>
            <a:r>
              <a:rPr lang="hu-HU" b="1" dirty="0"/>
              <a:t>összes személy lakcímkártyájának lakcímet igazoló oldalának </a:t>
            </a:r>
            <a:r>
              <a:rPr lang="hu-HU" dirty="0"/>
              <a:t>fénymásolata szükséges az egy háztartásban élők számáról szóló igazolás mellé.</a:t>
            </a:r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6452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személy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A továbbiakban a családod és háztartásod egy-egy tagját kiválasztva használd a segédletet. Az „a személy” megnevezés esetén az ő adatait és helyzetét gondold végig!</a:t>
            </a:r>
          </a:p>
          <a:p>
            <a:r>
              <a:rPr lang="hu-HU" dirty="0" smtClean="0"/>
              <a:t>A következő személyre akkor </a:t>
            </a:r>
            <a:r>
              <a:rPr lang="hu-HU" dirty="0" err="1" smtClean="0"/>
              <a:t>válts</a:t>
            </a:r>
            <a:r>
              <a:rPr lang="hu-HU" dirty="0"/>
              <a:t> </a:t>
            </a:r>
            <a:r>
              <a:rPr lang="hu-HU" dirty="0" smtClean="0"/>
              <a:t>át, amikor újra ezt az oldalt látod!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1957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Szerepel a személy az egy háztartásban élőkről szóló igazoláson?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Az igazolásnak frissnek kell lennie. </a:t>
            </a:r>
            <a:r>
              <a:rPr lang="hu-HU" dirty="0"/>
              <a:t>(Igazoláslista </a:t>
            </a:r>
            <a:r>
              <a:rPr lang="hu-HU" dirty="0" smtClean="0"/>
              <a:t>2.1)</a:t>
            </a:r>
          </a:p>
          <a:p>
            <a:r>
              <a:rPr lang="hu-HU" dirty="0" smtClean="0"/>
              <a:t>Ha az igazoláson nem szerepel a háztartásban élők neve és születési dátuma is, akkor szükséges a háztartásban élők lakcímkártyája.</a:t>
            </a:r>
            <a:endParaRPr lang="hu-HU" dirty="0"/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2890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személy része a háztartásnak?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smtClean="0"/>
              <a:t>Egy személy akkor része a háztartásnak, ha gazdaságilag azonos háztartást alkottok, tehát egymást támogatjátok anyagilag, akár lakhatási, utazási, étkezési vagy bármilyen más formában.</a:t>
            </a:r>
            <a:endParaRPr lang="hu-HU" dirty="0" smtClean="0"/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1104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Közjegyző vagy a helyi önkormányzat jegyzője által hitelesített nyilatkozat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lnSpcReduction="10000"/>
          </a:bodyPr>
          <a:lstStyle/>
          <a:p>
            <a:r>
              <a:rPr lang="hu-HU" b="1" dirty="0" smtClean="0"/>
              <a:t>Közjegyző </a:t>
            </a:r>
            <a:r>
              <a:rPr lang="hu-HU" b="1" dirty="0"/>
              <a:t>vagy jegyző által hitelesített nyilatkozat </a:t>
            </a:r>
            <a:r>
              <a:rPr lang="hu-HU" dirty="0"/>
              <a:t>(a nyilatkozattevő személyét hitelesíti) szükséges arról, hogy az adott személy gazdaságilag különálló háztartást képez. Ez a helyzet </a:t>
            </a:r>
            <a:r>
              <a:rPr lang="hu-HU" b="1" dirty="0"/>
              <a:t>mióta</a:t>
            </a:r>
            <a:r>
              <a:rPr lang="hu-HU" dirty="0"/>
              <a:t> (pályázat által vizsgált időszak!) és </a:t>
            </a:r>
            <a:r>
              <a:rPr lang="hu-HU" b="1" dirty="0"/>
              <a:t>miért</a:t>
            </a:r>
            <a:r>
              <a:rPr lang="hu-HU" dirty="0"/>
              <a:t> áll fent.</a:t>
            </a:r>
          </a:p>
          <a:p>
            <a:r>
              <a:rPr lang="hu-HU" dirty="0"/>
              <a:t>2 évnél nem régebbi nyilatkozat kell.</a:t>
            </a:r>
          </a:p>
          <a:p>
            <a:r>
              <a:rPr lang="hu-HU" dirty="0"/>
              <a:t>A nyilatkozatot teheti a háztartás bármely tagja.</a:t>
            </a:r>
          </a:p>
          <a:p>
            <a:r>
              <a:rPr lang="hu-HU" dirty="0"/>
              <a:t>Ha több tényről is szükséges nyilatkozat, elegendő egy nyilatkozatba belefoglalni az összes tényt.</a:t>
            </a:r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2692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A személy része a háztartásnak?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/>
              <a:t>Egy személy akkor része a háztartásnak, ha gazdaságilag azonos háztartást alkottok, tehát egymást támogatjátok anyagilag, akár lakhatási, utazási, étkezési vagy bármilyen más formában.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98895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Közjegyző vagy a helyi önkormányzat jegyzője által hitelesített nyilatkozat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lnSpcReduction="10000"/>
          </a:bodyPr>
          <a:lstStyle/>
          <a:p>
            <a:r>
              <a:rPr lang="hu-HU" b="1" dirty="0" smtClean="0"/>
              <a:t>Közjegyző </a:t>
            </a:r>
            <a:r>
              <a:rPr lang="hu-HU" b="1" dirty="0"/>
              <a:t>vagy jegyző által hitelesített nyilatkozat </a:t>
            </a:r>
            <a:r>
              <a:rPr lang="hu-HU" dirty="0"/>
              <a:t>(a nyilatkozattevő személyét hitelesíti) szükséges arról, hogy az adott személy a háztartás részét képezi. Ez a helyzet </a:t>
            </a:r>
            <a:r>
              <a:rPr lang="hu-HU" b="1" dirty="0"/>
              <a:t>mióta</a:t>
            </a:r>
            <a:r>
              <a:rPr lang="hu-HU" dirty="0"/>
              <a:t> (pályázat által vizsgált időszak!) és </a:t>
            </a:r>
            <a:r>
              <a:rPr lang="hu-HU" b="1" dirty="0"/>
              <a:t>miért</a:t>
            </a:r>
            <a:r>
              <a:rPr lang="hu-HU" dirty="0"/>
              <a:t> áll fent.</a:t>
            </a:r>
          </a:p>
          <a:p>
            <a:r>
              <a:rPr lang="hu-HU" dirty="0" smtClean="0"/>
              <a:t>2 </a:t>
            </a:r>
            <a:r>
              <a:rPr lang="hu-HU" dirty="0"/>
              <a:t>évnél nem régebbi nyilatkozat kell.</a:t>
            </a:r>
          </a:p>
          <a:p>
            <a:r>
              <a:rPr lang="hu-HU" dirty="0"/>
              <a:t>A nyilatkozatot teheti a háztartás bármely tagja.</a:t>
            </a:r>
          </a:p>
          <a:p>
            <a:r>
              <a:rPr lang="hu-HU" dirty="0"/>
              <a:t>Ha több tényről is szükséges nyilatkozat, elegendő egy nyilatkozatba belefoglalni az összes tényt.</a:t>
            </a:r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65131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Az adott személy elvált?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Volt korábban házastársa, akitől elvált.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86735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Válásról szóló bírósági végzés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</a:t>
            </a:r>
            <a:r>
              <a:rPr lang="hu-HU" dirty="0"/>
              <a:t>a jogerős </a:t>
            </a:r>
            <a:r>
              <a:rPr lang="hu-HU" b="1" dirty="0"/>
              <a:t>bírósági ítélet másolata a bírósági felbontás tényéről</a:t>
            </a:r>
            <a:r>
              <a:rPr lang="hu-HU" dirty="0"/>
              <a:t>, a gyermektartás valós összegének megjelölésével.</a:t>
            </a:r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2241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személy özvegy?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 személy korábbi házastársa elhunyt.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3345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Lakcímkártya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/>
              <a:t>Szükséges a </a:t>
            </a:r>
            <a:r>
              <a:rPr lang="hu-HU" b="1" dirty="0"/>
              <a:t>pályázó lakcímkártyájának lakcímet igazoló oldalának</a:t>
            </a:r>
            <a:r>
              <a:rPr lang="hu-HU" dirty="0"/>
              <a:t> másolata.</a:t>
            </a:r>
          </a:p>
          <a:p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659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Halotti anyakönyvi kivonat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/>
              <a:t>Szükséges </a:t>
            </a:r>
            <a:r>
              <a:rPr lang="hu-HU" dirty="0" smtClean="0"/>
              <a:t>az elhalt </a:t>
            </a:r>
            <a:r>
              <a:rPr lang="hu-HU" b="1" dirty="0"/>
              <a:t>halotti anyakönyvi kivonatá</a:t>
            </a:r>
            <a:r>
              <a:rPr lang="hu-HU" dirty="0"/>
              <a:t>nak másolata.</a:t>
            </a:r>
          </a:p>
          <a:p>
            <a:r>
              <a:rPr lang="hu-HU" dirty="0"/>
              <a:t>Szükséges az </a:t>
            </a:r>
            <a:r>
              <a:rPr lang="hu-HU" b="1" dirty="0" smtClean="0"/>
              <a:t>árvaellátás összegéről </a:t>
            </a:r>
            <a:r>
              <a:rPr lang="hu-HU" b="1" dirty="0"/>
              <a:t>szóló dokumentum</a:t>
            </a:r>
            <a:r>
              <a:rPr lang="hu-HU" dirty="0"/>
              <a:t> másolata a pályázat által vizsgált időszakról.</a:t>
            </a:r>
          </a:p>
          <a:p>
            <a:r>
              <a:rPr lang="hu-HU" dirty="0" smtClean="0"/>
              <a:t>Szükséges az </a:t>
            </a:r>
            <a:r>
              <a:rPr lang="hu-HU" b="1" dirty="0" smtClean="0"/>
              <a:t>özvegyi nyugdíj igazolása</a:t>
            </a:r>
            <a:r>
              <a:rPr lang="hu-HU" dirty="0" smtClean="0"/>
              <a:t> a Nyugdíjfolyósító Igazgatóság által kiállított igazolással.</a:t>
            </a:r>
            <a:endParaRPr lang="hu-HU" b="1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056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A személy 25 év alatti?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/>
              <a:t>A pályázat által vizsgált időszak elejéig nem töltötte </a:t>
            </a:r>
            <a:r>
              <a:rPr lang="hu-HU" dirty="0" smtClean="0"/>
              <a:t>be a 25. életévét.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627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Van olyan szülője, amely a háztartásnak nem része, de nem hunyt el?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 személynek egyik vagy mindkét szülője, nem része a háztartásnak, nem szerepel az egy háztartásban élőkről szóló igazoláson, de a személy nem félárva vagy árva.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9623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Gyerektartás összege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Ha a szülők elváltak és a bírósági végzés 5 évnél nem régebbi és rendelkezik a gyerektartás összegéről, az megfelelő.</a:t>
            </a:r>
          </a:p>
          <a:p>
            <a:r>
              <a:rPr lang="hu-HU" dirty="0" smtClean="0"/>
              <a:t>Szükséges a gyerektartás valós összegének leigazolása mindkét szülő két tanú előtt tett írásos, friss nyilatkozatával.</a:t>
            </a:r>
          </a:p>
          <a:p>
            <a:r>
              <a:rPr lang="hu-HU" dirty="0" smtClean="0"/>
              <a:t>Ha egyik szülő nem tudja, vagy kívánja aláírni a nyilatkozatot, az egyik szülő 2 évnél nem régebbi közjegyző vagy a helyi önkormányzat jegyzője előtt tett nyilatkozatával lehet leigazolni.</a:t>
            </a:r>
          </a:p>
          <a:p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02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Az adott személy még nem iskoláskorú?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 személy még nem érte el az iskolás kort, annál fiatalabb, 0-6 év közötti az életkora.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340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Születési anyakönyvi kivonat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az adott személy születési anyakönyvi kivonata, vagy személyazonosító igazolványa vagy lakcímkártyájának másolata.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534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személy tanuló?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Általános iskolás, vagy középiskolás, vagy középfokú szakképzésben vagy felsőoktatásban vesz részt vagy doktorandusz.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993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Iskolalátogatási vagy hallgatói jogviszony igazolás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Köznevelésben vagy OKJ képzésben részt vevő diák esetében szükséges az iskolalátogatási igazolás. Ha tanköteles (16 évnél fiatalabb), a NEK diákigazolvány mindkét oldalának fénymásolata is megfelelő.</a:t>
            </a:r>
          </a:p>
          <a:p>
            <a:r>
              <a:rPr lang="hu-HU" dirty="0" smtClean="0"/>
              <a:t>Felsőoktatásban részt vevő hallgató vagy doktorandusz esetén hallgatói jogviszony igazolás szükséges.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83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Nappali munkarendű képzésben tanul?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 képzése nappali munkarendű, vagyis nem esti és nem levelező képzésen tanul.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9731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A személy 25 év </a:t>
            </a:r>
            <a:r>
              <a:rPr lang="hu-HU" dirty="0" smtClean="0"/>
              <a:t>feletti vagy passzív féléven van vagy doktorandusz?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/>
              <a:t>A pályázat által vizsgált időszak elejéig </a:t>
            </a:r>
            <a:r>
              <a:rPr lang="hu-HU" dirty="0" smtClean="0"/>
              <a:t>már betöltötte a 25. életévét.</a:t>
            </a:r>
            <a:endParaRPr lang="hu-HU" dirty="0"/>
          </a:p>
          <a:p>
            <a:r>
              <a:rPr lang="hu-HU" dirty="0" smtClean="0"/>
              <a:t>Felsőoktatásban tanuló passzív státuszú hallgató, jelenlegi tanulmányait szünetelteti.</a:t>
            </a:r>
          </a:p>
          <a:p>
            <a:r>
              <a:rPr lang="hu-HU" dirty="0" smtClean="0"/>
              <a:t>Doktorandusz hallgató esetén szükséges a doktorandusz ösztöndíj leigazolása.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2078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Árva vagy félárva vagy?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Árva az </a:t>
            </a:r>
            <a:r>
              <a:rPr lang="hu-HU" dirty="0"/>
              <a:t>a 25 évnél fiatalabb hallgató, akinek mindkét szülője, illetve vele egy háztartásban élt hajadon, nőtlen, elvált vagy házastársától külön élt szülője elhunyt és nem fogadták </a:t>
            </a:r>
            <a:r>
              <a:rPr lang="hu-HU" dirty="0" smtClean="0"/>
              <a:t>örökbe.</a:t>
            </a:r>
          </a:p>
          <a:p>
            <a:r>
              <a:rPr lang="hu-HU" dirty="0" smtClean="0"/>
              <a:t>Félárva az </a:t>
            </a:r>
            <a:r>
              <a:rPr lang="hu-HU" dirty="0"/>
              <a:t>a 25 évnél fiatalabb hallgató, akinek </a:t>
            </a:r>
            <a:r>
              <a:rPr lang="hu-HU" dirty="0" smtClean="0"/>
              <a:t>egyik </a:t>
            </a:r>
            <a:r>
              <a:rPr lang="hu-HU" dirty="0"/>
              <a:t>szülője elhunyt és nem fogadták </a:t>
            </a:r>
            <a:r>
              <a:rPr lang="hu-HU" dirty="0" smtClean="0"/>
              <a:t>örökbe.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466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NAV jövedelemigazolás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a személy az eredeti, szárazbélyegző-lenyomattal ellátott, vagy elektronikusan kiadott NAV jövedelemigazolás.</a:t>
            </a:r>
          </a:p>
          <a:p>
            <a:r>
              <a:rPr lang="hu-HU" dirty="0" smtClean="0"/>
              <a:t>Amennyiben nem rendelkezett adóköteles jövedelemmel, és nem adott be adóbevallást, az eredeti, szárazbélyegző-lenyomattal ellátott NAV megtagadó határozat beszerzése szükséges.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517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 NAV jövedelemigazoláson szerepel adószám vagy elkülönülten adózó jövedelem?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Az adószám 11 jegyű szám, amely 8-1-2 </a:t>
            </a:r>
            <a:r>
              <a:rPr lang="hu-HU" dirty="0" err="1" smtClean="0"/>
              <a:t>tagolású</a:t>
            </a:r>
            <a:r>
              <a:rPr lang="hu-HU" dirty="0" smtClean="0"/>
              <a:t>.</a:t>
            </a:r>
          </a:p>
          <a:p>
            <a:r>
              <a:rPr lang="hu-HU" dirty="0"/>
              <a:t>A külön adózó jövedelmek jellemzői, hogy nem képezik az összevont adóalap részét és lineáris adó alapján kell e jövedelmek után az adófizetési kötelezettséget megállapítani. Jellemzőjük továbbá e jövedelmeknek, hogy az összevont jövedelmektől eltérően, sajátosan történik az adóalap meghatározása. Ide sorolható többek között az ingatlan, vagyoni értékű jog értékesítéséből származó jövedelem, az árfolyamnyereségből, osztalékból, ingatlan bérbeadásból származó jövedelem.</a:t>
            </a:r>
            <a:endParaRPr lang="hu-HU" dirty="0" smtClean="0"/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187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Vállalkozó vagy őstermelő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Esetében a „vállalkozó vagy egyéb gazdasági érdekeltség” vagy az „őstermelő” esetén említett igazolások szükségesek.</a:t>
            </a:r>
          </a:p>
          <a:p>
            <a:r>
              <a:rPr lang="hu-HU" dirty="0" smtClean="0"/>
              <a:t>Továbbá elkülönülten adózó jövedelem esetén két tanú által hitelesített nyilatkozat szükséges arról, hogy rendszeres vagy nem rendszeres jövedelem és miből származott ez.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9812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személy alkalmazott?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Rendelkezik állással, amelyben munkáltató-alkalmazotti jogviszonyban áll.</a:t>
            </a:r>
          </a:p>
          <a:p>
            <a:r>
              <a:rPr lang="hu-HU" dirty="0" smtClean="0"/>
              <a:t>Amennyiben csak a pályázat által vizsgált időszak egy részében alkalmazott, a válasz „IGEN”.</a:t>
            </a:r>
          </a:p>
          <a:p>
            <a:r>
              <a:rPr lang="hu-HU" dirty="0" smtClean="0"/>
              <a:t>Ha több munkahellyel is rendelkezik, mindegyik teljes körű leigazolása szükséges.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2389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Munkáltatótól származó jövedelemigazolás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a pályázati időszakról a munkáltatótól származó eredeti nettó keresetről szóló igazolás.</a:t>
            </a:r>
          </a:p>
          <a:p>
            <a:r>
              <a:rPr lang="hu-HU" dirty="0" smtClean="0"/>
              <a:t>Ha csak az átlagos hat havi kereset szerepel, akkor az időszakot pontosan kell fednie, mert különben nem egyértelműen eldönthető a kereset.</a:t>
            </a:r>
          </a:p>
          <a:p>
            <a:r>
              <a:rPr lang="hu-HU" dirty="0" smtClean="0"/>
              <a:t>Külön fel kell tüntetni a nem rendszeres jövedelem nettó összegét is, akkor is, ha 0 Ft volt.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7332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személy vállalkozó vagy van gazdasági érdekeltsége?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 személy vállalkozó vagy van egy egyéb </a:t>
            </a:r>
            <a:r>
              <a:rPr lang="hu-HU" dirty="0"/>
              <a:t>gazdasági </a:t>
            </a:r>
            <a:r>
              <a:rPr lang="hu-HU" dirty="0" smtClean="0"/>
              <a:t>érdekeltsége, ingatlant ad bérbe </a:t>
            </a:r>
            <a:r>
              <a:rPr lang="hu-HU" dirty="0"/>
              <a:t>vagy egyéb haszonszerző </a:t>
            </a:r>
            <a:r>
              <a:rPr lang="hu-HU" dirty="0" smtClean="0"/>
              <a:t>tevékenységet folytat </a:t>
            </a:r>
            <a:r>
              <a:rPr lang="hu-HU" dirty="0"/>
              <a:t>(pl. szellemi szabadfoglalkozás, olyan tevékenység, amely alapján adószámos magánszemélynek minősül), – tehát minden esetben, ha a személy adószámmal </a:t>
            </a:r>
            <a:r>
              <a:rPr lang="hu-HU" dirty="0" smtClean="0"/>
              <a:t>rendelkezik.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0586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Vállalkozás és egyéb gazdasági </a:t>
            </a:r>
            <a:r>
              <a:rPr lang="hu-HU" dirty="0" smtClean="0"/>
              <a:t>érdekeltség űrlap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Az ESZR (Egységes </a:t>
            </a:r>
            <a:r>
              <a:rPr lang="hu-HU" dirty="0"/>
              <a:t>S</a:t>
            </a:r>
            <a:r>
              <a:rPr lang="hu-HU" dirty="0" smtClean="0"/>
              <a:t>zociális Rendszer) oldalán az adatok megadása után legenerálható űrlap. Ezt ki kell tölteni, kinyomtatni, aláírni és visszatölteni a weboldalra, továbbá a személyes bemutatáson leadni az aláírt példányt.</a:t>
            </a:r>
          </a:p>
          <a:p>
            <a:r>
              <a:rPr lang="hu-HU" dirty="0" smtClean="0"/>
              <a:t>Ha a háztartásból a vállalkozásban/haszonszerző tevékenységben több a pályázóval egy háztartásban élő személy is érdekelt, elegendő egy űrlap kitöltése, amelyen minden érintett személy szerepel a nettó (rendszeres és nem rendszeres) jövedelmekkel együtt.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89040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Bankszámlakivonatok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Szükséges </a:t>
            </a:r>
            <a:r>
              <a:rPr lang="hu-HU" b="1" dirty="0"/>
              <a:t>a </a:t>
            </a:r>
            <a:r>
              <a:rPr lang="hu-HU" b="1" dirty="0" smtClean="0"/>
              <a:t>személy </a:t>
            </a:r>
            <a:r>
              <a:rPr lang="hu-HU" b="1" dirty="0"/>
              <a:t>minden lakossági bankszámlájának bankszámlakivonata</a:t>
            </a:r>
            <a:r>
              <a:rPr lang="hu-HU" dirty="0"/>
              <a:t> a pályázat által vizsgált időszakról. </a:t>
            </a:r>
          </a:p>
          <a:p>
            <a:r>
              <a:rPr lang="hu-HU" dirty="0"/>
              <a:t>Fel kell tüntetni az ügyfél nevét, címét és a </a:t>
            </a:r>
            <a:r>
              <a:rPr lang="hu-HU" b="1" dirty="0"/>
              <a:t>jóváírásokat</a:t>
            </a:r>
            <a:r>
              <a:rPr lang="hu-HU" dirty="0"/>
              <a:t> (A többi kitörölhető, ha a kitakart tételekről egyértelműen megállapítható, hogy terhelés.)</a:t>
            </a:r>
          </a:p>
          <a:p>
            <a:r>
              <a:rPr lang="hu-HU" b="1" dirty="0"/>
              <a:t>A bankszámlakivonatot helyettesítheti a bank által kiállított igazolás a jóváírásokról. 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346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személy őstermelő?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/>
              <a:t>Mezőgazdasági őstermelőnek minősül az a 16. életévét betöltött, nem egyéni vállalkozó magánszemély, aki a saját gazdaságában a meghatározott termékek előállítására irányuló tevékenységet folytat, és ennek igazolására őstermelői igazolvánnyal </a:t>
            </a:r>
            <a:r>
              <a:rPr lang="hu-HU" dirty="0" smtClean="0"/>
              <a:t>rendelkezik.</a:t>
            </a:r>
            <a:endParaRPr lang="hu-HU" dirty="0" smtClean="0"/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69465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Őstermelői űrlap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Az ESZR (Egységes Szociális Rendszer) oldalán az adatok megadása után legenerálható űrlap. Ezt ki kell tölteni, kinyomtatni, aláírni és visszatölteni a weboldalra, továbbá a személyes bemutatáson leadni az aláírt példányt.</a:t>
            </a:r>
          </a:p>
          <a:p>
            <a:r>
              <a:rPr lang="hu-HU" dirty="0"/>
              <a:t>Ha a háztartásból </a:t>
            </a:r>
            <a:r>
              <a:rPr lang="hu-HU" dirty="0" smtClean="0"/>
              <a:t>az őstermelői tevékenységben </a:t>
            </a:r>
            <a:r>
              <a:rPr lang="hu-HU" dirty="0"/>
              <a:t>több a pályázóval egy háztartásban élő személy is érdekelt, elegendő egy űrlap kitöltése, amelyen minden érintett személy szerepel a nettó (rendszeres és nem rendszeres) jövedelmekkel együtt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829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Halotti anyakönyvi kivonat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Szükséges a szülő(k) </a:t>
            </a:r>
            <a:r>
              <a:rPr lang="hu-HU" b="1" dirty="0" smtClean="0"/>
              <a:t>halotti anyakönyvi kivonatá</a:t>
            </a:r>
            <a:r>
              <a:rPr lang="hu-HU" dirty="0" smtClean="0"/>
              <a:t>nak másolata.</a:t>
            </a:r>
          </a:p>
          <a:p>
            <a:r>
              <a:rPr lang="hu-HU" dirty="0" smtClean="0"/>
              <a:t>Szükséges az </a:t>
            </a:r>
            <a:r>
              <a:rPr lang="hu-HU" b="1" dirty="0" smtClean="0"/>
              <a:t>árvaellátás összegéről szóló dokumentum</a:t>
            </a:r>
            <a:r>
              <a:rPr lang="hu-HU" dirty="0" smtClean="0"/>
              <a:t> másolata a pályázat által vizsgált időszakról.</a:t>
            </a:r>
          </a:p>
          <a:p>
            <a:r>
              <a:rPr lang="hu-HU" dirty="0" smtClean="0"/>
              <a:t>Amennyiben valamely szülő személyazonossága nem ismert, szükséges az ezt igazoló </a:t>
            </a:r>
            <a:r>
              <a:rPr lang="hu-HU" b="1" dirty="0" smtClean="0"/>
              <a:t>születési anyakönyvi kivonat vagy a képzelt szülő megállapításáról szóló határozat másolata</a:t>
            </a:r>
            <a:r>
              <a:rPr lang="hu-HU" dirty="0" smtClean="0"/>
              <a:t>.</a:t>
            </a:r>
            <a:endParaRPr lang="hu-HU" b="1" dirty="0" smtClean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7908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Őstermelői kártya, betétlapok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az őstermelői kártya másolata, és az ehhez tartozó betétlapok másolata. (Az eredeti példány bemutatása szükséges.)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62456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Bankszámlakivonatok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Szükséges </a:t>
            </a:r>
            <a:r>
              <a:rPr lang="hu-HU" b="1" dirty="0"/>
              <a:t>a </a:t>
            </a:r>
            <a:r>
              <a:rPr lang="hu-HU" b="1" dirty="0" smtClean="0"/>
              <a:t>személy </a:t>
            </a:r>
            <a:r>
              <a:rPr lang="hu-HU" b="1" dirty="0"/>
              <a:t>minden lakossági bankszámlájának bankszámlakivonata</a:t>
            </a:r>
            <a:r>
              <a:rPr lang="hu-HU" dirty="0"/>
              <a:t> a pályázat által vizsgált időszakról. </a:t>
            </a:r>
          </a:p>
          <a:p>
            <a:r>
              <a:rPr lang="hu-HU" dirty="0"/>
              <a:t>Fel kell tüntetni az ügyfél nevét, címét és a </a:t>
            </a:r>
            <a:r>
              <a:rPr lang="hu-HU" b="1" dirty="0"/>
              <a:t>jóváírásokat</a:t>
            </a:r>
            <a:r>
              <a:rPr lang="hu-HU" dirty="0"/>
              <a:t> (A többi kitörölhető, ha a kitakart tételekről egyértelműen megállapítható, hogy terhelés.)</a:t>
            </a:r>
          </a:p>
          <a:p>
            <a:r>
              <a:rPr lang="hu-HU" b="1" dirty="0"/>
              <a:t>A bankszámlakivonatot helyettesítheti a bank által kiállított igazolás a jóváírásokról. 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0230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személy nyugdíjas?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 személy öregségi, rokkantsági vagy özvegyi nyugdíjban / ellátásban részesül, vagy rehabilitációs ellátást kap.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3278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Nyugdíjfolyósító Igazgatóság igazolása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a Nyugdíjfolyósító Igazgatóság által kiállított igazolás.</a:t>
            </a:r>
          </a:p>
          <a:p>
            <a:r>
              <a:rPr lang="hu-HU" dirty="0" smtClean="0"/>
              <a:t>Amennyiben bankszámlára érkezik a nyugdíj, ez helyettesíthető az adott személy minden lakossági bankszámlájának bankszámlakivonatával a pályázat által vizsgált időszakról, amelyen a jóváírások fel vannak tüntetve.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743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személy részesül ápolási díjban?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 személy részére ápolási díjat folyósítanak azért, mert egy másik személyt ápol, gondoz.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6170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Ápolási díj összegének igazolása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</a:t>
            </a:r>
            <a:r>
              <a:rPr lang="hu-HU" dirty="0"/>
              <a:t>az </a:t>
            </a:r>
            <a:r>
              <a:rPr lang="hu-HU" b="1" dirty="0"/>
              <a:t>Önkormányzat által kiállított az ápolási díjban való részesülés tényéről szóló eredeti igazolás</a:t>
            </a:r>
            <a:r>
              <a:rPr lang="hu-HU" dirty="0"/>
              <a:t>, a támogatás mértékének feltüntetésével, lefedve az ösztöndíj elbírálásakor figyelembe vett időszakot.</a:t>
            </a:r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4784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személy álláskereső</a:t>
            </a:r>
            <a:r>
              <a:rPr lang="hu-HU" dirty="0"/>
              <a:t> </a:t>
            </a:r>
            <a:r>
              <a:rPr lang="hu-HU" dirty="0" smtClean="0"/>
              <a:t>vagy háztartásbeli?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 személy regisztrált, nem regisztrált álláskereső (régebbi nevén munkanélküli), vagy háztartásbeli.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238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Álláskeresés és álláskeresési járadék igazolása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</a:t>
            </a:r>
            <a:r>
              <a:rPr lang="hu-HU" dirty="0"/>
              <a:t>a Járási hivataltól származó, az álláskeresésről, illetve regisztrált álláskereső esetén az álláskeresési járadék összegéről/megszűnéséről kiállított eredeti igazolás, lefedve az ösztöndíj elbírálásakor figyelembe vett időszakot.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833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Szociális juttatás igazolása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</a:t>
            </a:r>
            <a:r>
              <a:rPr lang="hu-HU" dirty="0"/>
              <a:t>az Önkormányzat által kiállított, szociális juttatásban való részesülésről/nem részesülésről szóló eredeti igazolás, a támogatás mértékének feltüntetésével, lefedve az ösztöndíj elbírálásakor figyelembe vett időszakot.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2197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Bankszámlakivonat nem regisztrált álláskereső esetén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Amennyiben a Járási hivataltól származó igazoláson nem regisztrált álláskereső szerepel („nyilvántartásunkban nem szerepel”), szükséges </a:t>
            </a:r>
            <a:r>
              <a:rPr lang="hu-HU" b="1" dirty="0"/>
              <a:t>a személy minden lakossági bankszámlájának bankszámlakivonata</a:t>
            </a:r>
            <a:r>
              <a:rPr lang="hu-HU" dirty="0"/>
              <a:t> a pályázat által vizsgált időszakról. </a:t>
            </a:r>
          </a:p>
          <a:p>
            <a:r>
              <a:rPr lang="hu-HU" dirty="0"/>
              <a:t>Fel kell tüntetni az ügyfél nevét, címét és a </a:t>
            </a:r>
            <a:r>
              <a:rPr lang="hu-HU" b="1" dirty="0"/>
              <a:t>jóváírásokat</a:t>
            </a:r>
            <a:r>
              <a:rPr lang="hu-HU" dirty="0"/>
              <a:t> (A többi kitörölhető, ha a kitakart tételekről egyértelműen megállapítható, hogy terhelés.)</a:t>
            </a:r>
          </a:p>
          <a:p>
            <a:r>
              <a:rPr lang="hu-HU" b="1" dirty="0"/>
              <a:t>A bankszámlakivonatot helyettesítheti a bank által kiállított igazolás a jóváírásokról. 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815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Öneltartó pályázó vagy?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/>
              <a:t>Öneltartó az a pályázó, akinek nincsenek eltartói </a:t>
            </a:r>
            <a:r>
              <a:rPr lang="hu-HU" dirty="0" smtClean="0"/>
              <a:t>[Igazoláslista 16.3</a:t>
            </a:r>
            <a:r>
              <a:rPr lang="hu-HU" dirty="0"/>
              <a:t>]</a:t>
            </a:r>
            <a:r>
              <a:rPr lang="hu-HU" dirty="0" smtClean="0"/>
              <a:t>, </a:t>
            </a:r>
            <a:r>
              <a:rPr lang="hu-HU" dirty="0"/>
              <a:t>gazdaságilag önálló </a:t>
            </a:r>
            <a:r>
              <a:rPr lang="hu-HU" dirty="0" smtClean="0"/>
              <a:t>háztartást képez</a:t>
            </a:r>
            <a:r>
              <a:rPr lang="hu-HU" dirty="0"/>
              <a:t>, és akinek szülei/rokonai a megélhetését semmilyen formában (lakhatási, utazási, étkezési költségek) nem tudják, vagy nem kívánják támogatni. [Igazoláslista 6</a:t>
            </a:r>
            <a:r>
              <a:rPr lang="hu-HU" dirty="0" smtClean="0"/>
              <a:t>.]</a:t>
            </a:r>
            <a:endParaRPr lang="hu-HU" dirty="0"/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5773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Részesül gyermekek után járó ellátásban a személy?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 pályázat által vizsgált időszakban részesült a személy gyermekek után járó ellátásban (GYES, GYET, GYED, CSED, stb.)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5214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Gyermekek után járó ellátás igazolás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/>
          </a:bodyPr>
          <a:lstStyle/>
          <a:p>
            <a:r>
              <a:rPr lang="hu-HU" dirty="0" smtClean="0"/>
              <a:t>Szükséges a gyermekek után járó, a pályázat által vizsgált időszakban kapott ellátások leigazolása.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246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Szerepel még más személy is az egy háztartásban élőkről szóló igazoláson vagy tagja a háztartásnak?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Van olyan személy, akivel kapcsolatban nem szereztél még be igazolást?</a:t>
            </a:r>
            <a:endParaRPr lang="hu-HU" dirty="0"/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833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1841174"/>
          </a:xfrm>
        </p:spPr>
        <p:txBody>
          <a:bodyPr/>
          <a:lstStyle/>
          <a:p>
            <a:r>
              <a:rPr lang="hu-HU" dirty="0"/>
              <a:t>A segédlet végére értél.</a:t>
            </a:r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685800" y="3371162"/>
            <a:ext cx="7772400" cy="3486838"/>
          </a:xfrm>
        </p:spPr>
        <p:txBody>
          <a:bodyPr>
            <a:normAutofit/>
          </a:bodyPr>
          <a:lstStyle/>
          <a:p>
            <a:r>
              <a:rPr lang="hu-HU" dirty="0"/>
              <a:t>Remélem, hasznosnak találtad a segédletet.</a:t>
            </a:r>
          </a:p>
          <a:p>
            <a:r>
              <a:rPr lang="hu-HU" dirty="0"/>
              <a:t>Sikeres pályázást kívánok!</a:t>
            </a:r>
          </a:p>
        </p:txBody>
      </p:sp>
    </p:spTree>
    <p:extLst>
      <p:ext uri="{BB962C8B-B14F-4D97-AF65-F5344CB8AC3E}">
        <p14:creationId xmlns:p14="http://schemas.microsoft.com/office/powerpoint/2010/main" val="40159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Bankszámlakivonatok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Szükséges </a:t>
            </a:r>
            <a:r>
              <a:rPr lang="hu-HU" b="1" dirty="0"/>
              <a:t>a hallgató minden lakossági bankszámlájának bankszámlakivonata</a:t>
            </a:r>
            <a:r>
              <a:rPr lang="hu-HU" dirty="0"/>
              <a:t> </a:t>
            </a:r>
            <a:r>
              <a:rPr lang="hu-HU" dirty="0" smtClean="0"/>
              <a:t>a pályázat által vizsgált időszakról. </a:t>
            </a:r>
          </a:p>
          <a:p>
            <a:r>
              <a:rPr lang="hu-HU" dirty="0" smtClean="0"/>
              <a:t>Fel kell tüntetni </a:t>
            </a:r>
            <a:r>
              <a:rPr lang="hu-HU" dirty="0"/>
              <a:t>az ügyfél nevét, címét és a </a:t>
            </a:r>
            <a:r>
              <a:rPr lang="hu-HU" b="1" dirty="0"/>
              <a:t>jóváírásokat</a:t>
            </a:r>
            <a:r>
              <a:rPr lang="hu-HU" dirty="0"/>
              <a:t> </a:t>
            </a:r>
            <a:r>
              <a:rPr lang="hu-HU" dirty="0" smtClean="0"/>
              <a:t>(A többi kitörölhető, ha a kitakart tételekről egyértelműen megállapítható, hogy terhelés.)</a:t>
            </a:r>
          </a:p>
          <a:p>
            <a:r>
              <a:rPr lang="hu-HU" b="1" dirty="0" smtClean="0"/>
              <a:t>A </a:t>
            </a:r>
            <a:r>
              <a:rPr lang="hu-HU" b="1" dirty="0"/>
              <a:t>bankszámlakivonatot helyettesítheti a bank által kiállított igazolás a jóváírásokról</a:t>
            </a:r>
            <a:r>
              <a:rPr lang="hu-HU" b="1" dirty="0" smtClean="0"/>
              <a:t>. </a:t>
            </a:r>
            <a:r>
              <a:rPr lang="hu-HU" dirty="0" smtClean="0"/>
              <a:t>[</a:t>
            </a:r>
            <a:r>
              <a:rPr lang="hu-HU" dirty="0"/>
              <a:t>Igazoláslista</a:t>
            </a:r>
            <a:r>
              <a:rPr lang="hu-HU" dirty="0" smtClean="0"/>
              <a:t> 6.3.]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9766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pályázati időszak elejéig betöltötted 25. életéved?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/>
          <a:lstStyle/>
          <a:p>
            <a:r>
              <a:rPr lang="hu-HU" dirty="0" smtClean="0"/>
              <a:t>A pályázat által vizsgált időszak kezdetéig a pályázó hallgató betöltötte a 25. életévét?</a:t>
            </a:r>
          </a:p>
        </p:txBody>
      </p:sp>
      <p:sp>
        <p:nvSpPr>
          <p:cNvPr id="4" name="Lekerekített téglalap 3">
            <a:hlinkClick r:id="rId2" action="ppaction://hlinksldjump"/>
          </p:cNvPr>
          <p:cNvSpPr/>
          <p:nvPr/>
        </p:nvSpPr>
        <p:spPr>
          <a:xfrm>
            <a:off x="344714" y="5595257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IGEN</a:t>
            </a:r>
            <a:endParaRPr lang="hu-HU" sz="4000" dirty="0"/>
          </a:p>
        </p:txBody>
      </p:sp>
      <p:sp>
        <p:nvSpPr>
          <p:cNvPr id="5" name="Lekerekített téglalap 4">
            <a:hlinkClick r:id="rId3" action="ppaction://hlinksldjump"/>
          </p:cNvPr>
          <p:cNvSpPr/>
          <p:nvPr/>
        </p:nvSpPr>
        <p:spPr>
          <a:xfrm>
            <a:off x="6498771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NEM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9210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Közjegyző vagy a helyi önkormányzat jegyzője által hitelesített nyilatkozat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5289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 szülők által tett,</a:t>
            </a:r>
            <a:r>
              <a:rPr lang="hu-HU" b="1" dirty="0" smtClean="0"/>
              <a:t> közjegyző </a:t>
            </a:r>
            <a:r>
              <a:rPr lang="hu-HU" b="1" dirty="0"/>
              <a:t>vagy jegyző által hitelesített nyilatkozat </a:t>
            </a:r>
            <a:r>
              <a:rPr lang="hu-HU" dirty="0"/>
              <a:t>(a nyilatkozattevő személyét hitelesíti) szükséges arról, hogy </a:t>
            </a:r>
            <a:r>
              <a:rPr lang="hu-HU" dirty="0" smtClean="0"/>
              <a:t>a szülők a hallgató megélhetését és egyetemi tanulmányait semmilyen formában nem tudják, vagy nem kívánják támogatni. Ez </a:t>
            </a:r>
            <a:r>
              <a:rPr lang="hu-HU" dirty="0"/>
              <a:t>a helyzet </a:t>
            </a:r>
            <a:r>
              <a:rPr lang="hu-HU" b="1" dirty="0"/>
              <a:t>mióta</a:t>
            </a:r>
            <a:r>
              <a:rPr lang="hu-HU" dirty="0"/>
              <a:t> (pályázat által vizsgált időszak!) és </a:t>
            </a:r>
            <a:r>
              <a:rPr lang="hu-HU" b="1" dirty="0"/>
              <a:t>miért</a:t>
            </a:r>
            <a:r>
              <a:rPr lang="hu-HU" dirty="0"/>
              <a:t> áll fent</a:t>
            </a:r>
            <a:r>
              <a:rPr lang="hu-HU" dirty="0" smtClean="0"/>
              <a:t>. [</a:t>
            </a:r>
            <a:r>
              <a:rPr lang="hu-HU" dirty="0"/>
              <a:t>Igazoláslista</a:t>
            </a:r>
            <a:r>
              <a:rPr lang="hu-HU" dirty="0" smtClean="0"/>
              <a:t> 6.1</a:t>
            </a:r>
            <a:r>
              <a:rPr lang="hu-HU" dirty="0"/>
              <a:t>]</a:t>
            </a:r>
          </a:p>
          <a:p>
            <a:r>
              <a:rPr lang="hu-HU" dirty="0"/>
              <a:t>2 évnél nem régebbi nyilatkozat kell.</a:t>
            </a:r>
          </a:p>
          <a:p>
            <a:r>
              <a:rPr lang="hu-HU" dirty="0" smtClean="0"/>
              <a:t>Ha </a:t>
            </a:r>
            <a:r>
              <a:rPr lang="hu-HU" dirty="0"/>
              <a:t>több tényről is szükséges nyilatkozat, elegendő egy nyilatkozatba belefoglalni az összes tényt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Lekerekített téglalap 4">
            <a:hlinkClick r:id="rId2" action="ppaction://hlinksldjump"/>
          </p:cNvPr>
          <p:cNvSpPr/>
          <p:nvPr/>
        </p:nvSpPr>
        <p:spPr>
          <a:xfrm>
            <a:off x="3452585" y="5595256"/>
            <a:ext cx="2238829" cy="105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/>
              <a:t>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0983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2644</Words>
  <Application>Microsoft Office PowerPoint</Application>
  <PresentationFormat>Diavetítés a képernyőre (4:3 oldalarány)</PresentationFormat>
  <Paragraphs>265</Paragraphs>
  <Slides>63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Office-téma</vt:lpstr>
      <vt:lpstr>Szociális pályázás segédlet</vt:lpstr>
      <vt:lpstr>Személyazonosító okmányok</vt:lpstr>
      <vt:lpstr>Lakcímkártya</vt:lpstr>
      <vt:lpstr>Árva vagy félárva vagy?</vt:lpstr>
      <vt:lpstr>Halotti anyakönyvi kivonat</vt:lpstr>
      <vt:lpstr>Öneltartó pályázó vagy?</vt:lpstr>
      <vt:lpstr>Bankszámlakivonatok</vt:lpstr>
      <vt:lpstr>A pályázati időszak elejéig betöltötted 25. életéved?</vt:lpstr>
      <vt:lpstr>Közjegyző vagy a helyi önkormányzat jegyzője által hitelesített nyilatkozat</vt:lpstr>
      <vt:lpstr>Szülők NAV jövedelemigazolása</vt:lpstr>
      <vt:lpstr>Pályáztál már korábban öneltartóként?</vt:lpstr>
      <vt:lpstr>Előző háztartás teljes körű leigazolása</vt:lpstr>
      <vt:lpstr>Pályázó kereseti körülményei</vt:lpstr>
      <vt:lpstr>Legalább egyik szülőd a háztartás részét képezi?</vt:lpstr>
      <vt:lpstr>Közjegyző vagy a helyi önkormányzat jegyzője által hitelesített nyilatkozat</vt:lpstr>
      <vt:lpstr>Szülők NAV jövedelemigazolása</vt:lpstr>
      <vt:lpstr>Bankszámlakivonat a pályázótól és eltartóitól</vt:lpstr>
      <vt:lpstr>Egy háztartásban élőkről szóló igazolás</vt:lpstr>
      <vt:lpstr>Az egy háztartásban élőkről szóló igazoláson szerepel mindenki neve és születési éve?</vt:lpstr>
      <vt:lpstr>Lakcímkártyák</vt:lpstr>
      <vt:lpstr>A személy</vt:lpstr>
      <vt:lpstr>Szerepel a személy az egy háztartásban élőkről szóló igazoláson?</vt:lpstr>
      <vt:lpstr>A személy része a háztartásnak?</vt:lpstr>
      <vt:lpstr>Közjegyző vagy a helyi önkormányzat jegyzője által hitelesített nyilatkozat</vt:lpstr>
      <vt:lpstr>A személy része a háztartásnak?</vt:lpstr>
      <vt:lpstr>Közjegyző vagy a helyi önkormányzat jegyzője által hitelesített nyilatkozat</vt:lpstr>
      <vt:lpstr>Az adott személy elvált?</vt:lpstr>
      <vt:lpstr>Válásról szóló bírósági végzés</vt:lpstr>
      <vt:lpstr>A személy özvegy?</vt:lpstr>
      <vt:lpstr>Halotti anyakönyvi kivonat</vt:lpstr>
      <vt:lpstr>A személy 25 év alatti?</vt:lpstr>
      <vt:lpstr>Van olyan szülője, amely a háztartásnak nem része, de nem hunyt el?</vt:lpstr>
      <vt:lpstr>Gyerektartás összege</vt:lpstr>
      <vt:lpstr>Az adott személy még nem iskoláskorú?</vt:lpstr>
      <vt:lpstr>Születési anyakönyvi kivonat</vt:lpstr>
      <vt:lpstr>A személy tanuló?</vt:lpstr>
      <vt:lpstr>Iskolalátogatási vagy hallgatói jogviszony igazolás</vt:lpstr>
      <vt:lpstr>Nappali munkarendű képzésben tanul?</vt:lpstr>
      <vt:lpstr>A személy 25 év feletti vagy passzív féléven van vagy doktorandusz?</vt:lpstr>
      <vt:lpstr>NAV jövedelemigazolás</vt:lpstr>
      <vt:lpstr>A NAV jövedelemigazoláson szerepel adószám vagy elkülönülten adózó jövedelem?</vt:lpstr>
      <vt:lpstr>Vállalkozó vagy őstermelő</vt:lpstr>
      <vt:lpstr>A személy alkalmazott?</vt:lpstr>
      <vt:lpstr>Munkáltatótól származó jövedelemigazolás</vt:lpstr>
      <vt:lpstr>A személy vállalkozó vagy van gazdasági érdekeltsége?</vt:lpstr>
      <vt:lpstr>Vállalkozás és egyéb gazdasági érdekeltség űrlap</vt:lpstr>
      <vt:lpstr>Bankszámlakivonatok</vt:lpstr>
      <vt:lpstr>A személy őstermelő?</vt:lpstr>
      <vt:lpstr>Őstermelői űrlap</vt:lpstr>
      <vt:lpstr>Őstermelői kártya, betétlapok</vt:lpstr>
      <vt:lpstr>Bankszámlakivonatok</vt:lpstr>
      <vt:lpstr>A személy nyugdíjas?</vt:lpstr>
      <vt:lpstr>Nyugdíjfolyósító Igazgatóság igazolása</vt:lpstr>
      <vt:lpstr>A személy részesül ápolási díjban?</vt:lpstr>
      <vt:lpstr>Ápolási díj összegének igazolása</vt:lpstr>
      <vt:lpstr>A személy álláskereső vagy háztartásbeli?</vt:lpstr>
      <vt:lpstr>Álláskeresés és álláskeresési járadék igazolása</vt:lpstr>
      <vt:lpstr>Szociális juttatás igazolása</vt:lpstr>
      <vt:lpstr>Bankszámlakivonat nem regisztrált álláskereső esetén</vt:lpstr>
      <vt:lpstr>Részesül gyermekek után járó ellátásban a személy?</vt:lpstr>
      <vt:lpstr>Gyermekek után járó ellátás igazolás</vt:lpstr>
      <vt:lpstr>Szerepel még más személy is az egy háztartásban élőkről szóló igazoláson vagy tagja a háztartásnak?</vt:lpstr>
      <vt:lpstr>A segédlet végére értél.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Knoll Judit</dc:creator>
  <cp:lastModifiedBy>Jutta</cp:lastModifiedBy>
  <cp:revision>55</cp:revision>
  <dcterms:created xsi:type="dcterms:W3CDTF">2017-01-23T19:17:58Z</dcterms:created>
  <dcterms:modified xsi:type="dcterms:W3CDTF">2017-12-31T00:04:10Z</dcterms:modified>
</cp:coreProperties>
</file>