
<file path=[Content_Types].xml><?xml version="1.0" encoding="utf-8"?>
<Types xmlns="http://schemas.openxmlformats.org/package/2006/content-types">
  <Default ContentType="application/x-fontdata" Extension="fntdata"/>
  <Default ContentType="image/jpeg" Extension="jpeg"/>
  <Default ContentType="video/mp4" Extension="mp4"/>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Archivo Black" charset="1" panose="020B0A03020202020B04"/>
      <p:regular r:id="rId14"/>
    </p:embeddedFont>
    <p:embeddedFont>
      <p:font typeface="Garet Bold" charset="1" panose="00000000000000000000"/>
      <p:regular r:id="rId15"/>
    </p:embeddedFont>
    <p:embeddedFont>
      <p:font typeface="Garet" charset="1" panose="000000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https://github.com/Frik52/Reinforced-Racers-An-AI-Powered-Self-Driving-Racing-Simulator" TargetMode="External" Type="http://schemas.openxmlformats.org/officeDocument/2006/relationships/hyperlink"/><Relationship Id="rId4" Target="../media/image4.png" Type="http://schemas.openxmlformats.org/officeDocument/2006/relationships/image"/><Relationship Id="rId5" Target="../media/image5.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jpeg" Type="http://schemas.openxmlformats.org/officeDocument/2006/relationships/image"/><Relationship Id="rId4" Target="../media/VAGsimOsM-0.mp4" Type="http://schemas.openxmlformats.org/officeDocument/2006/relationships/video"/><Relationship Id="rId5" Target="../media/VAGsimOsM-0.mp4" Type="http://schemas.microsoft.com/office/2007/relationships/media"/></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3.jpeg" Type="http://schemas.openxmlformats.org/officeDocument/2006/relationships/image"/><Relationship Id="rId4" Target="../media/VAGsih8rEiw.mp4" Type="http://schemas.openxmlformats.org/officeDocument/2006/relationships/video"/><Relationship Id="rId5" Target="../media/VAGsih8rEiw.mp4" Type="http://schemas.microsoft.com/office/2007/relationships/media"/></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Freeform 3" id="3"/>
          <p:cNvSpPr/>
          <p:nvPr/>
        </p:nvSpPr>
        <p:spPr>
          <a:xfrm flipH="false" flipV="false" rot="0">
            <a:off x="15379298" y="8311463"/>
            <a:ext cx="1880002" cy="946837"/>
          </a:xfrm>
          <a:custGeom>
            <a:avLst/>
            <a:gdLst/>
            <a:ahLst/>
            <a:cxnLst/>
            <a:rect r="r" b="b" t="t" l="l"/>
            <a:pathLst>
              <a:path h="946837" w="1880002">
                <a:moveTo>
                  <a:pt x="0" y="0"/>
                </a:moveTo>
                <a:lnTo>
                  <a:pt x="1880002" y="0"/>
                </a:lnTo>
                <a:lnTo>
                  <a:pt x="1880002" y="946837"/>
                </a:lnTo>
                <a:lnTo>
                  <a:pt x="0" y="9468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28700" y="1028700"/>
            <a:ext cx="797433" cy="707541"/>
          </a:xfrm>
          <a:custGeom>
            <a:avLst/>
            <a:gdLst/>
            <a:ahLst/>
            <a:cxnLst/>
            <a:rect r="r" b="b" t="t" l="l"/>
            <a:pathLst>
              <a:path h="707541" w="797433">
                <a:moveTo>
                  <a:pt x="0" y="0"/>
                </a:moveTo>
                <a:lnTo>
                  <a:pt x="797433" y="0"/>
                </a:lnTo>
                <a:lnTo>
                  <a:pt x="797433" y="707541"/>
                </a:lnTo>
                <a:lnTo>
                  <a:pt x="0" y="7075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7885470" y="6394076"/>
            <a:ext cx="9373830" cy="422871"/>
          </a:xfrm>
          <a:prstGeom prst="rect">
            <a:avLst/>
          </a:prstGeom>
        </p:spPr>
        <p:txBody>
          <a:bodyPr anchor="t" rtlCol="false" tIns="0" lIns="0" bIns="0" rIns="0">
            <a:spAutoFit/>
          </a:bodyPr>
          <a:lstStyle/>
          <a:p>
            <a:pPr algn="r" marL="0" indent="0" lvl="0">
              <a:lnSpc>
                <a:spcPts val="3148"/>
              </a:lnSpc>
              <a:spcBef>
                <a:spcPct val="0"/>
              </a:spcBef>
            </a:pPr>
            <a:r>
              <a:rPr lang="en-US" sz="3148" spc="-248">
                <a:solidFill>
                  <a:srgbClr val="000000"/>
                </a:solidFill>
                <a:latin typeface="Archivo Black"/>
                <a:ea typeface="Archivo Black"/>
                <a:cs typeface="Archivo Black"/>
                <a:sym typeface="Archivo Black"/>
              </a:rPr>
              <a:t>Reinforced Racer - An AI Based Racing Simulator</a:t>
            </a:r>
          </a:p>
        </p:txBody>
      </p:sp>
      <p:grpSp>
        <p:nvGrpSpPr>
          <p:cNvPr name="Group 6" id="6"/>
          <p:cNvGrpSpPr/>
          <p:nvPr/>
        </p:nvGrpSpPr>
        <p:grpSpPr>
          <a:xfrm rot="0">
            <a:off x="424669" y="8185467"/>
            <a:ext cx="6931545" cy="1789164"/>
            <a:chOff x="0" y="0"/>
            <a:chExt cx="9242061" cy="2385551"/>
          </a:xfrm>
        </p:grpSpPr>
        <p:sp>
          <p:nvSpPr>
            <p:cNvPr name="TextBox 7" id="7"/>
            <p:cNvSpPr txBox="true"/>
            <p:nvPr/>
          </p:nvSpPr>
          <p:spPr>
            <a:xfrm rot="0">
              <a:off x="3052795" y="-19050"/>
              <a:ext cx="6189265" cy="454557"/>
            </a:xfrm>
            <a:prstGeom prst="rect">
              <a:avLst/>
            </a:prstGeom>
          </p:spPr>
          <p:txBody>
            <a:bodyPr anchor="t" rtlCol="false" tIns="0" lIns="0" bIns="0" rIns="0">
              <a:spAutoFit/>
            </a:bodyPr>
            <a:lstStyle/>
            <a:p>
              <a:pPr algn="l" marL="0" indent="0" lvl="0">
                <a:lnSpc>
                  <a:spcPts val="2868"/>
                </a:lnSpc>
                <a:spcBef>
                  <a:spcPct val="0"/>
                </a:spcBef>
              </a:pPr>
              <a:r>
                <a:rPr lang="en-US" b="true" sz="2206">
                  <a:solidFill>
                    <a:srgbClr val="2B2B2B"/>
                  </a:solidFill>
                  <a:latin typeface="Garet Bold"/>
                  <a:ea typeface="Garet Bold"/>
                  <a:cs typeface="Garet Bold"/>
                  <a:sym typeface="Garet Bold"/>
                </a:rPr>
                <a:t>GROUP - 10</a:t>
              </a:r>
            </a:p>
          </p:txBody>
        </p:sp>
        <p:sp>
          <p:nvSpPr>
            <p:cNvPr name="TextBox 8" id="8"/>
            <p:cNvSpPr txBox="true"/>
            <p:nvPr/>
          </p:nvSpPr>
          <p:spPr>
            <a:xfrm rot="0">
              <a:off x="0" y="512386"/>
              <a:ext cx="8384750" cy="1873166"/>
            </a:xfrm>
            <a:prstGeom prst="rect">
              <a:avLst/>
            </a:prstGeom>
          </p:spPr>
          <p:txBody>
            <a:bodyPr anchor="t" rtlCol="false" tIns="0" lIns="0" bIns="0" rIns="0">
              <a:spAutoFit/>
            </a:bodyPr>
            <a:lstStyle/>
            <a:p>
              <a:pPr algn="l" marL="476372" indent="-238186" lvl="1">
                <a:lnSpc>
                  <a:spcPts val="2868"/>
                </a:lnSpc>
                <a:buAutoNum type="arabicPeriod" startAt="1"/>
              </a:pPr>
              <a:r>
                <a:rPr lang="en-US" b="true" sz="2206">
                  <a:solidFill>
                    <a:srgbClr val="2B2B2B"/>
                  </a:solidFill>
                  <a:latin typeface="Garet Bold"/>
                  <a:ea typeface="Garet Bold"/>
                  <a:cs typeface="Garet Bold"/>
                  <a:sym typeface="Garet Bold"/>
                </a:rPr>
                <a:t> Syed Sakibul Haque - 1620298042</a:t>
              </a:r>
            </a:p>
            <a:p>
              <a:pPr algn="l" marL="476372" indent="-238186" lvl="1">
                <a:lnSpc>
                  <a:spcPts val="2868"/>
                </a:lnSpc>
                <a:buAutoNum type="arabicPeriod" startAt="1"/>
              </a:pPr>
              <a:r>
                <a:rPr lang="en-US" b="true" sz="2206">
                  <a:solidFill>
                    <a:srgbClr val="2B2B2B"/>
                  </a:solidFill>
                  <a:latin typeface="Garet Bold"/>
                  <a:ea typeface="Garet Bold"/>
                  <a:cs typeface="Garet Bold"/>
                  <a:sym typeface="Garet Bold"/>
                </a:rPr>
                <a:t> Md. Saidur Rahman Antu - 1911512042</a:t>
              </a:r>
            </a:p>
            <a:p>
              <a:pPr algn="l" marL="476372" indent="-238186" lvl="1">
                <a:lnSpc>
                  <a:spcPts val="2868"/>
                </a:lnSpc>
                <a:buAutoNum type="arabicPeriod" startAt="1"/>
              </a:pPr>
              <a:r>
                <a:rPr lang="en-US" b="true" sz="2206">
                  <a:solidFill>
                    <a:srgbClr val="2B2B2B"/>
                  </a:solidFill>
                  <a:latin typeface="Garet Bold"/>
                  <a:ea typeface="Garet Bold"/>
                  <a:cs typeface="Garet Bold"/>
                  <a:sym typeface="Garet Bold"/>
                </a:rPr>
                <a:t> Naima Siddika Toha - 2013506642</a:t>
              </a:r>
            </a:p>
            <a:p>
              <a:pPr algn="l" marL="476372" indent="-238186" lvl="1">
                <a:lnSpc>
                  <a:spcPts val="2868"/>
                </a:lnSpc>
                <a:spcBef>
                  <a:spcPct val="0"/>
                </a:spcBef>
                <a:buAutoNum type="arabicPeriod" startAt="1"/>
              </a:pPr>
              <a:r>
                <a:rPr lang="en-US" b="true" sz="2206">
                  <a:solidFill>
                    <a:srgbClr val="2B2B2B"/>
                  </a:solidFill>
                  <a:latin typeface="Garet Bold"/>
                  <a:ea typeface="Garet Bold"/>
                  <a:cs typeface="Garet Bold"/>
                  <a:sym typeface="Garet Bold"/>
                </a:rPr>
                <a:t> Saima Arafin Smrity - 1913061042</a:t>
              </a:r>
            </a:p>
          </p:txBody>
        </p:sp>
        <p:sp>
          <p:nvSpPr>
            <p:cNvPr name="TextBox 9" id="9"/>
            <p:cNvSpPr txBox="true"/>
            <p:nvPr/>
          </p:nvSpPr>
          <p:spPr>
            <a:xfrm rot="0">
              <a:off x="0" y="-19050"/>
              <a:ext cx="6189265" cy="454557"/>
            </a:xfrm>
            <a:prstGeom prst="rect">
              <a:avLst/>
            </a:prstGeom>
          </p:spPr>
          <p:txBody>
            <a:bodyPr anchor="t" rtlCol="false" tIns="0" lIns="0" bIns="0" rIns="0">
              <a:spAutoFit/>
            </a:bodyPr>
            <a:lstStyle/>
            <a:p>
              <a:pPr algn="l" marL="0" indent="0" lvl="0">
                <a:lnSpc>
                  <a:spcPts val="2868"/>
                </a:lnSpc>
                <a:spcBef>
                  <a:spcPct val="0"/>
                </a:spcBef>
              </a:pPr>
              <a:r>
                <a:rPr lang="en-US" b="true" sz="2206">
                  <a:solidFill>
                    <a:srgbClr val="2B2B2B"/>
                  </a:solidFill>
                  <a:latin typeface="Garet Bold"/>
                  <a:ea typeface="Garet Bold"/>
                  <a:cs typeface="Garet Bold"/>
                  <a:sym typeface="Garet Bold"/>
                </a:rPr>
                <a:t>PRESENTED BY:</a:t>
              </a:r>
            </a:p>
          </p:txBody>
        </p:sp>
      </p:grpSp>
      <p:sp>
        <p:nvSpPr>
          <p:cNvPr name="TextBox 10" id="10"/>
          <p:cNvSpPr txBox="true"/>
          <p:nvPr/>
        </p:nvSpPr>
        <p:spPr>
          <a:xfrm rot="0">
            <a:off x="6485854" y="3950633"/>
            <a:ext cx="10773446" cy="2304638"/>
          </a:xfrm>
          <a:prstGeom prst="rect">
            <a:avLst/>
          </a:prstGeom>
        </p:spPr>
        <p:txBody>
          <a:bodyPr anchor="t" rtlCol="false" tIns="0" lIns="0" bIns="0" rIns="0">
            <a:spAutoFit/>
          </a:bodyPr>
          <a:lstStyle/>
          <a:p>
            <a:pPr algn="r" marL="0" indent="0" lvl="0">
              <a:lnSpc>
                <a:spcPts val="8490"/>
              </a:lnSpc>
              <a:spcBef>
                <a:spcPct val="0"/>
              </a:spcBef>
            </a:pPr>
            <a:r>
              <a:rPr lang="en-US" sz="10885" spc="-859" u="none">
                <a:solidFill>
                  <a:srgbClr val="000000"/>
                </a:solidFill>
                <a:latin typeface="Archivo Black"/>
                <a:ea typeface="Archivo Black"/>
                <a:cs typeface="Archivo Black"/>
                <a:sym typeface="Archivo Black"/>
              </a:rPr>
              <a:t>PROJECT</a:t>
            </a:r>
          </a:p>
          <a:p>
            <a:pPr algn="r" marL="0" indent="0" lvl="0">
              <a:lnSpc>
                <a:spcPts val="8490"/>
              </a:lnSpc>
              <a:spcBef>
                <a:spcPct val="0"/>
              </a:spcBef>
            </a:pPr>
            <a:r>
              <a:rPr lang="en-US" sz="10885" spc="-859" u="none">
                <a:solidFill>
                  <a:srgbClr val="000000"/>
                </a:solidFill>
                <a:latin typeface="Archivo Black"/>
                <a:ea typeface="Archivo Black"/>
                <a:cs typeface="Archivo Black"/>
                <a:sym typeface="Archivo Black"/>
              </a:rPr>
              <a:t>UPDATE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TextBox 3" id="3"/>
          <p:cNvSpPr txBox="true"/>
          <p:nvPr/>
        </p:nvSpPr>
        <p:spPr>
          <a:xfrm rot="0">
            <a:off x="5542303" y="1620731"/>
            <a:ext cx="7203393" cy="785704"/>
          </a:xfrm>
          <a:prstGeom prst="rect">
            <a:avLst/>
          </a:prstGeom>
        </p:spPr>
        <p:txBody>
          <a:bodyPr anchor="t" rtlCol="false" tIns="0" lIns="0" bIns="0" rIns="0">
            <a:spAutoFit/>
          </a:bodyPr>
          <a:lstStyle/>
          <a:p>
            <a:pPr algn="ctr" marL="0" indent="0" lvl="0">
              <a:lnSpc>
                <a:spcPts val="5808"/>
              </a:lnSpc>
              <a:spcBef>
                <a:spcPct val="0"/>
              </a:spcBef>
            </a:pPr>
            <a:r>
              <a:rPr lang="en-US" sz="5808" spc="-458">
                <a:solidFill>
                  <a:srgbClr val="000000"/>
                </a:solidFill>
                <a:latin typeface="Archivo Black"/>
                <a:ea typeface="Archivo Black"/>
                <a:cs typeface="Archivo Black"/>
                <a:sym typeface="Archivo Black"/>
              </a:rPr>
              <a:t>Overview</a:t>
            </a:r>
          </a:p>
        </p:txBody>
      </p:sp>
      <p:sp>
        <p:nvSpPr>
          <p:cNvPr name="TextBox 4" id="4"/>
          <p:cNvSpPr txBox="true"/>
          <p:nvPr/>
        </p:nvSpPr>
        <p:spPr>
          <a:xfrm rot="0">
            <a:off x="1192254" y="3140100"/>
            <a:ext cx="16067046" cy="3340506"/>
          </a:xfrm>
          <a:prstGeom prst="rect">
            <a:avLst/>
          </a:prstGeom>
        </p:spPr>
        <p:txBody>
          <a:bodyPr anchor="t" rtlCol="false" tIns="0" lIns="0" bIns="0" rIns="0">
            <a:spAutoFit/>
          </a:bodyPr>
          <a:lstStyle/>
          <a:p>
            <a:pPr algn="just">
              <a:lnSpc>
                <a:spcPts val="3302"/>
              </a:lnSpc>
            </a:pPr>
            <a:r>
              <a:rPr lang="en-US" sz="2359">
                <a:solidFill>
                  <a:srgbClr val="000000"/>
                </a:solidFill>
                <a:latin typeface="Garet"/>
                <a:ea typeface="Garet"/>
                <a:cs typeface="Garet"/>
                <a:sym typeface="Garet"/>
              </a:rPr>
              <a:t>Reinforced Racer is a simulation-based racing game where players train autonomous cars using Reinforcement Learning (RL). Instead of controlling the car manually, players build and train AI agents to navigate complex racetracks, avoid crashes, and complete laps as efficiently as possible. The initial version of the game leverages Deep Q-Learning (DQN) with a custom Gymnasium-compatible environment, featuring ray-based sensors, dynamic reward systems, and checkpoint tracking. This project merges game development with machine learning to demonstrate how AI can learn real-time decision-making in simulated driving environments.</a:t>
            </a:r>
          </a:p>
          <a:p>
            <a:pPr algn="just">
              <a:lnSpc>
                <a:spcPts val="3302"/>
              </a:lnSpc>
            </a:pPr>
          </a:p>
        </p:txBody>
      </p:sp>
      <p:grpSp>
        <p:nvGrpSpPr>
          <p:cNvPr name="Group 5" id="5"/>
          <p:cNvGrpSpPr/>
          <p:nvPr/>
        </p:nvGrpSpPr>
        <p:grpSpPr>
          <a:xfrm rot="0">
            <a:off x="745499" y="9727616"/>
            <a:ext cx="16797002" cy="257175"/>
            <a:chOff x="0" y="0"/>
            <a:chExt cx="22396003" cy="342900"/>
          </a:xfrm>
        </p:grpSpPr>
        <p:sp>
          <p:nvSpPr>
            <p:cNvPr name="TextBox 6" id="6"/>
            <p:cNvSpPr txBox="true"/>
            <p:nvPr/>
          </p:nvSpPr>
          <p:spPr>
            <a:xfrm rot="0">
              <a:off x="0" y="27093"/>
              <a:ext cx="1683800" cy="315807"/>
            </a:xfrm>
            <a:prstGeom prst="rect">
              <a:avLst/>
            </a:prstGeom>
          </p:spPr>
          <p:txBody>
            <a:bodyPr anchor="t" rtlCol="false" tIns="0" lIns="0" bIns="0" rIns="0">
              <a:spAutoFit/>
            </a:bodyPr>
            <a:lstStyle/>
            <a:p>
              <a:pPr algn="l" marL="0" indent="0" lvl="0">
                <a:lnSpc>
                  <a:spcPts val="2079"/>
                </a:lnSpc>
                <a:spcBef>
                  <a:spcPct val="0"/>
                </a:spcBef>
              </a:pPr>
              <a:r>
                <a:rPr lang="en-US" b="true" sz="1599">
                  <a:solidFill>
                    <a:srgbClr val="2B2B2B"/>
                  </a:solidFill>
                  <a:latin typeface="Garet Bold"/>
                  <a:ea typeface="Garet Bold"/>
                  <a:cs typeface="Garet Bold"/>
                  <a:sym typeface="Garet Bold"/>
                </a:rPr>
                <a:t>GROUP - 10</a:t>
              </a:r>
            </a:p>
          </p:txBody>
        </p:sp>
        <p:sp>
          <p:nvSpPr>
            <p:cNvPr name="TextBox 7" id="7"/>
            <p:cNvSpPr txBox="true"/>
            <p:nvPr/>
          </p:nvSpPr>
          <p:spPr>
            <a:xfrm rot="0">
              <a:off x="19421236" y="0"/>
              <a:ext cx="2974767" cy="315807"/>
            </a:xfrm>
            <a:prstGeom prst="rect">
              <a:avLst/>
            </a:prstGeom>
          </p:spPr>
          <p:txBody>
            <a:bodyPr anchor="t" rtlCol="false" tIns="0" lIns="0" bIns="0" rIns="0">
              <a:spAutoFit/>
            </a:bodyPr>
            <a:lstStyle/>
            <a:p>
              <a:pPr algn="l">
                <a:lnSpc>
                  <a:spcPts val="2079"/>
                </a:lnSpc>
                <a:spcBef>
                  <a:spcPct val="0"/>
                </a:spcBef>
              </a:pPr>
              <a:r>
                <a:rPr lang="en-US" b="true" sz="1599">
                  <a:solidFill>
                    <a:srgbClr val="2B2B2B"/>
                  </a:solidFill>
                  <a:latin typeface="Garet Bold"/>
                  <a:ea typeface="Garet Bold"/>
                  <a:cs typeface="Garet Bold"/>
                  <a:sym typeface="Garet Bold"/>
                </a:rPr>
                <a:t>Saima Arafin Smrity</a:t>
              </a:r>
            </a:p>
          </p:txBody>
        </p:sp>
        <p:sp>
          <p:nvSpPr>
            <p:cNvPr name="TextBox 8" id="8"/>
            <p:cNvSpPr txBox="true"/>
            <p:nvPr/>
          </p:nvSpPr>
          <p:spPr>
            <a:xfrm rot="0">
              <a:off x="13887767" y="0"/>
              <a:ext cx="3036000" cy="315807"/>
            </a:xfrm>
            <a:prstGeom prst="rect">
              <a:avLst/>
            </a:prstGeom>
          </p:spPr>
          <p:txBody>
            <a:bodyPr anchor="t" rtlCol="false" tIns="0" lIns="0" bIns="0" rIns="0">
              <a:spAutoFit/>
            </a:bodyPr>
            <a:lstStyle/>
            <a:p>
              <a:pPr algn="l">
                <a:lnSpc>
                  <a:spcPts val="2079"/>
                </a:lnSpc>
                <a:spcBef>
                  <a:spcPct val="0"/>
                </a:spcBef>
              </a:pPr>
              <a:r>
                <a:rPr lang="en-US" b="true" sz="1599">
                  <a:solidFill>
                    <a:srgbClr val="2B2B2B"/>
                  </a:solidFill>
                  <a:latin typeface="Garet Bold"/>
                  <a:ea typeface="Garet Bold"/>
                  <a:cs typeface="Garet Bold"/>
                  <a:sym typeface="Garet Bold"/>
                </a:rPr>
                <a:t> </a:t>
              </a:r>
              <a:r>
                <a:rPr lang="en-US" b="true" sz="1599">
                  <a:solidFill>
                    <a:srgbClr val="2B2B2B"/>
                  </a:solidFill>
                  <a:latin typeface="Garet Bold"/>
                  <a:ea typeface="Garet Bold"/>
                  <a:cs typeface="Garet Bold"/>
                  <a:sym typeface="Garet Bold"/>
                </a:rPr>
                <a:t> Naima Siddika Toha</a:t>
              </a:r>
            </a:p>
          </p:txBody>
        </p:sp>
        <p:sp>
          <p:nvSpPr>
            <p:cNvPr name="TextBox 9" id="9"/>
            <p:cNvSpPr txBox="true"/>
            <p:nvPr/>
          </p:nvSpPr>
          <p:spPr>
            <a:xfrm rot="0">
              <a:off x="8175673" y="27093"/>
              <a:ext cx="3726759" cy="315807"/>
            </a:xfrm>
            <a:prstGeom prst="rect">
              <a:avLst/>
            </a:prstGeom>
          </p:spPr>
          <p:txBody>
            <a:bodyPr anchor="t" rtlCol="false" tIns="0" lIns="0" bIns="0" rIns="0">
              <a:spAutoFit/>
            </a:bodyPr>
            <a:lstStyle/>
            <a:p>
              <a:pPr algn="l">
                <a:lnSpc>
                  <a:spcPts val="2079"/>
                </a:lnSpc>
                <a:spcBef>
                  <a:spcPct val="0"/>
                </a:spcBef>
              </a:pPr>
              <a:r>
                <a:rPr lang="en-US" b="true" sz="1599">
                  <a:solidFill>
                    <a:srgbClr val="2B2B2B"/>
                  </a:solidFill>
                  <a:latin typeface="Garet Bold"/>
                  <a:ea typeface="Garet Bold"/>
                  <a:cs typeface="Garet Bold"/>
                  <a:sym typeface="Garet Bold"/>
                </a:rPr>
                <a:t> </a:t>
              </a:r>
              <a:r>
                <a:rPr lang="en-US" b="true" sz="1599">
                  <a:solidFill>
                    <a:srgbClr val="2B2B2B"/>
                  </a:solidFill>
                  <a:latin typeface="Garet Bold"/>
                  <a:ea typeface="Garet Bold"/>
                  <a:cs typeface="Garet Bold"/>
                  <a:sym typeface="Garet Bold"/>
                </a:rPr>
                <a:t>Md. Saidur Rahman Antu</a:t>
              </a:r>
            </a:p>
          </p:txBody>
        </p:sp>
        <p:sp>
          <p:nvSpPr>
            <p:cNvPr name="TextBox 10" id="10"/>
            <p:cNvSpPr txBox="true"/>
            <p:nvPr/>
          </p:nvSpPr>
          <p:spPr>
            <a:xfrm rot="0">
              <a:off x="3158473" y="0"/>
              <a:ext cx="3036000" cy="315807"/>
            </a:xfrm>
            <a:prstGeom prst="rect">
              <a:avLst/>
            </a:prstGeom>
          </p:spPr>
          <p:txBody>
            <a:bodyPr anchor="t" rtlCol="false" tIns="0" lIns="0" bIns="0" rIns="0">
              <a:spAutoFit/>
            </a:bodyPr>
            <a:lstStyle/>
            <a:p>
              <a:pPr algn="l">
                <a:lnSpc>
                  <a:spcPts val="2079"/>
                </a:lnSpc>
                <a:spcBef>
                  <a:spcPct val="0"/>
                </a:spcBef>
              </a:pPr>
              <a:r>
                <a:rPr lang="en-US" b="true" sz="1599">
                  <a:solidFill>
                    <a:srgbClr val="2B2B2B"/>
                  </a:solidFill>
                  <a:latin typeface="Garet Bold"/>
                  <a:ea typeface="Garet Bold"/>
                  <a:cs typeface="Garet Bold"/>
                  <a:sym typeface="Garet Bold"/>
                </a:rPr>
                <a:t> </a:t>
              </a:r>
              <a:r>
                <a:rPr lang="en-US" b="true" sz="1599">
                  <a:solidFill>
                    <a:srgbClr val="2B2B2B"/>
                  </a:solidFill>
                  <a:latin typeface="Garet Bold"/>
                  <a:ea typeface="Garet Bold"/>
                  <a:cs typeface="Garet Bold"/>
                  <a:sym typeface="Garet Bold"/>
                </a:rPr>
                <a:t>Syed Sakibul Haque </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AutoShape 3" id="3"/>
          <p:cNvSpPr/>
          <p:nvPr/>
        </p:nvSpPr>
        <p:spPr>
          <a:xfrm rot="0">
            <a:off x="-585133" y="8805859"/>
            <a:ext cx="18873133" cy="0"/>
          </a:xfrm>
          <a:prstGeom prst="line">
            <a:avLst/>
          </a:prstGeom>
          <a:ln cap="rnd" w="9525">
            <a:solidFill>
              <a:srgbClr val="000000"/>
            </a:solidFill>
            <a:prstDash val="solid"/>
            <a:headEnd type="none" len="sm" w="sm"/>
            <a:tailEnd type="none" len="sm" w="sm"/>
          </a:ln>
        </p:spPr>
      </p:sp>
      <p:sp>
        <p:nvSpPr>
          <p:cNvPr name="AutoShape 4" id="4"/>
          <p:cNvSpPr/>
          <p:nvPr/>
        </p:nvSpPr>
        <p:spPr>
          <a:xfrm rot="0">
            <a:off x="-585133" y="9334500"/>
            <a:ext cx="18873133" cy="0"/>
          </a:xfrm>
          <a:prstGeom prst="line">
            <a:avLst/>
          </a:prstGeom>
          <a:ln cap="rnd" w="9525">
            <a:solidFill>
              <a:srgbClr val="000000"/>
            </a:solidFill>
            <a:prstDash val="solid"/>
            <a:headEnd type="none" len="sm" w="sm"/>
            <a:tailEnd type="none" len="sm" w="sm"/>
          </a:ln>
        </p:spPr>
      </p:sp>
      <p:sp>
        <p:nvSpPr>
          <p:cNvPr name="Freeform 5" id="5"/>
          <p:cNvSpPr/>
          <p:nvPr/>
        </p:nvSpPr>
        <p:spPr>
          <a:xfrm flipH="false" flipV="false" rot="0">
            <a:off x="2095936" y="5404604"/>
            <a:ext cx="1672526" cy="702461"/>
          </a:xfrm>
          <a:custGeom>
            <a:avLst/>
            <a:gdLst/>
            <a:ahLst/>
            <a:cxnLst/>
            <a:rect r="r" b="b" t="t" l="l"/>
            <a:pathLst>
              <a:path h="702461" w="1672526">
                <a:moveTo>
                  <a:pt x="0" y="0"/>
                </a:moveTo>
                <a:lnTo>
                  <a:pt x="1672526" y="0"/>
                </a:lnTo>
                <a:lnTo>
                  <a:pt x="1672526" y="702461"/>
                </a:lnTo>
                <a:lnTo>
                  <a:pt x="0" y="70246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8307737" y="5404604"/>
            <a:ext cx="1672526" cy="702461"/>
          </a:xfrm>
          <a:custGeom>
            <a:avLst/>
            <a:gdLst/>
            <a:ahLst/>
            <a:cxnLst/>
            <a:rect r="r" b="b" t="t" l="l"/>
            <a:pathLst>
              <a:path h="702461" w="1672526">
                <a:moveTo>
                  <a:pt x="0" y="0"/>
                </a:moveTo>
                <a:lnTo>
                  <a:pt x="1672526" y="0"/>
                </a:lnTo>
                <a:lnTo>
                  <a:pt x="1672526" y="702461"/>
                </a:lnTo>
                <a:lnTo>
                  <a:pt x="0" y="70246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4519538" y="5404604"/>
            <a:ext cx="1672526" cy="702461"/>
          </a:xfrm>
          <a:custGeom>
            <a:avLst/>
            <a:gdLst/>
            <a:ahLst/>
            <a:cxnLst/>
            <a:rect r="r" b="b" t="t" l="l"/>
            <a:pathLst>
              <a:path h="702461" w="1672526">
                <a:moveTo>
                  <a:pt x="0" y="0"/>
                </a:moveTo>
                <a:lnTo>
                  <a:pt x="1672526" y="0"/>
                </a:lnTo>
                <a:lnTo>
                  <a:pt x="1672526" y="702461"/>
                </a:lnTo>
                <a:lnTo>
                  <a:pt x="0" y="70246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10800000">
            <a:off x="11159450" y="-140976"/>
            <a:ext cx="2611028" cy="4114800"/>
          </a:xfrm>
          <a:custGeom>
            <a:avLst/>
            <a:gdLst/>
            <a:ahLst/>
            <a:cxnLst/>
            <a:rect r="r" b="b" t="t" l="l"/>
            <a:pathLst>
              <a:path h="4114800" w="2611028">
                <a:moveTo>
                  <a:pt x="0" y="0"/>
                </a:moveTo>
                <a:lnTo>
                  <a:pt x="2611028" y="0"/>
                </a:lnTo>
                <a:lnTo>
                  <a:pt x="2611028"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1028700" y="1557564"/>
            <a:ext cx="7279037" cy="1519129"/>
          </a:xfrm>
          <a:prstGeom prst="rect">
            <a:avLst/>
          </a:prstGeom>
        </p:spPr>
        <p:txBody>
          <a:bodyPr anchor="t" rtlCol="false" tIns="0" lIns="0" bIns="0" rIns="0">
            <a:spAutoFit/>
          </a:bodyPr>
          <a:lstStyle/>
          <a:p>
            <a:pPr algn="l" marL="0" indent="0" lvl="0">
              <a:lnSpc>
                <a:spcPts val="5808"/>
              </a:lnSpc>
              <a:spcBef>
                <a:spcPct val="0"/>
              </a:spcBef>
            </a:pPr>
            <a:r>
              <a:rPr lang="en-US" sz="5808" spc="-458">
                <a:solidFill>
                  <a:srgbClr val="000000"/>
                </a:solidFill>
                <a:latin typeface="Archivo Black"/>
                <a:ea typeface="Archivo Black"/>
                <a:cs typeface="Archivo Black"/>
                <a:sym typeface="Archivo Black"/>
              </a:rPr>
              <a:t>Objectives and Goals</a:t>
            </a:r>
          </a:p>
        </p:txBody>
      </p:sp>
      <p:sp>
        <p:nvSpPr>
          <p:cNvPr name="TextBox 10" id="10"/>
          <p:cNvSpPr txBox="true"/>
          <p:nvPr/>
        </p:nvSpPr>
        <p:spPr>
          <a:xfrm rot="0">
            <a:off x="1028700" y="6475512"/>
            <a:ext cx="3806998" cy="485775"/>
          </a:xfrm>
          <a:prstGeom prst="rect">
            <a:avLst/>
          </a:prstGeom>
        </p:spPr>
        <p:txBody>
          <a:bodyPr anchor="t" rtlCol="false" tIns="0" lIns="0" bIns="0" rIns="0">
            <a:spAutoFit/>
          </a:bodyPr>
          <a:lstStyle/>
          <a:p>
            <a:pPr algn="ctr" marL="0" indent="0" lvl="0">
              <a:lnSpc>
                <a:spcPts val="3840"/>
              </a:lnSpc>
              <a:spcBef>
                <a:spcPct val="0"/>
              </a:spcBef>
            </a:pPr>
            <a:r>
              <a:rPr lang="en-US" b="true" sz="3200">
                <a:solidFill>
                  <a:srgbClr val="000000"/>
                </a:solidFill>
                <a:latin typeface="Garet Bold"/>
                <a:ea typeface="Garet Bold"/>
                <a:cs typeface="Garet Bold"/>
                <a:sym typeface="Garet Bold"/>
              </a:rPr>
              <a:t>Goal # 1</a:t>
            </a:r>
          </a:p>
        </p:txBody>
      </p:sp>
      <p:sp>
        <p:nvSpPr>
          <p:cNvPr name="TextBox 11" id="11"/>
          <p:cNvSpPr txBox="true"/>
          <p:nvPr/>
        </p:nvSpPr>
        <p:spPr>
          <a:xfrm rot="0">
            <a:off x="7240501" y="6475512"/>
            <a:ext cx="3806998" cy="485775"/>
          </a:xfrm>
          <a:prstGeom prst="rect">
            <a:avLst/>
          </a:prstGeom>
        </p:spPr>
        <p:txBody>
          <a:bodyPr anchor="t" rtlCol="false" tIns="0" lIns="0" bIns="0" rIns="0">
            <a:spAutoFit/>
          </a:bodyPr>
          <a:lstStyle/>
          <a:p>
            <a:pPr algn="ctr" marL="0" indent="0" lvl="0">
              <a:lnSpc>
                <a:spcPts val="3840"/>
              </a:lnSpc>
              <a:spcBef>
                <a:spcPct val="0"/>
              </a:spcBef>
            </a:pPr>
            <a:r>
              <a:rPr lang="en-US" b="true" sz="3200">
                <a:solidFill>
                  <a:srgbClr val="000000"/>
                </a:solidFill>
                <a:latin typeface="Garet Bold"/>
                <a:ea typeface="Garet Bold"/>
                <a:cs typeface="Garet Bold"/>
                <a:sym typeface="Garet Bold"/>
              </a:rPr>
              <a:t>Goal # 2</a:t>
            </a:r>
          </a:p>
        </p:txBody>
      </p:sp>
      <p:sp>
        <p:nvSpPr>
          <p:cNvPr name="TextBox 12" id="12"/>
          <p:cNvSpPr txBox="true"/>
          <p:nvPr/>
        </p:nvSpPr>
        <p:spPr>
          <a:xfrm rot="0">
            <a:off x="424020" y="7078855"/>
            <a:ext cx="5016359" cy="737235"/>
          </a:xfrm>
          <a:prstGeom prst="rect">
            <a:avLst/>
          </a:prstGeom>
        </p:spPr>
        <p:txBody>
          <a:bodyPr anchor="t" rtlCol="false" tIns="0" lIns="0" bIns="0" rIns="0">
            <a:spAutoFit/>
          </a:bodyPr>
          <a:lstStyle/>
          <a:p>
            <a:pPr algn="ctr" marL="0" indent="0" lvl="0">
              <a:lnSpc>
                <a:spcPts val="2939"/>
              </a:lnSpc>
              <a:spcBef>
                <a:spcPct val="0"/>
              </a:spcBef>
            </a:pPr>
            <a:r>
              <a:rPr lang="en-US" sz="2099">
                <a:solidFill>
                  <a:srgbClr val="000000"/>
                </a:solidFill>
                <a:latin typeface="Garet"/>
                <a:ea typeface="Garet"/>
                <a:cs typeface="Garet"/>
                <a:sym typeface="Garet"/>
              </a:rPr>
              <a:t>Create a RL model by training the models on complex 2D tracks.</a:t>
            </a:r>
          </a:p>
        </p:txBody>
      </p:sp>
      <p:sp>
        <p:nvSpPr>
          <p:cNvPr name="TextBox 13" id="13"/>
          <p:cNvSpPr txBox="true"/>
          <p:nvPr/>
        </p:nvSpPr>
        <p:spPr>
          <a:xfrm rot="0">
            <a:off x="6635821" y="7078855"/>
            <a:ext cx="5016359" cy="737235"/>
          </a:xfrm>
          <a:prstGeom prst="rect">
            <a:avLst/>
          </a:prstGeom>
        </p:spPr>
        <p:txBody>
          <a:bodyPr anchor="t" rtlCol="false" tIns="0" lIns="0" bIns="0" rIns="0">
            <a:spAutoFit/>
          </a:bodyPr>
          <a:lstStyle/>
          <a:p>
            <a:pPr algn="ctr" marL="0" indent="0" lvl="0">
              <a:lnSpc>
                <a:spcPts val="2939"/>
              </a:lnSpc>
              <a:spcBef>
                <a:spcPct val="0"/>
              </a:spcBef>
            </a:pPr>
            <a:r>
              <a:rPr lang="en-US" sz="2099">
                <a:solidFill>
                  <a:srgbClr val="000000"/>
                </a:solidFill>
                <a:latin typeface="Garet"/>
                <a:ea typeface="Garet"/>
                <a:cs typeface="Garet"/>
                <a:sym typeface="Garet"/>
              </a:rPr>
              <a:t>Create a 3D environment for the game using Unity Engine.</a:t>
            </a:r>
          </a:p>
        </p:txBody>
      </p:sp>
      <p:sp>
        <p:nvSpPr>
          <p:cNvPr name="TextBox 14" id="14"/>
          <p:cNvSpPr txBox="true"/>
          <p:nvPr/>
        </p:nvSpPr>
        <p:spPr>
          <a:xfrm rot="0">
            <a:off x="13452302" y="6475512"/>
            <a:ext cx="3806998" cy="485775"/>
          </a:xfrm>
          <a:prstGeom prst="rect">
            <a:avLst/>
          </a:prstGeom>
        </p:spPr>
        <p:txBody>
          <a:bodyPr anchor="t" rtlCol="false" tIns="0" lIns="0" bIns="0" rIns="0">
            <a:spAutoFit/>
          </a:bodyPr>
          <a:lstStyle/>
          <a:p>
            <a:pPr algn="ctr" marL="0" indent="0" lvl="0">
              <a:lnSpc>
                <a:spcPts val="3840"/>
              </a:lnSpc>
              <a:spcBef>
                <a:spcPct val="0"/>
              </a:spcBef>
            </a:pPr>
            <a:r>
              <a:rPr lang="en-US" b="true" sz="3200">
                <a:solidFill>
                  <a:srgbClr val="000000"/>
                </a:solidFill>
                <a:latin typeface="Garet Bold"/>
                <a:ea typeface="Garet Bold"/>
                <a:cs typeface="Garet Bold"/>
                <a:sym typeface="Garet Bold"/>
              </a:rPr>
              <a:t>Goal # 3</a:t>
            </a:r>
          </a:p>
        </p:txBody>
      </p:sp>
      <p:sp>
        <p:nvSpPr>
          <p:cNvPr name="TextBox 15" id="15"/>
          <p:cNvSpPr txBox="true"/>
          <p:nvPr/>
        </p:nvSpPr>
        <p:spPr>
          <a:xfrm rot="0">
            <a:off x="12847622" y="7078855"/>
            <a:ext cx="5016359" cy="737235"/>
          </a:xfrm>
          <a:prstGeom prst="rect">
            <a:avLst/>
          </a:prstGeom>
        </p:spPr>
        <p:txBody>
          <a:bodyPr anchor="t" rtlCol="false" tIns="0" lIns="0" bIns="0" rIns="0">
            <a:spAutoFit/>
          </a:bodyPr>
          <a:lstStyle/>
          <a:p>
            <a:pPr algn="ctr" marL="0" indent="0" lvl="0">
              <a:lnSpc>
                <a:spcPts val="2939"/>
              </a:lnSpc>
              <a:spcBef>
                <a:spcPct val="0"/>
              </a:spcBef>
            </a:pPr>
            <a:r>
              <a:rPr lang="en-US" sz="2099">
                <a:solidFill>
                  <a:srgbClr val="000000"/>
                </a:solidFill>
                <a:latin typeface="Garet"/>
                <a:ea typeface="Garet"/>
                <a:cs typeface="Garet"/>
                <a:sym typeface="Garet"/>
              </a:rPr>
              <a:t>Implement RL model on the 3D environment and optimize further.</a:t>
            </a:r>
          </a:p>
        </p:txBody>
      </p:sp>
      <p:grpSp>
        <p:nvGrpSpPr>
          <p:cNvPr name="Group 16" id="16"/>
          <p:cNvGrpSpPr/>
          <p:nvPr/>
        </p:nvGrpSpPr>
        <p:grpSpPr>
          <a:xfrm rot="0">
            <a:off x="745499" y="9727616"/>
            <a:ext cx="16797002" cy="257175"/>
            <a:chOff x="0" y="0"/>
            <a:chExt cx="22396003" cy="342900"/>
          </a:xfrm>
        </p:grpSpPr>
        <p:sp>
          <p:nvSpPr>
            <p:cNvPr name="TextBox 17" id="17"/>
            <p:cNvSpPr txBox="true"/>
            <p:nvPr/>
          </p:nvSpPr>
          <p:spPr>
            <a:xfrm rot="0">
              <a:off x="0" y="27093"/>
              <a:ext cx="1683800" cy="315807"/>
            </a:xfrm>
            <a:prstGeom prst="rect">
              <a:avLst/>
            </a:prstGeom>
          </p:spPr>
          <p:txBody>
            <a:bodyPr anchor="t" rtlCol="false" tIns="0" lIns="0" bIns="0" rIns="0">
              <a:spAutoFit/>
            </a:bodyPr>
            <a:lstStyle/>
            <a:p>
              <a:pPr algn="l" marL="0" indent="0" lvl="0">
                <a:lnSpc>
                  <a:spcPts val="2079"/>
                </a:lnSpc>
                <a:spcBef>
                  <a:spcPct val="0"/>
                </a:spcBef>
              </a:pPr>
              <a:r>
                <a:rPr lang="en-US" b="true" sz="1599">
                  <a:solidFill>
                    <a:srgbClr val="2B2B2B"/>
                  </a:solidFill>
                  <a:latin typeface="Garet Bold"/>
                  <a:ea typeface="Garet Bold"/>
                  <a:cs typeface="Garet Bold"/>
                  <a:sym typeface="Garet Bold"/>
                </a:rPr>
                <a:t>GROUP - 10</a:t>
              </a:r>
            </a:p>
          </p:txBody>
        </p:sp>
        <p:sp>
          <p:nvSpPr>
            <p:cNvPr name="TextBox 18" id="18"/>
            <p:cNvSpPr txBox="true"/>
            <p:nvPr/>
          </p:nvSpPr>
          <p:spPr>
            <a:xfrm rot="0">
              <a:off x="19421236" y="0"/>
              <a:ext cx="2974767" cy="315807"/>
            </a:xfrm>
            <a:prstGeom prst="rect">
              <a:avLst/>
            </a:prstGeom>
          </p:spPr>
          <p:txBody>
            <a:bodyPr anchor="t" rtlCol="false" tIns="0" lIns="0" bIns="0" rIns="0">
              <a:spAutoFit/>
            </a:bodyPr>
            <a:lstStyle/>
            <a:p>
              <a:pPr algn="l">
                <a:lnSpc>
                  <a:spcPts val="2079"/>
                </a:lnSpc>
                <a:spcBef>
                  <a:spcPct val="0"/>
                </a:spcBef>
              </a:pPr>
              <a:r>
                <a:rPr lang="en-US" b="true" sz="1599">
                  <a:solidFill>
                    <a:srgbClr val="2B2B2B"/>
                  </a:solidFill>
                  <a:latin typeface="Garet Bold"/>
                  <a:ea typeface="Garet Bold"/>
                  <a:cs typeface="Garet Bold"/>
                  <a:sym typeface="Garet Bold"/>
                </a:rPr>
                <a:t>Saima Arafin Smrity</a:t>
              </a:r>
            </a:p>
          </p:txBody>
        </p:sp>
        <p:sp>
          <p:nvSpPr>
            <p:cNvPr name="TextBox 19" id="19"/>
            <p:cNvSpPr txBox="true"/>
            <p:nvPr/>
          </p:nvSpPr>
          <p:spPr>
            <a:xfrm rot="0">
              <a:off x="13887767" y="0"/>
              <a:ext cx="3036000" cy="315807"/>
            </a:xfrm>
            <a:prstGeom prst="rect">
              <a:avLst/>
            </a:prstGeom>
          </p:spPr>
          <p:txBody>
            <a:bodyPr anchor="t" rtlCol="false" tIns="0" lIns="0" bIns="0" rIns="0">
              <a:spAutoFit/>
            </a:bodyPr>
            <a:lstStyle/>
            <a:p>
              <a:pPr algn="l">
                <a:lnSpc>
                  <a:spcPts val="2079"/>
                </a:lnSpc>
                <a:spcBef>
                  <a:spcPct val="0"/>
                </a:spcBef>
              </a:pPr>
              <a:r>
                <a:rPr lang="en-US" b="true" sz="1599">
                  <a:solidFill>
                    <a:srgbClr val="2B2B2B"/>
                  </a:solidFill>
                  <a:latin typeface="Garet Bold"/>
                  <a:ea typeface="Garet Bold"/>
                  <a:cs typeface="Garet Bold"/>
                  <a:sym typeface="Garet Bold"/>
                </a:rPr>
                <a:t> </a:t>
              </a:r>
              <a:r>
                <a:rPr lang="en-US" b="true" sz="1599">
                  <a:solidFill>
                    <a:srgbClr val="2B2B2B"/>
                  </a:solidFill>
                  <a:latin typeface="Garet Bold"/>
                  <a:ea typeface="Garet Bold"/>
                  <a:cs typeface="Garet Bold"/>
                  <a:sym typeface="Garet Bold"/>
                </a:rPr>
                <a:t> Naima Siddika Toha</a:t>
              </a:r>
            </a:p>
          </p:txBody>
        </p:sp>
        <p:sp>
          <p:nvSpPr>
            <p:cNvPr name="TextBox 20" id="20"/>
            <p:cNvSpPr txBox="true"/>
            <p:nvPr/>
          </p:nvSpPr>
          <p:spPr>
            <a:xfrm rot="0">
              <a:off x="8175673" y="27093"/>
              <a:ext cx="3726759" cy="315807"/>
            </a:xfrm>
            <a:prstGeom prst="rect">
              <a:avLst/>
            </a:prstGeom>
          </p:spPr>
          <p:txBody>
            <a:bodyPr anchor="t" rtlCol="false" tIns="0" lIns="0" bIns="0" rIns="0">
              <a:spAutoFit/>
            </a:bodyPr>
            <a:lstStyle/>
            <a:p>
              <a:pPr algn="l">
                <a:lnSpc>
                  <a:spcPts val="2079"/>
                </a:lnSpc>
                <a:spcBef>
                  <a:spcPct val="0"/>
                </a:spcBef>
              </a:pPr>
              <a:r>
                <a:rPr lang="en-US" b="true" sz="1599">
                  <a:solidFill>
                    <a:srgbClr val="2B2B2B"/>
                  </a:solidFill>
                  <a:latin typeface="Garet Bold"/>
                  <a:ea typeface="Garet Bold"/>
                  <a:cs typeface="Garet Bold"/>
                  <a:sym typeface="Garet Bold"/>
                </a:rPr>
                <a:t> </a:t>
              </a:r>
              <a:r>
                <a:rPr lang="en-US" b="true" sz="1599">
                  <a:solidFill>
                    <a:srgbClr val="2B2B2B"/>
                  </a:solidFill>
                  <a:latin typeface="Garet Bold"/>
                  <a:ea typeface="Garet Bold"/>
                  <a:cs typeface="Garet Bold"/>
                  <a:sym typeface="Garet Bold"/>
                </a:rPr>
                <a:t>Md. Saidur Rahman Antu</a:t>
              </a:r>
            </a:p>
          </p:txBody>
        </p:sp>
        <p:sp>
          <p:nvSpPr>
            <p:cNvPr name="TextBox 21" id="21"/>
            <p:cNvSpPr txBox="true"/>
            <p:nvPr/>
          </p:nvSpPr>
          <p:spPr>
            <a:xfrm rot="0">
              <a:off x="3158473" y="0"/>
              <a:ext cx="3036000" cy="315807"/>
            </a:xfrm>
            <a:prstGeom prst="rect">
              <a:avLst/>
            </a:prstGeom>
          </p:spPr>
          <p:txBody>
            <a:bodyPr anchor="t" rtlCol="false" tIns="0" lIns="0" bIns="0" rIns="0">
              <a:spAutoFit/>
            </a:bodyPr>
            <a:lstStyle/>
            <a:p>
              <a:pPr algn="l">
                <a:lnSpc>
                  <a:spcPts val="2079"/>
                </a:lnSpc>
                <a:spcBef>
                  <a:spcPct val="0"/>
                </a:spcBef>
              </a:pPr>
              <a:r>
                <a:rPr lang="en-US" b="true" sz="1599">
                  <a:solidFill>
                    <a:srgbClr val="2B2B2B"/>
                  </a:solidFill>
                  <a:latin typeface="Garet Bold"/>
                  <a:ea typeface="Garet Bold"/>
                  <a:cs typeface="Garet Bold"/>
                  <a:sym typeface="Garet Bold"/>
                </a:rPr>
                <a:t> </a:t>
              </a:r>
              <a:r>
                <a:rPr lang="en-US" b="true" sz="1599">
                  <a:solidFill>
                    <a:srgbClr val="2B2B2B"/>
                  </a:solidFill>
                  <a:latin typeface="Garet Bold"/>
                  <a:ea typeface="Garet Bold"/>
                  <a:cs typeface="Garet Bold"/>
                  <a:sym typeface="Garet Bold"/>
                </a:rPr>
                <a:t>Syed Sakibul Haque </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AutoShape 3" id="3"/>
          <p:cNvSpPr/>
          <p:nvPr/>
        </p:nvSpPr>
        <p:spPr>
          <a:xfrm rot="0">
            <a:off x="-585133" y="8805859"/>
            <a:ext cx="18873133" cy="0"/>
          </a:xfrm>
          <a:prstGeom prst="line">
            <a:avLst/>
          </a:prstGeom>
          <a:ln cap="rnd" w="9525">
            <a:solidFill>
              <a:srgbClr val="000000"/>
            </a:solidFill>
            <a:prstDash val="solid"/>
            <a:headEnd type="none" len="sm" w="sm"/>
            <a:tailEnd type="none" len="sm" w="sm"/>
          </a:ln>
        </p:spPr>
      </p:sp>
      <p:sp>
        <p:nvSpPr>
          <p:cNvPr name="AutoShape 4" id="4"/>
          <p:cNvSpPr/>
          <p:nvPr/>
        </p:nvSpPr>
        <p:spPr>
          <a:xfrm rot="0">
            <a:off x="-585133" y="9334500"/>
            <a:ext cx="18873133" cy="0"/>
          </a:xfrm>
          <a:prstGeom prst="line">
            <a:avLst/>
          </a:prstGeom>
          <a:ln cap="rnd" w="9525">
            <a:solidFill>
              <a:srgbClr val="000000"/>
            </a:solidFill>
            <a:prstDash val="solid"/>
            <a:headEnd type="none" len="sm" w="sm"/>
            <a:tailEnd type="none" len="sm" w="sm"/>
          </a:ln>
        </p:spPr>
      </p:sp>
      <p:sp>
        <p:nvSpPr>
          <p:cNvPr name="TextBox 5" id="5"/>
          <p:cNvSpPr txBox="true"/>
          <p:nvPr/>
        </p:nvSpPr>
        <p:spPr>
          <a:xfrm rot="0">
            <a:off x="5274470" y="683473"/>
            <a:ext cx="7739061" cy="785704"/>
          </a:xfrm>
          <a:prstGeom prst="rect">
            <a:avLst/>
          </a:prstGeom>
        </p:spPr>
        <p:txBody>
          <a:bodyPr anchor="t" rtlCol="false" tIns="0" lIns="0" bIns="0" rIns="0">
            <a:spAutoFit/>
          </a:bodyPr>
          <a:lstStyle/>
          <a:p>
            <a:pPr algn="l" marL="0" indent="0" lvl="0">
              <a:lnSpc>
                <a:spcPts val="5808"/>
              </a:lnSpc>
              <a:spcBef>
                <a:spcPct val="0"/>
              </a:spcBef>
            </a:pPr>
            <a:r>
              <a:rPr lang="en-US" sz="5808" spc="-458">
                <a:solidFill>
                  <a:srgbClr val="000000"/>
                </a:solidFill>
                <a:latin typeface="Archivo Black"/>
                <a:ea typeface="Archivo Black"/>
                <a:cs typeface="Archivo Black"/>
                <a:sym typeface="Archivo Black"/>
              </a:rPr>
              <a:t>GitHub Repository</a:t>
            </a:r>
          </a:p>
        </p:txBody>
      </p:sp>
      <p:sp>
        <p:nvSpPr>
          <p:cNvPr name="TextBox 6" id="6"/>
          <p:cNvSpPr txBox="true"/>
          <p:nvPr/>
        </p:nvSpPr>
        <p:spPr>
          <a:xfrm rot="0">
            <a:off x="7262687" y="3254582"/>
            <a:ext cx="3762627" cy="450215"/>
          </a:xfrm>
          <a:prstGeom prst="rect">
            <a:avLst/>
          </a:prstGeom>
        </p:spPr>
        <p:txBody>
          <a:bodyPr anchor="t" rtlCol="false" tIns="0" lIns="0" bIns="0" rIns="0">
            <a:spAutoFit/>
          </a:bodyPr>
          <a:lstStyle/>
          <a:p>
            <a:pPr algn="l" marL="0" indent="0" lvl="0">
              <a:lnSpc>
                <a:spcPts val="3639"/>
              </a:lnSpc>
              <a:spcBef>
                <a:spcPct val="0"/>
              </a:spcBef>
            </a:pPr>
            <a:r>
              <a:rPr lang="en-US" b="true" sz="2799" u="sng">
                <a:solidFill>
                  <a:srgbClr val="000000"/>
                </a:solidFill>
                <a:latin typeface="Garet Bold"/>
                <a:ea typeface="Garet Bold"/>
                <a:cs typeface="Garet Bold"/>
                <a:sym typeface="Garet Bold"/>
                <a:hlinkClick r:id="rId3" tooltip="https://github.com/Frik52/Reinforced-Racers-An-AI-Powered-Self-Driving-Racing-Simulator"/>
              </a:rPr>
              <a:t>Reinforced Racer</a:t>
            </a:r>
          </a:p>
        </p:txBody>
      </p:sp>
      <p:sp>
        <p:nvSpPr>
          <p:cNvPr name="Freeform 7" id="7"/>
          <p:cNvSpPr/>
          <p:nvPr/>
        </p:nvSpPr>
        <p:spPr>
          <a:xfrm flipH="false" flipV="false" rot="0">
            <a:off x="15679809" y="6781125"/>
            <a:ext cx="2008120" cy="1781750"/>
          </a:xfrm>
          <a:custGeom>
            <a:avLst/>
            <a:gdLst/>
            <a:ahLst/>
            <a:cxnLst/>
            <a:rect r="r" b="b" t="t" l="l"/>
            <a:pathLst>
              <a:path h="1781750" w="2008120">
                <a:moveTo>
                  <a:pt x="0" y="0"/>
                </a:moveTo>
                <a:lnTo>
                  <a:pt x="2008120" y="0"/>
                </a:lnTo>
                <a:lnTo>
                  <a:pt x="2008120" y="1781749"/>
                </a:lnTo>
                <a:lnTo>
                  <a:pt x="0" y="17817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419935" y="588223"/>
            <a:ext cx="3492293" cy="1200079"/>
          </a:xfrm>
          <a:custGeom>
            <a:avLst/>
            <a:gdLst/>
            <a:ahLst/>
            <a:cxnLst/>
            <a:rect r="r" b="b" t="t" l="l"/>
            <a:pathLst>
              <a:path h="1200079" w="3492293">
                <a:moveTo>
                  <a:pt x="0" y="0"/>
                </a:moveTo>
                <a:lnTo>
                  <a:pt x="3492293" y="0"/>
                </a:lnTo>
                <a:lnTo>
                  <a:pt x="3492293" y="1200079"/>
                </a:lnTo>
                <a:lnTo>
                  <a:pt x="0" y="12000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9" id="9"/>
          <p:cNvGrpSpPr/>
          <p:nvPr/>
        </p:nvGrpSpPr>
        <p:grpSpPr>
          <a:xfrm rot="0">
            <a:off x="745499" y="9727616"/>
            <a:ext cx="16797002" cy="257175"/>
            <a:chOff x="0" y="0"/>
            <a:chExt cx="22396003" cy="342900"/>
          </a:xfrm>
        </p:grpSpPr>
        <p:sp>
          <p:nvSpPr>
            <p:cNvPr name="TextBox 10" id="10"/>
            <p:cNvSpPr txBox="true"/>
            <p:nvPr/>
          </p:nvSpPr>
          <p:spPr>
            <a:xfrm rot="0">
              <a:off x="0" y="27093"/>
              <a:ext cx="1683800" cy="315807"/>
            </a:xfrm>
            <a:prstGeom prst="rect">
              <a:avLst/>
            </a:prstGeom>
          </p:spPr>
          <p:txBody>
            <a:bodyPr anchor="t" rtlCol="false" tIns="0" lIns="0" bIns="0" rIns="0">
              <a:spAutoFit/>
            </a:bodyPr>
            <a:lstStyle/>
            <a:p>
              <a:pPr algn="l" marL="0" indent="0" lvl="0">
                <a:lnSpc>
                  <a:spcPts val="2079"/>
                </a:lnSpc>
                <a:spcBef>
                  <a:spcPct val="0"/>
                </a:spcBef>
              </a:pPr>
              <a:r>
                <a:rPr lang="en-US" b="true" sz="1599">
                  <a:solidFill>
                    <a:srgbClr val="2B2B2B"/>
                  </a:solidFill>
                  <a:latin typeface="Garet Bold"/>
                  <a:ea typeface="Garet Bold"/>
                  <a:cs typeface="Garet Bold"/>
                  <a:sym typeface="Garet Bold"/>
                </a:rPr>
                <a:t>GROUP - 10</a:t>
              </a:r>
            </a:p>
          </p:txBody>
        </p:sp>
        <p:sp>
          <p:nvSpPr>
            <p:cNvPr name="TextBox 11" id="11"/>
            <p:cNvSpPr txBox="true"/>
            <p:nvPr/>
          </p:nvSpPr>
          <p:spPr>
            <a:xfrm rot="0">
              <a:off x="19421236" y="0"/>
              <a:ext cx="2974767" cy="315807"/>
            </a:xfrm>
            <a:prstGeom prst="rect">
              <a:avLst/>
            </a:prstGeom>
          </p:spPr>
          <p:txBody>
            <a:bodyPr anchor="t" rtlCol="false" tIns="0" lIns="0" bIns="0" rIns="0">
              <a:spAutoFit/>
            </a:bodyPr>
            <a:lstStyle/>
            <a:p>
              <a:pPr algn="l">
                <a:lnSpc>
                  <a:spcPts val="2079"/>
                </a:lnSpc>
                <a:spcBef>
                  <a:spcPct val="0"/>
                </a:spcBef>
              </a:pPr>
              <a:r>
                <a:rPr lang="en-US" b="true" sz="1599">
                  <a:solidFill>
                    <a:srgbClr val="2B2B2B"/>
                  </a:solidFill>
                  <a:latin typeface="Garet Bold"/>
                  <a:ea typeface="Garet Bold"/>
                  <a:cs typeface="Garet Bold"/>
                  <a:sym typeface="Garet Bold"/>
                </a:rPr>
                <a:t>Saima Arafin Smrity</a:t>
              </a:r>
            </a:p>
          </p:txBody>
        </p:sp>
        <p:sp>
          <p:nvSpPr>
            <p:cNvPr name="TextBox 12" id="12"/>
            <p:cNvSpPr txBox="true"/>
            <p:nvPr/>
          </p:nvSpPr>
          <p:spPr>
            <a:xfrm rot="0">
              <a:off x="13887767" y="0"/>
              <a:ext cx="3036000" cy="315807"/>
            </a:xfrm>
            <a:prstGeom prst="rect">
              <a:avLst/>
            </a:prstGeom>
          </p:spPr>
          <p:txBody>
            <a:bodyPr anchor="t" rtlCol="false" tIns="0" lIns="0" bIns="0" rIns="0">
              <a:spAutoFit/>
            </a:bodyPr>
            <a:lstStyle/>
            <a:p>
              <a:pPr algn="l">
                <a:lnSpc>
                  <a:spcPts val="2079"/>
                </a:lnSpc>
                <a:spcBef>
                  <a:spcPct val="0"/>
                </a:spcBef>
              </a:pPr>
              <a:r>
                <a:rPr lang="en-US" b="true" sz="1599">
                  <a:solidFill>
                    <a:srgbClr val="2B2B2B"/>
                  </a:solidFill>
                  <a:latin typeface="Garet Bold"/>
                  <a:ea typeface="Garet Bold"/>
                  <a:cs typeface="Garet Bold"/>
                  <a:sym typeface="Garet Bold"/>
                </a:rPr>
                <a:t> </a:t>
              </a:r>
              <a:r>
                <a:rPr lang="en-US" b="true" sz="1599">
                  <a:solidFill>
                    <a:srgbClr val="2B2B2B"/>
                  </a:solidFill>
                  <a:latin typeface="Garet Bold"/>
                  <a:ea typeface="Garet Bold"/>
                  <a:cs typeface="Garet Bold"/>
                  <a:sym typeface="Garet Bold"/>
                </a:rPr>
                <a:t> Naima Siddika Toha</a:t>
              </a:r>
            </a:p>
          </p:txBody>
        </p:sp>
        <p:sp>
          <p:nvSpPr>
            <p:cNvPr name="TextBox 13" id="13"/>
            <p:cNvSpPr txBox="true"/>
            <p:nvPr/>
          </p:nvSpPr>
          <p:spPr>
            <a:xfrm rot="0">
              <a:off x="8175673" y="27093"/>
              <a:ext cx="3726759" cy="315807"/>
            </a:xfrm>
            <a:prstGeom prst="rect">
              <a:avLst/>
            </a:prstGeom>
          </p:spPr>
          <p:txBody>
            <a:bodyPr anchor="t" rtlCol="false" tIns="0" lIns="0" bIns="0" rIns="0">
              <a:spAutoFit/>
            </a:bodyPr>
            <a:lstStyle/>
            <a:p>
              <a:pPr algn="l">
                <a:lnSpc>
                  <a:spcPts val="2079"/>
                </a:lnSpc>
                <a:spcBef>
                  <a:spcPct val="0"/>
                </a:spcBef>
              </a:pPr>
              <a:r>
                <a:rPr lang="en-US" b="true" sz="1599">
                  <a:solidFill>
                    <a:srgbClr val="2B2B2B"/>
                  </a:solidFill>
                  <a:latin typeface="Garet Bold"/>
                  <a:ea typeface="Garet Bold"/>
                  <a:cs typeface="Garet Bold"/>
                  <a:sym typeface="Garet Bold"/>
                </a:rPr>
                <a:t> </a:t>
              </a:r>
              <a:r>
                <a:rPr lang="en-US" b="true" sz="1599">
                  <a:solidFill>
                    <a:srgbClr val="2B2B2B"/>
                  </a:solidFill>
                  <a:latin typeface="Garet Bold"/>
                  <a:ea typeface="Garet Bold"/>
                  <a:cs typeface="Garet Bold"/>
                  <a:sym typeface="Garet Bold"/>
                </a:rPr>
                <a:t>Md. Saidur Rahman Antu</a:t>
              </a:r>
            </a:p>
          </p:txBody>
        </p:sp>
        <p:sp>
          <p:nvSpPr>
            <p:cNvPr name="TextBox 14" id="14"/>
            <p:cNvSpPr txBox="true"/>
            <p:nvPr/>
          </p:nvSpPr>
          <p:spPr>
            <a:xfrm rot="0">
              <a:off x="3158473" y="0"/>
              <a:ext cx="3036000" cy="315807"/>
            </a:xfrm>
            <a:prstGeom prst="rect">
              <a:avLst/>
            </a:prstGeom>
          </p:spPr>
          <p:txBody>
            <a:bodyPr anchor="t" rtlCol="false" tIns="0" lIns="0" bIns="0" rIns="0">
              <a:spAutoFit/>
            </a:bodyPr>
            <a:lstStyle/>
            <a:p>
              <a:pPr algn="l">
                <a:lnSpc>
                  <a:spcPts val="2079"/>
                </a:lnSpc>
                <a:spcBef>
                  <a:spcPct val="0"/>
                </a:spcBef>
              </a:pPr>
              <a:r>
                <a:rPr lang="en-US" b="true" sz="1599">
                  <a:solidFill>
                    <a:srgbClr val="2B2B2B"/>
                  </a:solidFill>
                  <a:latin typeface="Garet Bold"/>
                  <a:ea typeface="Garet Bold"/>
                  <a:cs typeface="Garet Bold"/>
                  <a:sym typeface="Garet Bold"/>
                </a:rPr>
                <a:t> </a:t>
              </a:r>
              <a:r>
                <a:rPr lang="en-US" b="true" sz="1599">
                  <a:solidFill>
                    <a:srgbClr val="2B2B2B"/>
                  </a:solidFill>
                  <a:latin typeface="Garet Bold"/>
                  <a:ea typeface="Garet Bold"/>
                  <a:cs typeface="Garet Bold"/>
                  <a:sym typeface="Garet Bold"/>
                </a:rPr>
                <a:t>Syed Sakibul Haque </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AutoShape 3" id="3"/>
          <p:cNvSpPr/>
          <p:nvPr/>
        </p:nvSpPr>
        <p:spPr>
          <a:xfrm rot="0">
            <a:off x="-585133" y="8805859"/>
            <a:ext cx="18873133" cy="0"/>
          </a:xfrm>
          <a:prstGeom prst="line">
            <a:avLst/>
          </a:prstGeom>
          <a:ln cap="rnd" w="9525">
            <a:solidFill>
              <a:srgbClr val="000000"/>
            </a:solidFill>
            <a:prstDash val="solid"/>
            <a:headEnd type="none" len="sm" w="sm"/>
            <a:tailEnd type="none" len="sm" w="sm"/>
          </a:ln>
        </p:spPr>
      </p:sp>
      <p:sp>
        <p:nvSpPr>
          <p:cNvPr name="AutoShape 4" id="4"/>
          <p:cNvSpPr/>
          <p:nvPr/>
        </p:nvSpPr>
        <p:spPr>
          <a:xfrm rot="0">
            <a:off x="-585133" y="9334500"/>
            <a:ext cx="18873133" cy="0"/>
          </a:xfrm>
          <a:prstGeom prst="line">
            <a:avLst/>
          </a:prstGeom>
          <a:ln cap="rnd" w="9525">
            <a:solidFill>
              <a:srgbClr val="000000"/>
            </a:solidFill>
            <a:prstDash val="solid"/>
            <a:headEnd type="none" len="sm" w="sm"/>
            <a:tailEnd type="none" len="sm" w="sm"/>
          </a:ln>
        </p:spPr>
      </p:sp>
      <p:pic>
        <p:nvPicPr>
          <p:cNvPr name="Picture 5" id="5">
            <a:hlinkClick action="ppaction://media"/>
          </p:cNvPr>
          <p:cNvPicPr>
            <a:picLocks noChangeAspect="true"/>
          </p:cNvPicPr>
          <p:nvPr>
            <a:videoFile r:link="rId4"/>
            <p:extLst>
              <p:ext uri="{DAA4B4D4-6D71-4841-9C94-3DE7FCFB9230}">
                <p14:media xmlns:p14="http://schemas.microsoft.com/office/powerpoint/2010/main" r:embed="rId5"/>
              </p:ext>
            </p:extLst>
          </p:nvPr>
        </p:nvPicPr>
        <p:blipFill>
          <a:blip r:embed="rId3"/>
          <a:srcRect l="0" t="0" r="0" b="0"/>
          <a:stretch>
            <a:fillRect/>
          </a:stretch>
        </p:blipFill>
        <p:spPr>
          <a:xfrm flipH="false" flipV="false" rot="0">
            <a:off x="2716674" y="1391718"/>
            <a:ext cx="13189161" cy="7418903"/>
          </a:xfrm>
          <a:prstGeom prst="rect">
            <a:avLst/>
          </a:prstGeom>
        </p:spPr>
      </p:pic>
      <p:sp>
        <p:nvSpPr>
          <p:cNvPr name="TextBox 6" id="6"/>
          <p:cNvSpPr txBox="true"/>
          <p:nvPr/>
        </p:nvSpPr>
        <p:spPr>
          <a:xfrm rot="0">
            <a:off x="1817488" y="531801"/>
            <a:ext cx="16470512" cy="859917"/>
          </a:xfrm>
          <a:prstGeom prst="rect">
            <a:avLst/>
          </a:prstGeom>
        </p:spPr>
        <p:txBody>
          <a:bodyPr anchor="t" rtlCol="false" tIns="0" lIns="0" bIns="0" rIns="0">
            <a:spAutoFit/>
          </a:bodyPr>
          <a:lstStyle/>
          <a:p>
            <a:pPr algn="l">
              <a:lnSpc>
                <a:spcPts val="6423"/>
              </a:lnSpc>
            </a:pPr>
            <a:r>
              <a:rPr lang="en-US" sz="6423" spc="-507">
                <a:solidFill>
                  <a:srgbClr val="000000"/>
                </a:solidFill>
                <a:latin typeface="Archivo Black"/>
                <a:ea typeface="Archivo Black"/>
                <a:cs typeface="Archivo Black"/>
                <a:sym typeface="Archivo Black"/>
              </a:rPr>
              <a:t>Simulated LiDAR Based Car Movement</a:t>
            </a:r>
          </a:p>
        </p:txBody>
      </p:sp>
      <p:grpSp>
        <p:nvGrpSpPr>
          <p:cNvPr name="Group 7" id="7"/>
          <p:cNvGrpSpPr/>
          <p:nvPr/>
        </p:nvGrpSpPr>
        <p:grpSpPr>
          <a:xfrm rot="0">
            <a:off x="745499" y="9727616"/>
            <a:ext cx="16797002" cy="257175"/>
            <a:chOff x="0" y="0"/>
            <a:chExt cx="22396003" cy="342900"/>
          </a:xfrm>
        </p:grpSpPr>
        <p:sp>
          <p:nvSpPr>
            <p:cNvPr name="TextBox 8" id="8"/>
            <p:cNvSpPr txBox="true"/>
            <p:nvPr/>
          </p:nvSpPr>
          <p:spPr>
            <a:xfrm rot="0">
              <a:off x="0" y="27093"/>
              <a:ext cx="1683800" cy="315807"/>
            </a:xfrm>
            <a:prstGeom prst="rect">
              <a:avLst/>
            </a:prstGeom>
          </p:spPr>
          <p:txBody>
            <a:bodyPr anchor="t" rtlCol="false" tIns="0" lIns="0" bIns="0" rIns="0">
              <a:spAutoFit/>
            </a:bodyPr>
            <a:lstStyle/>
            <a:p>
              <a:pPr algn="l" marL="0" indent="0" lvl="0">
                <a:lnSpc>
                  <a:spcPts val="2079"/>
                </a:lnSpc>
                <a:spcBef>
                  <a:spcPct val="0"/>
                </a:spcBef>
              </a:pPr>
              <a:r>
                <a:rPr lang="en-US" b="true" sz="1599">
                  <a:solidFill>
                    <a:srgbClr val="2B2B2B"/>
                  </a:solidFill>
                  <a:latin typeface="Garet Bold"/>
                  <a:ea typeface="Garet Bold"/>
                  <a:cs typeface="Garet Bold"/>
                  <a:sym typeface="Garet Bold"/>
                </a:rPr>
                <a:t>GROUP - 10</a:t>
              </a:r>
            </a:p>
          </p:txBody>
        </p:sp>
        <p:sp>
          <p:nvSpPr>
            <p:cNvPr name="TextBox 9" id="9"/>
            <p:cNvSpPr txBox="true"/>
            <p:nvPr/>
          </p:nvSpPr>
          <p:spPr>
            <a:xfrm rot="0">
              <a:off x="19421236" y="0"/>
              <a:ext cx="2974767" cy="315807"/>
            </a:xfrm>
            <a:prstGeom prst="rect">
              <a:avLst/>
            </a:prstGeom>
          </p:spPr>
          <p:txBody>
            <a:bodyPr anchor="t" rtlCol="false" tIns="0" lIns="0" bIns="0" rIns="0">
              <a:spAutoFit/>
            </a:bodyPr>
            <a:lstStyle/>
            <a:p>
              <a:pPr algn="l">
                <a:lnSpc>
                  <a:spcPts val="2079"/>
                </a:lnSpc>
                <a:spcBef>
                  <a:spcPct val="0"/>
                </a:spcBef>
              </a:pPr>
              <a:r>
                <a:rPr lang="en-US" b="true" sz="1599">
                  <a:solidFill>
                    <a:srgbClr val="2B2B2B"/>
                  </a:solidFill>
                  <a:latin typeface="Garet Bold"/>
                  <a:ea typeface="Garet Bold"/>
                  <a:cs typeface="Garet Bold"/>
                  <a:sym typeface="Garet Bold"/>
                </a:rPr>
                <a:t>Saima Arafin Smrity</a:t>
              </a:r>
            </a:p>
          </p:txBody>
        </p:sp>
        <p:sp>
          <p:nvSpPr>
            <p:cNvPr name="TextBox 10" id="10"/>
            <p:cNvSpPr txBox="true"/>
            <p:nvPr/>
          </p:nvSpPr>
          <p:spPr>
            <a:xfrm rot="0">
              <a:off x="13887767" y="0"/>
              <a:ext cx="3036000" cy="315807"/>
            </a:xfrm>
            <a:prstGeom prst="rect">
              <a:avLst/>
            </a:prstGeom>
          </p:spPr>
          <p:txBody>
            <a:bodyPr anchor="t" rtlCol="false" tIns="0" lIns="0" bIns="0" rIns="0">
              <a:spAutoFit/>
            </a:bodyPr>
            <a:lstStyle/>
            <a:p>
              <a:pPr algn="l">
                <a:lnSpc>
                  <a:spcPts val="2079"/>
                </a:lnSpc>
                <a:spcBef>
                  <a:spcPct val="0"/>
                </a:spcBef>
              </a:pPr>
              <a:r>
                <a:rPr lang="en-US" b="true" sz="1599">
                  <a:solidFill>
                    <a:srgbClr val="2B2B2B"/>
                  </a:solidFill>
                  <a:latin typeface="Garet Bold"/>
                  <a:ea typeface="Garet Bold"/>
                  <a:cs typeface="Garet Bold"/>
                  <a:sym typeface="Garet Bold"/>
                </a:rPr>
                <a:t> </a:t>
              </a:r>
              <a:r>
                <a:rPr lang="en-US" b="true" sz="1599">
                  <a:solidFill>
                    <a:srgbClr val="2B2B2B"/>
                  </a:solidFill>
                  <a:latin typeface="Garet Bold"/>
                  <a:ea typeface="Garet Bold"/>
                  <a:cs typeface="Garet Bold"/>
                  <a:sym typeface="Garet Bold"/>
                </a:rPr>
                <a:t> Naima Siddika Toha</a:t>
              </a:r>
            </a:p>
          </p:txBody>
        </p:sp>
        <p:sp>
          <p:nvSpPr>
            <p:cNvPr name="TextBox 11" id="11"/>
            <p:cNvSpPr txBox="true"/>
            <p:nvPr/>
          </p:nvSpPr>
          <p:spPr>
            <a:xfrm rot="0">
              <a:off x="8175673" y="27093"/>
              <a:ext cx="3726759" cy="315807"/>
            </a:xfrm>
            <a:prstGeom prst="rect">
              <a:avLst/>
            </a:prstGeom>
          </p:spPr>
          <p:txBody>
            <a:bodyPr anchor="t" rtlCol="false" tIns="0" lIns="0" bIns="0" rIns="0">
              <a:spAutoFit/>
            </a:bodyPr>
            <a:lstStyle/>
            <a:p>
              <a:pPr algn="l">
                <a:lnSpc>
                  <a:spcPts val="2079"/>
                </a:lnSpc>
                <a:spcBef>
                  <a:spcPct val="0"/>
                </a:spcBef>
              </a:pPr>
              <a:r>
                <a:rPr lang="en-US" b="true" sz="1599">
                  <a:solidFill>
                    <a:srgbClr val="2B2B2B"/>
                  </a:solidFill>
                  <a:latin typeface="Garet Bold"/>
                  <a:ea typeface="Garet Bold"/>
                  <a:cs typeface="Garet Bold"/>
                  <a:sym typeface="Garet Bold"/>
                </a:rPr>
                <a:t> </a:t>
              </a:r>
              <a:r>
                <a:rPr lang="en-US" b="true" sz="1599">
                  <a:solidFill>
                    <a:srgbClr val="2B2B2B"/>
                  </a:solidFill>
                  <a:latin typeface="Garet Bold"/>
                  <a:ea typeface="Garet Bold"/>
                  <a:cs typeface="Garet Bold"/>
                  <a:sym typeface="Garet Bold"/>
                </a:rPr>
                <a:t>Md. Saidur Rahman Antu</a:t>
              </a:r>
            </a:p>
          </p:txBody>
        </p:sp>
        <p:sp>
          <p:nvSpPr>
            <p:cNvPr name="TextBox 12" id="12"/>
            <p:cNvSpPr txBox="true"/>
            <p:nvPr/>
          </p:nvSpPr>
          <p:spPr>
            <a:xfrm rot="0">
              <a:off x="3158473" y="0"/>
              <a:ext cx="3036000" cy="315807"/>
            </a:xfrm>
            <a:prstGeom prst="rect">
              <a:avLst/>
            </a:prstGeom>
          </p:spPr>
          <p:txBody>
            <a:bodyPr anchor="t" rtlCol="false" tIns="0" lIns="0" bIns="0" rIns="0">
              <a:spAutoFit/>
            </a:bodyPr>
            <a:lstStyle/>
            <a:p>
              <a:pPr algn="l">
                <a:lnSpc>
                  <a:spcPts val="2079"/>
                </a:lnSpc>
                <a:spcBef>
                  <a:spcPct val="0"/>
                </a:spcBef>
              </a:pPr>
              <a:r>
                <a:rPr lang="en-US" b="true" sz="1599">
                  <a:solidFill>
                    <a:srgbClr val="2B2B2B"/>
                  </a:solidFill>
                  <a:latin typeface="Garet Bold"/>
                  <a:ea typeface="Garet Bold"/>
                  <a:cs typeface="Garet Bold"/>
                  <a:sym typeface="Garet Bold"/>
                </a:rPr>
                <a:t> </a:t>
              </a:r>
              <a:r>
                <a:rPr lang="en-US" b="true" sz="1599">
                  <a:solidFill>
                    <a:srgbClr val="2B2B2B"/>
                  </a:solidFill>
                  <a:latin typeface="Garet Bold"/>
                  <a:ea typeface="Garet Bold"/>
                  <a:cs typeface="Garet Bold"/>
                  <a:sym typeface="Garet Bold"/>
                </a:rPr>
                <a:t>Syed Sakibul Haque </a:t>
              </a:r>
            </a:p>
          </p:txBody>
        </p:sp>
      </p:grpSp>
    </p:spTree>
  </p:cSld>
  <p:clrMapOvr>
    <a:masterClrMapping/>
  </p:clrMapOvr>
  <p:timing>
    <p:tnLst>
      <p:par>
        <p:cTn dur="indefinite" restart="never" nodeType="tmRoot">
          <p:childTnLst>
            <p:video>
              <p:cMediaNode vol="100000">
                <p:cTn fill="hold" display="false">
                  <p:stCondLst>
                    <p:cond delay="indefinite"/>
                  </p:stCondLst>
                </p:cTn>
                <p:tgtEl>
                  <p:spTgt spid="5"/>
                </p:tgtEl>
              </p:cMediaNode>
            </p:video>
          </p:childTnLst>
        </p:cTn>
      </p:par>
    </p:tnLst>
  </p:timing>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AutoShape 3" id="3"/>
          <p:cNvSpPr/>
          <p:nvPr/>
        </p:nvSpPr>
        <p:spPr>
          <a:xfrm rot="0">
            <a:off x="-585133" y="8805859"/>
            <a:ext cx="18873133" cy="0"/>
          </a:xfrm>
          <a:prstGeom prst="line">
            <a:avLst/>
          </a:prstGeom>
          <a:ln cap="rnd" w="9525">
            <a:solidFill>
              <a:srgbClr val="000000"/>
            </a:solidFill>
            <a:prstDash val="solid"/>
            <a:headEnd type="none" len="sm" w="sm"/>
            <a:tailEnd type="none" len="sm" w="sm"/>
          </a:ln>
        </p:spPr>
      </p:sp>
      <p:sp>
        <p:nvSpPr>
          <p:cNvPr name="AutoShape 4" id="4"/>
          <p:cNvSpPr/>
          <p:nvPr/>
        </p:nvSpPr>
        <p:spPr>
          <a:xfrm rot="0">
            <a:off x="-585133" y="9334500"/>
            <a:ext cx="18873133" cy="0"/>
          </a:xfrm>
          <a:prstGeom prst="line">
            <a:avLst/>
          </a:prstGeom>
          <a:ln cap="rnd" w="9525">
            <a:solidFill>
              <a:srgbClr val="000000"/>
            </a:solidFill>
            <a:prstDash val="solid"/>
            <a:headEnd type="none" len="sm" w="sm"/>
            <a:tailEnd type="none" len="sm" w="sm"/>
          </a:ln>
        </p:spPr>
      </p:sp>
      <p:pic>
        <p:nvPicPr>
          <p:cNvPr name="Picture 5" id="5">
            <a:hlinkClick action="ppaction://media"/>
          </p:cNvPr>
          <p:cNvPicPr>
            <a:picLocks noChangeAspect="true"/>
          </p:cNvPicPr>
          <p:nvPr>
            <a:videoFile r:link="rId4"/>
            <p:extLst>
              <p:ext uri="{DAA4B4D4-6D71-4841-9C94-3DE7FCFB9230}">
                <p14:media xmlns:p14="http://schemas.microsoft.com/office/powerpoint/2010/main" r:embed="rId5"/>
              </p:ext>
            </p:extLst>
          </p:nvPr>
        </p:nvPicPr>
        <p:blipFill>
          <a:blip r:embed="rId3"/>
          <a:srcRect l="1277" t="0" r="1277" b="0"/>
          <a:stretch>
            <a:fillRect/>
          </a:stretch>
        </p:blipFill>
        <p:spPr>
          <a:xfrm flipH="false" flipV="false" rot="0">
            <a:off x="2553833" y="1469177"/>
            <a:ext cx="12717874" cy="7341444"/>
          </a:xfrm>
          <a:prstGeom prst="rect">
            <a:avLst/>
          </a:prstGeom>
        </p:spPr>
      </p:pic>
      <p:sp>
        <p:nvSpPr>
          <p:cNvPr name="TextBox 6" id="6"/>
          <p:cNvSpPr txBox="true"/>
          <p:nvPr/>
        </p:nvSpPr>
        <p:spPr>
          <a:xfrm rot="0">
            <a:off x="4065065" y="683473"/>
            <a:ext cx="10157870" cy="785704"/>
          </a:xfrm>
          <a:prstGeom prst="rect">
            <a:avLst/>
          </a:prstGeom>
        </p:spPr>
        <p:txBody>
          <a:bodyPr anchor="t" rtlCol="false" tIns="0" lIns="0" bIns="0" rIns="0">
            <a:spAutoFit/>
          </a:bodyPr>
          <a:lstStyle/>
          <a:p>
            <a:pPr algn="l">
              <a:lnSpc>
                <a:spcPts val="5808"/>
              </a:lnSpc>
            </a:pPr>
            <a:r>
              <a:rPr lang="en-US" sz="5808" spc="-458">
                <a:solidFill>
                  <a:srgbClr val="000000"/>
                </a:solidFill>
                <a:latin typeface="Archivo Black"/>
                <a:ea typeface="Archivo Black"/>
                <a:cs typeface="Archivo Black"/>
                <a:sym typeface="Archivo Black"/>
              </a:rPr>
              <a:t>Trained Car Movement</a:t>
            </a:r>
          </a:p>
        </p:txBody>
      </p:sp>
      <p:grpSp>
        <p:nvGrpSpPr>
          <p:cNvPr name="Group 7" id="7"/>
          <p:cNvGrpSpPr/>
          <p:nvPr/>
        </p:nvGrpSpPr>
        <p:grpSpPr>
          <a:xfrm rot="0">
            <a:off x="745499" y="9727616"/>
            <a:ext cx="16797002" cy="257175"/>
            <a:chOff x="0" y="0"/>
            <a:chExt cx="22396003" cy="342900"/>
          </a:xfrm>
        </p:grpSpPr>
        <p:sp>
          <p:nvSpPr>
            <p:cNvPr name="TextBox 8" id="8"/>
            <p:cNvSpPr txBox="true"/>
            <p:nvPr/>
          </p:nvSpPr>
          <p:spPr>
            <a:xfrm rot="0">
              <a:off x="0" y="27093"/>
              <a:ext cx="1683800" cy="315807"/>
            </a:xfrm>
            <a:prstGeom prst="rect">
              <a:avLst/>
            </a:prstGeom>
          </p:spPr>
          <p:txBody>
            <a:bodyPr anchor="t" rtlCol="false" tIns="0" lIns="0" bIns="0" rIns="0">
              <a:spAutoFit/>
            </a:bodyPr>
            <a:lstStyle/>
            <a:p>
              <a:pPr algn="l" marL="0" indent="0" lvl="0">
                <a:lnSpc>
                  <a:spcPts val="2079"/>
                </a:lnSpc>
                <a:spcBef>
                  <a:spcPct val="0"/>
                </a:spcBef>
              </a:pPr>
              <a:r>
                <a:rPr lang="en-US" b="true" sz="1599">
                  <a:solidFill>
                    <a:srgbClr val="2B2B2B"/>
                  </a:solidFill>
                  <a:latin typeface="Garet Bold"/>
                  <a:ea typeface="Garet Bold"/>
                  <a:cs typeface="Garet Bold"/>
                  <a:sym typeface="Garet Bold"/>
                </a:rPr>
                <a:t>GROUP - 10</a:t>
              </a:r>
            </a:p>
          </p:txBody>
        </p:sp>
        <p:sp>
          <p:nvSpPr>
            <p:cNvPr name="TextBox 9" id="9"/>
            <p:cNvSpPr txBox="true"/>
            <p:nvPr/>
          </p:nvSpPr>
          <p:spPr>
            <a:xfrm rot="0">
              <a:off x="19421236" y="0"/>
              <a:ext cx="2974767" cy="315807"/>
            </a:xfrm>
            <a:prstGeom prst="rect">
              <a:avLst/>
            </a:prstGeom>
          </p:spPr>
          <p:txBody>
            <a:bodyPr anchor="t" rtlCol="false" tIns="0" lIns="0" bIns="0" rIns="0">
              <a:spAutoFit/>
            </a:bodyPr>
            <a:lstStyle/>
            <a:p>
              <a:pPr algn="l">
                <a:lnSpc>
                  <a:spcPts val="2079"/>
                </a:lnSpc>
                <a:spcBef>
                  <a:spcPct val="0"/>
                </a:spcBef>
              </a:pPr>
              <a:r>
                <a:rPr lang="en-US" b="true" sz="1599">
                  <a:solidFill>
                    <a:srgbClr val="2B2B2B"/>
                  </a:solidFill>
                  <a:latin typeface="Garet Bold"/>
                  <a:ea typeface="Garet Bold"/>
                  <a:cs typeface="Garet Bold"/>
                  <a:sym typeface="Garet Bold"/>
                </a:rPr>
                <a:t>Saima Arafin Smrity</a:t>
              </a:r>
            </a:p>
          </p:txBody>
        </p:sp>
        <p:sp>
          <p:nvSpPr>
            <p:cNvPr name="TextBox 10" id="10"/>
            <p:cNvSpPr txBox="true"/>
            <p:nvPr/>
          </p:nvSpPr>
          <p:spPr>
            <a:xfrm rot="0">
              <a:off x="13887767" y="0"/>
              <a:ext cx="3036000" cy="315807"/>
            </a:xfrm>
            <a:prstGeom prst="rect">
              <a:avLst/>
            </a:prstGeom>
          </p:spPr>
          <p:txBody>
            <a:bodyPr anchor="t" rtlCol="false" tIns="0" lIns="0" bIns="0" rIns="0">
              <a:spAutoFit/>
            </a:bodyPr>
            <a:lstStyle/>
            <a:p>
              <a:pPr algn="l">
                <a:lnSpc>
                  <a:spcPts val="2079"/>
                </a:lnSpc>
                <a:spcBef>
                  <a:spcPct val="0"/>
                </a:spcBef>
              </a:pPr>
              <a:r>
                <a:rPr lang="en-US" b="true" sz="1599">
                  <a:solidFill>
                    <a:srgbClr val="2B2B2B"/>
                  </a:solidFill>
                  <a:latin typeface="Garet Bold"/>
                  <a:ea typeface="Garet Bold"/>
                  <a:cs typeface="Garet Bold"/>
                  <a:sym typeface="Garet Bold"/>
                </a:rPr>
                <a:t> </a:t>
              </a:r>
              <a:r>
                <a:rPr lang="en-US" b="true" sz="1599">
                  <a:solidFill>
                    <a:srgbClr val="2B2B2B"/>
                  </a:solidFill>
                  <a:latin typeface="Garet Bold"/>
                  <a:ea typeface="Garet Bold"/>
                  <a:cs typeface="Garet Bold"/>
                  <a:sym typeface="Garet Bold"/>
                </a:rPr>
                <a:t> Naima Siddika Toha</a:t>
              </a:r>
            </a:p>
          </p:txBody>
        </p:sp>
        <p:sp>
          <p:nvSpPr>
            <p:cNvPr name="TextBox 11" id="11"/>
            <p:cNvSpPr txBox="true"/>
            <p:nvPr/>
          </p:nvSpPr>
          <p:spPr>
            <a:xfrm rot="0">
              <a:off x="8175673" y="27093"/>
              <a:ext cx="3726759" cy="315807"/>
            </a:xfrm>
            <a:prstGeom prst="rect">
              <a:avLst/>
            </a:prstGeom>
          </p:spPr>
          <p:txBody>
            <a:bodyPr anchor="t" rtlCol="false" tIns="0" lIns="0" bIns="0" rIns="0">
              <a:spAutoFit/>
            </a:bodyPr>
            <a:lstStyle/>
            <a:p>
              <a:pPr algn="l">
                <a:lnSpc>
                  <a:spcPts val="2079"/>
                </a:lnSpc>
                <a:spcBef>
                  <a:spcPct val="0"/>
                </a:spcBef>
              </a:pPr>
              <a:r>
                <a:rPr lang="en-US" b="true" sz="1599">
                  <a:solidFill>
                    <a:srgbClr val="2B2B2B"/>
                  </a:solidFill>
                  <a:latin typeface="Garet Bold"/>
                  <a:ea typeface="Garet Bold"/>
                  <a:cs typeface="Garet Bold"/>
                  <a:sym typeface="Garet Bold"/>
                </a:rPr>
                <a:t> </a:t>
              </a:r>
              <a:r>
                <a:rPr lang="en-US" b="true" sz="1599">
                  <a:solidFill>
                    <a:srgbClr val="2B2B2B"/>
                  </a:solidFill>
                  <a:latin typeface="Garet Bold"/>
                  <a:ea typeface="Garet Bold"/>
                  <a:cs typeface="Garet Bold"/>
                  <a:sym typeface="Garet Bold"/>
                </a:rPr>
                <a:t>Md. Saidur Rahman Antu</a:t>
              </a:r>
            </a:p>
          </p:txBody>
        </p:sp>
        <p:sp>
          <p:nvSpPr>
            <p:cNvPr name="TextBox 12" id="12"/>
            <p:cNvSpPr txBox="true"/>
            <p:nvPr/>
          </p:nvSpPr>
          <p:spPr>
            <a:xfrm rot="0">
              <a:off x="3158473" y="0"/>
              <a:ext cx="3036000" cy="315807"/>
            </a:xfrm>
            <a:prstGeom prst="rect">
              <a:avLst/>
            </a:prstGeom>
          </p:spPr>
          <p:txBody>
            <a:bodyPr anchor="t" rtlCol="false" tIns="0" lIns="0" bIns="0" rIns="0">
              <a:spAutoFit/>
            </a:bodyPr>
            <a:lstStyle/>
            <a:p>
              <a:pPr algn="l">
                <a:lnSpc>
                  <a:spcPts val="2079"/>
                </a:lnSpc>
                <a:spcBef>
                  <a:spcPct val="0"/>
                </a:spcBef>
              </a:pPr>
              <a:r>
                <a:rPr lang="en-US" b="true" sz="1599">
                  <a:solidFill>
                    <a:srgbClr val="2B2B2B"/>
                  </a:solidFill>
                  <a:latin typeface="Garet Bold"/>
                  <a:ea typeface="Garet Bold"/>
                  <a:cs typeface="Garet Bold"/>
                  <a:sym typeface="Garet Bold"/>
                </a:rPr>
                <a:t> </a:t>
              </a:r>
              <a:r>
                <a:rPr lang="en-US" b="true" sz="1599">
                  <a:solidFill>
                    <a:srgbClr val="2B2B2B"/>
                  </a:solidFill>
                  <a:latin typeface="Garet Bold"/>
                  <a:ea typeface="Garet Bold"/>
                  <a:cs typeface="Garet Bold"/>
                  <a:sym typeface="Garet Bold"/>
                </a:rPr>
                <a:t>Syed Sakibul Haque </a:t>
              </a:r>
            </a:p>
          </p:txBody>
        </p:sp>
      </p:grpSp>
    </p:spTree>
  </p:cSld>
  <p:clrMapOvr>
    <a:masterClrMapping/>
  </p:clrMapOvr>
  <p:timing>
    <p:tnLst>
      <p:par>
        <p:cTn dur="indefinite" restart="never" nodeType="tmRoot">
          <p:childTnLst>
            <p:video>
              <p:cMediaNode vol="100000">
                <p:cTn fill="hold" display="false">
                  <p:stCondLst>
                    <p:cond delay="indefinite"/>
                  </p:stCondLst>
                </p:cTn>
                <p:tgtEl>
                  <p:spTgt spid="5"/>
                </p:tgtEl>
              </p:cMediaNode>
            </p:video>
          </p:childTnLst>
        </p:cTn>
      </p:par>
    </p:tnLst>
  </p:timing>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AutoShape 3" id="3"/>
          <p:cNvSpPr/>
          <p:nvPr/>
        </p:nvSpPr>
        <p:spPr>
          <a:xfrm rot="0">
            <a:off x="-585133" y="8805859"/>
            <a:ext cx="18873133" cy="0"/>
          </a:xfrm>
          <a:prstGeom prst="line">
            <a:avLst/>
          </a:prstGeom>
          <a:ln cap="rnd" w="9525">
            <a:solidFill>
              <a:srgbClr val="000000"/>
            </a:solidFill>
            <a:prstDash val="solid"/>
            <a:headEnd type="none" len="sm" w="sm"/>
            <a:tailEnd type="none" len="sm" w="sm"/>
          </a:ln>
        </p:spPr>
      </p:sp>
      <p:sp>
        <p:nvSpPr>
          <p:cNvPr name="AutoShape 4" id="4"/>
          <p:cNvSpPr/>
          <p:nvPr/>
        </p:nvSpPr>
        <p:spPr>
          <a:xfrm rot="0">
            <a:off x="-585133" y="9334500"/>
            <a:ext cx="18873133" cy="0"/>
          </a:xfrm>
          <a:prstGeom prst="line">
            <a:avLst/>
          </a:prstGeom>
          <a:ln cap="rnd" w="9525">
            <a:solidFill>
              <a:srgbClr val="000000"/>
            </a:solidFill>
            <a:prstDash val="solid"/>
            <a:headEnd type="none" len="sm" w="sm"/>
            <a:tailEnd type="none" len="sm" w="sm"/>
          </a:ln>
        </p:spPr>
      </p:sp>
      <p:sp>
        <p:nvSpPr>
          <p:cNvPr name="Freeform 5" id="5"/>
          <p:cNvSpPr/>
          <p:nvPr/>
        </p:nvSpPr>
        <p:spPr>
          <a:xfrm flipH="false" flipV="false" rot="0">
            <a:off x="0" y="2161826"/>
            <a:ext cx="18288000" cy="5916348"/>
          </a:xfrm>
          <a:custGeom>
            <a:avLst/>
            <a:gdLst/>
            <a:ahLst/>
            <a:cxnLst/>
            <a:rect r="r" b="b" t="t" l="l"/>
            <a:pathLst>
              <a:path h="5916348" w="18288000">
                <a:moveTo>
                  <a:pt x="0" y="0"/>
                </a:moveTo>
                <a:lnTo>
                  <a:pt x="18288000" y="0"/>
                </a:lnTo>
                <a:lnTo>
                  <a:pt x="18288000" y="5916347"/>
                </a:lnTo>
                <a:lnTo>
                  <a:pt x="0" y="5916347"/>
                </a:lnTo>
                <a:lnTo>
                  <a:pt x="0" y="0"/>
                </a:lnTo>
                <a:close/>
              </a:path>
            </a:pathLst>
          </a:custGeom>
          <a:blipFill>
            <a:blip r:embed="rId3"/>
            <a:stretch>
              <a:fillRect l="0" t="0" r="-7433" b="-2318"/>
            </a:stretch>
          </a:blipFill>
        </p:spPr>
      </p:sp>
      <p:sp>
        <p:nvSpPr>
          <p:cNvPr name="TextBox 6" id="6"/>
          <p:cNvSpPr txBox="true"/>
          <p:nvPr/>
        </p:nvSpPr>
        <p:spPr>
          <a:xfrm rot="0">
            <a:off x="6094255" y="683473"/>
            <a:ext cx="6055280" cy="785704"/>
          </a:xfrm>
          <a:prstGeom prst="rect">
            <a:avLst/>
          </a:prstGeom>
        </p:spPr>
        <p:txBody>
          <a:bodyPr anchor="t" rtlCol="false" tIns="0" lIns="0" bIns="0" rIns="0">
            <a:spAutoFit/>
          </a:bodyPr>
          <a:lstStyle/>
          <a:p>
            <a:pPr algn="l">
              <a:lnSpc>
                <a:spcPts val="5808"/>
              </a:lnSpc>
            </a:pPr>
            <a:r>
              <a:rPr lang="en-US" sz="5808" spc="-458">
                <a:solidFill>
                  <a:srgbClr val="000000"/>
                </a:solidFill>
                <a:latin typeface="Archivo Black"/>
                <a:ea typeface="Archivo Black"/>
                <a:cs typeface="Archivo Black"/>
                <a:sym typeface="Archivo Black"/>
              </a:rPr>
              <a:t>Model Evaluation</a:t>
            </a:r>
          </a:p>
        </p:txBody>
      </p:sp>
      <p:grpSp>
        <p:nvGrpSpPr>
          <p:cNvPr name="Group 7" id="7"/>
          <p:cNvGrpSpPr/>
          <p:nvPr/>
        </p:nvGrpSpPr>
        <p:grpSpPr>
          <a:xfrm rot="0">
            <a:off x="745499" y="9727616"/>
            <a:ext cx="16797002" cy="257175"/>
            <a:chOff x="0" y="0"/>
            <a:chExt cx="22396003" cy="342900"/>
          </a:xfrm>
        </p:grpSpPr>
        <p:sp>
          <p:nvSpPr>
            <p:cNvPr name="TextBox 8" id="8"/>
            <p:cNvSpPr txBox="true"/>
            <p:nvPr/>
          </p:nvSpPr>
          <p:spPr>
            <a:xfrm rot="0">
              <a:off x="0" y="27093"/>
              <a:ext cx="1683800" cy="315807"/>
            </a:xfrm>
            <a:prstGeom prst="rect">
              <a:avLst/>
            </a:prstGeom>
          </p:spPr>
          <p:txBody>
            <a:bodyPr anchor="t" rtlCol="false" tIns="0" lIns="0" bIns="0" rIns="0">
              <a:spAutoFit/>
            </a:bodyPr>
            <a:lstStyle/>
            <a:p>
              <a:pPr algn="l" marL="0" indent="0" lvl="0">
                <a:lnSpc>
                  <a:spcPts val="2079"/>
                </a:lnSpc>
                <a:spcBef>
                  <a:spcPct val="0"/>
                </a:spcBef>
              </a:pPr>
              <a:r>
                <a:rPr lang="en-US" b="true" sz="1599">
                  <a:solidFill>
                    <a:srgbClr val="2B2B2B"/>
                  </a:solidFill>
                  <a:latin typeface="Garet Bold"/>
                  <a:ea typeface="Garet Bold"/>
                  <a:cs typeface="Garet Bold"/>
                  <a:sym typeface="Garet Bold"/>
                </a:rPr>
                <a:t>GROUP - 10</a:t>
              </a:r>
            </a:p>
          </p:txBody>
        </p:sp>
        <p:sp>
          <p:nvSpPr>
            <p:cNvPr name="TextBox 9" id="9"/>
            <p:cNvSpPr txBox="true"/>
            <p:nvPr/>
          </p:nvSpPr>
          <p:spPr>
            <a:xfrm rot="0">
              <a:off x="19421236" y="0"/>
              <a:ext cx="2974767" cy="315807"/>
            </a:xfrm>
            <a:prstGeom prst="rect">
              <a:avLst/>
            </a:prstGeom>
          </p:spPr>
          <p:txBody>
            <a:bodyPr anchor="t" rtlCol="false" tIns="0" lIns="0" bIns="0" rIns="0">
              <a:spAutoFit/>
            </a:bodyPr>
            <a:lstStyle/>
            <a:p>
              <a:pPr algn="l">
                <a:lnSpc>
                  <a:spcPts val="2079"/>
                </a:lnSpc>
                <a:spcBef>
                  <a:spcPct val="0"/>
                </a:spcBef>
              </a:pPr>
              <a:r>
                <a:rPr lang="en-US" b="true" sz="1599">
                  <a:solidFill>
                    <a:srgbClr val="2B2B2B"/>
                  </a:solidFill>
                  <a:latin typeface="Garet Bold"/>
                  <a:ea typeface="Garet Bold"/>
                  <a:cs typeface="Garet Bold"/>
                  <a:sym typeface="Garet Bold"/>
                </a:rPr>
                <a:t>Saima Arafin Smrity</a:t>
              </a:r>
            </a:p>
          </p:txBody>
        </p:sp>
        <p:sp>
          <p:nvSpPr>
            <p:cNvPr name="TextBox 10" id="10"/>
            <p:cNvSpPr txBox="true"/>
            <p:nvPr/>
          </p:nvSpPr>
          <p:spPr>
            <a:xfrm rot="0">
              <a:off x="13887767" y="0"/>
              <a:ext cx="3036000" cy="315807"/>
            </a:xfrm>
            <a:prstGeom prst="rect">
              <a:avLst/>
            </a:prstGeom>
          </p:spPr>
          <p:txBody>
            <a:bodyPr anchor="t" rtlCol="false" tIns="0" lIns="0" bIns="0" rIns="0">
              <a:spAutoFit/>
            </a:bodyPr>
            <a:lstStyle/>
            <a:p>
              <a:pPr algn="l">
                <a:lnSpc>
                  <a:spcPts val="2079"/>
                </a:lnSpc>
                <a:spcBef>
                  <a:spcPct val="0"/>
                </a:spcBef>
              </a:pPr>
              <a:r>
                <a:rPr lang="en-US" b="true" sz="1599">
                  <a:solidFill>
                    <a:srgbClr val="2B2B2B"/>
                  </a:solidFill>
                  <a:latin typeface="Garet Bold"/>
                  <a:ea typeface="Garet Bold"/>
                  <a:cs typeface="Garet Bold"/>
                  <a:sym typeface="Garet Bold"/>
                </a:rPr>
                <a:t> </a:t>
              </a:r>
              <a:r>
                <a:rPr lang="en-US" b="true" sz="1599">
                  <a:solidFill>
                    <a:srgbClr val="2B2B2B"/>
                  </a:solidFill>
                  <a:latin typeface="Garet Bold"/>
                  <a:ea typeface="Garet Bold"/>
                  <a:cs typeface="Garet Bold"/>
                  <a:sym typeface="Garet Bold"/>
                </a:rPr>
                <a:t> Naima Siddika Toha</a:t>
              </a:r>
            </a:p>
          </p:txBody>
        </p:sp>
        <p:sp>
          <p:nvSpPr>
            <p:cNvPr name="TextBox 11" id="11"/>
            <p:cNvSpPr txBox="true"/>
            <p:nvPr/>
          </p:nvSpPr>
          <p:spPr>
            <a:xfrm rot="0">
              <a:off x="8175673" y="27093"/>
              <a:ext cx="3726759" cy="315807"/>
            </a:xfrm>
            <a:prstGeom prst="rect">
              <a:avLst/>
            </a:prstGeom>
          </p:spPr>
          <p:txBody>
            <a:bodyPr anchor="t" rtlCol="false" tIns="0" lIns="0" bIns="0" rIns="0">
              <a:spAutoFit/>
            </a:bodyPr>
            <a:lstStyle/>
            <a:p>
              <a:pPr algn="l">
                <a:lnSpc>
                  <a:spcPts val="2079"/>
                </a:lnSpc>
                <a:spcBef>
                  <a:spcPct val="0"/>
                </a:spcBef>
              </a:pPr>
              <a:r>
                <a:rPr lang="en-US" b="true" sz="1599">
                  <a:solidFill>
                    <a:srgbClr val="2B2B2B"/>
                  </a:solidFill>
                  <a:latin typeface="Garet Bold"/>
                  <a:ea typeface="Garet Bold"/>
                  <a:cs typeface="Garet Bold"/>
                  <a:sym typeface="Garet Bold"/>
                </a:rPr>
                <a:t> </a:t>
              </a:r>
              <a:r>
                <a:rPr lang="en-US" b="true" sz="1599">
                  <a:solidFill>
                    <a:srgbClr val="2B2B2B"/>
                  </a:solidFill>
                  <a:latin typeface="Garet Bold"/>
                  <a:ea typeface="Garet Bold"/>
                  <a:cs typeface="Garet Bold"/>
                  <a:sym typeface="Garet Bold"/>
                </a:rPr>
                <a:t>Md. Saidur Rahman Antu</a:t>
              </a:r>
            </a:p>
          </p:txBody>
        </p:sp>
        <p:sp>
          <p:nvSpPr>
            <p:cNvPr name="TextBox 12" id="12"/>
            <p:cNvSpPr txBox="true"/>
            <p:nvPr/>
          </p:nvSpPr>
          <p:spPr>
            <a:xfrm rot="0">
              <a:off x="3158473" y="0"/>
              <a:ext cx="3036000" cy="315807"/>
            </a:xfrm>
            <a:prstGeom prst="rect">
              <a:avLst/>
            </a:prstGeom>
          </p:spPr>
          <p:txBody>
            <a:bodyPr anchor="t" rtlCol="false" tIns="0" lIns="0" bIns="0" rIns="0">
              <a:spAutoFit/>
            </a:bodyPr>
            <a:lstStyle/>
            <a:p>
              <a:pPr algn="l">
                <a:lnSpc>
                  <a:spcPts val="2079"/>
                </a:lnSpc>
                <a:spcBef>
                  <a:spcPct val="0"/>
                </a:spcBef>
              </a:pPr>
              <a:r>
                <a:rPr lang="en-US" b="true" sz="1599">
                  <a:solidFill>
                    <a:srgbClr val="2B2B2B"/>
                  </a:solidFill>
                  <a:latin typeface="Garet Bold"/>
                  <a:ea typeface="Garet Bold"/>
                  <a:cs typeface="Garet Bold"/>
                  <a:sym typeface="Garet Bold"/>
                </a:rPr>
                <a:t> </a:t>
              </a:r>
              <a:r>
                <a:rPr lang="en-US" b="true" sz="1599">
                  <a:solidFill>
                    <a:srgbClr val="2B2B2B"/>
                  </a:solidFill>
                  <a:latin typeface="Garet Bold"/>
                  <a:ea typeface="Garet Bold"/>
                  <a:cs typeface="Garet Bold"/>
                  <a:sym typeface="Garet Bold"/>
                </a:rPr>
                <a:t>Syed Sakibul Haque </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TextBox 3" id="3"/>
          <p:cNvSpPr txBox="true"/>
          <p:nvPr/>
        </p:nvSpPr>
        <p:spPr>
          <a:xfrm rot="0">
            <a:off x="5329897" y="3442189"/>
            <a:ext cx="7628206" cy="1312095"/>
          </a:xfrm>
          <a:prstGeom prst="rect">
            <a:avLst/>
          </a:prstGeom>
        </p:spPr>
        <p:txBody>
          <a:bodyPr anchor="t" rtlCol="false" tIns="0" lIns="0" bIns="0" rIns="0">
            <a:spAutoFit/>
          </a:bodyPr>
          <a:lstStyle/>
          <a:p>
            <a:pPr algn="l">
              <a:lnSpc>
                <a:spcPts val="9046"/>
              </a:lnSpc>
            </a:pPr>
            <a:r>
              <a:rPr lang="en-US" sz="11597" spc="-916">
                <a:solidFill>
                  <a:srgbClr val="000000"/>
                </a:solidFill>
                <a:latin typeface="Archivo Black"/>
                <a:ea typeface="Archivo Black"/>
                <a:cs typeface="Archivo Black"/>
                <a:sym typeface="Archivo Black"/>
              </a:rPr>
              <a:t>Thank you</a:t>
            </a:r>
          </a:p>
        </p:txBody>
      </p:sp>
      <p:sp>
        <p:nvSpPr>
          <p:cNvPr name="AutoShape 4" id="4"/>
          <p:cNvSpPr/>
          <p:nvPr/>
        </p:nvSpPr>
        <p:spPr>
          <a:xfrm rot="0">
            <a:off x="-585133" y="8805859"/>
            <a:ext cx="18873133" cy="0"/>
          </a:xfrm>
          <a:prstGeom prst="line">
            <a:avLst/>
          </a:prstGeom>
          <a:ln cap="rnd" w="9525">
            <a:solidFill>
              <a:srgbClr val="000000"/>
            </a:solidFill>
            <a:prstDash val="solid"/>
            <a:headEnd type="none" len="sm" w="sm"/>
            <a:tailEnd type="none" len="sm" w="sm"/>
          </a:ln>
        </p:spPr>
      </p:sp>
      <p:sp>
        <p:nvSpPr>
          <p:cNvPr name="AutoShape 5" id="5"/>
          <p:cNvSpPr/>
          <p:nvPr/>
        </p:nvSpPr>
        <p:spPr>
          <a:xfrm rot="0">
            <a:off x="-585133" y="9334500"/>
            <a:ext cx="18873133" cy="0"/>
          </a:xfrm>
          <a:prstGeom prst="line">
            <a:avLst/>
          </a:prstGeom>
          <a:ln cap="rnd" w="9525">
            <a:solidFill>
              <a:srgbClr val="000000"/>
            </a:solidFill>
            <a:prstDash val="solid"/>
            <a:headEnd type="none" len="sm" w="sm"/>
            <a:tailEnd type="none" len="sm" w="sm"/>
          </a:ln>
        </p:spPr>
      </p:sp>
      <p:grpSp>
        <p:nvGrpSpPr>
          <p:cNvPr name="Group 6" id="6"/>
          <p:cNvGrpSpPr/>
          <p:nvPr/>
        </p:nvGrpSpPr>
        <p:grpSpPr>
          <a:xfrm rot="0">
            <a:off x="745499" y="9727616"/>
            <a:ext cx="16797002" cy="257175"/>
            <a:chOff x="0" y="0"/>
            <a:chExt cx="22396003" cy="342900"/>
          </a:xfrm>
        </p:grpSpPr>
        <p:sp>
          <p:nvSpPr>
            <p:cNvPr name="TextBox 7" id="7"/>
            <p:cNvSpPr txBox="true"/>
            <p:nvPr/>
          </p:nvSpPr>
          <p:spPr>
            <a:xfrm rot="0">
              <a:off x="0" y="27093"/>
              <a:ext cx="1683800" cy="315807"/>
            </a:xfrm>
            <a:prstGeom prst="rect">
              <a:avLst/>
            </a:prstGeom>
          </p:spPr>
          <p:txBody>
            <a:bodyPr anchor="t" rtlCol="false" tIns="0" lIns="0" bIns="0" rIns="0">
              <a:spAutoFit/>
            </a:bodyPr>
            <a:lstStyle/>
            <a:p>
              <a:pPr algn="l" marL="0" indent="0" lvl="0">
                <a:lnSpc>
                  <a:spcPts val="2079"/>
                </a:lnSpc>
                <a:spcBef>
                  <a:spcPct val="0"/>
                </a:spcBef>
              </a:pPr>
              <a:r>
                <a:rPr lang="en-US" b="true" sz="1599">
                  <a:solidFill>
                    <a:srgbClr val="2B2B2B"/>
                  </a:solidFill>
                  <a:latin typeface="Garet Bold"/>
                  <a:ea typeface="Garet Bold"/>
                  <a:cs typeface="Garet Bold"/>
                  <a:sym typeface="Garet Bold"/>
                </a:rPr>
                <a:t>GROUP - 10</a:t>
              </a:r>
            </a:p>
          </p:txBody>
        </p:sp>
        <p:sp>
          <p:nvSpPr>
            <p:cNvPr name="TextBox 8" id="8"/>
            <p:cNvSpPr txBox="true"/>
            <p:nvPr/>
          </p:nvSpPr>
          <p:spPr>
            <a:xfrm rot="0">
              <a:off x="19421236" y="0"/>
              <a:ext cx="2974767" cy="315807"/>
            </a:xfrm>
            <a:prstGeom prst="rect">
              <a:avLst/>
            </a:prstGeom>
          </p:spPr>
          <p:txBody>
            <a:bodyPr anchor="t" rtlCol="false" tIns="0" lIns="0" bIns="0" rIns="0">
              <a:spAutoFit/>
            </a:bodyPr>
            <a:lstStyle/>
            <a:p>
              <a:pPr algn="l">
                <a:lnSpc>
                  <a:spcPts val="2079"/>
                </a:lnSpc>
                <a:spcBef>
                  <a:spcPct val="0"/>
                </a:spcBef>
              </a:pPr>
              <a:r>
                <a:rPr lang="en-US" b="true" sz="1599">
                  <a:solidFill>
                    <a:srgbClr val="2B2B2B"/>
                  </a:solidFill>
                  <a:latin typeface="Garet Bold"/>
                  <a:ea typeface="Garet Bold"/>
                  <a:cs typeface="Garet Bold"/>
                  <a:sym typeface="Garet Bold"/>
                </a:rPr>
                <a:t>Saima Arafin Smrity</a:t>
              </a:r>
            </a:p>
          </p:txBody>
        </p:sp>
        <p:sp>
          <p:nvSpPr>
            <p:cNvPr name="TextBox 9" id="9"/>
            <p:cNvSpPr txBox="true"/>
            <p:nvPr/>
          </p:nvSpPr>
          <p:spPr>
            <a:xfrm rot="0">
              <a:off x="13887767" y="0"/>
              <a:ext cx="3036000" cy="315807"/>
            </a:xfrm>
            <a:prstGeom prst="rect">
              <a:avLst/>
            </a:prstGeom>
          </p:spPr>
          <p:txBody>
            <a:bodyPr anchor="t" rtlCol="false" tIns="0" lIns="0" bIns="0" rIns="0">
              <a:spAutoFit/>
            </a:bodyPr>
            <a:lstStyle/>
            <a:p>
              <a:pPr algn="l">
                <a:lnSpc>
                  <a:spcPts val="2079"/>
                </a:lnSpc>
                <a:spcBef>
                  <a:spcPct val="0"/>
                </a:spcBef>
              </a:pPr>
              <a:r>
                <a:rPr lang="en-US" b="true" sz="1599">
                  <a:solidFill>
                    <a:srgbClr val="2B2B2B"/>
                  </a:solidFill>
                  <a:latin typeface="Garet Bold"/>
                  <a:ea typeface="Garet Bold"/>
                  <a:cs typeface="Garet Bold"/>
                  <a:sym typeface="Garet Bold"/>
                </a:rPr>
                <a:t> </a:t>
              </a:r>
              <a:r>
                <a:rPr lang="en-US" b="true" sz="1599">
                  <a:solidFill>
                    <a:srgbClr val="2B2B2B"/>
                  </a:solidFill>
                  <a:latin typeface="Garet Bold"/>
                  <a:ea typeface="Garet Bold"/>
                  <a:cs typeface="Garet Bold"/>
                  <a:sym typeface="Garet Bold"/>
                </a:rPr>
                <a:t> Naima Siddika Toha</a:t>
              </a:r>
            </a:p>
          </p:txBody>
        </p:sp>
        <p:sp>
          <p:nvSpPr>
            <p:cNvPr name="TextBox 10" id="10"/>
            <p:cNvSpPr txBox="true"/>
            <p:nvPr/>
          </p:nvSpPr>
          <p:spPr>
            <a:xfrm rot="0">
              <a:off x="8175673" y="27093"/>
              <a:ext cx="3726759" cy="315807"/>
            </a:xfrm>
            <a:prstGeom prst="rect">
              <a:avLst/>
            </a:prstGeom>
          </p:spPr>
          <p:txBody>
            <a:bodyPr anchor="t" rtlCol="false" tIns="0" lIns="0" bIns="0" rIns="0">
              <a:spAutoFit/>
            </a:bodyPr>
            <a:lstStyle/>
            <a:p>
              <a:pPr algn="l">
                <a:lnSpc>
                  <a:spcPts val="2079"/>
                </a:lnSpc>
                <a:spcBef>
                  <a:spcPct val="0"/>
                </a:spcBef>
              </a:pPr>
              <a:r>
                <a:rPr lang="en-US" b="true" sz="1599">
                  <a:solidFill>
                    <a:srgbClr val="2B2B2B"/>
                  </a:solidFill>
                  <a:latin typeface="Garet Bold"/>
                  <a:ea typeface="Garet Bold"/>
                  <a:cs typeface="Garet Bold"/>
                  <a:sym typeface="Garet Bold"/>
                </a:rPr>
                <a:t> </a:t>
              </a:r>
              <a:r>
                <a:rPr lang="en-US" b="true" sz="1599">
                  <a:solidFill>
                    <a:srgbClr val="2B2B2B"/>
                  </a:solidFill>
                  <a:latin typeface="Garet Bold"/>
                  <a:ea typeface="Garet Bold"/>
                  <a:cs typeface="Garet Bold"/>
                  <a:sym typeface="Garet Bold"/>
                </a:rPr>
                <a:t>Md. Saidur Rahman Antu</a:t>
              </a:r>
            </a:p>
          </p:txBody>
        </p:sp>
        <p:sp>
          <p:nvSpPr>
            <p:cNvPr name="TextBox 11" id="11"/>
            <p:cNvSpPr txBox="true"/>
            <p:nvPr/>
          </p:nvSpPr>
          <p:spPr>
            <a:xfrm rot="0">
              <a:off x="3158473" y="0"/>
              <a:ext cx="3036000" cy="315807"/>
            </a:xfrm>
            <a:prstGeom prst="rect">
              <a:avLst/>
            </a:prstGeom>
          </p:spPr>
          <p:txBody>
            <a:bodyPr anchor="t" rtlCol="false" tIns="0" lIns="0" bIns="0" rIns="0">
              <a:spAutoFit/>
            </a:bodyPr>
            <a:lstStyle/>
            <a:p>
              <a:pPr algn="l">
                <a:lnSpc>
                  <a:spcPts val="2079"/>
                </a:lnSpc>
                <a:spcBef>
                  <a:spcPct val="0"/>
                </a:spcBef>
              </a:pPr>
              <a:r>
                <a:rPr lang="en-US" b="true" sz="1599">
                  <a:solidFill>
                    <a:srgbClr val="2B2B2B"/>
                  </a:solidFill>
                  <a:latin typeface="Garet Bold"/>
                  <a:ea typeface="Garet Bold"/>
                  <a:cs typeface="Garet Bold"/>
                  <a:sym typeface="Garet Bold"/>
                </a:rPr>
                <a:t> </a:t>
              </a:r>
              <a:r>
                <a:rPr lang="en-US" b="true" sz="1599">
                  <a:solidFill>
                    <a:srgbClr val="2B2B2B"/>
                  </a:solidFill>
                  <a:latin typeface="Garet Bold"/>
                  <a:ea typeface="Garet Bold"/>
                  <a:cs typeface="Garet Bold"/>
                  <a:sym typeface="Garet Bold"/>
                </a:rPr>
                <a:t>Syed Sakibul Haque </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DAGsimzrKww</dc:identifier>
  <dcterms:modified xsi:type="dcterms:W3CDTF">2011-08-01T06:04:30Z</dcterms:modified>
  <cp:revision>1</cp:revision>
  <dc:title>Project update -Group 10</dc:title>
</cp:coreProperties>
</file>