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Sorts Mill Goudy"/>
      <p:regular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h10VLuX1yOgpdkKjl2iuB6RcQS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ortsMillGoudy-regular.fntdata"/><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font" Target="fonts/SortsMillGoudy-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5400"/>
              <a:buFont typeface="Sorts Mill Goudy"/>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3"/>
          <p:cNvSpPr txBox="1"/>
          <p:nvPr>
            <p:ph idx="1" type="subTitle"/>
          </p:nvPr>
        </p:nvSpPr>
        <p:spPr>
          <a:xfrm>
            <a:off x="1370693" y="377348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lnSpc>
                <a:spcPct val="110000"/>
              </a:lnSpc>
              <a:spcBef>
                <a:spcPts val="460"/>
              </a:spcBef>
              <a:spcAft>
                <a:spcPts val="0"/>
              </a:spcAft>
              <a:buSzPts val="1610"/>
              <a:buNone/>
              <a:defRPr>
                <a:solidFill>
                  <a:schemeClr val="lt1"/>
                </a:solidFill>
              </a:defRPr>
            </a:lvl1pPr>
            <a:lvl2pPr lvl="1" algn="ctr">
              <a:spcBef>
                <a:spcPts val="600"/>
              </a:spcBef>
              <a:spcAft>
                <a:spcPts val="0"/>
              </a:spcAft>
              <a:buSzPts val="1470"/>
              <a:buNone/>
              <a:defRPr>
                <a:solidFill>
                  <a:schemeClr val="lt1"/>
                </a:solidFill>
              </a:defRPr>
            </a:lvl2pPr>
            <a:lvl3pPr lvl="2" algn="ctr">
              <a:spcBef>
                <a:spcPts val="600"/>
              </a:spcBef>
              <a:spcAft>
                <a:spcPts val="0"/>
              </a:spcAft>
              <a:buSzPts val="126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4" name="Google Shape;14;p2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pic>
        <p:nvPicPr>
          <p:cNvPr descr="Slate-V2-HD-panoPhotoInset.png" id="72" name="Google Shape;72;p32"/>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3" name="Google Shape;73;p32"/>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5" name="Google Shape;75;p32"/>
          <p:cNvSpPr txBox="1"/>
          <p:nvPr>
            <p:ph idx="1" type="body"/>
          </p:nvPr>
        </p:nvSpPr>
        <p:spPr>
          <a:xfrm>
            <a:off x="913795" y="5247728"/>
            <a:ext cx="10353762" cy="543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76" name="Google Shape;76;p3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3"/>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2" name="Google Shape;82;p33"/>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4"/>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3600"/>
              <a:buFont typeface="Sorts Mill Goudy"/>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lnSpc>
                <a:spcPct val="110000"/>
              </a:lnSpc>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8" name="Google Shape;88;p34"/>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9" name="Google Shape;89;p3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2" name="Google Shape;92;p34"/>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a:p>
        </p:txBody>
      </p:sp>
      <p:sp>
        <p:nvSpPr>
          <p:cNvPr id="93" name="Google Shape;93;p34"/>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i="0" lang="en-US" sz="8000" u="none" cap="none" strike="noStrik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5"/>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3200"/>
              <a:buFont typeface="Sorts Mill Goudy"/>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5"/>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7" name="Google Shape;97;p3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6"/>
          <p:cNvSpPr txBox="1"/>
          <p:nvPr>
            <p:ph idx="1" type="body"/>
          </p:nvPr>
        </p:nvSpPr>
        <p:spPr>
          <a:xfrm>
            <a:off x="913795"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3" name="Google Shape;103;p36"/>
          <p:cNvSpPr txBox="1"/>
          <p:nvPr>
            <p:ph idx="2" type="body"/>
          </p:nvPr>
        </p:nvSpPr>
        <p:spPr>
          <a:xfrm>
            <a:off x="91379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4" name="Google Shape;104;p36"/>
          <p:cNvSpPr txBox="1"/>
          <p:nvPr>
            <p:ph idx="3" type="body"/>
          </p:nvPr>
        </p:nvSpPr>
        <p:spPr>
          <a:xfrm>
            <a:off x="4446711" y="1885949"/>
            <a:ext cx="3300984" cy="7647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5" name="Google Shape;105;p36"/>
          <p:cNvSpPr txBox="1"/>
          <p:nvPr>
            <p:ph idx="4" type="body"/>
          </p:nvPr>
        </p:nvSpPr>
        <p:spPr>
          <a:xfrm>
            <a:off x="4441435" y="2768112"/>
            <a:ext cx="3300984" cy="30230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6" name="Google Shape;106;p36"/>
          <p:cNvSpPr txBox="1"/>
          <p:nvPr>
            <p:ph idx="5" type="body"/>
          </p:nvPr>
        </p:nvSpPr>
        <p:spPr>
          <a:xfrm>
            <a:off x="7966572" y="1885950"/>
            <a:ext cx="3300984" cy="76478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40"/>
              </a:spcBef>
              <a:spcAft>
                <a:spcPts val="0"/>
              </a:spcAft>
              <a:buSzPts val="1540"/>
              <a:buNone/>
              <a:defRPr b="0" sz="22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36"/>
          <p:cNvSpPr txBox="1"/>
          <p:nvPr>
            <p:ph idx="6" type="body"/>
          </p:nvPr>
        </p:nvSpPr>
        <p:spPr>
          <a:xfrm>
            <a:off x="7966572" y="2768110"/>
            <a:ext cx="3300984" cy="302308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3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pic>
        <p:nvPicPr>
          <p:cNvPr descr="Slate-V2-HD-3colPhotoInset.png" id="112" name="Google Shape;112;p37"/>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3" name="Google Shape;113;p37"/>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4" name="Google Shape;114;p37"/>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5" name="Google Shape;115;p37"/>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7"/>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7" name="Google Shape;117;p37"/>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18" name="Google Shape;118;p37"/>
          <p:cNvSpPr txBox="1"/>
          <p:nvPr>
            <p:ph idx="3" type="body"/>
          </p:nvPr>
        </p:nvSpPr>
        <p:spPr>
          <a:xfrm>
            <a:off x="913795" y="4572443"/>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9" name="Google Shape;119;p37"/>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0" name="Google Shape;120;p37"/>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1" name="Google Shape;121;p37"/>
          <p:cNvSpPr txBox="1"/>
          <p:nvPr>
            <p:ph idx="6" type="body"/>
          </p:nvPr>
        </p:nvSpPr>
        <p:spPr>
          <a:xfrm>
            <a:off x="4441435"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2" name="Google Shape;122;p37"/>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3" name="Google Shape;123;p37"/>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4" name="Google Shape;124;p37"/>
          <p:cNvSpPr txBox="1"/>
          <p:nvPr>
            <p:ph idx="9" type="body"/>
          </p:nvPr>
        </p:nvSpPr>
        <p:spPr>
          <a:xfrm>
            <a:off x="7966572" y="4572442"/>
            <a:ext cx="3300984" cy="121875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5" name="Google Shape;125;p3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3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38"/>
          <p:cNvSpPr txBox="1"/>
          <p:nvPr>
            <p:ph idx="1" type="body"/>
          </p:nvPr>
        </p:nvSpPr>
        <p:spPr>
          <a:xfrm rot="5400000">
            <a:off x="4233302" y="-1243057"/>
            <a:ext cx="3714749"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1" name="Google Shape;131;p3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39"/>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9"/>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7" name="Google Shape;137;p3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0" name="Google Shape;20;p24"/>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4000"/>
              <a:buFont typeface="Sorts Mill Goudy"/>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 type="body"/>
          </p:nvPr>
        </p:nvSpPr>
        <p:spPr>
          <a:xfrm>
            <a:off x="1295401" y="3763439"/>
            <a:ext cx="9590550" cy="133349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26" name="Google Shape;26;p25"/>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913795" y="609600"/>
            <a:ext cx="10353762" cy="1261872"/>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 type="body"/>
          </p:nvPr>
        </p:nvSpPr>
        <p:spPr>
          <a:xfrm>
            <a:off x="913795" y="2076450"/>
            <a:ext cx="4856841" cy="362267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2" name="Google Shape;32;p26"/>
          <p:cNvSpPr txBox="1"/>
          <p:nvPr>
            <p:ph idx="2" type="body"/>
          </p:nvPr>
        </p:nvSpPr>
        <p:spPr>
          <a:xfrm>
            <a:off x="6410716" y="2076451"/>
            <a:ext cx="4856841" cy="36226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3" name="Google Shape;33;p26"/>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pic>
        <p:nvPicPr>
          <p:cNvPr descr="Slate-V2-HD-compPhotoInset.png" id="37" name="Google Shape;37;p27"/>
          <p:cNvPicPr preferRelativeResize="0"/>
          <p:nvPr/>
        </p:nvPicPr>
        <p:blipFill rotWithShape="1">
          <a:blip r:embed="rId2">
            <a:alphaModFix/>
          </a:blip>
          <a:srcRect b="0" l="0" r="0" t="0"/>
          <a:stretch/>
        </p:blipFill>
        <p:spPr>
          <a:xfrm>
            <a:off x="913795" y="1734506"/>
            <a:ext cx="5029200" cy="4099959"/>
          </a:xfrm>
          <a:prstGeom prst="rect">
            <a:avLst/>
          </a:prstGeom>
          <a:noFill/>
          <a:ln>
            <a:noFill/>
          </a:ln>
        </p:spPr>
      </p:pic>
      <p:pic>
        <p:nvPicPr>
          <p:cNvPr descr="Slate-V2-HD-compPhotoInset.png" id="38" name="Google Shape;38;p27"/>
          <p:cNvPicPr preferRelativeResize="0"/>
          <p:nvPr/>
        </p:nvPicPr>
        <p:blipFill rotWithShape="1">
          <a:blip r:embed="rId2">
            <a:alphaModFix/>
          </a:blip>
          <a:srcRect b="0" l="0" r="0" t="0"/>
          <a:stretch/>
        </p:blipFill>
        <p:spPr>
          <a:xfrm>
            <a:off x="6238357" y="1734506"/>
            <a:ext cx="5029200" cy="4099959"/>
          </a:xfrm>
          <a:prstGeom prst="rect">
            <a:avLst/>
          </a:prstGeom>
          <a:noFill/>
          <a:ln>
            <a:noFill/>
          </a:ln>
        </p:spPr>
      </p:pic>
      <p:sp>
        <p:nvSpPr>
          <p:cNvPr id="39" name="Google Shape;39;p27"/>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4600"/>
              <a:buFont typeface="Sorts Mill Goudy"/>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7"/>
          <p:cNvSpPr txBox="1"/>
          <p:nvPr>
            <p:ph idx="1" type="body"/>
          </p:nvPr>
        </p:nvSpPr>
        <p:spPr>
          <a:xfrm>
            <a:off x="1046013" y="1855153"/>
            <a:ext cx="4764764" cy="69249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1" name="Google Shape;41;p27"/>
          <p:cNvSpPr txBox="1"/>
          <p:nvPr>
            <p:ph idx="2" type="body"/>
          </p:nvPr>
        </p:nvSpPr>
        <p:spPr>
          <a:xfrm>
            <a:off x="1046013" y="2702103"/>
            <a:ext cx="4764764"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2" name="Google Shape;42;p27"/>
          <p:cNvSpPr txBox="1"/>
          <p:nvPr>
            <p:ph idx="3" type="body"/>
          </p:nvPr>
        </p:nvSpPr>
        <p:spPr>
          <a:xfrm>
            <a:off x="6363166" y="1855152"/>
            <a:ext cx="4779582" cy="69249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lnSpc>
                <a:spcPct val="110000"/>
              </a:lnSpc>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3" name="Google Shape;43;p27"/>
          <p:cNvSpPr txBox="1"/>
          <p:nvPr>
            <p:ph idx="4" type="body"/>
          </p:nvPr>
        </p:nvSpPr>
        <p:spPr>
          <a:xfrm>
            <a:off x="6363167" y="2702103"/>
            <a:ext cx="4779581" cy="30435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4" name="Google Shape;44;p27"/>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7"/>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8"/>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lnSpc>
                <a:spcPct val="90000"/>
              </a:lnSpc>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8"/>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9"/>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9"/>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9"/>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30"/>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lnSpc>
                <a:spcPct val="90000"/>
              </a:lnSpc>
              <a:spcBef>
                <a:spcPts val="0"/>
              </a:spcBef>
              <a:spcAft>
                <a:spcPts val="0"/>
              </a:spcAft>
              <a:buClr>
                <a:schemeClr val="lt2"/>
              </a:buClr>
              <a:buSzPts val="2800"/>
              <a:buFont typeface="Sorts Mill Goudy"/>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 type="body"/>
          </p:nvPr>
        </p:nvSpPr>
        <p:spPr>
          <a:xfrm>
            <a:off x="4855633" y="609600"/>
            <a:ext cx="6411924" cy="508000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lnSpc>
                <a:spcPct val="110000"/>
              </a:lnSpc>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59" name="Google Shape;59;p30"/>
          <p:cNvSpPr txBox="1"/>
          <p:nvPr>
            <p:ph idx="2" type="body"/>
          </p:nvPr>
        </p:nvSpPr>
        <p:spPr>
          <a:xfrm>
            <a:off x="913795" y="2673351"/>
            <a:ext cx="3706889" cy="30162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0" name="Google Shape;60;p30"/>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pic>
        <p:nvPicPr>
          <p:cNvPr descr="Slate-V2-HD-vertPhotoInset.png" id="64" name="Google Shape;64;p31"/>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5" name="Google Shape;65;p31"/>
          <p:cNvSpPr txBox="1"/>
          <p:nvPr>
            <p:ph type="title"/>
          </p:nvPr>
        </p:nvSpPr>
        <p:spPr>
          <a:xfrm>
            <a:off x="913795" y="763701"/>
            <a:ext cx="5707899" cy="1675559"/>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lnSpc>
                <a:spcPct val="90000"/>
              </a:lnSpc>
              <a:spcBef>
                <a:spcPts val="0"/>
              </a:spcBef>
              <a:spcAft>
                <a:spcPts val="0"/>
              </a:spcAft>
              <a:buClr>
                <a:schemeClr val="lt2"/>
              </a:buClr>
              <a:buSzPts val="3200"/>
              <a:buFont typeface="Sorts Mill Goudy"/>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67" name="Google Shape;67;p31"/>
          <p:cNvSpPr txBox="1"/>
          <p:nvPr>
            <p:ph idx="1" type="body"/>
          </p:nvPr>
        </p:nvSpPr>
        <p:spPr>
          <a:xfrm>
            <a:off x="1473698" y="2679699"/>
            <a:ext cx="4588094" cy="313569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lnSpc>
                <a:spcPct val="110000"/>
              </a:lnSpc>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8" name="Google Shape;68;p31"/>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913795" y="609600"/>
            <a:ext cx="10353762" cy="12573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22"/>
          <p:cNvSpPr txBox="1"/>
          <p:nvPr>
            <p:ph idx="1" type="body"/>
          </p:nvPr>
        </p:nvSpPr>
        <p:spPr>
          <a:xfrm>
            <a:off x="913795" y="2076450"/>
            <a:ext cx="10353762" cy="3714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Sorts Mill Goudy"/>
                <a:ea typeface="Sorts Mill Goudy"/>
                <a:cs typeface="Sorts Mill Goudy"/>
                <a:sym typeface="Sorts Mill Goudy"/>
              </a:defRPr>
            </a:lvl9pPr>
          </a:lstStyle>
          <a:p/>
        </p:txBody>
      </p:sp>
      <p:sp>
        <p:nvSpPr>
          <p:cNvPr id="8" name="Google Shape;8;p22"/>
          <p:cNvSpPr txBox="1"/>
          <p:nvPr>
            <p:ph idx="10" type="dt"/>
          </p:nvPr>
        </p:nvSpPr>
        <p:spPr>
          <a:xfrm>
            <a:off x="7678736" y="6000749"/>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9" name="Google Shape;9;p22"/>
          <p:cNvSpPr txBox="1"/>
          <p:nvPr>
            <p:ph idx="11" type="ftr"/>
          </p:nvPr>
        </p:nvSpPr>
        <p:spPr>
          <a:xfrm>
            <a:off x="913795" y="6000749"/>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0" name="Google Shape;10;p22"/>
          <p:cNvSpPr txBox="1"/>
          <p:nvPr>
            <p:ph idx="12" type="sldNum"/>
          </p:nvPr>
        </p:nvSpPr>
        <p:spPr>
          <a:xfrm>
            <a:off x="10514011" y="6000749"/>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
          <p:cNvSpPr txBox="1"/>
          <p:nvPr>
            <p:ph type="ctrTitle"/>
          </p:nvPr>
        </p:nvSpPr>
        <p:spPr>
          <a:xfrm>
            <a:off x="717176" y="1087120"/>
            <a:ext cx="10712823" cy="264838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7200"/>
              <a:buFont typeface="Sorts Mill Goudy"/>
              <a:buNone/>
            </a:pPr>
            <a:r>
              <a:rPr lang="en-US" sz="7200">
                <a:solidFill>
                  <a:srgbClr val="3F3F3F"/>
                </a:solidFill>
              </a:rPr>
              <a:t>Final Project Data Science &amp; Data Analyst</a:t>
            </a:r>
            <a:endParaRPr/>
          </a:p>
        </p:txBody>
      </p:sp>
      <p:sp>
        <p:nvSpPr>
          <p:cNvPr id="145" name="Google Shape;145;p1"/>
          <p:cNvSpPr txBox="1"/>
          <p:nvPr>
            <p:ph idx="1" type="subTitle"/>
          </p:nvPr>
        </p:nvSpPr>
        <p:spPr>
          <a:xfrm>
            <a:off x="717176" y="5273285"/>
            <a:ext cx="9440034" cy="83168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960"/>
              <a:buNone/>
            </a:pPr>
            <a:r>
              <a:rPr lang="en-US" sz="2800">
                <a:solidFill>
                  <a:srgbClr val="3F3F3F"/>
                </a:solidFill>
              </a:rPr>
              <a:t>Presented by Frilantika Kusuma Wardani</a:t>
            </a:r>
            <a:endParaRPr/>
          </a:p>
        </p:txBody>
      </p:sp>
    </p:spTree>
  </p:cSld>
  <p:clrMapOvr>
    <a:masterClrMapping/>
  </p:clrMapOvr>
  <mc:AlternateContent>
    <mc:Choice Requires="p14">
      <p:transition spd="slow" p14:dur="900">
        <p14:warp dir="in"/>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913795" y="325888"/>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204" name="Google Shape;204;p10"/>
          <p:cNvSpPr txBox="1"/>
          <p:nvPr>
            <p:ph idx="1" type="body"/>
          </p:nvPr>
        </p:nvSpPr>
        <p:spPr>
          <a:xfrm>
            <a:off x="913795" y="944453"/>
            <a:ext cx="7226158" cy="42134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1260"/>
              <a:buNone/>
            </a:pPr>
            <a:r>
              <a:rPr lang="en-US" sz="1800">
                <a:solidFill>
                  <a:schemeClr val="dk1"/>
                </a:solidFill>
              </a:rPr>
              <a:t>Data Understanding : Distribusi Data</a:t>
            </a:r>
            <a:endParaRPr sz="1400">
              <a:solidFill>
                <a:schemeClr val="dk1"/>
              </a:solidFill>
            </a:endParaRPr>
          </a:p>
          <a:p>
            <a:pPr indent="0" lvl="0" marL="36900" rtl="0" algn="just">
              <a:lnSpc>
                <a:spcPct val="110000"/>
              </a:lnSpc>
              <a:spcBef>
                <a:spcPts val="880"/>
              </a:spcBef>
              <a:spcAft>
                <a:spcPts val="0"/>
              </a:spcAft>
              <a:buSzPts val="980"/>
              <a:buNone/>
            </a:pPr>
            <a:r>
              <a:rPr lang="en-US" sz="1400">
                <a:solidFill>
                  <a:schemeClr val="dk1"/>
                </a:solidFill>
              </a:rPr>
              <a:t> </a:t>
            </a:r>
            <a:endParaRPr/>
          </a:p>
        </p:txBody>
      </p:sp>
      <p:pic>
        <p:nvPicPr>
          <p:cNvPr id="205" name="Google Shape;205;p10"/>
          <p:cNvPicPr preferRelativeResize="0"/>
          <p:nvPr/>
        </p:nvPicPr>
        <p:blipFill rotWithShape="1">
          <a:blip r:embed="rId3">
            <a:alphaModFix/>
          </a:blip>
          <a:srcRect b="0" l="0" r="0" t="0"/>
          <a:stretch/>
        </p:blipFill>
        <p:spPr>
          <a:xfrm>
            <a:off x="1011153" y="1359346"/>
            <a:ext cx="7031441" cy="2854738"/>
          </a:xfrm>
          <a:prstGeom prst="rect">
            <a:avLst/>
          </a:prstGeom>
          <a:noFill/>
          <a:ln>
            <a:noFill/>
          </a:ln>
        </p:spPr>
      </p:pic>
      <p:pic>
        <p:nvPicPr>
          <p:cNvPr id="206" name="Google Shape;206;p10"/>
          <p:cNvPicPr preferRelativeResize="0"/>
          <p:nvPr/>
        </p:nvPicPr>
        <p:blipFill rotWithShape="1">
          <a:blip r:embed="rId4">
            <a:alphaModFix/>
          </a:blip>
          <a:srcRect b="0" l="0" r="0" t="0"/>
          <a:stretch/>
        </p:blipFill>
        <p:spPr>
          <a:xfrm>
            <a:off x="7556658" y="2510117"/>
            <a:ext cx="4294194" cy="2790172"/>
          </a:xfrm>
          <a:prstGeom prst="rect">
            <a:avLst/>
          </a:prstGeom>
          <a:noFill/>
          <a:ln>
            <a:noFill/>
          </a:ln>
        </p:spPr>
      </p:pic>
      <p:pic>
        <p:nvPicPr>
          <p:cNvPr id="207" name="Google Shape;207;p10"/>
          <p:cNvPicPr preferRelativeResize="0"/>
          <p:nvPr/>
        </p:nvPicPr>
        <p:blipFill rotWithShape="1">
          <a:blip r:embed="rId5">
            <a:alphaModFix/>
          </a:blip>
          <a:srcRect b="0" l="0" r="0" t="0"/>
          <a:stretch/>
        </p:blipFill>
        <p:spPr>
          <a:xfrm>
            <a:off x="3971265" y="4296427"/>
            <a:ext cx="3483665" cy="2235685"/>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txBox="1"/>
          <p:nvPr>
            <p:ph type="title"/>
          </p:nvPr>
        </p:nvSpPr>
        <p:spPr>
          <a:xfrm>
            <a:off x="913795" y="609600"/>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213" name="Google Shape;213;p11"/>
          <p:cNvSpPr txBox="1"/>
          <p:nvPr>
            <p:ph idx="1" type="body"/>
          </p:nvPr>
        </p:nvSpPr>
        <p:spPr>
          <a:xfrm>
            <a:off x="913795" y="1228165"/>
            <a:ext cx="7226158" cy="42134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1260"/>
              <a:buNone/>
            </a:pPr>
            <a:r>
              <a:rPr lang="en-US" sz="1800">
                <a:solidFill>
                  <a:schemeClr val="dk1"/>
                </a:solidFill>
              </a:rPr>
              <a:t>Data Understanding : Duplicates Handling</a:t>
            </a:r>
            <a:endParaRPr sz="1400">
              <a:solidFill>
                <a:schemeClr val="dk1"/>
              </a:solidFill>
            </a:endParaRPr>
          </a:p>
          <a:p>
            <a:pPr indent="0" lvl="0" marL="36900" rtl="0" algn="just">
              <a:lnSpc>
                <a:spcPct val="110000"/>
              </a:lnSpc>
              <a:spcBef>
                <a:spcPts val="880"/>
              </a:spcBef>
              <a:spcAft>
                <a:spcPts val="0"/>
              </a:spcAft>
              <a:buSzPts val="980"/>
              <a:buNone/>
            </a:pPr>
            <a:r>
              <a:rPr lang="en-US" sz="1400">
                <a:solidFill>
                  <a:schemeClr val="dk1"/>
                </a:solidFill>
              </a:rPr>
              <a:t> </a:t>
            </a:r>
            <a:endParaRPr/>
          </a:p>
        </p:txBody>
      </p:sp>
      <p:pic>
        <p:nvPicPr>
          <p:cNvPr id="214" name="Google Shape;214;p11"/>
          <p:cNvPicPr preferRelativeResize="0"/>
          <p:nvPr/>
        </p:nvPicPr>
        <p:blipFill rotWithShape="1">
          <a:blip r:embed="rId3">
            <a:alphaModFix/>
          </a:blip>
          <a:srcRect b="0" l="0" r="0" t="0"/>
          <a:stretch/>
        </p:blipFill>
        <p:spPr>
          <a:xfrm>
            <a:off x="1009900" y="1699333"/>
            <a:ext cx="7031441" cy="2854738"/>
          </a:xfrm>
          <a:prstGeom prst="rect">
            <a:avLst/>
          </a:prstGeom>
          <a:noFill/>
          <a:ln>
            <a:noFill/>
          </a:ln>
        </p:spPr>
      </p:pic>
      <p:pic>
        <p:nvPicPr>
          <p:cNvPr id="215" name="Google Shape;215;p11"/>
          <p:cNvPicPr preferRelativeResize="0"/>
          <p:nvPr/>
        </p:nvPicPr>
        <p:blipFill rotWithShape="1">
          <a:blip r:embed="rId4">
            <a:alphaModFix/>
          </a:blip>
          <a:srcRect b="0" l="0" r="0" t="0"/>
          <a:stretch/>
        </p:blipFill>
        <p:spPr>
          <a:xfrm>
            <a:off x="8310284" y="2762296"/>
            <a:ext cx="3352800" cy="3377728"/>
          </a:xfrm>
          <a:prstGeom prst="rect">
            <a:avLst/>
          </a:prstGeom>
          <a:noFill/>
          <a:ln>
            <a:noFill/>
          </a:ln>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913795" y="609600"/>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221" name="Google Shape;221;p12"/>
          <p:cNvSpPr txBox="1"/>
          <p:nvPr>
            <p:ph idx="1" type="body"/>
          </p:nvPr>
        </p:nvSpPr>
        <p:spPr>
          <a:xfrm>
            <a:off x="913795" y="1228165"/>
            <a:ext cx="7226158" cy="42134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1260"/>
              <a:buNone/>
            </a:pPr>
            <a:r>
              <a:rPr lang="en-US" sz="1800">
                <a:solidFill>
                  <a:schemeClr val="dk1"/>
                </a:solidFill>
              </a:rPr>
              <a:t>Data Understanding : Missing Value Handling</a:t>
            </a:r>
            <a:endParaRPr sz="1400">
              <a:solidFill>
                <a:schemeClr val="dk1"/>
              </a:solidFill>
            </a:endParaRPr>
          </a:p>
          <a:p>
            <a:pPr indent="0" lvl="0" marL="36900" rtl="0" algn="just">
              <a:lnSpc>
                <a:spcPct val="110000"/>
              </a:lnSpc>
              <a:spcBef>
                <a:spcPts val="880"/>
              </a:spcBef>
              <a:spcAft>
                <a:spcPts val="0"/>
              </a:spcAft>
              <a:buSzPts val="980"/>
              <a:buNone/>
            </a:pPr>
            <a:r>
              <a:rPr lang="en-US" sz="1400">
                <a:solidFill>
                  <a:schemeClr val="dk1"/>
                </a:solidFill>
              </a:rPr>
              <a:t> </a:t>
            </a:r>
            <a:endParaRPr/>
          </a:p>
        </p:txBody>
      </p:sp>
      <p:pic>
        <p:nvPicPr>
          <p:cNvPr id="222" name="Google Shape;222;p12"/>
          <p:cNvPicPr preferRelativeResize="0"/>
          <p:nvPr/>
        </p:nvPicPr>
        <p:blipFill rotWithShape="1">
          <a:blip r:embed="rId3">
            <a:alphaModFix/>
          </a:blip>
          <a:srcRect b="0" l="0" r="0" t="0"/>
          <a:stretch/>
        </p:blipFill>
        <p:spPr>
          <a:xfrm>
            <a:off x="1009900" y="1699333"/>
            <a:ext cx="7031441" cy="2854738"/>
          </a:xfrm>
          <a:prstGeom prst="rect">
            <a:avLst/>
          </a:prstGeom>
          <a:noFill/>
          <a:ln>
            <a:noFill/>
          </a:ln>
        </p:spPr>
      </p:pic>
      <p:pic>
        <p:nvPicPr>
          <p:cNvPr id="223" name="Google Shape;223;p12"/>
          <p:cNvPicPr preferRelativeResize="0"/>
          <p:nvPr/>
        </p:nvPicPr>
        <p:blipFill rotWithShape="1">
          <a:blip r:embed="rId4">
            <a:alphaModFix/>
          </a:blip>
          <a:srcRect b="0" l="0" r="0" t="0"/>
          <a:stretch/>
        </p:blipFill>
        <p:spPr>
          <a:xfrm>
            <a:off x="8428022" y="1656031"/>
            <a:ext cx="2993013" cy="4482748"/>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913795" y="609600"/>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229" name="Google Shape;229;p13"/>
          <p:cNvSpPr txBox="1"/>
          <p:nvPr>
            <p:ph idx="1" type="body"/>
          </p:nvPr>
        </p:nvSpPr>
        <p:spPr>
          <a:xfrm>
            <a:off x="913795" y="1228165"/>
            <a:ext cx="7226158" cy="42134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1260"/>
              <a:buNone/>
            </a:pPr>
            <a:r>
              <a:rPr lang="en-US" sz="1800">
                <a:solidFill>
                  <a:schemeClr val="dk1"/>
                </a:solidFill>
              </a:rPr>
              <a:t>Data Understanding : Outliers Handling</a:t>
            </a:r>
            <a:endParaRPr sz="1400">
              <a:solidFill>
                <a:schemeClr val="dk1"/>
              </a:solidFill>
            </a:endParaRPr>
          </a:p>
          <a:p>
            <a:pPr indent="0" lvl="0" marL="36900" rtl="0" algn="just">
              <a:lnSpc>
                <a:spcPct val="110000"/>
              </a:lnSpc>
              <a:spcBef>
                <a:spcPts val="880"/>
              </a:spcBef>
              <a:spcAft>
                <a:spcPts val="0"/>
              </a:spcAft>
              <a:buSzPts val="980"/>
              <a:buNone/>
            </a:pPr>
            <a:r>
              <a:rPr lang="en-US" sz="1400">
                <a:solidFill>
                  <a:schemeClr val="dk1"/>
                </a:solidFill>
              </a:rPr>
              <a:t> </a:t>
            </a:r>
            <a:endParaRPr/>
          </a:p>
        </p:txBody>
      </p:sp>
      <p:pic>
        <p:nvPicPr>
          <p:cNvPr id="230" name="Google Shape;230;p13"/>
          <p:cNvPicPr preferRelativeResize="0"/>
          <p:nvPr/>
        </p:nvPicPr>
        <p:blipFill rotWithShape="1">
          <a:blip r:embed="rId3">
            <a:alphaModFix/>
          </a:blip>
          <a:srcRect b="0" l="0" r="0" t="0"/>
          <a:stretch/>
        </p:blipFill>
        <p:spPr>
          <a:xfrm>
            <a:off x="1002803" y="1743607"/>
            <a:ext cx="5169397" cy="4504793"/>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type="title"/>
          </p:nvPr>
        </p:nvSpPr>
        <p:spPr>
          <a:xfrm>
            <a:off x="366948" y="149162"/>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236" name="Google Shape;236;p14"/>
          <p:cNvSpPr txBox="1"/>
          <p:nvPr>
            <p:ph idx="1" type="body"/>
          </p:nvPr>
        </p:nvSpPr>
        <p:spPr>
          <a:xfrm>
            <a:off x="366948" y="690283"/>
            <a:ext cx="7226158" cy="42134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980"/>
              <a:buNone/>
            </a:pPr>
            <a:r>
              <a:rPr lang="en-US" sz="1400"/>
              <a:t> </a:t>
            </a:r>
            <a:endParaRPr/>
          </a:p>
        </p:txBody>
      </p:sp>
      <p:pic>
        <p:nvPicPr>
          <p:cNvPr id="237" name="Google Shape;237;p14"/>
          <p:cNvPicPr preferRelativeResize="0"/>
          <p:nvPr/>
        </p:nvPicPr>
        <p:blipFill rotWithShape="1">
          <a:blip r:embed="rId3">
            <a:alphaModFix/>
          </a:blip>
          <a:srcRect b="0" l="0" r="0" t="0"/>
          <a:stretch/>
        </p:blipFill>
        <p:spPr>
          <a:xfrm>
            <a:off x="366948" y="637025"/>
            <a:ext cx="11110677" cy="6220975"/>
          </a:xfrm>
          <a:prstGeom prst="rect">
            <a:avLst/>
          </a:prstGeom>
          <a:noFill/>
          <a:ln>
            <a:noFill/>
          </a:ln>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5"/>
          <p:cNvSpPr txBox="1"/>
          <p:nvPr>
            <p:ph type="title"/>
          </p:nvPr>
        </p:nvSpPr>
        <p:spPr>
          <a:xfrm>
            <a:off x="366948" y="149162"/>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pic>
        <p:nvPicPr>
          <p:cNvPr id="243" name="Google Shape;243;p15"/>
          <p:cNvPicPr preferRelativeResize="0"/>
          <p:nvPr/>
        </p:nvPicPr>
        <p:blipFill rotWithShape="1">
          <a:blip r:embed="rId3">
            <a:alphaModFix/>
          </a:blip>
          <a:srcRect b="0" l="0" r="0" t="0"/>
          <a:stretch/>
        </p:blipFill>
        <p:spPr>
          <a:xfrm>
            <a:off x="786327" y="601735"/>
            <a:ext cx="10913772" cy="6107103"/>
          </a:xfrm>
          <a:prstGeom prst="rect">
            <a:avLst/>
          </a:prstGeom>
          <a:noFill/>
          <a:ln>
            <a:noFill/>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6"/>
          <p:cNvSpPr txBox="1"/>
          <p:nvPr>
            <p:ph type="title"/>
          </p:nvPr>
        </p:nvSpPr>
        <p:spPr>
          <a:xfrm>
            <a:off x="366948" y="149162"/>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249" name="Google Shape;249;p16"/>
          <p:cNvSpPr txBox="1"/>
          <p:nvPr>
            <p:ph idx="1" type="body"/>
          </p:nvPr>
        </p:nvSpPr>
        <p:spPr>
          <a:xfrm>
            <a:off x="366948" y="690283"/>
            <a:ext cx="7226158" cy="42134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980"/>
              <a:buNone/>
            </a:pPr>
            <a:r>
              <a:rPr lang="en-US" sz="1400"/>
              <a:t> </a:t>
            </a:r>
            <a:endParaRPr/>
          </a:p>
        </p:txBody>
      </p:sp>
      <p:pic>
        <p:nvPicPr>
          <p:cNvPr id="250" name="Google Shape;250;p16"/>
          <p:cNvPicPr preferRelativeResize="0"/>
          <p:nvPr/>
        </p:nvPicPr>
        <p:blipFill rotWithShape="1">
          <a:blip r:embed="rId3">
            <a:alphaModFix/>
          </a:blip>
          <a:srcRect b="0" l="611" r="537" t="0"/>
          <a:stretch/>
        </p:blipFill>
        <p:spPr>
          <a:xfrm>
            <a:off x="866775" y="690282"/>
            <a:ext cx="10534650" cy="5938275"/>
          </a:xfrm>
          <a:prstGeom prst="rect">
            <a:avLst/>
          </a:prstGeom>
          <a:noFill/>
          <a:ln>
            <a:noFill/>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ph type="title"/>
          </p:nvPr>
        </p:nvSpPr>
        <p:spPr>
          <a:xfrm>
            <a:off x="295276" y="512339"/>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Business Recommendation</a:t>
            </a:r>
            <a:endParaRPr/>
          </a:p>
        </p:txBody>
      </p:sp>
      <p:sp>
        <p:nvSpPr>
          <p:cNvPr id="256" name="Google Shape;256;p17"/>
          <p:cNvSpPr txBox="1"/>
          <p:nvPr>
            <p:ph idx="1" type="body"/>
          </p:nvPr>
        </p:nvSpPr>
        <p:spPr>
          <a:xfrm>
            <a:off x="295276" y="1490384"/>
            <a:ext cx="5095874" cy="4310341"/>
          </a:xfrm>
          <a:prstGeom prst="rect">
            <a:avLst/>
          </a:prstGeom>
          <a:solidFill>
            <a:srgbClr val="F2F2F2">
              <a:alpha val="71764"/>
            </a:srgbClr>
          </a:solid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980"/>
              <a:buNone/>
            </a:pPr>
            <a:r>
              <a:rPr lang="en-US" sz="1400">
                <a:solidFill>
                  <a:schemeClr val="dk1"/>
                </a:solidFill>
                <a:latin typeface="Calibri"/>
                <a:ea typeface="Calibri"/>
                <a:cs typeface="Calibri"/>
                <a:sym typeface="Calibri"/>
              </a:rPr>
              <a:t>Pada dataset pemesanan tiket penerbangan ini dapat kita lihat perbandingan yang sangat signifikan pada penerbangan kelas Ekonomi dengan total 206666 pemesanan sedangkan pada penerbangan kelas Bisnis dengan total dengan hanya 93487 pemesanan. Dengan perbandingan ini, kita dapat menyimpulkan bahwa kemungkinan tarif penerbangan, waktu penerbangan dan kota asal &amp; tujuan penerbangan di kelas Bisnis harus lebih bervariasi untuk menaikkan penjualan penerbangan di kelas bisnis. </a:t>
            </a:r>
            <a:endParaRPr/>
          </a:p>
          <a:p>
            <a:pPr indent="0" lvl="0" marL="369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0" lvl="0" marL="36900" rtl="0" algn="just">
              <a:lnSpc>
                <a:spcPct val="110000"/>
              </a:lnSpc>
              <a:spcBef>
                <a:spcPts val="880"/>
              </a:spcBef>
              <a:spcAft>
                <a:spcPts val="0"/>
              </a:spcAft>
              <a:buSzPts val="980"/>
              <a:buNone/>
            </a:pPr>
            <a:r>
              <a:rPr lang="en-US" sz="1400">
                <a:solidFill>
                  <a:schemeClr val="dk1"/>
                </a:solidFill>
                <a:latin typeface="Calibri"/>
                <a:ea typeface="Calibri"/>
                <a:cs typeface="Calibri"/>
                <a:sym typeface="Calibri"/>
              </a:rPr>
              <a:t>Dapat kita lihat di perhitungan rata-rata tarif penerbangan di Ekonomi (~$6.572), dan rata-rata tarif penerbangan kelas Bisnis (~$52.540), sekitar 8 kali lebih mahal dari Ekonomi. Bisa disimpulkan bahwa tarif penerbangan Bisnis sangat mahal, dan hal ini yang mungkin menyebabkan tingkat pemesanan penerbangan maskapai dengan kelas Bisnis cukup rendah dibandingkan kelas Ekonomi. Maka penentuan harga tarif penerbangan kelas Bisnis dapat dianalisa ulang sehingga tidak terlalu mahal.</a:t>
            </a:r>
            <a:endParaRPr/>
          </a:p>
          <a:p>
            <a:pPr indent="0" lvl="0" marL="369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166370" lvl="0" marL="2655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166370" lvl="0" marL="2655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166370" lvl="0" marL="2655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0" lvl="0" marL="369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p:txBody>
      </p:sp>
      <p:pic>
        <p:nvPicPr>
          <p:cNvPr id="257" name="Google Shape;257;p17"/>
          <p:cNvPicPr preferRelativeResize="0"/>
          <p:nvPr/>
        </p:nvPicPr>
        <p:blipFill rotWithShape="1">
          <a:blip r:embed="rId3">
            <a:alphaModFix/>
          </a:blip>
          <a:srcRect b="0" l="0" r="0" t="0"/>
          <a:stretch/>
        </p:blipFill>
        <p:spPr>
          <a:xfrm>
            <a:off x="5726218" y="1490384"/>
            <a:ext cx="5299632" cy="2567267"/>
          </a:xfrm>
          <a:prstGeom prst="rect">
            <a:avLst/>
          </a:prstGeom>
          <a:noFill/>
          <a:ln>
            <a:noFill/>
          </a:ln>
        </p:spPr>
      </p:pic>
      <p:pic>
        <p:nvPicPr>
          <p:cNvPr id="258" name="Google Shape;258;p17"/>
          <p:cNvPicPr preferRelativeResize="0"/>
          <p:nvPr/>
        </p:nvPicPr>
        <p:blipFill rotWithShape="1">
          <a:blip r:embed="rId4">
            <a:alphaModFix/>
          </a:blip>
          <a:srcRect b="0" l="0" r="0" t="0"/>
          <a:stretch/>
        </p:blipFill>
        <p:spPr>
          <a:xfrm>
            <a:off x="5726218" y="4158046"/>
            <a:ext cx="2263336" cy="2270957"/>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type="title"/>
          </p:nvPr>
        </p:nvSpPr>
        <p:spPr>
          <a:xfrm>
            <a:off x="295276" y="293264"/>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Business Recommendation</a:t>
            </a:r>
            <a:endParaRPr/>
          </a:p>
        </p:txBody>
      </p:sp>
      <p:pic>
        <p:nvPicPr>
          <p:cNvPr id="264" name="Google Shape;264;p18"/>
          <p:cNvPicPr preferRelativeResize="0"/>
          <p:nvPr/>
        </p:nvPicPr>
        <p:blipFill rotWithShape="1">
          <a:blip r:embed="rId3">
            <a:alphaModFix/>
          </a:blip>
          <a:srcRect b="0" l="0" r="0" t="0"/>
          <a:stretch/>
        </p:blipFill>
        <p:spPr>
          <a:xfrm>
            <a:off x="7572543" y="2218715"/>
            <a:ext cx="3076495" cy="3086854"/>
          </a:xfrm>
          <a:prstGeom prst="rect">
            <a:avLst/>
          </a:prstGeom>
          <a:noFill/>
          <a:ln>
            <a:noFill/>
          </a:ln>
        </p:spPr>
      </p:pic>
      <p:pic>
        <p:nvPicPr>
          <p:cNvPr id="265" name="Google Shape;265;p18"/>
          <p:cNvPicPr preferRelativeResize="0"/>
          <p:nvPr>
            <p:ph idx="1" type="body"/>
          </p:nvPr>
        </p:nvPicPr>
        <p:blipFill rotWithShape="1">
          <a:blip r:embed="rId4">
            <a:alphaModFix/>
          </a:blip>
          <a:srcRect b="0" l="0" r="0" t="0"/>
          <a:stretch/>
        </p:blipFill>
        <p:spPr>
          <a:xfrm>
            <a:off x="758171" y="911829"/>
            <a:ext cx="5442604" cy="2757346"/>
          </a:xfrm>
          <a:prstGeom prst="rect">
            <a:avLst/>
          </a:prstGeom>
          <a:noFill/>
          <a:ln>
            <a:noFill/>
          </a:ln>
          <a:effectLst>
            <a:outerShdw blurRad="25400">
              <a:srgbClr val="000000">
                <a:alpha val="45882"/>
              </a:srgbClr>
            </a:outerShdw>
          </a:effectLst>
        </p:spPr>
      </p:pic>
      <p:pic>
        <p:nvPicPr>
          <p:cNvPr id="266" name="Google Shape;266;p18"/>
          <p:cNvPicPr preferRelativeResize="0"/>
          <p:nvPr/>
        </p:nvPicPr>
        <p:blipFill rotWithShape="1">
          <a:blip r:embed="rId5">
            <a:alphaModFix/>
          </a:blip>
          <a:srcRect b="0" l="0" r="0" t="0"/>
          <a:stretch/>
        </p:blipFill>
        <p:spPr>
          <a:xfrm>
            <a:off x="775075" y="3762142"/>
            <a:ext cx="5408795" cy="280259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9"/>
          <p:cNvSpPr txBox="1"/>
          <p:nvPr>
            <p:ph type="title"/>
          </p:nvPr>
        </p:nvSpPr>
        <p:spPr>
          <a:xfrm>
            <a:off x="366948" y="149162"/>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Business Recommendation</a:t>
            </a:r>
            <a:endParaRPr/>
          </a:p>
        </p:txBody>
      </p:sp>
      <p:sp>
        <p:nvSpPr>
          <p:cNvPr id="272" name="Google Shape;272;p19"/>
          <p:cNvSpPr txBox="1"/>
          <p:nvPr>
            <p:ph idx="1" type="body"/>
          </p:nvPr>
        </p:nvSpPr>
        <p:spPr>
          <a:xfrm>
            <a:off x="509823" y="767727"/>
            <a:ext cx="4633678" cy="2337422"/>
          </a:xfrm>
          <a:prstGeom prst="rect">
            <a:avLst/>
          </a:prstGeom>
          <a:solidFill>
            <a:srgbClr val="F2F2F2">
              <a:alpha val="71764"/>
            </a:srgbClr>
          </a:solid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980"/>
              <a:buNone/>
            </a:pPr>
            <a:r>
              <a:rPr lang="en-US" sz="1400">
                <a:solidFill>
                  <a:schemeClr val="dk1"/>
                </a:solidFill>
                <a:latin typeface="Calibri"/>
                <a:ea typeface="Calibri"/>
                <a:cs typeface="Calibri"/>
                <a:sym typeface="Calibri"/>
              </a:rPr>
              <a:t>Pada umumnya, waktu pemesanan memang memiliki perbedaan tarif namun jika kita melihat dari trend penjualan tiket penerbangan saat ini, kenaikan tarif sangat tidak efektif untuk mendapatkan penjualan yang maksimal. Mungkin kenaikan tarif penerbangan dapat dilakukan hanya pada saat Peak Season, misalnya saat long holiday. Namun pada kelas Bisnis seharusnya tidak memiliki kenaikan tarif karena dari data pemesanan di atas, penerbangan di kelas Bisnis masih kurang peminat.</a:t>
            </a:r>
            <a:endParaRPr/>
          </a:p>
          <a:p>
            <a:pPr indent="0" lvl="0" marL="369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0" lvl="0" marL="369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166370" lvl="0" marL="2655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0" lvl="0" marL="369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p:txBody>
      </p:sp>
      <p:pic>
        <p:nvPicPr>
          <p:cNvPr id="273" name="Google Shape;273;p19"/>
          <p:cNvPicPr preferRelativeResize="0"/>
          <p:nvPr/>
        </p:nvPicPr>
        <p:blipFill rotWithShape="1">
          <a:blip r:embed="rId3">
            <a:alphaModFix/>
          </a:blip>
          <a:srcRect b="0" l="0" r="0" t="0"/>
          <a:stretch/>
        </p:blipFill>
        <p:spPr>
          <a:xfrm>
            <a:off x="5887649" y="3429000"/>
            <a:ext cx="5221880" cy="2752726"/>
          </a:xfrm>
          <a:prstGeom prst="rect">
            <a:avLst/>
          </a:prstGeom>
          <a:noFill/>
          <a:ln>
            <a:noFill/>
          </a:ln>
        </p:spPr>
      </p:pic>
      <p:pic>
        <p:nvPicPr>
          <p:cNvPr id="274" name="Google Shape;274;p19"/>
          <p:cNvPicPr preferRelativeResize="0"/>
          <p:nvPr/>
        </p:nvPicPr>
        <p:blipFill rotWithShape="1">
          <a:blip r:embed="rId4">
            <a:alphaModFix/>
          </a:blip>
          <a:srcRect b="0" l="0" r="0" t="0"/>
          <a:stretch/>
        </p:blipFill>
        <p:spPr>
          <a:xfrm>
            <a:off x="509823" y="3429000"/>
            <a:ext cx="5161791" cy="2752726"/>
          </a:xfrm>
          <a:prstGeom prst="rect">
            <a:avLst/>
          </a:prstGeom>
          <a:noFill/>
          <a:ln>
            <a:noFill/>
          </a:ln>
        </p:spPr>
      </p:pic>
      <p:pic>
        <p:nvPicPr>
          <p:cNvPr id="275" name="Google Shape;275;p19"/>
          <p:cNvPicPr preferRelativeResize="0"/>
          <p:nvPr/>
        </p:nvPicPr>
        <p:blipFill rotWithShape="1">
          <a:blip r:embed="rId5">
            <a:alphaModFix/>
          </a:blip>
          <a:srcRect b="0" l="0" r="0" t="0"/>
          <a:stretch/>
        </p:blipFill>
        <p:spPr>
          <a:xfrm>
            <a:off x="5543829" y="767727"/>
            <a:ext cx="3629666" cy="2384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
          <p:cNvSpPr txBox="1"/>
          <p:nvPr>
            <p:ph type="title"/>
          </p:nvPr>
        </p:nvSpPr>
        <p:spPr>
          <a:xfrm>
            <a:off x="919119" y="885825"/>
            <a:ext cx="5567687" cy="78889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Sorts Mill Goudy"/>
              <a:buNone/>
            </a:pPr>
            <a:r>
              <a:rPr lang="en-US" sz="3600">
                <a:solidFill>
                  <a:srgbClr val="3F3F3F"/>
                </a:solidFill>
              </a:rPr>
              <a:t>Frilantika Kusuma Wardani</a:t>
            </a:r>
            <a:br>
              <a:rPr lang="en-US" sz="3600">
                <a:solidFill>
                  <a:srgbClr val="3F3F3F"/>
                </a:solidFill>
              </a:rPr>
            </a:br>
            <a:endParaRPr sz="3600">
              <a:solidFill>
                <a:srgbClr val="3F3F3F"/>
              </a:solidFill>
            </a:endParaRPr>
          </a:p>
        </p:txBody>
      </p:sp>
      <p:sp>
        <p:nvSpPr>
          <p:cNvPr id="151" name="Google Shape;151;p2"/>
          <p:cNvSpPr txBox="1"/>
          <p:nvPr>
            <p:ph idx="1" type="body"/>
          </p:nvPr>
        </p:nvSpPr>
        <p:spPr>
          <a:xfrm>
            <a:off x="919119" y="1789019"/>
            <a:ext cx="10353762" cy="3714749"/>
          </a:xfrm>
          <a:prstGeom prst="rect">
            <a:avLst/>
          </a:prstGeom>
          <a:solidFill>
            <a:schemeClr val="lt1">
              <a:alpha val="30980"/>
            </a:schemeClr>
          </a:solid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36900" rtl="0" algn="l">
              <a:lnSpc>
                <a:spcPct val="110000"/>
              </a:lnSpc>
              <a:spcBef>
                <a:spcPts val="0"/>
              </a:spcBef>
              <a:spcAft>
                <a:spcPts val="0"/>
              </a:spcAft>
              <a:buSzPts val="1610"/>
              <a:buNone/>
            </a:pPr>
            <a:r>
              <a:rPr b="1" lang="en-US">
                <a:solidFill>
                  <a:schemeClr val="dk1"/>
                </a:solidFill>
              </a:rPr>
              <a:t>Education : Teknik Pertanian, Universitas Brawijaya, Malang</a:t>
            </a:r>
            <a:endParaRPr/>
          </a:p>
          <a:p>
            <a:pPr indent="0" lvl="0" marL="36900" rtl="0" algn="l">
              <a:lnSpc>
                <a:spcPct val="110000"/>
              </a:lnSpc>
              <a:spcBef>
                <a:spcPts val="1060"/>
              </a:spcBef>
              <a:spcAft>
                <a:spcPts val="0"/>
              </a:spcAft>
              <a:buSzPts val="1610"/>
              <a:buNone/>
            </a:pPr>
            <a:r>
              <a:rPr b="1" lang="en-US">
                <a:solidFill>
                  <a:schemeClr val="dk1"/>
                </a:solidFill>
              </a:rPr>
              <a:t>Work Experience : </a:t>
            </a:r>
            <a:endParaRPr/>
          </a:p>
          <a:p>
            <a:pPr indent="-306000" lvl="0" marL="342900" rtl="0" algn="l">
              <a:lnSpc>
                <a:spcPct val="110000"/>
              </a:lnSpc>
              <a:spcBef>
                <a:spcPts val="1060"/>
              </a:spcBef>
              <a:spcAft>
                <a:spcPts val="0"/>
              </a:spcAft>
              <a:buSzPts val="1610"/>
              <a:buFont typeface="Sorts Mill Goudy"/>
              <a:buChar char="-"/>
            </a:pPr>
            <a:r>
              <a:rPr b="1" lang="en-US">
                <a:solidFill>
                  <a:schemeClr val="dk1"/>
                </a:solidFill>
              </a:rPr>
              <a:t>Customer Management Specialist, PT. Cyberindo Aditama  (2020-Present)</a:t>
            </a:r>
            <a:endParaRPr/>
          </a:p>
          <a:p>
            <a:pPr indent="-306000" lvl="0" marL="342900" rtl="0" algn="l">
              <a:lnSpc>
                <a:spcPct val="110000"/>
              </a:lnSpc>
              <a:spcBef>
                <a:spcPts val="1060"/>
              </a:spcBef>
              <a:spcAft>
                <a:spcPts val="0"/>
              </a:spcAft>
              <a:buSzPts val="1610"/>
              <a:buFont typeface="Sorts Mill Goudy"/>
              <a:buChar char="-"/>
            </a:pPr>
            <a:r>
              <a:rPr b="1" lang="en-US">
                <a:solidFill>
                  <a:schemeClr val="dk1"/>
                </a:solidFill>
              </a:rPr>
              <a:t>Content Strategist, LINE corp. Indonesia (2019-2020)</a:t>
            </a:r>
            <a:endParaRPr/>
          </a:p>
          <a:p>
            <a:pPr indent="-306000" lvl="0" marL="342900" rtl="0" algn="l">
              <a:lnSpc>
                <a:spcPct val="110000"/>
              </a:lnSpc>
              <a:spcBef>
                <a:spcPts val="1060"/>
              </a:spcBef>
              <a:spcAft>
                <a:spcPts val="0"/>
              </a:spcAft>
              <a:buSzPts val="1610"/>
              <a:buFont typeface="Sorts Mill Goudy"/>
              <a:buChar char="-"/>
            </a:pPr>
            <a:r>
              <a:rPr b="1" lang="en-US">
                <a:solidFill>
                  <a:schemeClr val="dk1"/>
                </a:solidFill>
              </a:rPr>
              <a:t>Admin Procurement Officer, ATRBPN Jakarta Barat (2018-2019)</a:t>
            </a:r>
            <a:endParaRPr/>
          </a:p>
          <a:p>
            <a:pPr indent="-203764" lvl="0" marL="342900" rtl="0" algn="l">
              <a:lnSpc>
                <a:spcPct val="110000"/>
              </a:lnSpc>
              <a:spcBef>
                <a:spcPts val="1060"/>
              </a:spcBef>
              <a:spcAft>
                <a:spcPts val="0"/>
              </a:spcAft>
              <a:buSzPts val="1610"/>
              <a:buFont typeface="Sorts Mill Goudy"/>
              <a:buNone/>
            </a:pPr>
            <a:r>
              <a:t/>
            </a:r>
            <a:endParaRPr b="1">
              <a:solidFill>
                <a:schemeClr val="dk1"/>
              </a:solidFill>
            </a:endParaRPr>
          </a:p>
          <a:p>
            <a:pPr indent="0" lvl="0" marL="36900" rtl="0" algn="l">
              <a:lnSpc>
                <a:spcPct val="110000"/>
              </a:lnSpc>
              <a:spcBef>
                <a:spcPts val="1060"/>
              </a:spcBef>
              <a:spcAft>
                <a:spcPts val="0"/>
              </a:spcAft>
              <a:buSzPts val="1610"/>
              <a:buNone/>
            </a:pPr>
            <a:r>
              <a:rPr b="1" lang="en-US">
                <a:solidFill>
                  <a:schemeClr val="dk1"/>
                </a:solidFill>
              </a:rPr>
              <a:t>Informal Education : Dibimbing.Id</a:t>
            </a:r>
            <a:endParaRPr b="1">
              <a:solidFill>
                <a:schemeClr val="dk1"/>
              </a:solidFill>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366948" y="149162"/>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Business Recommendation</a:t>
            </a:r>
            <a:endParaRPr/>
          </a:p>
        </p:txBody>
      </p:sp>
      <p:sp>
        <p:nvSpPr>
          <p:cNvPr id="281" name="Google Shape;281;p20"/>
          <p:cNvSpPr txBox="1"/>
          <p:nvPr>
            <p:ph idx="1" type="body"/>
          </p:nvPr>
        </p:nvSpPr>
        <p:spPr>
          <a:xfrm>
            <a:off x="366948" y="826154"/>
            <a:ext cx="4795603" cy="5205692"/>
          </a:xfrm>
          <a:prstGeom prst="rect">
            <a:avLst/>
          </a:prstGeom>
          <a:solidFill>
            <a:srgbClr val="F2F2F2">
              <a:alpha val="71764"/>
            </a:srgbClr>
          </a:solid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980"/>
              <a:buNone/>
            </a:pPr>
            <a:r>
              <a:rPr lang="en-US" sz="1400">
                <a:solidFill>
                  <a:schemeClr val="dk1"/>
                </a:solidFill>
                <a:latin typeface="Calibri"/>
                <a:ea typeface="Calibri"/>
                <a:cs typeface="Calibri"/>
                <a:sym typeface="Calibri"/>
              </a:rPr>
              <a:t>Dari data penerbangan Maskapai Airlines dapat disimpulkan bahwa maskapai tersebut memiliki tarif yang sangat terjangkau namun penjualan tiket tertinggi ada pada Vistara Air. Hal ini dapat dikatakan bahwa tarif penerbangan tidak mempengaruhi minat orang untuk membeli karena mungkin waktu penerbangan, kota asal dan tujuan penerbangan kurang bervariasi. Dengan kesimpulan tersebut dapat direkomendasikan kepada Maskapai AirAsia untuk lebih memperbaiki waktu penerbangan dan kota penerbangan yang telah berjalan saat ini.</a:t>
            </a:r>
            <a:endParaRPr/>
          </a:p>
          <a:p>
            <a:pPr indent="0" lvl="0" marL="36900" rtl="0" algn="just">
              <a:lnSpc>
                <a:spcPct val="110000"/>
              </a:lnSpc>
              <a:spcBef>
                <a:spcPts val="880"/>
              </a:spcBef>
              <a:spcAft>
                <a:spcPts val="0"/>
              </a:spcAft>
              <a:buSzPts val="980"/>
              <a:buNone/>
            </a:pPr>
            <a:r>
              <a:rPr lang="en-US" sz="1400">
                <a:solidFill>
                  <a:srgbClr val="262626"/>
                </a:solidFill>
                <a:latin typeface="Calibri"/>
                <a:ea typeface="Calibri"/>
                <a:cs typeface="Calibri"/>
                <a:sym typeface="Calibri"/>
              </a:rPr>
              <a:t>Vistara Airlines memiliki kelebihan: </a:t>
            </a:r>
            <a:endParaRPr/>
          </a:p>
          <a:p>
            <a:pPr indent="0" lvl="0" marL="36900" rtl="0" algn="just">
              <a:lnSpc>
                <a:spcPct val="110000"/>
              </a:lnSpc>
              <a:spcBef>
                <a:spcPts val="880"/>
              </a:spcBef>
              <a:spcAft>
                <a:spcPts val="0"/>
              </a:spcAft>
              <a:buSzPts val="980"/>
              <a:buNone/>
            </a:pPr>
            <a:r>
              <a:rPr lang="en-US" sz="1400">
                <a:solidFill>
                  <a:srgbClr val="262626"/>
                </a:solidFill>
                <a:latin typeface="Calibri"/>
                <a:ea typeface="Calibri"/>
                <a:cs typeface="Calibri"/>
                <a:sym typeface="Calibri"/>
              </a:rPr>
              <a:t>- Keterkaitan yang kuat dengan TATA dan Singapore Airlines sebagai entitas induknya (prestige)</a:t>
            </a:r>
            <a:endParaRPr/>
          </a:p>
          <a:p>
            <a:pPr indent="0" lvl="0" marL="36900" rtl="0" algn="just">
              <a:lnSpc>
                <a:spcPct val="110000"/>
              </a:lnSpc>
              <a:spcBef>
                <a:spcPts val="880"/>
              </a:spcBef>
              <a:spcAft>
                <a:spcPts val="0"/>
              </a:spcAft>
              <a:buSzPts val="980"/>
              <a:buNone/>
            </a:pPr>
            <a:r>
              <a:rPr lang="en-US" sz="1400">
                <a:solidFill>
                  <a:srgbClr val="262626"/>
                </a:solidFill>
                <a:latin typeface="Calibri"/>
                <a:ea typeface="Calibri"/>
                <a:cs typeface="Calibri"/>
                <a:sym typeface="Calibri"/>
              </a:rPr>
              <a:t>- Vistara memberikan pengalaman penerbangan yang luar biasa bahkan di kelas Ekonomi dengan makanan sebagai bagian dari tiket normal</a:t>
            </a:r>
            <a:endParaRPr/>
          </a:p>
          <a:p>
            <a:pPr indent="0" lvl="0" marL="36900" rtl="0" algn="just">
              <a:lnSpc>
                <a:spcPct val="110000"/>
              </a:lnSpc>
              <a:spcBef>
                <a:spcPts val="880"/>
              </a:spcBef>
              <a:spcAft>
                <a:spcPts val="0"/>
              </a:spcAft>
              <a:buSzPts val="980"/>
              <a:buNone/>
            </a:pPr>
            <a:r>
              <a:rPr lang="en-US" sz="1400">
                <a:solidFill>
                  <a:srgbClr val="262626"/>
                </a:solidFill>
                <a:latin typeface="Calibri"/>
                <a:ea typeface="Calibri"/>
                <a:cs typeface="Calibri"/>
                <a:sym typeface="Calibri"/>
              </a:rPr>
              <a:t>- Iklan dan branding yang luar biasa telah meningkatkan kehadirannya di industri maskapai penerbangan India.</a:t>
            </a:r>
            <a:endParaRPr sz="1400">
              <a:solidFill>
                <a:srgbClr val="262626"/>
              </a:solidFill>
              <a:latin typeface="Calibri"/>
              <a:ea typeface="Calibri"/>
              <a:cs typeface="Calibri"/>
              <a:sym typeface="Calibri"/>
            </a:endParaRPr>
          </a:p>
          <a:p>
            <a:pPr indent="0" lvl="0" marL="36900" rtl="0" algn="just">
              <a:lnSpc>
                <a:spcPct val="110000"/>
              </a:lnSpc>
              <a:spcBef>
                <a:spcPts val="880"/>
              </a:spcBef>
              <a:spcAft>
                <a:spcPts val="0"/>
              </a:spcAft>
              <a:buSzPts val="980"/>
              <a:buNone/>
            </a:pPr>
            <a:r>
              <a:rPr lang="en-US" sz="1400">
                <a:solidFill>
                  <a:schemeClr val="dk1"/>
                </a:solidFill>
                <a:latin typeface="Calibri"/>
                <a:ea typeface="Calibri"/>
                <a:cs typeface="Calibri"/>
                <a:sym typeface="Calibri"/>
              </a:rPr>
              <a:t>	</a:t>
            </a:r>
            <a:endParaRPr/>
          </a:p>
          <a:p>
            <a:pPr indent="-166370" lvl="0" marL="2655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166370" lvl="0" marL="2655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166370" lvl="0" marL="2655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a:p>
            <a:pPr indent="0" lvl="0" marL="36900" rtl="0" algn="just">
              <a:lnSpc>
                <a:spcPct val="110000"/>
              </a:lnSpc>
              <a:spcBef>
                <a:spcPts val="880"/>
              </a:spcBef>
              <a:spcAft>
                <a:spcPts val="0"/>
              </a:spcAft>
              <a:buSzPts val="980"/>
              <a:buNone/>
            </a:pPr>
            <a:r>
              <a:t/>
            </a:r>
            <a:endParaRPr sz="1400">
              <a:solidFill>
                <a:schemeClr val="dk1"/>
              </a:solidFill>
              <a:latin typeface="Calibri"/>
              <a:ea typeface="Calibri"/>
              <a:cs typeface="Calibri"/>
              <a:sym typeface="Calibri"/>
            </a:endParaRPr>
          </a:p>
        </p:txBody>
      </p:sp>
      <p:pic>
        <p:nvPicPr>
          <p:cNvPr id="282" name="Google Shape;282;p20"/>
          <p:cNvPicPr preferRelativeResize="0"/>
          <p:nvPr/>
        </p:nvPicPr>
        <p:blipFill rotWithShape="1">
          <a:blip r:embed="rId3">
            <a:alphaModFix/>
          </a:blip>
          <a:srcRect b="0" l="0" r="0" t="0"/>
          <a:stretch/>
        </p:blipFill>
        <p:spPr>
          <a:xfrm>
            <a:off x="5543829" y="826154"/>
            <a:ext cx="6173502" cy="3053042"/>
          </a:xfrm>
          <a:prstGeom prst="rect">
            <a:avLst/>
          </a:prstGeom>
          <a:noFill/>
          <a:ln>
            <a:noFill/>
          </a:ln>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1033698" y="3010460"/>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Sorts Mill Goudy"/>
              <a:buNone/>
            </a:pPr>
            <a:r>
              <a:rPr lang="en-US" sz="4000">
                <a:solidFill>
                  <a:schemeClr val="dk1"/>
                </a:solidFill>
              </a:rPr>
              <a:t>Thankyou!</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924443" y="531719"/>
            <a:ext cx="5567687" cy="96202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Sorts Mill Goudy"/>
              <a:buNone/>
            </a:pPr>
            <a:r>
              <a:rPr lang="en-US" sz="3600">
                <a:solidFill>
                  <a:schemeClr val="dk1"/>
                </a:solidFill>
              </a:rPr>
              <a:t>Frilantika Kusuma Wardani</a:t>
            </a:r>
            <a:br>
              <a:rPr lang="en-US" sz="3600">
                <a:solidFill>
                  <a:schemeClr val="dk1"/>
                </a:solidFill>
              </a:rPr>
            </a:br>
            <a:endParaRPr sz="3600">
              <a:solidFill>
                <a:schemeClr val="dk1"/>
              </a:solidFill>
            </a:endParaRPr>
          </a:p>
        </p:txBody>
      </p:sp>
      <p:sp>
        <p:nvSpPr>
          <p:cNvPr id="157" name="Google Shape;157;p3"/>
          <p:cNvSpPr txBox="1"/>
          <p:nvPr>
            <p:ph idx="1" type="body"/>
          </p:nvPr>
        </p:nvSpPr>
        <p:spPr>
          <a:xfrm>
            <a:off x="913795" y="1493745"/>
            <a:ext cx="10353762" cy="2906806"/>
          </a:xfrm>
          <a:prstGeom prst="rect">
            <a:avLst/>
          </a:prstGeom>
          <a:solidFill>
            <a:schemeClr val="lt1">
              <a:alpha val="57647"/>
            </a:schemeClr>
          </a:solid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rtl="0" algn="l">
              <a:lnSpc>
                <a:spcPct val="110000"/>
              </a:lnSpc>
              <a:spcBef>
                <a:spcPts val="0"/>
              </a:spcBef>
              <a:spcAft>
                <a:spcPts val="0"/>
              </a:spcAft>
              <a:buSzPts val="1610"/>
              <a:buFont typeface="Sorts Mill Goudy"/>
              <a:buChar char="-"/>
            </a:pPr>
            <a:r>
              <a:rPr lang="en-US">
                <a:solidFill>
                  <a:schemeClr val="dk1"/>
                </a:solidFill>
              </a:rPr>
              <a:t>Soft Skills : Microsoft Office, Python (Basic Level), Adobe Premiere, Adobe Photoshop, Google Workspace (Basic Level) </a:t>
            </a:r>
            <a:endParaRPr/>
          </a:p>
          <a:p>
            <a:pPr indent="-306000" lvl="0" marL="342900" rtl="0" algn="l">
              <a:lnSpc>
                <a:spcPct val="110000"/>
              </a:lnSpc>
              <a:spcBef>
                <a:spcPts val="1060"/>
              </a:spcBef>
              <a:spcAft>
                <a:spcPts val="0"/>
              </a:spcAft>
              <a:buSzPts val="1610"/>
              <a:buFont typeface="Sorts Mill Goudy"/>
              <a:buChar char="-"/>
            </a:pPr>
            <a:r>
              <a:rPr lang="en-US">
                <a:solidFill>
                  <a:schemeClr val="dk1"/>
                </a:solidFill>
              </a:rPr>
              <a:t>Hard Skills : Quality Control, Customer Management, Management Asset, Content Strategist, Procurement, Management Database, Entry Data, Data Science, Secretary, SEO Writing, In-Depth Writing </a:t>
            </a:r>
            <a:endParaRPr/>
          </a:p>
          <a:p>
            <a:pPr indent="-306000" lvl="0" marL="342900" rtl="0" algn="l">
              <a:lnSpc>
                <a:spcPct val="110000"/>
              </a:lnSpc>
              <a:spcBef>
                <a:spcPts val="1060"/>
              </a:spcBef>
              <a:spcAft>
                <a:spcPts val="0"/>
              </a:spcAft>
              <a:buSzPts val="1610"/>
              <a:buFont typeface="Sorts Mill Goudy"/>
              <a:buChar char="-"/>
            </a:pPr>
            <a:r>
              <a:rPr lang="en-US">
                <a:solidFill>
                  <a:schemeClr val="dk1"/>
                </a:solidFill>
              </a:rPr>
              <a:t>Language : Bahasa Indonesia (Native), English (Profesional Working Proficiency)</a:t>
            </a:r>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type="title"/>
          </p:nvPr>
        </p:nvSpPr>
        <p:spPr>
          <a:xfrm>
            <a:off x="913795" y="609600"/>
            <a:ext cx="8158487" cy="78889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Sorts Mill Goudy"/>
              <a:buNone/>
            </a:pPr>
            <a:r>
              <a:rPr lang="en-US" sz="3600">
                <a:solidFill>
                  <a:schemeClr val="dk1"/>
                </a:solidFill>
              </a:rPr>
              <a:t>Personal Project Overview</a:t>
            </a:r>
            <a:br>
              <a:rPr lang="en-US" sz="3600">
                <a:solidFill>
                  <a:schemeClr val="dk1"/>
                </a:solidFill>
              </a:rPr>
            </a:br>
            <a:endParaRPr sz="3600">
              <a:solidFill>
                <a:schemeClr val="dk1"/>
              </a:solidFill>
            </a:endParaRPr>
          </a:p>
        </p:txBody>
      </p:sp>
      <p:sp>
        <p:nvSpPr>
          <p:cNvPr id="163" name="Google Shape;163;p4"/>
          <p:cNvSpPr txBox="1"/>
          <p:nvPr>
            <p:ph idx="1" type="body"/>
          </p:nvPr>
        </p:nvSpPr>
        <p:spPr>
          <a:xfrm>
            <a:off x="913795" y="1493744"/>
            <a:ext cx="10353762" cy="3714749"/>
          </a:xfrm>
          <a:prstGeom prst="rect">
            <a:avLst/>
          </a:prstGeom>
          <a:solidFill>
            <a:schemeClr val="lt1">
              <a:alpha val="57647"/>
            </a:schemeClr>
          </a:solidFill>
          <a:ln>
            <a:noFill/>
          </a:ln>
          <a:effectLst>
            <a:outerShdw blurRad="25400">
              <a:srgbClr val="000000">
                <a:alpha val="45882"/>
              </a:srgbClr>
            </a:outerShdw>
          </a:effectLst>
        </p:spPr>
        <p:txBody>
          <a:bodyPr anchorCtr="0" anchor="t" bIns="45700" lIns="91425" spcFirstLastPara="1" rIns="91425" wrap="square" tIns="45700">
            <a:normAutofit fontScale="70000" lnSpcReduction="20000"/>
          </a:bodyPr>
          <a:lstStyle/>
          <a:p>
            <a:pPr indent="0" lvl="0" marL="36900" rtl="0" algn="l">
              <a:lnSpc>
                <a:spcPct val="110000"/>
              </a:lnSpc>
              <a:spcBef>
                <a:spcPts val="0"/>
              </a:spcBef>
              <a:spcAft>
                <a:spcPts val="0"/>
              </a:spcAft>
              <a:buSzPct val="70000"/>
              <a:buNone/>
            </a:pPr>
            <a:r>
              <a:rPr b="1" lang="en-US">
                <a:solidFill>
                  <a:schemeClr val="dk1"/>
                </a:solidFill>
              </a:rPr>
              <a:t>Dalam masa pembelajaran di Dibimbing.id saya telah mengerjakan project yang sangat bermanfaat untuk menambah ilmu dan pengetahuan saya di bidang Data Science. Berikut ini adalah project yang telah saya kerjakan:</a:t>
            </a:r>
            <a:endParaRPr/>
          </a:p>
          <a:p>
            <a:pPr indent="-306000" lvl="0" marL="342900" rtl="0" algn="l">
              <a:lnSpc>
                <a:spcPct val="110000"/>
              </a:lnSpc>
              <a:spcBef>
                <a:spcPts val="922"/>
              </a:spcBef>
              <a:spcAft>
                <a:spcPts val="0"/>
              </a:spcAft>
              <a:buSzPct val="70000"/>
              <a:buFont typeface="Sorts Mill Goudy"/>
              <a:buChar char="-"/>
            </a:pPr>
            <a:r>
              <a:rPr b="1" lang="en-US">
                <a:solidFill>
                  <a:schemeClr val="dk1"/>
                </a:solidFill>
              </a:rPr>
              <a:t>EDA (Exploratory Data Analysis) with Python</a:t>
            </a:r>
            <a:endParaRPr/>
          </a:p>
          <a:p>
            <a:pPr indent="-306000" lvl="0" marL="342900" rtl="0" algn="l">
              <a:lnSpc>
                <a:spcPct val="110000"/>
              </a:lnSpc>
              <a:spcBef>
                <a:spcPts val="922"/>
              </a:spcBef>
              <a:spcAft>
                <a:spcPts val="0"/>
              </a:spcAft>
              <a:buSzPct val="70000"/>
              <a:buFont typeface="Sorts Mill Goudy"/>
              <a:buChar char="-"/>
            </a:pPr>
            <a:r>
              <a:rPr b="1" lang="en-US">
                <a:solidFill>
                  <a:schemeClr val="dk1"/>
                </a:solidFill>
              </a:rPr>
              <a:t>Hypothesis Testing</a:t>
            </a:r>
            <a:endParaRPr/>
          </a:p>
          <a:p>
            <a:pPr indent="-306000" lvl="0" marL="342900" rtl="0" algn="l">
              <a:lnSpc>
                <a:spcPct val="110000"/>
              </a:lnSpc>
              <a:spcBef>
                <a:spcPts val="922"/>
              </a:spcBef>
              <a:spcAft>
                <a:spcPts val="0"/>
              </a:spcAft>
              <a:buSzPct val="70000"/>
              <a:buFont typeface="Sorts Mill Goudy"/>
              <a:buChar char="-"/>
            </a:pPr>
            <a:r>
              <a:rPr b="1" lang="en-US">
                <a:solidFill>
                  <a:schemeClr val="dk1"/>
                </a:solidFill>
              </a:rPr>
              <a:t>Data Manipulation with Python</a:t>
            </a:r>
            <a:endParaRPr/>
          </a:p>
          <a:p>
            <a:pPr indent="-306000" lvl="0" marL="342900" rtl="0" algn="l">
              <a:lnSpc>
                <a:spcPct val="110000"/>
              </a:lnSpc>
              <a:spcBef>
                <a:spcPts val="922"/>
              </a:spcBef>
              <a:spcAft>
                <a:spcPts val="0"/>
              </a:spcAft>
              <a:buSzPct val="70000"/>
              <a:buFont typeface="Sorts Mill Goudy"/>
              <a:buChar char="-"/>
            </a:pPr>
            <a:r>
              <a:rPr b="1" lang="en-US">
                <a:solidFill>
                  <a:schemeClr val="dk1"/>
                </a:solidFill>
              </a:rPr>
              <a:t>Database Exploration with SQL</a:t>
            </a:r>
            <a:endParaRPr/>
          </a:p>
          <a:p>
            <a:pPr indent="-306000" lvl="0" marL="342900" rtl="0" algn="l">
              <a:lnSpc>
                <a:spcPct val="110000"/>
              </a:lnSpc>
              <a:spcBef>
                <a:spcPts val="922"/>
              </a:spcBef>
              <a:spcAft>
                <a:spcPts val="0"/>
              </a:spcAft>
              <a:buSzPct val="70000"/>
              <a:buFont typeface="Sorts Mill Goudy"/>
              <a:buChar char="-"/>
            </a:pPr>
            <a:r>
              <a:rPr b="1" lang="en-US">
                <a:solidFill>
                  <a:schemeClr val="dk1"/>
                </a:solidFill>
              </a:rPr>
              <a:t>Extract Transfrom Load (ETL)</a:t>
            </a:r>
            <a:endParaRPr/>
          </a:p>
          <a:p>
            <a:pPr indent="-306000" lvl="0" marL="342900" rtl="0" algn="l">
              <a:lnSpc>
                <a:spcPct val="110000"/>
              </a:lnSpc>
              <a:spcBef>
                <a:spcPts val="922"/>
              </a:spcBef>
              <a:spcAft>
                <a:spcPts val="0"/>
              </a:spcAft>
              <a:buSzPct val="70000"/>
              <a:buFont typeface="Sorts Mill Goudy"/>
              <a:buChar char="-"/>
            </a:pPr>
            <a:r>
              <a:rPr b="1" lang="en-US">
                <a:solidFill>
                  <a:schemeClr val="dk1"/>
                </a:solidFill>
              </a:rPr>
              <a:t>Web scraping</a:t>
            </a:r>
            <a:endParaRPr/>
          </a:p>
          <a:p>
            <a:pPr indent="-306000" lvl="0" marL="342900" rtl="0" algn="l">
              <a:lnSpc>
                <a:spcPct val="110000"/>
              </a:lnSpc>
              <a:spcBef>
                <a:spcPts val="922"/>
              </a:spcBef>
              <a:spcAft>
                <a:spcPts val="0"/>
              </a:spcAft>
              <a:buSzPct val="70000"/>
              <a:buFont typeface="Sorts Mill Goudy"/>
              <a:buChar char="-"/>
            </a:pPr>
            <a:r>
              <a:rPr b="1" lang="en-US">
                <a:solidFill>
                  <a:schemeClr val="dk1"/>
                </a:solidFill>
              </a:rPr>
              <a:t>Upgrade CV</a:t>
            </a:r>
            <a:endParaRPr/>
          </a:p>
          <a:p>
            <a:pPr indent="-306000" lvl="0" marL="342900" rtl="0" algn="l">
              <a:lnSpc>
                <a:spcPct val="110000"/>
              </a:lnSpc>
              <a:spcBef>
                <a:spcPts val="922"/>
              </a:spcBef>
              <a:spcAft>
                <a:spcPts val="0"/>
              </a:spcAft>
              <a:buSzPct val="70000"/>
              <a:buFont typeface="Sorts Mill Goudy"/>
              <a:buChar char="-"/>
            </a:pPr>
            <a:r>
              <a:rPr b="1" lang="en-US">
                <a:solidFill>
                  <a:schemeClr val="dk1"/>
                </a:solidFill>
              </a:rPr>
              <a:t>Explore Web dashboard menggunakan PowerBI</a:t>
            </a:r>
            <a:endParaRPr b="1">
              <a:solidFill>
                <a:schemeClr val="dk1"/>
              </a:solidFil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ctrTitle"/>
          </p:nvPr>
        </p:nvSpPr>
        <p:spPr>
          <a:xfrm>
            <a:off x="739588" y="2329703"/>
            <a:ext cx="10712823" cy="92954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Sorts Mill Goudy"/>
              <a:buNone/>
            </a:pPr>
            <a:r>
              <a:rPr lang="en-US" sz="3600">
                <a:solidFill>
                  <a:schemeClr val="dk1"/>
                </a:solidFill>
              </a:rPr>
              <a:t>Final Project Data Science &amp; Data Analyst</a:t>
            </a:r>
            <a:br>
              <a:rPr lang="en-US" sz="4800">
                <a:solidFill>
                  <a:schemeClr val="dk1"/>
                </a:solidFill>
              </a:rPr>
            </a:br>
            <a:br>
              <a:rPr lang="en-US" sz="4800">
                <a:solidFill>
                  <a:schemeClr val="dk1"/>
                </a:solidFill>
              </a:rPr>
            </a:br>
            <a:r>
              <a:rPr lang="en-US" sz="4800">
                <a:solidFill>
                  <a:schemeClr val="dk1"/>
                </a:solidFill>
              </a:rPr>
              <a:t>Indian Airlines Flight Data Analyzing</a:t>
            </a:r>
            <a:endParaRPr/>
          </a:p>
        </p:txBody>
      </p:sp>
      <p:sp>
        <p:nvSpPr>
          <p:cNvPr id="169" name="Google Shape;169;p5"/>
          <p:cNvSpPr txBox="1"/>
          <p:nvPr>
            <p:ph idx="1" type="subTitle"/>
          </p:nvPr>
        </p:nvSpPr>
        <p:spPr>
          <a:xfrm>
            <a:off x="717176" y="5122006"/>
            <a:ext cx="9440034" cy="117233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1400"/>
              <a:buNone/>
            </a:pPr>
            <a:r>
              <a:rPr lang="en-US" sz="2000">
                <a:solidFill>
                  <a:schemeClr val="dk1"/>
                </a:solidFill>
              </a:rPr>
              <a:t>Presented by Frilantika Kusuma Wardani</a:t>
            </a:r>
            <a:endParaRPr/>
          </a:p>
          <a:p>
            <a:pPr indent="0" lvl="0" marL="0" rtl="0" algn="l">
              <a:lnSpc>
                <a:spcPct val="110000"/>
              </a:lnSpc>
              <a:spcBef>
                <a:spcPts val="1000"/>
              </a:spcBef>
              <a:spcAft>
                <a:spcPts val="0"/>
              </a:spcAft>
              <a:buSzPts val="1400"/>
              <a:buNone/>
            </a:pPr>
            <a:r>
              <a:rPr lang="en-US" sz="2000">
                <a:solidFill>
                  <a:schemeClr val="dk1"/>
                </a:solidFill>
              </a:rPr>
              <a:t>Student of Data Science &amp; Data Analyst Batch 34 by Dibimbing.id</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919119" y="1009650"/>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175" name="Google Shape;175;p6"/>
          <p:cNvSpPr txBox="1"/>
          <p:nvPr>
            <p:ph idx="1" type="body"/>
          </p:nvPr>
        </p:nvSpPr>
        <p:spPr>
          <a:xfrm>
            <a:off x="989994" y="1980920"/>
            <a:ext cx="10353761" cy="2419630"/>
          </a:xfrm>
          <a:prstGeom prst="rect">
            <a:avLst/>
          </a:prstGeom>
          <a:solidFill>
            <a:srgbClr val="F2F2F2">
              <a:alpha val="65882"/>
            </a:srgbClr>
          </a:solid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0" lvl="0" marL="36900" rtl="0" algn="just">
              <a:lnSpc>
                <a:spcPct val="110000"/>
              </a:lnSpc>
              <a:spcBef>
                <a:spcPts val="0"/>
              </a:spcBef>
              <a:spcAft>
                <a:spcPts val="0"/>
              </a:spcAft>
              <a:buSzPts val="1120"/>
              <a:buNone/>
            </a:pPr>
            <a:r>
              <a:rPr lang="en-US" sz="1600">
                <a:solidFill>
                  <a:schemeClr val="dk1"/>
                </a:solidFill>
              </a:rPr>
              <a:t>Background : </a:t>
            </a:r>
            <a:endParaRPr/>
          </a:p>
          <a:p>
            <a:pPr indent="0" lvl="0" marL="36900" rtl="0" algn="just">
              <a:lnSpc>
                <a:spcPct val="110000"/>
              </a:lnSpc>
              <a:spcBef>
                <a:spcPts val="920"/>
              </a:spcBef>
              <a:spcAft>
                <a:spcPts val="0"/>
              </a:spcAft>
              <a:buSzPts val="1120"/>
              <a:buNone/>
            </a:pPr>
            <a:r>
              <a:rPr lang="en-US" sz="1600">
                <a:solidFill>
                  <a:schemeClr val="dk1"/>
                </a:solidFill>
              </a:rPr>
              <a:t>Data yang digunakan pada final project ini didapatkan dari Kaggle.com, Dimana data ini berisi dataset pemesanan tiket penerbangan dari berbagai maskapai. Data ini diambil dari sebuah situs web ternama dalam format terstruktur berdasarkan tanggal.</a:t>
            </a:r>
            <a:endParaRPr/>
          </a:p>
          <a:p>
            <a:pPr indent="0" lvl="0" marL="36900" rtl="0" algn="just">
              <a:lnSpc>
                <a:spcPct val="110000"/>
              </a:lnSpc>
              <a:spcBef>
                <a:spcPts val="920"/>
              </a:spcBef>
              <a:spcAft>
                <a:spcPts val="0"/>
              </a:spcAft>
              <a:buSzPts val="1120"/>
              <a:buNone/>
            </a:pPr>
            <a:r>
              <a:rPr lang="en-US" sz="1600">
                <a:solidFill>
                  <a:schemeClr val="dk1"/>
                </a:solidFill>
              </a:rPr>
              <a:t>Dataset ini berisi catatan detail perjalanan penerbangan antar kota di India. Di dalamnya, terdapat berbagai fitur seperti Kota Asal &amp; Tujuan, Waktu Kedatangan &amp; Keberangkatan, Durasi, Tarif Penerbangan, Jumlah Transit, Kelas pada masing-masing maskapai serta Jarak Waktu Booking dengan Waktu Penerbangan Pesawat.</a:t>
            </a:r>
            <a:endParaRPr/>
          </a:p>
          <a:p>
            <a:pPr indent="0" lvl="0" marL="36900" rtl="0" algn="just">
              <a:lnSpc>
                <a:spcPct val="110000"/>
              </a:lnSpc>
              <a:spcBef>
                <a:spcPts val="920"/>
              </a:spcBef>
              <a:spcAft>
                <a:spcPts val="0"/>
              </a:spcAft>
              <a:buSzPts val="1120"/>
              <a:buNone/>
            </a:pPr>
            <a:r>
              <a:rPr lang="en-US" sz="1600">
                <a:solidFill>
                  <a:schemeClr val="dk1"/>
                </a:solidFill>
              </a:rPr>
              <a:t> </a:t>
            </a:r>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title"/>
          </p:nvPr>
        </p:nvSpPr>
        <p:spPr>
          <a:xfrm>
            <a:off x="924443" y="745191"/>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181" name="Google Shape;181;p7"/>
          <p:cNvSpPr txBox="1"/>
          <p:nvPr>
            <p:ph idx="1" type="body"/>
          </p:nvPr>
        </p:nvSpPr>
        <p:spPr>
          <a:xfrm>
            <a:off x="924443" y="1590115"/>
            <a:ext cx="10649555" cy="3924860"/>
          </a:xfrm>
          <a:prstGeom prst="rect">
            <a:avLst/>
          </a:prstGeom>
          <a:solidFill>
            <a:srgbClr val="F2F2F2">
              <a:alpha val="75686"/>
            </a:srgbClr>
          </a:solid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1400"/>
              <a:buNone/>
            </a:pPr>
            <a:r>
              <a:rPr lang="en-US" sz="2000">
                <a:solidFill>
                  <a:schemeClr val="dk1"/>
                </a:solidFill>
                <a:latin typeface="Calibri"/>
                <a:ea typeface="Calibri"/>
                <a:cs typeface="Calibri"/>
                <a:sym typeface="Calibri"/>
              </a:rPr>
              <a:t>Business Problem </a:t>
            </a:r>
            <a:r>
              <a:rPr lang="en-US" sz="1600">
                <a:solidFill>
                  <a:schemeClr val="dk1"/>
                </a:solidFill>
                <a:latin typeface="Calibri"/>
                <a:ea typeface="Calibri"/>
                <a:cs typeface="Calibri"/>
                <a:sym typeface="Calibri"/>
              </a:rPr>
              <a:t>: </a:t>
            </a:r>
            <a:endParaRPr/>
          </a:p>
          <a:p>
            <a:pPr indent="-342900" lvl="0" marL="379800" rtl="0" algn="l">
              <a:lnSpc>
                <a:spcPct val="110000"/>
              </a:lnSpc>
              <a:spcBef>
                <a:spcPts val="920"/>
              </a:spcBef>
              <a:spcAft>
                <a:spcPts val="0"/>
              </a:spcAft>
              <a:buSzPts val="1120"/>
              <a:buAutoNum type="arabicPeriod"/>
            </a:pPr>
            <a:r>
              <a:rPr lang="en-US" sz="1600">
                <a:solidFill>
                  <a:schemeClr val="dk1"/>
                </a:solidFill>
                <a:latin typeface="Calibri"/>
                <a:ea typeface="Calibri"/>
                <a:cs typeface="Calibri"/>
                <a:sym typeface="Calibri"/>
              </a:rPr>
              <a:t>Menganalisa distribusi penjualan tiket pada masing-masing maskapai penerbangan serta rekomendasi bisnis untuk Solusi menaikkan penjualan tiket pada masing masing maskapai</a:t>
            </a:r>
            <a:endParaRPr sz="1600">
              <a:solidFill>
                <a:schemeClr val="dk1"/>
              </a:solidFill>
              <a:latin typeface="Calibri"/>
              <a:ea typeface="Calibri"/>
              <a:cs typeface="Calibri"/>
              <a:sym typeface="Calibri"/>
            </a:endParaRPr>
          </a:p>
          <a:p>
            <a:pPr indent="-342900" lvl="0" marL="379800" rtl="0" algn="l">
              <a:lnSpc>
                <a:spcPct val="110000"/>
              </a:lnSpc>
              <a:spcBef>
                <a:spcPts val="920"/>
              </a:spcBef>
              <a:spcAft>
                <a:spcPts val="0"/>
              </a:spcAft>
              <a:buSzPts val="1120"/>
              <a:buAutoNum type="arabicPeriod"/>
            </a:pPr>
            <a:r>
              <a:rPr lang="en-US" sz="1600">
                <a:solidFill>
                  <a:schemeClr val="dk1"/>
                </a:solidFill>
                <a:latin typeface="Calibri"/>
                <a:ea typeface="Calibri"/>
                <a:cs typeface="Calibri"/>
                <a:sym typeface="Calibri"/>
              </a:rPr>
              <a:t>Menganalisa pengaruh perbedaan waktu penerbangan terhadap minat beli pelanggan serta tarif tiket penerbangan dengan tujuan untuk menaikkan penjualan tiket pesawat pada masing-masing maskapai</a:t>
            </a:r>
            <a:endParaRPr sz="1600">
              <a:solidFill>
                <a:schemeClr val="dk1"/>
              </a:solidFill>
              <a:latin typeface="Calibri"/>
              <a:ea typeface="Calibri"/>
              <a:cs typeface="Calibri"/>
              <a:sym typeface="Calibri"/>
            </a:endParaRPr>
          </a:p>
          <a:p>
            <a:pPr indent="-342900" lvl="0" marL="379800" rtl="0" algn="l">
              <a:lnSpc>
                <a:spcPct val="110000"/>
              </a:lnSpc>
              <a:spcBef>
                <a:spcPts val="920"/>
              </a:spcBef>
              <a:spcAft>
                <a:spcPts val="0"/>
              </a:spcAft>
              <a:buSzPts val="1120"/>
              <a:buAutoNum type="arabicPeriod"/>
            </a:pPr>
            <a:r>
              <a:rPr lang="en-US" sz="1600">
                <a:solidFill>
                  <a:schemeClr val="dk1"/>
                </a:solidFill>
                <a:latin typeface="Calibri"/>
                <a:ea typeface="Calibri"/>
                <a:cs typeface="Calibri"/>
                <a:sym typeface="Calibri"/>
              </a:rPr>
              <a:t>Mengetahui pengaruh rute penerbangan terhadap minat beli pelanggan pesawat serta tarif penerbangannya dengan tujuan untuk memperbaikin strategi pemilihan rute penerbangan yang lebih efektif</a:t>
            </a:r>
            <a:endParaRPr sz="1600">
              <a:solidFill>
                <a:schemeClr val="dk1"/>
              </a:solidFill>
              <a:latin typeface="Calibri"/>
              <a:ea typeface="Calibri"/>
              <a:cs typeface="Calibri"/>
              <a:sym typeface="Calibri"/>
            </a:endParaRPr>
          </a:p>
          <a:p>
            <a:pPr indent="-342900" lvl="0" marL="379800" rtl="0" algn="l">
              <a:lnSpc>
                <a:spcPct val="110000"/>
              </a:lnSpc>
              <a:spcBef>
                <a:spcPts val="920"/>
              </a:spcBef>
              <a:spcAft>
                <a:spcPts val="0"/>
              </a:spcAft>
              <a:buSzPts val="1120"/>
              <a:buAutoNum type="arabicPeriod"/>
            </a:pPr>
            <a:r>
              <a:rPr lang="en-US" sz="1600">
                <a:solidFill>
                  <a:schemeClr val="dk1"/>
                </a:solidFill>
                <a:latin typeface="Calibri"/>
                <a:ea typeface="Calibri"/>
                <a:cs typeface="Calibri"/>
                <a:sym typeface="Calibri"/>
              </a:rPr>
              <a:t>Mengetahui tren pengaruh waktu pembelian tiket terhadap tarif penerbangan dengan tujuan untuk memperbaiki strategi penetapan harga tiket.</a:t>
            </a:r>
            <a:endParaRPr/>
          </a:p>
          <a:p>
            <a:pPr indent="-342900" lvl="0" marL="379800" rtl="0" algn="l">
              <a:lnSpc>
                <a:spcPct val="110000"/>
              </a:lnSpc>
              <a:spcBef>
                <a:spcPts val="920"/>
              </a:spcBef>
              <a:spcAft>
                <a:spcPts val="0"/>
              </a:spcAft>
              <a:buSzPts val="1120"/>
              <a:buAutoNum type="arabicPeriod"/>
            </a:pPr>
            <a:r>
              <a:rPr lang="en-US" sz="1600">
                <a:solidFill>
                  <a:schemeClr val="dk1"/>
                </a:solidFill>
                <a:latin typeface="Calibri"/>
                <a:ea typeface="Calibri"/>
                <a:cs typeface="Calibri"/>
                <a:sym typeface="Calibri"/>
              </a:rPr>
              <a:t>Mengetahui pengaruh durasi penerbangan terhadap minat beli pelanggan</a:t>
            </a:r>
            <a:endParaRPr sz="1600">
              <a:solidFill>
                <a:schemeClr val="dk1"/>
              </a:solidFill>
              <a:latin typeface="Calibri"/>
              <a:ea typeface="Calibri"/>
              <a:cs typeface="Calibri"/>
              <a:sym typeface="Calibri"/>
            </a:endParaRPr>
          </a:p>
          <a:p>
            <a:pPr indent="0" lvl="0" marL="36900" rtl="0" algn="just">
              <a:lnSpc>
                <a:spcPct val="110000"/>
              </a:lnSpc>
              <a:spcBef>
                <a:spcPts val="920"/>
              </a:spcBef>
              <a:spcAft>
                <a:spcPts val="0"/>
              </a:spcAft>
              <a:buSzPts val="1120"/>
              <a:buNone/>
            </a:pPr>
            <a:r>
              <a:rPr lang="en-US" sz="1600">
                <a:solidFill>
                  <a:schemeClr val="dk1"/>
                </a:solidFill>
                <a:latin typeface="Calibri"/>
                <a:ea typeface="Calibri"/>
                <a:cs typeface="Calibri"/>
                <a:sym typeface="Calibri"/>
              </a:rPr>
              <a:t> </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913795" y="609600"/>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187" name="Google Shape;187;p8"/>
          <p:cNvSpPr txBox="1"/>
          <p:nvPr>
            <p:ph idx="1" type="body"/>
          </p:nvPr>
        </p:nvSpPr>
        <p:spPr>
          <a:xfrm>
            <a:off x="913795" y="1228165"/>
            <a:ext cx="7226158" cy="42134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1260"/>
              <a:buNone/>
            </a:pPr>
            <a:r>
              <a:rPr lang="en-US" sz="1800">
                <a:solidFill>
                  <a:schemeClr val="dk1"/>
                </a:solidFill>
              </a:rPr>
              <a:t>Data Understanding : Data Info</a:t>
            </a:r>
            <a:endParaRPr sz="1400">
              <a:solidFill>
                <a:schemeClr val="dk1"/>
              </a:solidFill>
            </a:endParaRPr>
          </a:p>
          <a:p>
            <a:pPr indent="0" lvl="0" marL="36900" rtl="0" algn="just">
              <a:lnSpc>
                <a:spcPct val="110000"/>
              </a:lnSpc>
              <a:spcBef>
                <a:spcPts val="880"/>
              </a:spcBef>
              <a:spcAft>
                <a:spcPts val="0"/>
              </a:spcAft>
              <a:buSzPts val="980"/>
              <a:buNone/>
            </a:pPr>
            <a:r>
              <a:rPr lang="en-US" sz="1400"/>
              <a:t> </a:t>
            </a:r>
            <a:endParaRPr/>
          </a:p>
        </p:txBody>
      </p:sp>
      <p:pic>
        <p:nvPicPr>
          <p:cNvPr id="188" name="Google Shape;188;p8"/>
          <p:cNvPicPr preferRelativeResize="0"/>
          <p:nvPr/>
        </p:nvPicPr>
        <p:blipFill rotWithShape="1">
          <a:blip r:embed="rId3">
            <a:alphaModFix/>
          </a:blip>
          <a:srcRect b="0" l="0" r="0" t="0"/>
          <a:stretch/>
        </p:blipFill>
        <p:spPr>
          <a:xfrm>
            <a:off x="1009900" y="1699333"/>
            <a:ext cx="7031441" cy="2854738"/>
          </a:xfrm>
          <a:prstGeom prst="rect">
            <a:avLst/>
          </a:prstGeom>
          <a:noFill/>
          <a:ln>
            <a:noFill/>
          </a:ln>
        </p:spPr>
      </p:pic>
      <p:pic>
        <p:nvPicPr>
          <p:cNvPr id="189" name="Google Shape;189;p8"/>
          <p:cNvPicPr preferRelativeResize="0"/>
          <p:nvPr/>
        </p:nvPicPr>
        <p:blipFill rotWithShape="1">
          <a:blip r:embed="rId4">
            <a:alphaModFix/>
          </a:blip>
          <a:srcRect b="0" l="0" r="0" t="0"/>
          <a:stretch/>
        </p:blipFill>
        <p:spPr>
          <a:xfrm>
            <a:off x="8139953" y="2523325"/>
            <a:ext cx="3429297" cy="3322608"/>
          </a:xfrm>
          <a:prstGeom prst="rect">
            <a:avLst/>
          </a:prstGeom>
          <a:noFill/>
          <a:ln>
            <a:noFill/>
          </a:ln>
        </p:spPr>
      </p:pic>
      <p:pic>
        <p:nvPicPr>
          <p:cNvPr id="190" name="Google Shape;190;p8"/>
          <p:cNvPicPr preferRelativeResize="0"/>
          <p:nvPr/>
        </p:nvPicPr>
        <p:blipFill rotWithShape="1">
          <a:blip r:embed="rId5">
            <a:alphaModFix/>
          </a:blip>
          <a:srcRect b="0" l="0" r="0" t="27414"/>
          <a:stretch/>
        </p:blipFill>
        <p:spPr>
          <a:xfrm>
            <a:off x="4326637" y="4679576"/>
            <a:ext cx="3714704" cy="166657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913795" y="488576"/>
            <a:ext cx="10353762" cy="61856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Font typeface="Sorts Mill Goudy"/>
              <a:buNone/>
            </a:pPr>
            <a:r>
              <a:rPr lang="en-US" sz="2000">
                <a:solidFill>
                  <a:schemeClr val="dk1"/>
                </a:solidFill>
              </a:rPr>
              <a:t>Indian Airlines Flight Data Analyzing</a:t>
            </a:r>
            <a:endParaRPr/>
          </a:p>
        </p:txBody>
      </p:sp>
      <p:sp>
        <p:nvSpPr>
          <p:cNvPr id="196" name="Google Shape;196;p9"/>
          <p:cNvSpPr txBox="1"/>
          <p:nvPr>
            <p:ph idx="1" type="body"/>
          </p:nvPr>
        </p:nvSpPr>
        <p:spPr>
          <a:xfrm>
            <a:off x="913795" y="1047190"/>
            <a:ext cx="7226158" cy="421341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36900" rtl="0" algn="just">
              <a:lnSpc>
                <a:spcPct val="110000"/>
              </a:lnSpc>
              <a:spcBef>
                <a:spcPts val="0"/>
              </a:spcBef>
              <a:spcAft>
                <a:spcPts val="0"/>
              </a:spcAft>
              <a:buSzPts val="1260"/>
              <a:buNone/>
            </a:pPr>
            <a:r>
              <a:rPr lang="en-US" sz="1800">
                <a:solidFill>
                  <a:schemeClr val="dk1"/>
                </a:solidFill>
              </a:rPr>
              <a:t>Data Understanding : Data Info</a:t>
            </a:r>
            <a:endParaRPr sz="1400">
              <a:solidFill>
                <a:schemeClr val="dk1"/>
              </a:solidFill>
            </a:endParaRPr>
          </a:p>
          <a:p>
            <a:pPr indent="0" lvl="0" marL="36900" rtl="0" algn="just">
              <a:lnSpc>
                <a:spcPct val="110000"/>
              </a:lnSpc>
              <a:spcBef>
                <a:spcPts val="880"/>
              </a:spcBef>
              <a:spcAft>
                <a:spcPts val="0"/>
              </a:spcAft>
              <a:buSzPts val="980"/>
              <a:buNone/>
            </a:pPr>
            <a:r>
              <a:rPr lang="en-US" sz="1400">
                <a:solidFill>
                  <a:schemeClr val="dk1"/>
                </a:solidFill>
              </a:rPr>
              <a:t> </a:t>
            </a:r>
            <a:endParaRPr/>
          </a:p>
        </p:txBody>
      </p:sp>
      <p:sp>
        <p:nvSpPr>
          <p:cNvPr id="197" name="Google Shape;197;p9"/>
          <p:cNvSpPr txBox="1"/>
          <p:nvPr/>
        </p:nvSpPr>
        <p:spPr>
          <a:xfrm>
            <a:off x="1035121" y="1476899"/>
            <a:ext cx="5060879" cy="4583242"/>
          </a:xfrm>
          <a:prstGeom prst="rect">
            <a:avLst/>
          </a:prstGeom>
          <a:solidFill>
            <a:srgbClr val="F2F2F2">
              <a:alpha val="61960"/>
            </a:srgbClr>
          </a:solidFill>
          <a:ln>
            <a:noFill/>
          </a:ln>
        </p:spPr>
        <p:txBody>
          <a:bodyPr anchorCtr="0" anchor="t" bIns="45700" lIns="91425" spcFirstLastPara="1" rIns="91425" wrap="square" tIns="45700">
            <a:spAutoFit/>
          </a:bodyPr>
          <a:lstStyle/>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1) Airline: Nama Maskapai</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2) Flight: Kode Penerbangan Maskapai</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3) Source City: Kota Keberangkatan Pesawat</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4) Departure Time: Waktu Keberangkatan Pesawat</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5) Stops: Jumlah transit pada satu kali penerbangan</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6) Arrival Time: Waktu Kedatangan Pesawat</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7) Destination City: Kota Kedatangan Pesawat</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8) Class: Kelas Pesawat</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9) Duration: Total waktu penerbangan</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10) Days Left: Jarak waktu booking dari waktu penerbangan</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r>
              <a:rPr b="1" i="0" lang="en-US" sz="1400" u="none" cap="none" strike="noStrike">
                <a:solidFill>
                  <a:schemeClr val="dk1"/>
                </a:solidFill>
                <a:latin typeface="Calibri"/>
                <a:ea typeface="Calibri"/>
                <a:cs typeface="Calibri"/>
                <a:sym typeface="Calibri"/>
              </a:rPr>
              <a:t>11) Price: Tarif Penerbangan untuk satu kali perjalanan penerbangan</a:t>
            </a:r>
            <a:endParaRPr b="1" i="0" sz="1400" u="none" cap="none" strike="noStrike">
              <a:solidFill>
                <a:schemeClr val="dk1"/>
              </a:solidFill>
              <a:latin typeface="Calibri"/>
              <a:ea typeface="Calibri"/>
              <a:cs typeface="Calibri"/>
              <a:sym typeface="Calibri"/>
            </a:endParaRPr>
          </a:p>
          <a:p>
            <a:pPr indent="0" lvl="0" marL="0" marR="0" rtl="0" algn="l">
              <a:lnSpc>
                <a:spcPct val="101785"/>
              </a:lnSpc>
              <a:spcBef>
                <a:spcPts val="0"/>
              </a:spcBef>
              <a:spcAft>
                <a:spcPts val="0"/>
              </a:spcAft>
              <a:buClr>
                <a:schemeClr val="dk1"/>
              </a:buClr>
              <a:buSzPts val="1400"/>
              <a:buFont typeface="Calibri"/>
              <a:buNone/>
            </a:pPr>
            <a:br>
              <a:rPr b="1" i="0" lang="en-US" sz="1400" u="none" cap="none" strike="noStrike">
                <a:solidFill>
                  <a:schemeClr val="dk1"/>
                </a:solidFill>
                <a:latin typeface="Calibri"/>
                <a:ea typeface="Calibri"/>
                <a:cs typeface="Calibri"/>
                <a:sym typeface="Calibri"/>
              </a:rPr>
            </a:br>
            <a:endParaRPr b="1" i="0" sz="1400" u="none" cap="none" strike="noStrike">
              <a:solidFill>
                <a:schemeClr val="dk1"/>
              </a:solidFill>
              <a:latin typeface="Calibri"/>
              <a:ea typeface="Calibri"/>
              <a:cs typeface="Calibri"/>
              <a:sym typeface="Calibri"/>
            </a:endParaRPr>
          </a:p>
        </p:txBody>
      </p:sp>
      <p:pic>
        <p:nvPicPr>
          <p:cNvPr id="198" name="Google Shape;198;p9"/>
          <p:cNvPicPr preferRelativeResize="0"/>
          <p:nvPr/>
        </p:nvPicPr>
        <p:blipFill rotWithShape="1">
          <a:blip r:embed="rId3">
            <a:alphaModFix/>
          </a:blip>
          <a:srcRect b="0" l="0" r="6668" t="0"/>
          <a:stretch/>
        </p:blipFill>
        <p:spPr>
          <a:xfrm>
            <a:off x="5219950" y="2068306"/>
            <a:ext cx="6562475" cy="2854738"/>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Coffee">
      <a:dk1>
        <a:srgbClr val="000000"/>
      </a:dk1>
      <a:lt1>
        <a:srgbClr val="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2025-08-19T09:45:53Z</dcterms:created>
  <dc:creator>Ihsan Laptop</dc:creator>
</cp:coreProperties>
</file>