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6" r:id="rId6"/>
    <p:sldId id="265" r:id="rId7"/>
    <p:sldId id="268" r:id="rId8"/>
    <p:sldId id="269" r:id="rId9"/>
    <p:sldId id="270" r:id="rId10"/>
    <p:sldId id="271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lgerian" panose="04020705040A02060702" pitchFamily="82" charset="0"/>
                <a:ea typeface="Cambria" panose="02040503050406030204" pitchFamily="18" charset="0"/>
              </a:rPr>
              <a:t>FACTORS ASSOCIATED WITH EMPLOYEE ATTRITION</a:t>
            </a:r>
            <a:endParaRPr lang="en-GB" sz="4000" b="1" dirty="0"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3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199" y="348643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 FROM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06970" y="993864"/>
            <a:ext cx="10019281" cy="64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General Description of the types of Employees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prone to leave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Company X.</a:t>
            </a:r>
            <a:endParaRPr lang="en-US" b="1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14836"/>
              </p:ext>
            </p:extLst>
          </p:nvPr>
        </p:nvGraphicFramePr>
        <p:xfrm>
          <a:off x="1107757" y="2126206"/>
          <a:ext cx="7254190" cy="362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46"/>
                <a:gridCol w="6911544"/>
              </a:tblGrid>
              <a:tr h="272074">
                <a:tc>
                  <a:txBody>
                    <a:bodyPr/>
                    <a:lstStyle/>
                    <a:p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CHARACTERISITICS</a:t>
                      </a:r>
                      <a:endParaRPr lang="en-GB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Belongs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to the Sales, Support or Technical Department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Salary Classification is Low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Has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an Average Job Satisfaction level of 0.44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Promotions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Has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worked in Company X for 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 years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Has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no work accident (the occurrence of work accident didn’t affect an employee leaving)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199" y="348643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 FROM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06970" y="993864"/>
            <a:ext cx="10019281" cy="8950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General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 of the types of Employees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prone to leave 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Company X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 (table of top 10 employees)</a:t>
            </a:r>
            <a:endParaRPr lang="en-US" b="1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0" b="9413"/>
          <a:stretch/>
        </p:blipFill>
        <p:spPr>
          <a:xfrm>
            <a:off x="1314450" y="1866900"/>
            <a:ext cx="9814761" cy="35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970" y="252826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 FROM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06970" y="1312918"/>
            <a:ext cx="10019281" cy="64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Prediction of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future employee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whom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is most prone 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to leave Company X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b="1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06970" y="1953158"/>
            <a:ext cx="9083841" cy="2035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sz="33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Despite the fact that in terms of departments Sales ,Technical and </a:t>
            </a:r>
            <a:r>
              <a:rPr lang="en-US" sz="3300" i="1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33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upport  were the leading departments employees existed from, </a:t>
            </a:r>
            <a:r>
              <a:rPr lang="en-US" sz="33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the Sales department had the most number of employees (28.40%) </a:t>
            </a:r>
            <a:r>
              <a:rPr lang="en-US" sz="33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leaving </a:t>
            </a:r>
            <a:r>
              <a:rPr lang="en-US" sz="33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3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as such the most prone to leave is would be in this department and also possesses </a:t>
            </a:r>
            <a:r>
              <a:rPr lang="en-US" sz="33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all the other factors indicated as the  </a:t>
            </a:r>
            <a:r>
              <a:rPr lang="en-US" sz="3300" b="1" i="1" dirty="0">
                <a:latin typeface="Cambria" panose="02040503050406030204" pitchFamily="18" charset="0"/>
                <a:ea typeface="Cambria" panose="02040503050406030204" pitchFamily="18" charset="0"/>
              </a:rPr>
              <a:t>General Description of the types of Employees  </a:t>
            </a:r>
            <a:r>
              <a:rPr lang="en-US" sz="3300" b="1" dirty="0">
                <a:latin typeface="Cambria" panose="02040503050406030204" pitchFamily="18" charset="0"/>
                <a:ea typeface="Cambria" panose="02040503050406030204" pitchFamily="18" charset="0"/>
              </a:rPr>
              <a:t> prone to leave  Company X</a:t>
            </a:r>
            <a:r>
              <a:rPr lang="en-US" sz="3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33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00" y="3895725"/>
            <a:ext cx="9877425" cy="20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199" y="348643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06970" y="1210433"/>
            <a:ext cx="10019281" cy="64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The topmost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Employee with ID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6881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is most prone to leave Company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X.</a:t>
            </a:r>
          </a:p>
          <a:p>
            <a:pPr>
              <a:lnSpc>
                <a:spcPct val="150000"/>
              </a:lnSpc>
            </a:pPr>
            <a:endParaRPr lang="en-US" b="1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05998"/>
              </p:ext>
            </p:extLst>
          </p:nvPr>
        </p:nvGraphicFramePr>
        <p:xfrm>
          <a:off x="975409" y="1937684"/>
          <a:ext cx="10252477" cy="459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350"/>
                <a:gridCol w="6367127"/>
              </a:tblGrid>
              <a:tr h="272074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DETAILS</a:t>
                      </a:r>
                      <a:r>
                        <a:rPr lang="en-US" baseline="0" dirty="0" smtClean="0"/>
                        <a:t> OF EMPLOYEE WITH ID </a:t>
                      </a:r>
                      <a:r>
                        <a:rPr lang="en-US" baseline="0" dirty="0" smtClean="0"/>
                        <a:t>6881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Department</a:t>
                      </a: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Sales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Salary</a:t>
                      </a: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Low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Job</a:t>
                      </a:r>
                      <a:r>
                        <a:rPr lang="en-US" b="1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Satisfaction Level</a:t>
                      </a: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0.14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Promotions</a:t>
                      </a: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Promotions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GB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Years</a:t>
                      </a:r>
                      <a:r>
                        <a:rPr lang="en-GB" b="1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with Company X</a:t>
                      </a: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 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years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Work Accident</a:t>
                      </a: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work accidents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Last Performance Evaluation</a:t>
                      </a: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0.71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of Projects</a:t>
                      </a:r>
                      <a:endParaRPr lang="en-GB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GB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Average Monthly Hours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155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KEY OBJECTIVES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820" y="1657350"/>
            <a:ext cx="8035290" cy="370332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reasons employees are prone to leave Company X.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What type of employee are prone to leave  Company X.</a:t>
            </a:r>
          </a:p>
          <a:p>
            <a:pPr>
              <a:lnSpc>
                <a:spcPct val="300000"/>
              </a:lnSpc>
              <a:buFont typeface="+mj-lt"/>
              <a:buAutoNum type="arabicPeriod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Predict the future employee who would tend to leave Company X.</a:t>
            </a:r>
          </a:p>
          <a:p>
            <a:pPr marL="0" indent="0">
              <a:lnSpc>
                <a:spcPct val="300000"/>
              </a:lnSpc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RESULTS FROM ANALYSIS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3302" y="1573530"/>
            <a:ext cx="10481310" cy="12382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determination of the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reasons employees are prone to leave Company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was based on the analysis of the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Employee who left dataset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which contained  a sample size of 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3571 Employee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114742" y="3108960"/>
            <a:ext cx="5385118" cy="364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MAJOR FACTORS IDENTIFIED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Departmental Factors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Salary Issues 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Of  Job Growth And Career Advancement (Promotions after working for a number of years)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Low Levels Of Job Satisfaction  </a:t>
            </a:r>
          </a:p>
          <a:p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048768" y="3108960"/>
            <a:ext cx="4322128" cy="232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MINOR FACTORS IDENTIFIED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Accidents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Performance Levels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2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OF MAJOR FACTORS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7582" y="1405730"/>
            <a:ext cx="8349298" cy="64024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Departmental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Factors (Breakdown of Employees who left by department)</a:t>
            </a:r>
            <a:endParaRPr lang="en-US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8058150" y="1800225"/>
            <a:ext cx="3931920" cy="4812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There are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10 different departments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28.40%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of the employee who left were from the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Sales Department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19.52%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15.54%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were from the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Technical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nd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Support Department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respectively.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These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three departments above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 were grouped and identified as the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major departments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from which employees are likely to leave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(63.46%)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 The other departments formed the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least likely departments with 36.54%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9" y="2042794"/>
            <a:ext cx="7038473" cy="42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4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OF MAJOR FACTORS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3302" y="1573530"/>
            <a:ext cx="8360728" cy="483678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Further Analysis of  the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characteristics of the  10 Departments</a:t>
            </a:r>
            <a:endParaRPr lang="en-US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26"/>
          <a:stretch/>
        </p:blipFill>
        <p:spPr>
          <a:xfrm>
            <a:off x="855611" y="2144838"/>
            <a:ext cx="9840698" cy="2998853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1108710" y="5282564"/>
            <a:ext cx="10584180" cy="1040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analysis revealed that the departments classified as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Major Departments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 had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The Most Job Promotions Within The Last 5 Years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(this number is relatively insignificant on a whole),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The Most Number Of Projects, The Longest Average Working Hours And The Most Number Of Work Accidents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42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OF MAJOR FACTORS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7582" y="1405730"/>
            <a:ext cx="8349298" cy="64024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Salary Issues (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3 classification types for Salaries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(Low,Medium,High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))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777512" y="3752348"/>
            <a:ext cx="4414488" cy="2431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BSERVATIONS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Most Employees who left fell within the Low salary Classification. This is an indication that lack of proper enumeration was a major factor for Employees leaving Company X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0" y="2094265"/>
            <a:ext cx="6806248" cy="4252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209" y="2098006"/>
            <a:ext cx="2218023" cy="14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3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OF MAJOR FACTORS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7581" y="1405730"/>
            <a:ext cx="10019281" cy="64024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Lack Of  Job Growth And Career Advancement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(Promotions after working for a number of years)</a:t>
            </a:r>
          </a:p>
          <a:p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938369" y="2909024"/>
            <a:ext cx="4414488" cy="3612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OBSERVATIONS</a:t>
            </a:r>
          </a:p>
          <a:p>
            <a:pPr>
              <a:lnSpc>
                <a:spcPct val="150000"/>
              </a:lnSpc>
            </a:pP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44.41%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of Employees left the company after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3 years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of working with company X</a:t>
            </a:r>
          </a:p>
          <a:p>
            <a:pPr>
              <a:lnSpc>
                <a:spcPct val="150000"/>
              </a:lnSpc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overall lack of promotions within the last 5 years greatly affected employee attrition in Company X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For most Employees ,having room to grow in their career plays an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important role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in achieving job fulfillment as such the lack of promotions is a major factor for employee attrition</a:t>
            </a:r>
            <a:endParaRPr lang="en-US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81" y="1856039"/>
            <a:ext cx="5960788" cy="478221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79027"/>
              </p:ext>
            </p:extLst>
          </p:nvPr>
        </p:nvGraphicFramePr>
        <p:xfrm>
          <a:off x="7048768" y="1876258"/>
          <a:ext cx="4321760" cy="83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99"/>
                <a:gridCol w="3881761"/>
              </a:tblGrid>
              <a:tr h="27207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promotions</a:t>
                      </a:r>
                      <a:endParaRPr lang="en-GB" dirty="0"/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one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promotion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2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199" y="348643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OF MAJOR FACTORS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7581" y="1321509"/>
            <a:ext cx="10019281" cy="640240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Low Levels Of Job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Satisfaction ( 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Average Job Satisfaction level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0.44)  </a:t>
            </a:r>
            <a:endParaRPr lang="en-US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29" y="1816768"/>
            <a:ext cx="9888855" cy="47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6199" y="348643"/>
            <a:ext cx="8911687" cy="86179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OF MINOR FACTORS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53519" y="1754646"/>
            <a:ext cx="2295008" cy="64024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Work Accidents </a:t>
            </a:r>
            <a:endParaRPr lang="en-US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06970" y="993864"/>
            <a:ext cx="10019281" cy="64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These two factors below had relatively no significant effect on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mployee Attrition</a:t>
            </a:r>
          </a:p>
          <a:p>
            <a:pPr marL="0" indent="0">
              <a:buNone/>
            </a:pPr>
            <a:endParaRPr lang="en-US" b="1" i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023890" y="1708464"/>
            <a:ext cx="3057009" cy="64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Performance Levels 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021" y="2426994"/>
            <a:ext cx="6420748" cy="4231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3" y="2279325"/>
            <a:ext cx="2286319" cy="4378957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23292"/>
              </p:ext>
            </p:extLst>
          </p:nvPr>
        </p:nvGraphicFramePr>
        <p:xfrm>
          <a:off x="3165157" y="2426994"/>
          <a:ext cx="1532681" cy="83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37"/>
                <a:gridCol w="1080844"/>
              </a:tblGrid>
              <a:tr h="27207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GB" dirty="0"/>
                    </a:p>
                  </a:txBody>
                  <a:tcPr/>
                </a:tc>
              </a:tr>
              <a:tr h="469606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926693" y="3926419"/>
            <a:ext cx="2162665" cy="1702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occurrence of work accident didn’t affect an employee </a:t>
            </a:r>
            <a:r>
              <a:rPr lang="en-US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leaving.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46074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1952</TotalTime>
  <Words>680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Cambria</vt:lpstr>
      <vt:lpstr>Century Gothic</vt:lpstr>
      <vt:lpstr>Wingdings 3</vt:lpstr>
      <vt:lpstr>Wisp</vt:lpstr>
      <vt:lpstr>FACTORS ASSOCIATED WITH EMPLOYEE ATTRITION</vt:lpstr>
      <vt:lpstr>KEY OBJECTIVES</vt:lpstr>
      <vt:lpstr>RESULTS FROM ANALYSIS</vt:lpstr>
      <vt:lpstr>ANALYSIS OF MAJOR FACTORS</vt:lpstr>
      <vt:lpstr>ANALYSIS OF MAJOR FACTORS</vt:lpstr>
      <vt:lpstr>ANALYSIS OF MAJOR FACTORS</vt:lpstr>
      <vt:lpstr>ANALYSIS OF MAJOR FACTORS</vt:lpstr>
      <vt:lpstr>ANALYSIS OF MAJOR FACTORS</vt:lpstr>
      <vt:lpstr>ANALYSIS OF MINOR FACTORS</vt:lpstr>
      <vt:lpstr>RESULT FROM ANALYSIS</vt:lpstr>
      <vt:lpstr>RESULT FROM ANALYSIS</vt:lpstr>
      <vt:lpstr>RESULT FROM ANALYSIS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frimponmaa nimoh</dc:creator>
  <cp:lastModifiedBy>frimponmaa nimoh</cp:lastModifiedBy>
  <cp:revision>48</cp:revision>
  <dcterms:created xsi:type="dcterms:W3CDTF">2021-06-24T19:29:31Z</dcterms:created>
  <dcterms:modified xsi:type="dcterms:W3CDTF">2021-06-27T22:07:11Z</dcterms:modified>
</cp:coreProperties>
</file>