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34"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ro-RO"/>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o-RO"/>
          </a:p>
        </p:txBody>
      </p:sp>
      <p:sp>
        <p:nvSpPr>
          <p:cNvPr id="4" name="Date Placeholder 3"/>
          <p:cNvSpPr>
            <a:spLocks noGrp="1"/>
          </p:cNvSpPr>
          <p:nvPr>
            <p:ph type="dt" sz="half" idx="10"/>
          </p:nvPr>
        </p:nvSpPr>
        <p:spPr/>
        <p:txBody>
          <a:bodyPr/>
          <a:lstStyle/>
          <a:p>
            <a:fld id="{3C99E58F-B89A-413E-95A2-1A5F768E5122}" type="datetimeFigureOut">
              <a:rPr lang="ro-RO" smtClean="0"/>
              <a:t>17.01.2024</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233FD5B-AA88-495B-95CC-0DBA2C8BE4E6}" type="slidenum">
              <a:rPr lang="ro-RO" smtClean="0"/>
              <a:t>‹#›</a:t>
            </a:fld>
            <a:endParaRPr lang="ro-RO"/>
          </a:p>
        </p:txBody>
      </p:sp>
    </p:spTree>
    <p:extLst>
      <p:ext uri="{BB962C8B-B14F-4D97-AF65-F5344CB8AC3E}">
        <p14:creationId xmlns:p14="http://schemas.microsoft.com/office/powerpoint/2010/main" val="2330902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3C99E58F-B89A-413E-95A2-1A5F768E5122}" type="datetimeFigureOut">
              <a:rPr lang="ro-RO" smtClean="0"/>
              <a:t>17.01.2024</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233FD5B-AA88-495B-95CC-0DBA2C8BE4E6}" type="slidenum">
              <a:rPr lang="ro-RO" smtClean="0"/>
              <a:t>‹#›</a:t>
            </a:fld>
            <a:endParaRPr lang="ro-RO"/>
          </a:p>
        </p:txBody>
      </p:sp>
    </p:spTree>
    <p:extLst>
      <p:ext uri="{BB962C8B-B14F-4D97-AF65-F5344CB8AC3E}">
        <p14:creationId xmlns:p14="http://schemas.microsoft.com/office/powerpoint/2010/main" val="974473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ro-RO"/>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3C99E58F-B89A-413E-95A2-1A5F768E5122}" type="datetimeFigureOut">
              <a:rPr lang="ro-RO" smtClean="0"/>
              <a:t>17.01.2024</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233FD5B-AA88-495B-95CC-0DBA2C8BE4E6}" type="slidenum">
              <a:rPr lang="ro-RO" smtClean="0"/>
              <a:t>‹#›</a:t>
            </a:fld>
            <a:endParaRPr lang="ro-RO"/>
          </a:p>
        </p:txBody>
      </p:sp>
    </p:spTree>
    <p:extLst>
      <p:ext uri="{BB962C8B-B14F-4D97-AF65-F5344CB8AC3E}">
        <p14:creationId xmlns:p14="http://schemas.microsoft.com/office/powerpoint/2010/main" val="1993206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3C99E58F-B89A-413E-95A2-1A5F768E5122}" type="datetimeFigureOut">
              <a:rPr lang="ro-RO" smtClean="0"/>
              <a:t>17.01.2024</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233FD5B-AA88-495B-95CC-0DBA2C8BE4E6}" type="slidenum">
              <a:rPr lang="ro-RO" smtClean="0"/>
              <a:t>‹#›</a:t>
            </a:fld>
            <a:endParaRPr lang="ro-RO"/>
          </a:p>
        </p:txBody>
      </p:sp>
    </p:spTree>
    <p:extLst>
      <p:ext uri="{BB962C8B-B14F-4D97-AF65-F5344CB8AC3E}">
        <p14:creationId xmlns:p14="http://schemas.microsoft.com/office/powerpoint/2010/main" val="1019017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ro-RO"/>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99E58F-B89A-413E-95A2-1A5F768E5122}" type="datetimeFigureOut">
              <a:rPr lang="ro-RO" smtClean="0"/>
              <a:t>17.01.2024</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233FD5B-AA88-495B-95CC-0DBA2C8BE4E6}" type="slidenum">
              <a:rPr lang="ro-RO" smtClean="0"/>
              <a:t>‹#›</a:t>
            </a:fld>
            <a:endParaRPr lang="ro-RO"/>
          </a:p>
        </p:txBody>
      </p:sp>
    </p:spTree>
    <p:extLst>
      <p:ext uri="{BB962C8B-B14F-4D97-AF65-F5344CB8AC3E}">
        <p14:creationId xmlns:p14="http://schemas.microsoft.com/office/powerpoint/2010/main" val="2370309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Date Placeholder 4"/>
          <p:cNvSpPr>
            <a:spLocks noGrp="1"/>
          </p:cNvSpPr>
          <p:nvPr>
            <p:ph type="dt" sz="half" idx="10"/>
          </p:nvPr>
        </p:nvSpPr>
        <p:spPr/>
        <p:txBody>
          <a:bodyPr/>
          <a:lstStyle/>
          <a:p>
            <a:fld id="{3C99E58F-B89A-413E-95A2-1A5F768E5122}" type="datetimeFigureOut">
              <a:rPr lang="ro-RO" smtClean="0"/>
              <a:t>17.01.2024</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9233FD5B-AA88-495B-95CC-0DBA2C8BE4E6}" type="slidenum">
              <a:rPr lang="ro-RO" smtClean="0"/>
              <a:t>‹#›</a:t>
            </a:fld>
            <a:endParaRPr lang="ro-RO"/>
          </a:p>
        </p:txBody>
      </p:sp>
    </p:spTree>
    <p:extLst>
      <p:ext uri="{BB962C8B-B14F-4D97-AF65-F5344CB8AC3E}">
        <p14:creationId xmlns:p14="http://schemas.microsoft.com/office/powerpoint/2010/main" val="3734889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ro-RO"/>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7" name="Date Placeholder 6"/>
          <p:cNvSpPr>
            <a:spLocks noGrp="1"/>
          </p:cNvSpPr>
          <p:nvPr>
            <p:ph type="dt" sz="half" idx="10"/>
          </p:nvPr>
        </p:nvSpPr>
        <p:spPr/>
        <p:txBody>
          <a:bodyPr/>
          <a:lstStyle/>
          <a:p>
            <a:fld id="{3C99E58F-B89A-413E-95A2-1A5F768E5122}" type="datetimeFigureOut">
              <a:rPr lang="ro-RO" smtClean="0"/>
              <a:t>17.01.2024</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9233FD5B-AA88-495B-95CC-0DBA2C8BE4E6}" type="slidenum">
              <a:rPr lang="ro-RO" smtClean="0"/>
              <a:t>‹#›</a:t>
            </a:fld>
            <a:endParaRPr lang="ro-RO"/>
          </a:p>
        </p:txBody>
      </p:sp>
    </p:spTree>
    <p:extLst>
      <p:ext uri="{BB962C8B-B14F-4D97-AF65-F5344CB8AC3E}">
        <p14:creationId xmlns:p14="http://schemas.microsoft.com/office/powerpoint/2010/main" val="1800341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Date Placeholder 2"/>
          <p:cNvSpPr>
            <a:spLocks noGrp="1"/>
          </p:cNvSpPr>
          <p:nvPr>
            <p:ph type="dt" sz="half" idx="10"/>
          </p:nvPr>
        </p:nvSpPr>
        <p:spPr/>
        <p:txBody>
          <a:bodyPr/>
          <a:lstStyle/>
          <a:p>
            <a:fld id="{3C99E58F-B89A-413E-95A2-1A5F768E5122}" type="datetimeFigureOut">
              <a:rPr lang="ro-RO" smtClean="0"/>
              <a:t>17.01.2024</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9233FD5B-AA88-495B-95CC-0DBA2C8BE4E6}" type="slidenum">
              <a:rPr lang="ro-RO" smtClean="0"/>
              <a:t>‹#›</a:t>
            </a:fld>
            <a:endParaRPr lang="ro-RO"/>
          </a:p>
        </p:txBody>
      </p:sp>
    </p:spTree>
    <p:extLst>
      <p:ext uri="{BB962C8B-B14F-4D97-AF65-F5344CB8AC3E}">
        <p14:creationId xmlns:p14="http://schemas.microsoft.com/office/powerpoint/2010/main" val="2357738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99E58F-B89A-413E-95A2-1A5F768E5122}" type="datetimeFigureOut">
              <a:rPr lang="ro-RO" smtClean="0"/>
              <a:t>17.01.2024</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9233FD5B-AA88-495B-95CC-0DBA2C8BE4E6}" type="slidenum">
              <a:rPr lang="ro-RO" smtClean="0"/>
              <a:t>‹#›</a:t>
            </a:fld>
            <a:endParaRPr lang="ro-RO"/>
          </a:p>
        </p:txBody>
      </p:sp>
    </p:spTree>
    <p:extLst>
      <p:ext uri="{BB962C8B-B14F-4D97-AF65-F5344CB8AC3E}">
        <p14:creationId xmlns:p14="http://schemas.microsoft.com/office/powerpoint/2010/main" val="833525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o-RO"/>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99E58F-B89A-413E-95A2-1A5F768E5122}" type="datetimeFigureOut">
              <a:rPr lang="ro-RO" smtClean="0"/>
              <a:t>17.01.2024</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9233FD5B-AA88-495B-95CC-0DBA2C8BE4E6}" type="slidenum">
              <a:rPr lang="ro-RO" smtClean="0"/>
              <a:t>‹#›</a:t>
            </a:fld>
            <a:endParaRPr lang="ro-RO"/>
          </a:p>
        </p:txBody>
      </p:sp>
    </p:spTree>
    <p:extLst>
      <p:ext uri="{BB962C8B-B14F-4D97-AF65-F5344CB8AC3E}">
        <p14:creationId xmlns:p14="http://schemas.microsoft.com/office/powerpoint/2010/main" val="2772384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o-RO"/>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99E58F-B89A-413E-95A2-1A5F768E5122}" type="datetimeFigureOut">
              <a:rPr lang="ro-RO" smtClean="0"/>
              <a:t>17.01.2024</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9233FD5B-AA88-495B-95CC-0DBA2C8BE4E6}" type="slidenum">
              <a:rPr lang="ro-RO" smtClean="0"/>
              <a:t>‹#›</a:t>
            </a:fld>
            <a:endParaRPr lang="ro-RO"/>
          </a:p>
        </p:txBody>
      </p:sp>
    </p:spTree>
    <p:extLst>
      <p:ext uri="{BB962C8B-B14F-4D97-AF65-F5344CB8AC3E}">
        <p14:creationId xmlns:p14="http://schemas.microsoft.com/office/powerpoint/2010/main" val="2525841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o-RO"/>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99E58F-B89A-413E-95A2-1A5F768E5122}" type="datetimeFigureOut">
              <a:rPr lang="ro-RO" smtClean="0"/>
              <a:t>17.01.2024</a:t>
            </a:fld>
            <a:endParaRPr lang="ro-R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o-R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33FD5B-AA88-495B-95CC-0DBA2C8BE4E6}" type="slidenum">
              <a:rPr lang="ro-RO" smtClean="0"/>
              <a:t>‹#›</a:t>
            </a:fld>
            <a:endParaRPr lang="ro-RO"/>
          </a:p>
        </p:txBody>
      </p:sp>
    </p:spTree>
    <p:extLst>
      <p:ext uri="{BB962C8B-B14F-4D97-AF65-F5344CB8AC3E}">
        <p14:creationId xmlns:p14="http://schemas.microsoft.com/office/powerpoint/2010/main" val="1159613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geeksforgeeks.org/java-application-to-implement-bank-functionalit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slide" Target="slide5.xml"/><Relationship Id="rId7" Type="http://schemas.openxmlformats.org/officeDocument/2006/relationships/slide" Target="slide16.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7.xml"/><Relationship Id="rId4" Type="http://schemas.openxmlformats.org/officeDocument/2006/relationships/slide" Target="slide6.xml"/><Relationship Id="rId9" Type="http://schemas.openxmlformats.org/officeDocument/2006/relationships/slide" Target="slide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1818" y="1062181"/>
            <a:ext cx="11314546" cy="1930545"/>
          </a:xfrm>
          <a:solidFill>
            <a:schemeClr val="bg1"/>
          </a:solidFill>
          <a:ln>
            <a:noFill/>
          </a:ln>
          <a:effectLst>
            <a:glow rad="228600">
              <a:schemeClr val="bg2">
                <a:alpha val="40000"/>
              </a:schemeClr>
            </a:glow>
            <a:outerShdw blurRad="149987" dist="250190" dir="8460000" algn="ctr">
              <a:srgbClr val="000000">
                <a:alpha val="28000"/>
              </a:srgbClr>
            </a:outerShdw>
            <a:reflection blurRad="139700" endPos="69000" dist="889000" dir="5400000" sy="-100000" algn="bl" rotWithShape="0"/>
          </a:effectLst>
          <a:scene3d>
            <a:camera prst="orthographicFront">
              <a:rot lat="0" lon="0" rev="0"/>
            </a:camera>
            <a:lightRig rig="contrasting" dir="t">
              <a:rot lat="0" lon="0" rev="1500000"/>
            </a:lightRig>
          </a:scene3d>
          <a:sp3d prstMaterial="metal">
            <a:bevelT w="88900" h="88900"/>
          </a:sp3d>
        </p:spPr>
        <p:txBody>
          <a:bodyPr/>
          <a:lstStyle/>
          <a:p>
            <a:r>
              <a:rPr lang="ro-RO" dirty="0" smtClean="0"/>
              <a:t>Documentatie proiect-Inginerie Software</a:t>
            </a:r>
            <a:endParaRPr lang="ro-RO" dirty="0"/>
          </a:p>
        </p:txBody>
      </p:sp>
    </p:spTree>
    <p:extLst>
      <p:ext uri="{BB962C8B-B14F-4D97-AF65-F5344CB8AC3E}">
        <p14:creationId xmlns:p14="http://schemas.microsoft.com/office/powerpoint/2010/main" val="368758926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572328" cy="1308032"/>
          </a:xfr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ro-RO" dirty="0"/>
              <a:t>4.3.Diagrama de clase</a:t>
            </a:r>
            <a:br>
              <a:rPr lang="ro-RO" dirty="0"/>
            </a:br>
            <a:endParaRPr lang="ro-RO"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70319" y="1825625"/>
            <a:ext cx="3917361" cy="4351338"/>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10" name="Content Placeholder 9"/>
          <p:cNvSpPr>
            <a:spLocks noGrp="1"/>
          </p:cNvSpPr>
          <p:nvPr>
            <p:ph sz="half" idx="2"/>
          </p:nvPr>
        </p:nvSpPr>
        <p:spPr>
          <a:xfrm>
            <a:off x="6653720" y="541523"/>
            <a:ext cx="5058383" cy="5787958"/>
          </a:xfr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Autofit/>
          </a:bodyPr>
          <a:lstStyle/>
          <a:p>
            <a:r>
              <a:rPr lang="ro-RO" sz="1600" dirty="0"/>
              <a:t>Clasa Client: - Atribute: clientId, firstName, lastName, address, email, password - Metode: Constructor, Getteri și setteri pentru toate atributele </a:t>
            </a:r>
            <a:endParaRPr lang="ro-RO" sz="1600" dirty="0" smtClean="0"/>
          </a:p>
          <a:p>
            <a:r>
              <a:rPr lang="ro-RO" sz="1600" dirty="0" smtClean="0"/>
              <a:t>Clasa </a:t>
            </a:r>
            <a:r>
              <a:rPr lang="ro-RO" sz="1600" dirty="0"/>
              <a:t>ContBancar: - Atribute: accountId, accountType, balance - Metode: Constructor, Getteri și setteri pentru toate atributele </a:t>
            </a:r>
            <a:endParaRPr lang="ro-RO" sz="1600" dirty="0" smtClean="0"/>
          </a:p>
          <a:p>
            <a:r>
              <a:rPr lang="ro-RO" sz="1600" dirty="0" smtClean="0"/>
              <a:t>Clasa </a:t>
            </a:r>
            <a:r>
              <a:rPr lang="ro-RO" sz="1600" dirty="0"/>
              <a:t>CardBancar: - Atribute: cardNumber, securityCode, expirationDate - Metode: Constructor, Getteri și setteri pentru toate atributele </a:t>
            </a:r>
            <a:endParaRPr lang="ro-RO" sz="1600" dirty="0" smtClean="0"/>
          </a:p>
          <a:p>
            <a:r>
              <a:rPr lang="ro-RO" sz="1600" dirty="0" smtClean="0"/>
              <a:t>Clasa </a:t>
            </a:r>
            <a:r>
              <a:rPr lang="ro-RO" sz="1600" dirty="0"/>
              <a:t>Banca: - Atribute: clients (Listă de clienți), accounts (Listă de conturi bancare) - Metode: Constructor, Metode pentru gestionarea clienților și conturilor (adăugare, ștergere, vizualizare) </a:t>
            </a:r>
            <a:endParaRPr lang="ro-RO" sz="1600" dirty="0" smtClean="0"/>
          </a:p>
          <a:p>
            <a:r>
              <a:rPr lang="ro-RO" sz="1600" dirty="0" smtClean="0"/>
              <a:t>Clasa </a:t>
            </a:r>
            <a:r>
              <a:rPr lang="ro-RO" sz="1600" dirty="0"/>
              <a:t>Tranzactie: - Atribute: transactionType, amount, transactionDate - Metode: Constructor, Getteri și setteri pentru toate atributele </a:t>
            </a:r>
            <a:endParaRPr lang="ro-RO" sz="1600" dirty="0" smtClean="0"/>
          </a:p>
          <a:p>
            <a:r>
              <a:rPr lang="ro-RO" sz="1600" dirty="0" smtClean="0"/>
              <a:t>Clasa </a:t>
            </a:r>
            <a:r>
              <a:rPr lang="ro-RO" sz="1600" dirty="0"/>
              <a:t>DepozitBancar: - Atribute: depositId, accountId, amount, depositDate - Metode: Constructor, Getteri și setteri pentru toate atributele </a:t>
            </a:r>
            <a:endParaRPr lang="ro-RO" sz="1600" dirty="0" smtClean="0"/>
          </a:p>
          <a:p>
            <a:r>
              <a:rPr lang="ro-RO" sz="1600" dirty="0" smtClean="0"/>
              <a:t>Clasa </a:t>
            </a:r>
            <a:r>
              <a:rPr lang="ro-RO" sz="1600" dirty="0"/>
              <a:t>DatabaseConnection: - Atribute: URL, USER, PASSWORD - Metode: getConnection() (returnează conexiunea)</a:t>
            </a:r>
          </a:p>
        </p:txBody>
      </p:sp>
    </p:spTree>
    <p:extLst>
      <p:ext uri="{BB962C8B-B14F-4D97-AF65-F5344CB8AC3E}">
        <p14:creationId xmlns:p14="http://schemas.microsoft.com/office/powerpoint/2010/main" val="547684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16733"/>
            <a:ext cx="10515600" cy="1573956"/>
          </a:xfr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pPr algn="ctr"/>
            <a:r>
              <a:rPr lang="ro-RO" dirty="0"/>
              <a:t>4.4.Diagrame de interactiune:activitate, </a:t>
            </a:r>
            <a:r>
              <a:rPr lang="ro-RO" dirty="0" smtClean="0"/>
              <a:t>secventa</a:t>
            </a:r>
            <a:r>
              <a:rPr lang="ro-RO" dirty="0"/>
              <a:t/>
            </a:r>
            <a:br>
              <a:rPr lang="ro-RO" dirty="0"/>
            </a:br>
            <a:endParaRPr lang="ro-RO"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449422" y="1916310"/>
            <a:ext cx="3686783" cy="4719096"/>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825373" y="1866428"/>
            <a:ext cx="4643538" cy="4818861"/>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9467362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507460" y="355397"/>
            <a:ext cx="5562600" cy="1325563"/>
          </a:xfr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ro-RO" dirty="0" smtClean="0"/>
              <a:t>4.4.Diagrame de interactiune:colaborare</a:t>
            </a:r>
            <a:endParaRPr lang="ro-RO" dirty="0"/>
          </a:p>
        </p:txBody>
      </p:sp>
      <p:sp>
        <p:nvSpPr>
          <p:cNvPr id="8" name="Content Placeholder 7"/>
          <p:cNvSpPr>
            <a:spLocks noGrp="1"/>
          </p:cNvSpPr>
          <p:nvPr>
            <p:ph sz="half" idx="2"/>
          </p:nvPr>
        </p:nvSpPr>
        <p:spPr>
          <a:xfrm>
            <a:off x="6357025" y="68094"/>
            <a:ext cx="5607996" cy="6789906"/>
          </a:xfr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47500" lnSpcReduction="20000"/>
          </a:bodyPr>
          <a:lstStyle/>
          <a:p>
            <a:r>
              <a:rPr lang="ro-RO" b="1" dirty="0"/>
              <a:t>Diagrama de Activitate - Procesul de Depunere a Banilor:</a:t>
            </a:r>
          </a:p>
          <a:p>
            <a:r>
              <a:rPr lang="ro-RO" dirty="0"/>
              <a:t>Această diagramă de activitate descrie pas cu pas procesul de depunere a banilor într-un cont bancar:</a:t>
            </a:r>
          </a:p>
          <a:p>
            <a:r>
              <a:rPr lang="ro-RO" b="1" dirty="0"/>
              <a:t>Inițializare:</a:t>
            </a:r>
            <a:r>
              <a:rPr lang="ro-RO" dirty="0"/>
              <a:t> Activitatea începe atunci când clientul decide să efectueze o depunere.</a:t>
            </a:r>
          </a:p>
          <a:p>
            <a:r>
              <a:rPr lang="ro-RO" b="1" dirty="0"/>
              <a:t>Introducere Date:</a:t>
            </a:r>
            <a:r>
              <a:rPr lang="ro-RO" dirty="0"/>
              <a:t> Clientul introduce datele necesare pentru a identifica contul și suma pe care dorește să o depună.</a:t>
            </a:r>
          </a:p>
          <a:p>
            <a:r>
              <a:rPr lang="ro-RO" b="1" dirty="0"/>
              <a:t>Validare:</a:t>
            </a:r>
            <a:r>
              <a:rPr lang="ro-RO" dirty="0"/>
              <a:t> Sistemul validează datele introduse de client pentru a se asigura că sunt corecte și complete.</a:t>
            </a:r>
          </a:p>
          <a:p>
            <a:r>
              <a:rPr lang="ro-RO" b="1" dirty="0"/>
              <a:t>Generare Tranzacție:</a:t>
            </a:r>
            <a:r>
              <a:rPr lang="ro-RO" dirty="0"/>
              <a:t> Se generează o tranzacție de tip depunere, cu suma specificată.</a:t>
            </a:r>
          </a:p>
          <a:p>
            <a:r>
              <a:rPr lang="ro-RO" b="1" dirty="0"/>
              <a:t>Actualizare Sold:</a:t>
            </a:r>
            <a:r>
              <a:rPr lang="ro-RO" dirty="0"/>
              <a:t> Se actualizează soldul contului bancar al clientului.</a:t>
            </a:r>
          </a:p>
          <a:p>
            <a:r>
              <a:rPr lang="ro-RO" b="1" dirty="0"/>
              <a:t>Confirmare:</a:t>
            </a:r>
            <a:r>
              <a:rPr lang="ro-RO" dirty="0"/>
              <a:t> Se furnizează o confirmare că depunerea a fost realizată cu succes.</a:t>
            </a:r>
          </a:p>
          <a:p>
            <a:r>
              <a:rPr lang="ro-RO" b="1" dirty="0"/>
              <a:t>Diagrama de Secvență - Tranzacție între Client și Banca:</a:t>
            </a:r>
          </a:p>
          <a:p>
            <a:r>
              <a:rPr lang="ro-RO" dirty="0"/>
              <a:t>Această diagramă de secvență evidențiază interacțiunea între un client și banca pentru a efectua o tranzacție:</a:t>
            </a:r>
          </a:p>
          <a:p>
            <a:r>
              <a:rPr lang="ro-RO" b="1" dirty="0"/>
              <a:t>Client:</a:t>
            </a:r>
            <a:r>
              <a:rPr lang="ro-RO" dirty="0"/>
              <a:t> Inițiază tranzacția, specificând tipul și suma.</a:t>
            </a:r>
          </a:p>
          <a:p>
            <a:r>
              <a:rPr lang="ro-RO" b="1" dirty="0"/>
              <a:t>Banca:</a:t>
            </a:r>
            <a:r>
              <a:rPr lang="ro-RO" dirty="0"/>
              <a:t> Verifică și autorizează tranzacția.</a:t>
            </a:r>
          </a:p>
          <a:p>
            <a:r>
              <a:rPr lang="ro-RO" b="1" dirty="0"/>
              <a:t>ContBancar:</a:t>
            </a:r>
            <a:r>
              <a:rPr lang="ro-RO" dirty="0"/>
              <a:t> Actualizează soldul în urma tranzacției.</a:t>
            </a:r>
          </a:p>
          <a:p>
            <a:r>
              <a:rPr lang="ro-RO" b="1" dirty="0"/>
              <a:t>Banca:</a:t>
            </a:r>
            <a:r>
              <a:rPr lang="ro-RO" dirty="0"/>
              <a:t> Furnizează un răspuns către client cu privire la rezultatul tranzacției.</a:t>
            </a:r>
          </a:p>
          <a:p>
            <a:r>
              <a:rPr lang="ro-RO" b="1" dirty="0"/>
              <a:t>Diagrama de Colaborare - Colaborarea între Client, ContBancar și Banca:</a:t>
            </a:r>
          </a:p>
          <a:p>
            <a:r>
              <a:rPr lang="ro-RO" dirty="0"/>
              <a:t>Această diagramă de colaborare evidențiază interacțiunea dintre un client, contul bancar și banca în cadrul unei tranzacții:</a:t>
            </a:r>
          </a:p>
          <a:p>
            <a:r>
              <a:rPr lang="ro-RO" b="1" dirty="0"/>
              <a:t>Client:</a:t>
            </a:r>
            <a:r>
              <a:rPr lang="ro-RO" dirty="0"/>
              <a:t> Inițiază tranzacția, specificând detaliile acesteia.</a:t>
            </a:r>
          </a:p>
          <a:p>
            <a:r>
              <a:rPr lang="ro-RO" b="1" dirty="0"/>
              <a:t>ContBancar:</a:t>
            </a:r>
            <a:r>
              <a:rPr lang="ro-RO" dirty="0"/>
              <a:t> Primește solicitarea de tranzacție și actualizează soldul.</a:t>
            </a:r>
          </a:p>
          <a:p>
            <a:r>
              <a:rPr lang="ro-RO" b="1" dirty="0"/>
              <a:t>Banca:</a:t>
            </a:r>
            <a:r>
              <a:rPr lang="ro-RO" dirty="0"/>
              <a:t> Verifică și autorizează tranzacția.</a:t>
            </a:r>
          </a:p>
          <a:p>
            <a:r>
              <a:rPr lang="ro-RO" b="1" dirty="0"/>
              <a:t>ContBancar:</a:t>
            </a:r>
            <a:r>
              <a:rPr lang="ro-RO" dirty="0"/>
              <a:t> Actualizează soldul în urma tranzacției.</a:t>
            </a:r>
          </a:p>
          <a:p>
            <a:r>
              <a:rPr lang="ro-RO" b="1" dirty="0"/>
              <a:t>Banca:</a:t>
            </a:r>
            <a:r>
              <a:rPr lang="ro-RO" dirty="0"/>
              <a:t> Furnizează un răspuns către client cu privire la rezultatul tranzacției.</a:t>
            </a:r>
          </a:p>
          <a:p>
            <a:endParaRPr lang="ro-RO" dirty="0"/>
          </a:p>
        </p:txBody>
      </p:sp>
      <p:pic>
        <p:nvPicPr>
          <p:cNvPr id="10" name="Content Placeholder 9"/>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73990" y="1990995"/>
            <a:ext cx="5029539" cy="4351338"/>
          </a:xfr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40756163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2076" y="134937"/>
            <a:ext cx="5405337" cy="2089522"/>
          </a:xfr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pPr algn="ctr"/>
            <a:r>
              <a:rPr lang="ro-RO" dirty="0"/>
              <a:t>4.5.Detalii de implementare: diagrama bazei de </a:t>
            </a:r>
            <a:r>
              <a:rPr lang="ro-RO" dirty="0" smtClean="0"/>
              <a:t>date</a:t>
            </a:r>
            <a:r>
              <a:rPr lang="ro-RO" dirty="0"/>
              <a:t/>
            </a:r>
            <a:br>
              <a:rPr lang="ro-RO" dirty="0"/>
            </a:br>
            <a:endParaRPr lang="ro-RO"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80042" y="2516288"/>
            <a:ext cx="5794881" cy="3981787"/>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4" name="Content Placeholder 3"/>
          <p:cNvSpPr>
            <a:spLocks noGrp="1"/>
          </p:cNvSpPr>
          <p:nvPr>
            <p:ph sz="half" idx="2"/>
          </p:nvPr>
        </p:nvSpPr>
        <p:spPr>
          <a:xfrm>
            <a:off x="6342434" y="0"/>
            <a:ext cx="5573949" cy="6498075"/>
          </a:xfr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Autofit/>
          </a:bodyPr>
          <a:lstStyle/>
          <a:p>
            <a:r>
              <a:rPr lang="ro-RO" sz="900" dirty="0" smtClean="0"/>
              <a:t>Client:</a:t>
            </a:r>
          </a:p>
          <a:p>
            <a:r>
              <a:rPr lang="ro-RO" sz="900" dirty="0" smtClean="0"/>
              <a:t>id (cheie primară)</a:t>
            </a:r>
          </a:p>
          <a:p>
            <a:r>
              <a:rPr lang="ro-RO" sz="900" dirty="0" smtClean="0"/>
              <a:t>Nume, prenume, adresă, email, parolă</a:t>
            </a:r>
          </a:p>
          <a:p>
            <a:endParaRPr lang="ro-RO" sz="900" dirty="0" smtClean="0"/>
          </a:p>
          <a:p>
            <a:r>
              <a:rPr lang="ro-RO" sz="900" dirty="0" smtClean="0"/>
              <a:t>ContBancar:</a:t>
            </a:r>
          </a:p>
          <a:p>
            <a:r>
              <a:rPr lang="ro-RO" sz="900" dirty="0" smtClean="0"/>
              <a:t>id (cheie primară)</a:t>
            </a:r>
          </a:p>
          <a:p>
            <a:r>
              <a:rPr lang="ro-RO" sz="900" dirty="0" smtClean="0"/>
              <a:t>client_id </a:t>
            </a:r>
          </a:p>
          <a:p>
            <a:r>
              <a:rPr lang="ro-RO" sz="900" dirty="0" smtClean="0"/>
              <a:t> soldul</a:t>
            </a:r>
          </a:p>
          <a:p>
            <a:endParaRPr lang="ro-RO" sz="900" dirty="0" smtClean="0"/>
          </a:p>
          <a:p>
            <a:r>
              <a:rPr lang="ro-RO" sz="900" dirty="0" smtClean="0"/>
              <a:t>Card:</a:t>
            </a:r>
          </a:p>
          <a:p>
            <a:r>
              <a:rPr lang="ro-RO" sz="900" dirty="0" smtClean="0"/>
              <a:t>id (cheie primară)</a:t>
            </a:r>
          </a:p>
          <a:p>
            <a:r>
              <a:rPr lang="ro-RO" sz="900" dirty="0" smtClean="0"/>
              <a:t>card_number </a:t>
            </a:r>
          </a:p>
          <a:p>
            <a:r>
              <a:rPr lang="ro-RO" sz="900" dirty="0" smtClean="0"/>
              <a:t>account_id </a:t>
            </a:r>
          </a:p>
          <a:p>
            <a:r>
              <a:rPr lang="ro-RO" sz="900" dirty="0" smtClean="0"/>
              <a:t>Cod de securitate, dată de expirare</a:t>
            </a:r>
          </a:p>
          <a:p>
            <a:endParaRPr lang="ro-RO" sz="900" dirty="0" smtClean="0"/>
          </a:p>
          <a:p>
            <a:r>
              <a:rPr lang="ro-RO" sz="900" dirty="0" smtClean="0"/>
              <a:t>Tranzactie:</a:t>
            </a:r>
          </a:p>
          <a:p>
            <a:r>
              <a:rPr lang="ro-RO" sz="900" dirty="0" smtClean="0"/>
              <a:t>id (cheie primara)</a:t>
            </a:r>
          </a:p>
          <a:p>
            <a:r>
              <a:rPr lang="ro-RO" sz="900" dirty="0" smtClean="0"/>
              <a:t>transaction_id </a:t>
            </a:r>
          </a:p>
          <a:p>
            <a:r>
              <a:rPr lang="ro-RO" sz="900" dirty="0" smtClean="0"/>
              <a:t>account_id </a:t>
            </a:r>
          </a:p>
          <a:p>
            <a:r>
              <a:rPr lang="ro-RO" sz="900" dirty="0" smtClean="0"/>
              <a:t>sumă, dată</a:t>
            </a:r>
          </a:p>
          <a:p>
            <a:endParaRPr lang="ro-RO" sz="900" dirty="0" smtClean="0"/>
          </a:p>
          <a:p>
            <a:r>
              <a:rPr lang="ro-RO" sz="900" dirty="0" smtClean="0"/>
              <a:t>DepozitBancar:</a:t>
            </a:r>
          </a:p>
          <a:p>
            <a:r>
              <a:rPr lang="ro-RO" sz="900" dirty="0" smtClean="0"/>
              <a:t>id (cheie primară)</a:t>
            </a:r>
          </a:p>
          <a:p>
            <a:r>
              <a:rPr lang="ro-RO" sz="900" dirty="0" smtClean="0"/>
              <a:t>account_id (cheie externă către ContBancar)</a:t>
            </a:r>
          </a:p>
          <a:p>
            <a:r>
              <a:rPr lang="ro-RO" sz="900" dirty="0" smtClean="0"/>
              <a:t>Suma depozitată, dată</a:t>
            </a:r>
            <a:endParaRPr lang="ro-RO" sz="900" dirty="0"/>
          </a:p>
        </p:txBody>
      </p:sp>
    </p:spTree>
    <p:extLst>
      <p:ext uri="{BB962C8B-B14F-4D97-AF65-F5344CB8AC3E}">
        <p14:creationId xmlns:p14="http://schemas.microsoft.com/office/powerpoint/2010/main" val="11367827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1337215"/>
          </a:xfr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ro-RO" dirty="0"/>
              <a:t>4.6.Cazuri de testare</a:t>
            </a:r>
            <a:br>
              <a:rPr lang="ro-RO" dirty="0"/>
            </a:br>
            <a:endParaRPr lang="ro-RO" dirty="0"/>
          </a:p>
        </p:txBody>
      </p:sp>
      <p:sp>
        <p:nvSpPr>
          <p:cNvPr id="3" name="Content Placeholder 2"/>
          <p:cNvSpPr>
            <a:spLocks noGrp="1"/>
          </p:cNvSpPr>
          <p:nvPr>
            <p:ph idx="1"/>
          </p:nvPr>
        </p:nvSpPr>
        <p:spPr>
          <a:xfrm>
            <a:off x="644457" y="1033733"/>
            <a:ext cx="10903085" cy="5532437"/>
          </a:xfr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numCol="2">
            <a:noAutofit/>
          </a:bodyPr>
          <a:lstStyle/>
          <a:p>
            <a:r>
              <a:rPr lang="ro-RO" sz="1400" dirty="0" smtClean="0"/>
              <a:t>Autentificare:</a:t>
            </a:r>
          </a:p>
          <a:p>
            <a:r>
              <a:rPr lang="ro-RO" sz="1400" dirty="0" smtClean="0"/>
              <a:t>Testam autentificarea corectă cu un cont valid.</a:t>
            </a:r>
          </a:p>
          <a:p>
            <a:r>
              <a:rPr lang="ro-RO" sz="1400" dirty="0" smtClean="0"/>
              <a:t>Testam încercările de autentificare eșuate cu credențiale invalide.</a:t>
            </a:r>
          </a:p>
          <a:p>
            <a:r>
              <a:rPr lang="ro-RO" sz="1400" dirty="0" smtClean="0"/>
              <a:t>Verificăm comportamentul sistemului în cazul în care se încearcă accesarea contului după un număr predefinit de încercări eșuate.</a:t>
            </a:r>
          </a:p>
          <a:p>
            <a:endParaRPr lang="ro-RO" sz="1400" dirty="0" smtClean="0"/>
          </a:p>
          <a:p>
            <a:r>
              <a:rPr lang="ro-RO" sz="1400" dirty="0" smtClean="0"/>
              <a:t>Gestionarea Contului:</a:t>
            </a:r>
          </a:p>
          <a:p>
            <a:r>
              <a:rPr lang="ro-RO" sz="1400" dirty="0" smtClean="0"/>
              <a:t>Adăugarea unui nou client și verificarea stocării corecte a informațiilor.</a:t>
            </a:r>
          </a:p>
          <a:p>
            <a:r>
              <a:rPr lang="ro-RO" sz="1400" dirty="0" smtClean="0"/>
              <a:t>Modificarea detaliilor unui client și confirmarea actualizării corecte a datelor.</a:t>
            </a:r>
          </a:p>
          <a:p>
            <a:r>
              <a:rPr lang="ro-RO" sz="1400" dirty="0" smtClean="0"/>
              <a:t>Ștergerea unui client și asigurarea că datele asociate sunt eliminate corespunzător.</a:t>
            </a:r>
          </a:p>
          <a:p>
            <a:endParaRPr lang="ro-RO" sz="1400" dirty="0" smtClean="0"/>
          </a:p>
          <a:p>
            <a:r>
              <a:rPr lang="ro-RO" sz="1400" dirty="0" smtClean="0"/>
              <a:t>Gestionarea Conturilor Bancare:</a:t>
            </a:r>
          </a:p>
          <a:p>
            <a:r>
              <a:rPr lang="ro-RO" sz="1400" dirty="0" smtClean="0"/>
              <a:t>Deschiderea unui nou cont bancar pentru un client și verificarea informațiilor asociate.</a:t>
            </a:r>
          </a:p>
          <a:p>
            <a:r>
              <a:rPr lang="ro-RO" sz="1400" dirty="0" smtClean="0"/>
              <a:t>Transferul de bani între conturile bancare ale aceluiași client.</a:t>
            </a:r>
          </a:p>
          <a:p>
            <a:r>
              <a:rPr lang="ro-RO" sz="1400" dirty="0" smtClean="0"/>
              <a:t>Verificarea corectitudinii soldului contului după efectuarea unui transfer.</a:t>
            </a:r>
          </a:p>
          <a:p>
            <a:pPr marL="0" indent="0">
              <a:buNone/>
            </a:pPr>
            <a:endParaRPr lang="ro-RO" sz="1400" dirty="0" smtClean="0"/>
          </a:p>
          <a:p>
            <a:r>
              <a:rPr lang="ro-RO" sz="1400" dirty="0" smtClean="0"/>
              <a:t>Operațiuni cu Carduri:</a:t>
            </a:r>
          </a:p>
          <a:p>
            <a:r>
              <a:rPr lang="ro-RO" sz="1400" dirty="0" smtClean="0"/>
              <a:t>Emiterea unui nou card bancar și validarea informațiilor asociate.</a:t>
            </a:r>
          </a:p>
          <a:p>
            <a:r>
              <a:rPr lang="ro-RO" sz="1400" dirty="0" smtClean="0"/>
              <a:t>Realizarea unei tranzacții cu cardul și verificarea actualizării corecte a soldului.</a:t>
            </a:r>
          </a:p>
          <a:p>
            <a:endParaRPr lang="ro-RO" sz="1400" dirty="0" smtClean="0"/>
          </a:p>
          <a:p>
            <a:r>
              <a:rPr lang="ro-RO" sz="1400" dirty="0" smtClean="0"/>
              <a:t>Tranzacții:</a:t>
            </a:r>
          </a:p>
          <a:p>
            <a:r>
              <a:rPr lang="ro-RO" sz="1400" dirty="0" smtClean="0"/>
              <a:t>Efectuarea unei tranzacții către un alt cont extern și verificarea confirmării.</a:t>
            </a:r>
          </a:p>
          <a:p>
            <a:endParaRPr lang="ro-RO" sz="1400" dirty="0" smtClean="0"/>
          </a:p>
          <a:p>
            <a:r>
              <a:rPr lang="ro-RO" sz="1400" dirty="0" smtClean="0"/>
              <a:t>Securitate:</a:t>
            </a:r>
          </a:p>
          <a:p>
            <a:r>
              <a:rPr lang="ro-RO" sz="1400" dirty="0" smtClean="0"/>
              <a:t>Testarea funcționalității de blocare a contului în caz de activitate suspectă.</a:t>
            </a:r>
          </a:p>
          <a:p>
            <a:r>
              <a:rPr lang="ro-RO" sz="1400" dirty="0" smtClean="0"/>
              <a:t>Verificarea funcționalității de resetare a parolei.</a:t>
            </a:r>
          </a:p>
          <a:p>
            <a:r>
              <a:rPr lang="ro-RO" sz="1400" dirty="0" smtClean="0"/>
              <a:t>Asigurarea că informațiile sensibile (parole, detalii ale cardurilor) sunt stocate în siguranță.</a:t>
            </a:r>
            <a:endParaRPr lang="ro-RO" sz="1400" dirty="0"/>
          </a:p>
        </p:txBody>
      </p:sp>
    </p:spTree>
    <p:extLst>
      <p:ext uri="{BB962C8B-B14F-4D97-AF65-F5344CB8AC3E}">
        <p14:creationId xmlns:p14="http://schemas.microsoft.com/office/powerpoint/2010/main" val="30720872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ro-RO" dirty="0"/>
              <a:t>5.Testarea propriu-zisa a aplicatiei</a:t>
            </a:r>
            <a:br>
              <a:rPr lang="ro-RO" dirty="0"/>
            </a:br>
            <a:endParaRPr lang="ro-RO" dirty="0"/>
          </a:p>
        </p:txBody>
      </p:sp>
      <p:sp>
        <p:nvSpPr>
          <p:cNvPr id="3" name="Content Placeholder 2"/>
          <p:cNvSpPr>
            <a:spLocks noGrp="1"/>
          </p:cNvSpPr>
          <p:nvPr>
            <p:ph idx="1"/>
          </p:nvPr>
        </p:nvSpPr>
        <p:spPr>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ro-RO" dirty="0"/>
              <a:t>Am efectuat testarea completă a aplicației, parcurgând toate scenariile de testare menționate în prezentările </a:t>
            </a:r>
            <a:r>
              <a:rPr lang="ro-RO" dirty="0" smtClean="0"/>
              <a:t>anterioare. </a:t>
            </a:r>
            <a:r>
              <a:rPr lang="ro-RO" dirty="0"/>
              <a:t>C</a:t>
            </a:r>
            <a:r>
              <a:rPr lang="ro-RO" dirty="0" smtClean="0"/>
              <a:t>onfirm </a:t>
            </a:r>
            <a:r>
              <a:rPr lang="ro-RO" dirty="0"/>
              <a:t>că toate funcționalitățile au fost validate conform așteptărilor noastre. Aplicația răspunde corect la diversele cazuri de utilizare, iar performanța, securitatea și interfața utilizatorului sunt în linie cu cerințele stabilite. În urma testelor efectuate, am încredere că aplicația este pregătită pentru implementare și utilizare de către utilizatori.</a:t>
            </a:r>
          </a:p>
        </p:txBody>
      </p:sp>
    </p:spTree>
    <p:extLst>
      <p:ext uri="{BB962C8B-B14F-4D97-AF65-F5344CB8AC3E}">
        <p14:creationId xmlns:p14="http://schemas.microsoft.com/office/powerpoint/2010/main" val="30067969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ro-RO" dirty="0"/>
              <a:t>6.Manual de instalare si utilizare</a:t>
            </a:r>
            <a:br>
              <a:rPr lang="ro-RO" dirty="0"/>
            </a:br>
            <a:endParaRPr lang="ro-RO" dirty="0"/>
          </a:p>
        </p:txBody>
      </p:sp>
      <p:sp>
        <p:nvSpPr>
          <p:cNvPr id="3" name="Content Placeholder 2"/>
          <p:cNvSpPr>
            <a:spLocks noGrp="1"/>
          </p:cNvSpPr>
          <p:nvPr>
            <p:ph idx="1"/>
          </p:nvPr>
        </p:nvSpPr>
        <p:spPr>
          <a:xfrm>
            <a:off x="838200" y="2001116"/>
            <a:ext cx="10515600" cy="4351338"/>
          </a:xfr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marL="0" indent="0">
              <a:buNone/>
            </a:pPr>
            <a:r>
              <a:rPr lang="ro-RO" dirty="0" smtClean="0"/>
              <a:t>	Pentru a utiliza aplicatia trebuie sa ne logam sau sa ne cream un cont, daca nu avem deja unul.</a:t>
            </a:r>
          </a:p>
          <a:p>
            <a:pPr marL="0" indent="0">
              <a:buNone/>
            </a:pPr>
            <a:r>
              <a:rPr lang="ro-RO" dirty="0"/>
              <a:t>	</a:t>
            </a:r>
            <a:r>
              <a:rPr lang="ro-RO" dirty="0" smtClean="0"/>
              <a:t>Dupa logare avem un panel in care avem cardurile, balanta contului, si un buton pentru tranzactii.</a:t>
            </a:r>
          </a:p>
          <a:p>
            <a:pPr marL="0" indent="0">
              <a:buNone/>
            </a:pPr>
            <a:r>
              <a:rPr lang="ro-RO" dirty="0"/>
              <a:t>	</a:t>
            </a:r>
          </a:p>
        </p:txBody>
      </p:sp>
    </p:spTree>
    <p:extLst>
      <p:ext uri="{BB962C8B-B14F-4D97-AF65-F5344CB8AC3E}">
        <p14:creationId xmlns:p14="http://schemas.microsoft.com/office/powerpoint/2010/main" val="23123697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ro-RO" dirty="0"/>
              <a:t>7.Concluzii si dezvoltari ulterioare</a:t>
            </a:r>
            <a:br>
              <a:rPr lang="ro-RO" dirty="0"/>
            </a:br>
            <a:endParaRPr lang="ro-RO" dirty="0"/>
          </a:p>
        </p:txBody>
      </p:sp>
      <p:sp>
        <p:nvSpPr>
          <p:cNvPr id="3" name="Content Placeholder 2"/>
          <p:cNvSpPr>
            <a:spLocks noGrp="1"/>
          </p:cNvSpPr>
          <p:nvPr>
            <p:ph idx="1"/>
          </p:nvPr>
        </p:nvSpPr>
        <p:spPr>
          <a:xfrm>
            <a:off x="838200" y="1494884"/>
            <a:ext cx="10515600" cy="5207473"/>
          </a:xfr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55000" lnSpcReduction="20000"/>
          </a:bodyPr>
          <a:lstStyle/>
          <a:p>
            <a:r>
              <a:rPr lang="ro-RO" sz="3400" dirty="0"/>
              <a:t>În timpul dezvoltării și testării proiectului nostru de e-banking Java, am reușit să atingem următoarele concluzii cheie:</a:t>
            </a:r>
          </a:p>
          <a:p>
            <a:r>
              <a:rPr lang="ro-RO" sz="3400" b="1" dirty="0"/>
              <a:t>Funcționalitatea Solidă:</a:t>
            </a:r>
            <a:r>
              <a:rPr lang="ro-RO" sz="3400" dirty="0"/>
              <a:t> Aplicația oferă un set solid de funcționalități, inclusiv gestionarea conturilor, tranzacții și securitatea datelor.</a:t>
            </a:r>
          </a:p>
          <a:p>
            <a:r>
              <a:rPr lang="ro-RO" sz="3400" b="1" dirty="0"/>
              <a:t>Stabilitate și Fiabilitate:</a:t>
            </a:r>
            <a:r>
              <a:rPr lang="ro-RO" sz="3400" dirty="0"/>
              <a:t> S-au depus eforturi semnificative pentru asigurarea stabilității și fiabilității aplicației, reducând la minim problemele și erorile critice.</a:t>
            </a:r>
          </a:p>
          <a:p>
            <a:r>
              <a:rPr lang="ro-RO" sz="3400" b="1" dirty="0"/>
              <a:t>Interfață Utilizator Prietenoasă:</a:t>
            </a:r>
            <a:r>
              <a:rPr lang="ro-RO" sz="3400" dirty="0"/>
              <a:t> Interfața utilizator oferă o experiență prietenoasă și accesibilă, facilitând utilizatorilor gestionarea conturilor și efectuarea tranzacțiilor</a:t>
            </a:r>
            <a:r>
              <a:rPr lang="ro-RO" sz="3400" dirty="0" smtClean="0"/>
              <a:t>.</a:t>
            </a:r>
          </a:p>
          <a:p>
            <a:r>
              <a:rPr lang="ro-RO" sz="3400" b="1" dirty="0"/>
              <a:t>Dezvoltări </a:t>
            </a:r>
            <a:r>
              <a:rPr lang="ro-RO" sz="3400" b="1" dirty="0" smtClean="0"/>
              <a:t>Ulterioare:</a:t>
            </a:r>
          </a:p>
          <a:p>
            <a:r>
              <a:rPr lang="ro-RO" sz="3400" b="1" dirty="0"/>
              <a:t>Caracteristici </a:t>
            </a:r>
            <a:r>
              <a:rPr lang="ro-RO" sz="3400" b="1" dirty="0" smtClean="0"/>
              <a:t>Suplimentare</a:t>
            </a:r>
          </a:p>
          <a:p>
            <a:r>
              <a:rPr lang="ro-RO" sz="3400" b="1" dirty="0" smtClean="0"/>
              <a:t>Notificări </a:t>
            </a:r>
            <a:r>
              <a:rPr lang="ro-RO" sz="3400" b="1" dirty="0"/>
              <a:t>în timp real:</a:t>
            </a:r>
            <a:r>
              <a:rPr lang="ro-RO" sz="3400" dirty="0"/>
              <a:t> Implementarea notificărilor în timp real pentru tranzacții și evenimente relevante.</a:t>
            </a:r>
          </a:p>
          <a:p>
            <a:r>
              <a:rPr lang="ro-RO" sz="3400" b="1" dirty="0" smtClean="0"/>
              <a:t>Optimizări </a:t>
            </a:r>
            <a:r>
              <a:rPr lang="ro-RO" sz="3400" b="1" dirty="0"/>
              <a:t>de </a:t>
            </a:r>
            <a:r>
              <a:rPr lang="ro-RO" sz="3400" b="1" dirty="0" smtClean="0"/>
              <a:t>Performanță:</a:t>
            </a:r>
            <a:endParaRPr lang="ro-RO" sz="3400" b="1" dirty="0"/>
          </a:p>
          <a:p>
            <a:r>
              <a:rPr lang="ro-RO" sz="3400" b="1" dirty="0" smtClean="0"/>
              <a:t>Extindere </a:t>
            </a:r>
            <a:r>
              <a:rPr lang="ro-RO" sz="3400" b="1" dirty="0"/>
              <a:t>la Nivel Global</a:t>
            </a:r>
          </a:p>
          <a:p>
            <a:r>
              <a:rPr lang="ro-RO" sz="3400" b="1" dirty="0"/>
              <a:t>Suport pentru Diverse Monede:</a:t>
            </a:r>
            <a:r>
              <a:rPr lang="ro-RO" sz="3400" dirty="0"/>
              <a:t> Extinderea aplicației pentru a suporta diverse monede și conversii valutare.</a:t>
            </a:r>
          </a:p>
          <a:p>
            <a:r>
              <a:rPr lang="ro-RO" sz="3400" b="1" dirty="0"/>
              <a:t>Conformitate cu Reglementările Globale:</a:t>
            </a:r>
            <a:r>
              <a:rPr lang="ro-RO" sz="3400" dirty="0"/>
              <a:t> Actualizarea aplicației pentru a se conforma noilor reglementări din domeniul bancar la nivel mondial.</a:t>
            </a:r>
          </a:p>
          <a:p>
            <a:endParaRPr lang="ro-RO" sz="1800" dirty="0"/>
          </a:p>
          <a:p>
            <a:endParaRPr lang="ro-RO" dirty="0"/>
          </a:p>
        </p:txBody>
      </p:sp>
    </p:spTree>
    <p:extLst>
      <p:ext uri="{BB962C8B-B14F-4D97-AF65-F5344CB8AC3E}">
        <p14:creationId xmlns:p14="http://schemas.microsoft.com/office/powerpoint/2010/main" val="17477177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ro-RO" dirty="0" smtClean="0"/>
              <a:t>8.Bibliografie</a:t>
            </a:r>
            <a:r>
              <a:rPr lang="ro-RO" dirty="0"/>
              <a:t/>
            </a:r>
            <a:br>
              <a:rPr lang="ro-RO" dirty="0"/>
            </a:br>
            <a:endParaRPr lang="ro-RO" dirty="0"/>
          </a:p>
        </p:txBody>
      </p:sp>
      <p:sp>
        <p:nvSpPr>
          <p:cNvPr id="3" name="Content Placeholder 2"/>
          <p:cNvSpPr>
            <a:spLocks noGrp="1"/>
          </p:cNvSpPr>
          <p:nvPr>
            <p:ph idx="1"/>
          </p:nvPr>
        </p:nvSpPr>
        <p:spPr>
          <a:xfrm>
            <a:off x="838200" y="1961812"/>
            <a:ext cx="10515600" cy="4351338"/>
          </a:xfr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ro-RO" dirty="0" smtClean="0">
                <a:hlinkClick r:id="rId2"/>
              </a:rPr>
              <a:t>https://www.geeksforgeeks.org/java-application-to-implement-bank-functionality/</a:t>
            </a:r>
            <a:endParaRPr lang="ro-RO" dirty="0" smtClean="0"/>
          </a:p>
          <a:p>
            <a:r>
              <a:rPr lang="ro-RO" dirty="0" smtClean="0"/>
              <a:t>https://www.youtube.com/watch?v=82Vrcyyc8KU&amp;ab_channel=ProgrammingKnowledge</a:t>
            </a:r>
            <a:endParaRPr lang="ro-RO" dirty="0"/>
          </a:p>
        </p:txBody>
      </p:sp>
    </p:spTree>
    <p:extLst>
      <p:ext uri="{BB962C8B-B14F-4D97-AF65-F5344CB8AC3E}">
        <p14:creationId xmlns:p14="http://schemas.microsoft.com/office/powerpoint/2010/main" val="25548386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339433" y="3971637"/>
            <a:ext cx="10515600" cy="3962834"/>
          </a:xfr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r>
              <a:rPr lang="ro-RO" sz="6700" b="1" dirty="0" smtClean="0"/>
              <a:t>			Aplicatie E-banking</a:t>
            </a:r>
            <a:br>
              <a:rPr lang="ro-RO" sz="6700" b="1" dirty="0" smtClean="0"/>
            </a:br>
            <a:r>
              <a:rPr lang="ro-RO" sz="6700" b="1" dirty="0" smtClean="0"/>
              <a:t/>
            </a:r>
            <a:br>
              <a:rPr lang="ro-RO" sz="6700" b="1" dirty="0" smtClean="0"/>
            </a:br>
            <a:r>
              <a:rPr lang="ro-RO" sz="3600" b="1" dirty="0" smtClean="0"/>
              <a:t>Studenti: Frincu Ioan Cristian</a:t>
            </a:r>
            <a:br>
              <a:rPr lang="ro-RO" sz="3600" b="1" dirty="0" smtClean="0"/>
            </a:br>
            <a:r>
              <a:rPr lang="ro-RO" sz="3600" b="1" dirty="0" smtClean="0"/>
              <a:t>	       Hoban Cristian Mihai</a:t>
            </a:r>
            <a:br>
              <a:rPr lang="ro-RO" sz="3600" b="1" dirty="0" smtClean="0"/>
            </a:br>
            <a:r>
              <a:rPr lang="ro-RO" sz="3600" b="1" dirty="0" smtClean="0"/>
              <a:t>	       Iacoboaea Lucian</a:t>
            </a:r>
            <a:r>
              <a:rPr lang="ro-RO" sz="6700" b="1" dirty="0"/>
              <a:t/>
            </a:r>
            <a:br>
              <a:rPr lang="ro-RO" sz="6700" b="1" dirty="0"/>
            </a:br>
            <a:r>
              <a:rPr lang="ro-RO" dirty="0" smtClean="0"/>
              <a:t/>
            </a:r>
            <a:br>
              <a:rPr lang="ro-RO" dirty="0" smtClean="0"/>
            </a:br>
            <a:endParaRPr lang="ro-RO" dirty="0"/>
          </a:p>
        </p:txBody>
      </p:sp>
      <p:pic>
        <p:nvPicPr>
          <p:cNvPr id="6" name="Picture 5" descr="utcn"/>
          <p:cNvPicPr/>
          <p:nvPr/>
        </p:nvPicPr>
        <p:blipFill>
          <a:blip r:embed="rId2">
            <a:extLst>
              <a:ext uri="{28A0092B-C50C-407E-A947-70E740481C1C}">
                <a14:useLocalDpi xmlns:a14="http://schemas.microsoft.com/office/drawing/2010/main" val="0"/>
              </a:ext>
            </a:extLst>
          </a:blip>
          <a:srcRect/>
          <a:stretch>
            <a:fillRect/>
          </a:stretch>
        </p:blipFill>
        <p:spPr bwMode="auto">
          <a:xfrm>
            <a:off x="3252901" y="-249383"/>
            <a:ext cx="5558589" cy="4064001"/>
          </a:xfrm>
          <a:prstGeom prst="rect">
            <a:avLst/>
          </a:prstGeom>
          <a:noFill/>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2049547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5073" y="64655"/>
            <a:ext cx="10515600" cy="859415"/>
          </a:xfrm>
          <a:solidFill>
            <a:schemeClr val="bg1"/>
          </a:solidFill>
          <a:ln>
            <a:solidFill>
              <a:srgbClr val="00B0F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ro-RO" dirty="0" smtClean="0"/>
              <a:t>Cuprins</a:t>
            </a:r>
            <a:endParaRPr lang="ro-RO" dirty="0"/>
          </a:p>
        </p:txBody>
      </p:sp>
      <p:sp>
        <p:nvSpPr>
          <p:cNvPr id="3" name="Content Placeholder 2"/>
          <p:cNvSpPr>
            <a:spLocks noGrp="1"/>
          </p:cNvSpPr>
          <p:nvPr>
            <p:ph idx="1"/>
          </p:nvPr>
        </p:nvSpPr>
        <p:spPr>
          <a:xfrm>
            <a:off x="690418" y="1006763"/>
            <a:ext cx="10515600" cy="5781964"/>
          </a:xfr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lnSpcReduction="10000"/>
          </a:bodyPr>
          <a:lstStyle/>
          <a:p>
            <a:pPr marL="0" indent="0">
              <a:buNone/>
            </a:pPr>
            <a:r>
              <a:rPr lang="ro-RO" sz="2000" dirty="0" smtClean="0">
                <a:hlinkClick r:id="rId2" action="ppaction://hlinksldjump"/>
              </a:rPr>
              <a:t>1.Specificatii si analiza sistemului</a:t>
            </a:r>
            <a:r>
              <a:rPr lang="ro-RO" sz="2000" dirty="0" smtClean="0"/>
              <a:t> </a:t>
            </a:r>
          </a:p>
          <a:p>
            <a:pPr marL="0" indent="0">
              <a:buNone/>
            </a:pPr>
            <a:r>
              <a:rPr lang="ro-RO" sz="2000" dirty="0" smtClean="0">
                <a:hlinkClick r:id="rId3" action="ppaction://hlinksldjump"/>
              </a:rPr>
              <a:t>2.Precizarea limbajului de programare ales(plus motivatie), a sistemului de operare sub care se face implementarea, a cerintelor hardware</a:t>
            </a:r>
            <a:r>
              <a:rPr lang="ro-RO" sz="2000" dirty="0" smtClean="0"/>
              <a:t> </a:t>
            </a:r>
          </a:p>
          <a:p>
            <a:pPr marL="0" indent="0">
              <a:buNone/>
            </a:pPr>
            <a:r>
              <a:rPr lang="ro-RO" sz="2000" dirty="0" smtClean="0">
                <a:hlinkClick r:id="rId4" action="ppaction://hlinksldjump"/>
              </a:rPr>
              <a:t>3.Fundamente teoretice</a:t>
            </a:r>
            <a:r>
              <a:rPr lang="ro-RO" sz="2000" dirty="0" smtClean="0"/>
              <a:t> </a:t>
            </a:r>
          </a:p>
          <a:p>
            <a:pPr marL="0" indent="0">
              <a:buNone/>
            </a:pPr>
            <a:r>
              <a:rPr lang="ro-RO" sz="2000" dirty="0" smtClean="0">
                <a:hlinkClick r:id="rId5" action="ppaction://hlinksldjump"/>
              </a:rPr>
              <a:t>4.Proiectarea aplicatiei</a:t>
            </a:r>
            <a:endParaRPr lang="ro-RO" sz="2000" dirty="0" smtClean="0"/>
          </a:p>
          <a:p>
            <a:pPr marL="0" indent="0">
              <a:buNone/>
            </a:pPr>
            <a:r>
              <a:rPr lang="ro-RO" sz="2000" dirty="0"/>
              <a:t>	</a:t>
            </a:r>
            <a:r>
              <a:rPr lang="ro-RO" sz="2000" dirty="0" smtClean="0"/>
              <a:t>4.1.Descrierea arhitecturii sistemului (plus diagrama)</a:t>
            </a:r>
          </a:p>
          <a:p>
            <a:pPr marL="0" indent="0">
              <a:buNone/>
            </a:pPr>
            <a:r>
              <a:rPr lang="ro-RO" sz="2000" dirty="0"/>
              <a:t>	</a:t>
            </a:r>
            <a:r>
              <a:rPr lang="ro-RO" sz="2000" dirty="0" smtClean="0"/>
              <a:t>4.2.Identificarea functionalitatilor aplicatiei (diagrama de cazuri de utilizare)</a:t>
            </a:r>
          </a:p>
          <a:p>
            <a:pPr marL="0" indent="0">
              <a:buNone/>
            </a:pPr>
            <a:r>
              <a:rPr lang="ro-RO" sz="2000" dirty="0"/>
              <a:t>	</a:t>
            </a:r>
            <a:r>
              <a:rPr lang="ro-RO" sz="2000" dirty="0" smtClean="0"/>
              <a:t>4.3.Diagrama de clase</a:t>
            </a:r>
          </a:p>
          <a:p>
            <a:pPr marL="0" indent="0">
              <a:buNone/>
            </a:pPr>
            <a:r>
              <a:rPr lang="ro-RO" sz="2000" dirty="0"/>
              <a:t>	</a:t>
            </a:r>
            <a:r>
              <a:rPr lang="ro-RO" sz="2000" dirty="0" smtClean="0"/>
              <a:t>4.4.Diagrame de interactiune:activitate, secventa, colaborare</a:t>
            </a:r>
          </a:p>
          <a:p>
            <a:pPr marL="0" indent="0">
              <a:buNone/>
            </a:pPr>
            <a:r>
              <a:rPr lang="ro-RO" sz="2000" dirty="0"/>
              <a:t>	</a:t>
            </a:r>
            <a:r>
              <a:rPr lang="ro-RO" sz="2000" dirty="0" smtClean="0"/>
              <a:t>4.5.Detalii de implementare: diagrama bazei de date, diagrama de clase cu atribute si metode, diagrama de module si componente</a:t>
            </a:r>
          </a:p>
          <a:p>
            <a:pPr marL="0" indent="0">
              <a:buNone/>
            </a:pPr>
            <a:r>
              <a:rPr lang="ro-RO" sz="2000" dirty="0"/>
              <a:t>	</a:t>
            </a:r>
            <a:r>
              <a:rPr lang="ro-RO" sz="2000" dirty="0" smtClean="0"/>
              <a:t>4.6.Cazuri de testare</a:t>
            </a:r>
          </a:p>
          <a:p>
            <a:pPr marL="0" indent="0">
              <a:buNone/>
            </a:pPr>
            <a:r>
              <a:rPr lang="ro-RO" sz="2000" dirty="0" smtClean="0">
                <a:hlinkClick r:id="rId6" action="ppaction://hlinksldjump"/>
              </a:rPr>
              <a:t>5.Testarea propriu-zisa a aplicatiei</a:t>
            </a:r>
            <a:r>
              <a:rPr lang="ro-RO" sz="2000" dirty="0" smtClean="0"/>
              <a:t> </a:t>
            </a:r>
          </a:p>
          <a:p>
            <a:pPr marL="0" indent="0">
              <a:buNone/>
            </a:pPr>
            <a:r>
              <a:rPr lang="ro-RO" sz="2000" dirty="0" smtClean="0">
                <a:hlinkClick r:id="rId7" action="ppaction://hlinksldjump"/>
              </a:rPr>
              <a:t>6.Manual de instalare si utilizare</a:t>
            </a:r>
            <a:endParaRPr lang="ro-RO" sz="2000" dirty="0" smtClean="0"/>
          </a:p>
          <a:p>
            <a:pPr marL="0" indent="0">
              <a:buNone/>
            </a:pPr>
            <a:r>
              <a:rPr lang="ro-RO" sz="2000" dirty="0" smtClean="0">
                <a:hlinkClick r:id="rId8" action="ppaction://hlinksldjump"/>
              </a:rPr>
              <a:t>7.Concluzii si dezvoltari ulterioare</a:t>
            </a:r>
            <a:endParaRPr lang="ro-RO" sz="2000" dirty="0" smtClean="0"/>
          </a:p>
          <a:p>
            <a:pPr marL="0" indent="0">
              <a:buNone/>
            </a:pPr>
            <a:r>
              <a:rPr lang="ro-RO" sz="2000" dirty="0" smtClean="0">
                <a:hlinkClick r:id="rId9" action="ppaction://hlinksldjump"/>
              </a:rPr>
              <a:t>8.Bibliografie</a:t>
            </a:r>
            <a:endParaRPr lang="ro-RO" sz="2000" dirty="0" smtClean="0"/>
          </a:p>
          <a:p>
            <a:pPr marL="0" indent="0">
              <a:buNone/>
            </a:pPr>
            <a:endParaRPr lang="ro-RO" sz="2000" dirty="0"/>
          </a:p>
        </p:txBody>
      </p:sp>
    </p:spTree>
    <p:extLst>
      <p:ext uri="{BB962C8B-B14F-4D97-AF65-F5344CB8AC3E}">
        <p14:creationId xmlns:p14="http://schemas.microsoft.com/office/powerpoint/2010/main" val="8765743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2091" y="92364"/>
            <a:ext cx="10515600" cy="730105"/>
          </a:xfrm>
          <a:solidFill>
            <a:schemeClr val="bg1"/>
          </a:solidFill>
          <a:ln>
            <a:solidFill>
              <a:schemeClr val="accent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ro-RO" dirty="0" smtClean="0"/>
              <a:t>1.Specificatii si analiza sistemului </a:t>
            </a:r>
            <a:endParaRPr lang="ro-RO" dirty="0"/>
          </a:p>
        </p:txBody>
      </p:sp>
      <p:sp>
        <p:nvSpPr>
          <p:cNvPr id="3" name="Content Placeholder 2"/>
          <p:cNvSpPr>
            <a:spLocks noGrp="1"/>
          </p:cNvSpPr>
          <p:nvPr>
            <p:ph idx="1"/>
          </p:nvPr>
        </p:nvSpPr>
        <p:spPr>
          <a:xfrm>
            <a:off x="640773" y="923636"/>
            <a:ext cx="11058236" cy="5828146"/>
          </a:xfr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numCol="2">
            <a:normAutofit lnSpcReduction="10000"/>
          </a:bodyPr>
          <a:lstStyle/>
          <a:p>
            <a:endParaRPr lang="ro-RO" sz="1600" dirty="0" smtClean="0">
              <a:effectLst>
                <a:outerShdw blurRad="38100" dist="38100" dir="2700000" algn="tl">
                  <a:srgbClr val="000000">
                    <a:alpha val="43137"/>
                  </a:srgbClr>
                </a:outerShdw>
              </a:effectLst>
            </a:endParaRPr>
          </a:p>
          <a:p>
            <a:r>
              <a:rPr lang="ro-RO" sz="1600" dirty="0" smtClean="0">
                <a:effectLst>
                  <a:outerShdw blurRad="38100" dist="38100" dir="2700000" algn="tl">
                    <a:srgbClr val="000000">
                      <a:alpha val="43137"/>
                    </a:srgbClr>
                  </a:outerShdw>
                </a:effectLst>
              </a:rPr>
              <a:t>Descrierea generala a sistemului:</a:t>
            </a:r>
          </a:p>
          <a:p>
            <a:pPr marL="457200" lvl="1" indent="0">
              <a:buNone/>
            </a:pPr>
            <a:r>
              <a:rPr lang="ro-RO" sz="1600" dirty="0" smtClean="0"/>
              <a:t>	-Sistemul </a:t>
            </a:r>
            <a:r>
              <a:rPr lang="ro-RO" sz="1600" dirty="0"/>
              <a:t>e-banking (electronic banking) are ca scop facilitarea accesului la servicii bancare și financiare prin intermediul tehnologiei informatice. Obiectivele acestui sistem sunt variate și se axează pe îmbunătățirea experienței utilizatorilor, eficiența operațiunilor bancare și securitatea informațiilor financiare</a:t>
            </a:r>
            <a:r>
              <a:rPr lang="ro-RO" sz="1600" dirty="0" smtClean="0"/>
              <a:t>.</a:t>
            </a:r>
          </a:p>
          <a:p>
            <a:pPr marL="457200" lvl="1" indent="0">
              <a:buNone/>
            </a:pPr>
            <a:r>
              <a:rPr lang="ro-RO" sz="1600" dirty="0" smtClean="0"/>
              <a:t>	-Permite </a:t>
            </a:r>
            <a:r>
              <a:rPr lang="ro-RO" sz="1600" dirty="0"/>
              <a:t>clienților să acceseze serviciile bancare de oriunde și oricând, eliminând necesitatea vizitei la o sucursală fizică</a:t>
            </a:r>
            <a:r>
              <a:rPr lang="ro-RO" sz="1600" dirty="0" smtClean="0"/>
              <a:t>.</a:t>
            </a:r>
          </a:p>
          <a:p>
            <a:pPr marL="457200" lvl="1" indent="0">
              <a:buNone/>
            </a:pPr>
            <a:r>
              <a:rPr lang="ro-RO" sz="1600" dirty="0"/>
              <a:t>	</a:t>
            </a:r>
            <a:r>
              <a:rPr lang="ro-RO" sz="1600" dirty="0" smtClean="0"/>
              <a:t>-Automatizează </a:t>
            </a:r>
            <a:r>
              <a:rPr lang="ro-RO" sz="1600" dirty="0"/>
              <a:t>procesele bancare, reducând timpul și resursele necesare pentru desfășurarea operațiunilor bancare obișnuite</a:t>
            </a:r>
            <a:r>
              <a:rPr lang="ro-RO" sz="1600" dirty="0" smtClean="0"/>
              <a:t>.</a:t>
            </a:r>
          </a:p>
          <a:p>
            <a:pPr marL="457200" lvl="1" indent="0">
              <a:buNone/>
            </a:pPr>
            <a:r>
              <a:rPr lang="ro-RO" sz="1600" dirty="0"/>
              <a:t>	</a:t>
            </a:r>
            <a:r>
              <a:rPr lang="ro-RO" sz="1600" dirty="0" smtClean="0"/>
              <a:t>-Oferă </a:t>
            </a:r>
            <a:r>
              <a:rPr lang="ro-RO" sz="1600" dirty="0"/>
              <a:t>o interfață intuitivă și ușor de utilizat pentru a facilita clienților gestionarea conturilor și </a:t>
            </a:r>
            <a:r>
              <a:rPr lang="ro-RO" sz="1600" dirty="0" smtClean="0"/>
              <a:t>efectuarea tranzacțiilor.</a:t>
            </a:r>
          </a:p>
          <a:p>
            <a:pPr marL="457200" lvl="1" indent="0">
              <a:buNone/>
            </a:pPr>
            <a:r>
              <a:rPr lang="ro-RO" sz="1600" dirty="0"/>
              <a:t>	</a:t>
            </a:r>
            <a:r>
              <a:rPr lang="ro-RO" sz="1600" dirty="0" smtClean="0"/>
              <a:t>-Asigură </a:t>
            </a:r>
            <a:r>
              <a:rPr lang="ro-RO" sz="1600" dirty="0"/>
              <a:t>o </a:t>
            </a:r>
            <a:r>
              <a:rPr lang="ro-RO" sz="1600" dirty="0" smtClean="0"/>
              <a:t>protecție </a:t>
            </a:r>
            <a:r>
              <a:rPr lang="ro-RO" sz="1600" dirty="0"/>
              <a:t>robustă împotriva fraudelor și a accesului neautorizat la informațiile financiare ale </a:t>
            </a:r>
            <a:r>
              <a:rPr lang="ro-RO" sz="1600" dirty="0" smtClean="0"/>
              <a:t>utilizatorilor.</a:t>
            </a:r>
          </a:p>
          <a:p>
            <a:pPr marL="457200" lvl="1" indent="0">
              <a:buNone/>
            </a:pPr>
            <a:endParaRPr lang="ro-RO" sz="1600" dirty="0">
              <a:ln w="0"/>
              <a:effectLst>
                <a:outerShdw blurRad="38100" dist="19050" dir="2700000" algn="tl" rotWithShape="0">
                  <a:schemeClr val="dk1">
                    <a:alpha val="40000"/>
                  </a:schemeClr>
                </a:outerShdw>
              </a:effectLst>
            </a:endParaRPr>
          </a:p>
          <a:p>
            <a:pPr marL="457200" lvl="1" indent="0">
              <a:buNone/>
            </a:pPr>
            <a:endParaRPr lang="ro-RO" sz="1600" dirty="0" smtClean="0">
              <a:ln w="0"/>
              <a:effectLst>
                <a:outerShdw blurRad="38100" dist="19050" dir="2700000" algn="tl" rotWithShape="0">
                  <a:schemeClr val="dk1">
                    <a:alpha val="40000"/>
                  </a:schemeClr>
                </a:outerShdw>
              </a:effectLst>
            </a:endParaRPr>
          </a:p>
          <a:p>
            <a:pPr marL="457200" lvl="1" indent="0">
              <a:buNone/>
            </a:pPr>
            <a:endParaRPr lang="ro-RO" sz="1600" dirty="0" smtClean="0">
              <a:ln w="0"/>
              <a:effectLst>
                <a:outerShdw blurRad="38100" dist="19050" dir="2700000" algn="tl" rotWithShape="0">
                  <a:schemeClr val="dk1">
                    <a:alpha val="40000"/>
                  </a:schemeClr>
                </a:outerShdw>
              </a:effectLst>
            </a:endParaRPr>
          </a:p>
          <a:p>
            <a:pPr marL="457200" lvl="1" indent="0">
              <a:buNone/>
            </a:pPr>
            <a:endParaRPr lang="ro-RO" sz="1600" dirty="0" smtClean="0">
              <a:ln w="0"/>
              <a:effectLst>
                <a:outerShdw blurRad="38100" dist="19050" dir="2700000" algn="tl" rotWithShape="0">
                  <a:schemeClr val="dk1">
                    <a:alpha val="40000"/>
                  </a:schemeClr>
                </a:outerShdw>
              </a:effectLst>
            </a:endParaRPr>
          </a:p>
          <a:p>
            <a:pPr marL="457200" lvl="1" indent="0">
              <a:buNone/>
            </a:pPr>
            <a:endParaRPr lang="ro-RO" sz="1600" dirty="0">
              <a:ln w="0"/>
              <a:effectLst>
                <a:outerShdw blurRad="38100" dist="19050" dir="2700000" algn="tl" rotWithShape="0">
                  <a:schemeClr val="dk1">
                    <a:alpha val="40000"/>
                  </a:schemeClr>
                </a:outerShdw>
              </a:effectLst>
            </a:endParaRPr>
          </a:p>
          <a:p>
            <a:pPr marL="457200" lvl="1" indent="0">
              <a:buNone/>
            </a:pPr>
            <a:endParaRPr lang="ro-RO" sz="1600" dirty="0">
              <a:ln w="0"/>
              <a:effectLst>
                <a:outerShdw blurRad="38100" dist="19050" dir="2700000" algn="tl" rotWithShape="0">
                  <a:schemeClr val="dk1">
                    <a:alpha val="40000"/>
                  </a:schemeClr>
                </a:outerShdw>
              </a:effectLst>
            </a:endParaRPr>
          </a:p>
          <a:p>
            <a:pPr lvl="1"/>
            <a:r>
              <a:rPr lang="ro-RO" sz="1600" dirty="0" smtClean="0">
                <a:ln w="0"/>
                <a:effectLst>
                  <a:outerShdw blurRad="38100" dist="19050" dir="2700000" algn="tl" rotWithShape="0">
                    <a:schemeClr val="dk1">
                      <a:alpha val="40000"/>
                    </a:schemeClr>
                  </a:outerShdw>
                </a:effectLst>
              </a:rPr>
              <a:t>Analiza sistemului:</a:t>
            </a:r>
          </a:p>
          <a:p>
            <a:pPr marL="457200" lvl="1" indent="0">
              <a:buNone/>
            </a:pPr>
            <a:r>
              <a:rPr lang="ro-RO" sz="1600" dirty="0">
                <a:ln w="0"/>
                <a:effectLst>
                  <a:outerShdw blurRad="38100" dist="19050" dir="2700000" algn="tl" rotWithShape="0">
                    <a:schemeClr val="dk1">
                      <a:alpha val="40000"/>
                    </a:schemeClr>
                  </a:outerShdw>
                </a:effectLst>
              </a:rPr>
              <a:t>	</a:t>
            </a:r>
            <a:r>
              <a:rPr lang="ro-RO" sz="1600" dirty="0" smtClean="0">
                <a:ln w="0"/>
                <a:effectLst>
                  <a:outerShdw blurRad="38100" dist="19050" dir="2700000" algn="tl" rotWithShape="0">
                    <a:schemeClr val="dk1">
                      <a:alpha val="40000"/>
                    </a:schemeClr>
                  </a:outerShdw>
                </a:effectLst>
              </a:rPr>
              <a:t>-</a:t>
            </a:r>
            <a:r>
              <a:rPr lang="ro-RO" sz="1600" dirty="0" smtClean="0"/>
              <a:t>Diagrama arhitecturii:</a:t>
            </a:r>
          </a:p>
          <a:p>
            <a:pPr marL="457200" lvl="1" indent="0">
              <a:buNone/>
            </a:pPr>
            <a:r>
              <a:rPr lang="ro-RO" sz="1600" dirty="0">
                <a:ln w="0"/>
                <a:effectLst>
                  <a:outerShdw blurRad="38100" dist="19050" dir="2700000" algn="tl" rotWithShape="0">
                    <a:schemeClr val="dk1">
                      <a:alpha val="40000"/>
                    </a:schemeClr>
                  </a:outerShdw>
                </a:effectLst>
              </a:rPr>
              <a:t>		</a:t>
            </a:r>
            <a:r>
              <a:rPr lang="ro-RO" sz="1600" dirty="0" smtClean="0">
                <a:ln w="0"/>
              </a:rPr>
              <a:t>Vom realiza </a:t>
            </a:r>
            <a:r>
              <a:rPr lang="ro-RO" sz="1600" dirty="0" smtClean="0"/>
              <a:t>o </a:t>
            </a:r>
            <a:r>
              <a:rPr lang="ro-RO" sz="1600" dirty="0"/>
              <a:t>diagramă de arhitectură a </a:t>
            </a:r>
            <a:r>
              <a:rPr lang="ro-RO" sz="1600" dirty="0" smtClean="0"/>
              <a:t>	sistemului </a:t>
            </a:r>
            <a:r>
              <a:rPr lang="ro-RO" sz="1600" dirty="0"/>
              <a:t>care arată cum componente </a:t>
            </a:r>
            <a:r>
              <a:rPr lang="ro-RO" sz="1600" dirty="0" smtClean="0"/>
              <a:t>		precum </a:t>
            </a:r>
            <a:r>
              <a:rPr lang="ro-RO" sz="1600" dirty="0"/>
              <a:t>frontend, backend și baza de </a:t>
            </a:r>
            <a:r>
              <a:rPr lang="ro-RO" sz="1600" dirty="0" smtClean="0"/>
              <a:t>d		ate </a:t>
            </a:r>
            <a:r>
              <a:rPr lang="ro-RO" sz="1600" dirty="0"/>
              <a:t>interacționează între ele</a:t>
            </a:r>
            <a:r>
              <a:rPr lang="ro-RO" sz="1600" dirty="0" smtClean="0"/>
              <a:t>.</a:t>
            </a:r>
          </a:p>
          <a:p>
            <a:pPr marL="457200" lvl="1" indent="0">
              <a:buNone/>
            </a:pPr>
            <a:endParaRPr lang="ro-RO" sz="1600" dirty="0" smtClean="0"/>
          </a:p>
          <a:p>
            <a:pPr marL="457200" lvl="1" indent="0">
              <a:buNone/>
            </a:pPr>
            <a:r>
              <a:rPr lang="ro-RO" sz="1600" dirty="0" smtClean="0">
                <a:ln w="0"/>
              </a:rPr>
              <a:t>	-</a:t>
            </a:r>
            <a:r>
              <a:rPr lang="ro-RO" sz="1600" dirty="0"/>
              <a:t>Modelul de date</a:t>
            </a:r>
            <a:r>
              <a:rPr lang="ro-RO" sz="1600" dirty="0" smtClean="0"/>
              <a:t>:</a:t>
            </a:r>
          </a:p>
          <a:p>
            <a:pPr marL="457200" lvl="1" indent="0">
              <a:buNone/>
            </a:pPr>
            <a:r>
              <a:rPr lang="ro-RO" sz="1600" dirty="0" smtClean="0">
                <a:ln w="0"/>
              </a:rPr>
              <a:t>		</a:t>
            </a:r>
            <a:r>
              <a:rPr lang="ro-RO" sz="1600" dirty="0"/>
              <a:t>Prezintă structura bazei de date, inclusiv </a:t>
            </a:r>
            <a:r>
              <a:rPr lang="ro-RO" sz="1600" dirty="0" smtClean="0"/>
              <a:t>	tabelele</a:t>
            </a:r>
            <a:r>
              <a:rPr lang="ro-RO" sz="1600" dirty="0"/>
              <a:t>, relațiile și tipurile de date</a:t>
            </a:r>
            <a:r>
              <a:rPr lang="ro-RO" sz="1600" dirty="0" smtClean="0"/>
              <a:t>.</a:t>
            </a:r>
          </a:p>
          <a:p>
            <a:pPr marL="457200" lvl="1" indent="0">
              <a:buNone/>
            </a:pPr>
            <a:r>
              <a:rPr lang="ro-RO" sz="1600" dirty="0">
                <a:ln w="0"/>
              </a:rPr>
              <a:t>	</a:t>
            </a:r>
            <a:r>
              <a:rPr lang="ro-RO" sz="1600" dirty="0" smtClean="0">
                <a:ln w="0"/>
              </a:rPr>
              <a:t>	</a:t>
            </a:r>
            <a:r>
              <a:rPr lang="ro-RO" sz="1600" dirty="0"/>
              <a:t>Furnizează informații despre modul în </a:t>
            </a:r>
            <a:r>
              <a:rPr lang="ro-RO" sz="1600" dirty="0" smtClean="0"/>
              <a:t>	care </a:t>
            </a:r>
            <a:r>
              <a:rPr lang="ro-RO" sz="1600" dirty="0"/>
              <a:t>datele utilizatorilor (conturi, tranzacții etc.) </a:t>
            </a:r>
            <a:r>
              <a:rPr lang="ro-RO" sz="1600" dirty="0" smtClean="0"/>
              <a:t>	sunt </a:t>
            </a:r>
            <a:r>
              <a:rPr lang="ro-RO" sz="1600" dirty="0"/>
              <a:t>stocate și gestionate</a:t>
            </a:r>
            <a:r>
              <a:rPr lang="ro-RO" sz="1600" dirty="0" smtClean="0"/>
              <a:t>.</a:t>
            </a:r>
          </a:p>
          <a:p>
            <a:pPr marL="457200" lvl="1" indent="0">
              <a:buNone/>
            </a:pPr>
            <a:r>
              <a:rPr lang="ro-RO" sz="1600" dirty="0">
                <a:ln w="0"/>
              </a:rPr>
              <a:t>	</a:t>
            </a:r>
            <a:endParaRPr lang="ro-RO" sz="1600" dirty="0" smtClean="0">
              <a:ln w="0"/>
            </a:endParaRPr>
          </a:p>
          <a:p>
            <a:pPr marL="457200" lvl="1" indent="0">
              <a:buNone/>
            </a:pPr>
            <a:r>
              <a:rPr lang="ro-RO" sz="1600" dirty="0">
                <a:ln w="0"/>
              </a:rPr>
              <a:t>	</a:t>
            </a:r>
            <a:r>
              <a:rPr lang="ro-RO" sz="1600" dirty="0" smtClean="0">
                <a:ln w="0"/>
              </a:rPr>
              <a:t>-</a:t>
            </a:r>
            <a:r>
              <a:rPr lang="pt-BR" sz="1600" dirty="0" smtClean="0"/>
              <a:t>Diagram</a:t>
            </a:r>
            <a:r>
              <a:rPr lang="ro-RO" sz="1600" dirty="0" smtClean="0"/>
              <a:t>a</a:t>
            </a:r>
            <a:r>
              <a:rPr lang="pt-BR" sz="1600" dirty="0" smtClean="0"/>
              <a:t> </a:t>
            </a:r>
            <a:r>
              <a:rPr lang="pt-BR" sz="1600" dirty="0"/>
              <a:t>de flux a sistemului</a:t>
            </a:r>
            <a:r>
              <a:rPr lang="pt-BR" sz="1600" dirty="0" smtClean="0"/>
              <a:t>:</a:t>
            </a:r>
            <a:endParaRPr lang="ro-RO" sz="1600" dirty="0" smtClean="0"/>
          </a:p>
          <a:p>
            <a:pPr marL="457200" lvl="1" indent="0">
              <a:buNone/>
            </a:pPr>
            <a:r>
              <a:rPr lang="ro-RO" sz="1600" dirty="0">
                <a:ln w="0"/>
              </a:rPr>
              <a:t>	</a:t>
            </a:r>
            <a:r>
              <a:rPr lang="ro-RO" sz="1600" dirty="0" smtClean="0">
                <a:ln w="0"/>
              </a:rPr>
              <a:t>	</a:t>
            </a:r>
            <a:r>
              <a:rPr lang="ro-RO" sz="1600" dirty="0"/>
              <a:t>Detaliază modul în care datele și controlul </a:t>
            </a:r>
            <a:r>
              <a:rPr lang="ro-RO" sz="1600" dirty="0" smtClean="0"/>
              <a:t>	se </a:t>
            </a:r>
            <a:r>
              <a:rPr lang="ro-RO" sz="1600" dirty="0"/>
              <a:t>mișcă prin sistem în timpul diferitelor scenarii de </a:t>
            </a:r>
            <a:r>
              <a:rPr lang="ro-RO" sz="1600" dirty="0" smtClean="0"/>
              <a:t>	utilizare.</a:t>
            </a:r>
            <a:endParaRPr lang="ro-RO" sz="1600" dirty="0" smtClean="0">
              <a:ln w="0"/>
            </a:endParaRPr>
          </a:p>
          <a:p>
            <a:pPr marL="457200" lvl="1" indent="0">
              <a:buNone/>
            </a:pPr>
            <a:r>
              <a:rPr lang="ro-RO" sz="1600" dirty="0">
                <a:ln w="0"/>
              </a:rPr>
              <a:t>	</a:t>
            </a:r>
            <a:endParaRPr lang="ro-RO" sz="1600" dirty="0" smtClean="0">
              <a:ln w="0"/>
            </a:endParaRPr>
          </a:p>
          <a:p>
            <a:pPr marL="457200" lvl="1" indent="0">
              <a:buNone/>
            </a:pPr>
            <a:r>
              <a:rPr lang="ro-RO" sz="1600" dirty="0">
                <a:ln w="0"/>
              </a:rPr>
              <a:t>	</a:t>
            </a:r>
            <a:r>
              <a:rPr lang="ro-RO" sz="1600" dirty="0" smtClean="0">
                <a:ln w="0"/>
              </a:rPr>
              <a:t>-</a:t>
            </a:r>
            <a:r>
              <a:rPr lang="ro-RO" sz="1600" dirty="0"/>
              <a:t>Securitate</a:t>
            </a:r>
            <a:r>
              <a:rPr lang="ro-RO" sz="1600" dirty="0" smtClean="0"/>
              <a:t>:</a:t>
            </a:r>
          </a:p>
          <a:p>
            <a:pPr marL="457200" lvl="1" indent="0">
              <a:buNone/>
            </a:pPr>
            <a:r>
              <a:rPr lang="ro-RO" sz="1600" dirty="0">
                <a:ln w="0"/>
              </a:rPr>
              <a:t>	</a:t>
            </a:r>
            <a:r>
              <a:rPr lang="ro-RO" sz="1600" dirty="0" smtClean="0">
                <a:ln w="0"/>
              </a:rPr>
              <a:t>	</a:t>
            </a:r>
            <a:r>
              <a:rPr lang="ro-RO" sz="1600" dirty="0"/>
              <a:t>Identifică și explică măsurile de securitate implementate pentru a proteja informațiile utilizatorilor și integritatea sistemului.</a:t>
            </a:r>
            <a:endParaRPr lang="ro-RO" sz="1600" dirty="0" smtClean="0">
              <a:ln w="0"/>
            </a:endParaRPr>
          </a:p>
        </p:txBody>
      </p:sp>
    </p:spTree>
    <p:extLst>
      <p:ext uri="{BB962C8B-B14F-4D97-AF65-F5344CB8AC3E}">
        <p14:creationId xmlns:p14="http://schemas.microsoft.com/office/powerpoint/2010/main" val="383328040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92365"/>
            <a:ext cx="10515600" cy="1477818"/>
          </a:xfrm>
          <a:solidFill>
            <a:schemeClr val="bg1"/>
          </a:solidFill>
          <a:ln>
            <a:solidFill>
              <a:schemeClr val="accent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pPr algn="ctr"/>
            <a:r>
              <a:rPr lang="ro-RO" sz="3200" dirty="0" smtClean="0">
                <a:effectLst>
                  <a:outerShdw blurRad="38100" dist="38100" dir="2700000" algn="tl">
                    <a:srgbClr val="000000">
                      <a:alpha val="43137"/>
                    </a:srgbClr>
                  </a:outerShdw>
                </a:effectLst>
              </a:rPr>
              <a:t>2.Precizarea limbajului de programare ales(plus motivatie), a    sistemului de operare sub care se face implementarea, a cerintelor hardware</a:t>
            </a:r>
            <a:r>
              <a:rPr lang="ro-RO" sz="3200" dirty="0" smtClean="0"/>
              <a:t/>
            </a:r>
            <a:br>
              <a:rPr lang="ro-RO" sz="3200" dirty="0" smtClean="0"/>
            </a:br>
            <a:endParaRPr lang="ro-RO" sz="3200" dirty="0"/>
          </a:p>
        </p:txBody>
      </p:sp>
      <p:sp>
        <p:nvSpPr>
          <p:cNvPr id="3" name="Content Placeholder 2"/>
          <p:cNvSpPr>
            <a:spLocks noGrp="1"/>
          </p:cNvSpPr>
          <p:nvPr>
            <p:ph idx="1"/>
          </p:nvPr>
        </p:nvSpPr>
        <p:spPr>
          <a:xfrm>
            <a:off x="727364" y="2124361"/>
            <a:ext cx="11242964" cy="4922984"/>
          </a:xfr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numCol="3">
            <a:normAutofit fontScale="25000" lnSpcReduction="20000"/>
          </a:bodyPr>
          <a:lstStyle/>
          <a:p>
            <a:r>
              <a:rPr lang="ro-RO" sz="6400" b="1" dirty="0"/>
              <a:t>Limbajul de Programare: Java</a:t>
            </a:r>
            <a:endParaRPr lang="ro-RO" sz="6400" dirty="0"/>
          </a:p>
          <a:p>
            <a:r>
              <a:rPr lang="ro-RO" sz="6400" b="1" dirty="0"/>
              <a:t>Motivație:</a:t>
            </a:r>
            <a:r>
              <a:rPr lang="ro-RO" sz="6400" dirty="0"/>
              <a:t> Java este un limbaj de programare versatil, orientat pe obiect, cu </a:t>
            </a:r>
            <a:r>
              <a:rPr lang="ro-RO" sz="6400" dirty="0" smtClean="0"/>
              <a:t>o </a:t>
            </a:r>
            <a:r>
              <a:rPr lang="ro-RO" sz="6400" dirty="0"/>
              <a:t>sintaxă clară și ușor de înțeles. Alegerea acestuia pentru implementarea unui sistem e-banking are multiple avantaje:</a:t>
            </a:r>
          </a:p>
          <a:p>
            <a:pPr lvl="1"/>
            <a:r>
              <a:rPr lang="ro-RO" sz="6400" b="1" dirty="0"/>
              <a:t>Portabilitate:</a:t>
            </a:r>
            <a:r>
              <a:rPr lang="ro-RO" sz="6400" dirty="0"/>
              <a:t> Codul Java poate fi rulat pe diferite platforme fără modificări semnificative, asigurând o portabilitate excelentă.</a:t>
            </a:r>
          </a:p>
          <a:p>
            <a:pPr lvl="1"/>
            <a:r>
              <a:rPr lang="ro-RO" sz="6400" b="1" dirty="0"/>
              <a:t>Securitate:</a:t>
            </a:r>
            <a:r>
              <a:rPr lang="ro-RO" sz="6400" dirty="0"/>
              <a:t> Java are mecanisme puternice de gestionare a memoriei și de securitate, ceea ce este esențial pentru protejarea datelor sensibile într-un sistem bancar.</a:t>
            </a:r>
          </a:p>
          <a:p>
            <a:pPr lvl="1"/>
            <a:r>
              <a:rPr lang="ro-RO" sz="6400" b="1" dirty="0"/>
              <a:t>Comunitatea Java:</a:t>
            </a:r>
            <a:r>
              <a:rPr lang="ro-RO" sz="6400" dirty="0"/>
              <a:t> Beneficiază de o comunitate extinsă de dezvoltatori și o gamă bogată de biblioteci și framework-uri, accelerând dezvoltarea și întreținerea sistemului</a:t>
            </a:r>
            <a:r>
              <a:rPr lang="ro-RO" sz="6400" dirty="0" smtClean="0"/>
              <a:t>.</a:t>
            </a:r>
            <a:endParaRPr lang="ro-RO" sz="6400" b="1" dirty="0"/>
          </a:p>
          <a:p>
            <a:endParaRPr lang="ro-RO" sz="4900" b="1" dirty="0" smtClean="0"/>
          </a:p>
          <a:p>
            <a:pPr marL="0" indent="0">
              <a:buNone/>
            </a:pPr>
            <a:endParaRPr lang="ro-RO" sz="4900" b="1" dirty="0" smtClean="0"/>
          </a:p>
          <a:p>
            <a:r>
              <a:rPr lang="ro-RO" sz="6400" b="1" dirty="0" smtClean="0"/>
              <a:t>Sistemul </a:t>
            </a:r>
            <a:r>
              <a:rPr lang="ro-RO" sz="6400" b="1" dirty="0"/>
              <a:t>de Bază de Date: MySQL</a:t>
            </a:r>
            <a:endParaRPr lang="ro-RO" sz="6400" dirty="0"/>
          </a:p>
          <a:p>
            <a:r>
              <a:rPr lang="ro-RO" sz="6400" b="1" dirty="0"/>
              <a:t>Motivație:</a:t>
            </a:r>
            <a:r>
              <a:rPr lang="ro-RO" sz="6400" dirty="0"/>
              <a:t> MySQL este o opțiune populară și fiabilă pentru bazele de date în cadrul proiectelor Java sub platforma Windows. Alegerea MySQL vine cu următoarele avantaje:</a:t>
            </a:r>
          </a:p>
          <a:p>
            <a:pPr lvl="1"/>
            <a:r>
              <a:rPr lang="ro-RO" sz="6400" b="1" dirty="0"/>
              <a:t>Performanță:</a:t>
            </a:r>
            <a:r>
              <a:rPr lang="ro-RO" sz="6400" dirty="0"/>
              <a:t> MySQL oferă o performanță bună și scalabilitate, esențiale pentru gestionarea datelor financiare într-un sistem e-banking.</a:t>
            </a:r>
          </a:p>
          <a:p>
            <a:pPr lvl="1"/>
            <a:r>
              <a:rPr lang="ro-RO" sz="6400" b="1" dirty="0"/>
              <a:t>Suport JDBC:</a:t>
            </a:r>
            <a:r>
              <a:rPr lang="ro-RO" sz="6400" dirty="0"/>
              <a:t> MySQL se integrează bine cu limbajul de programare Java prin intermediul interfeței JDBC (Java Database Connectivity).</a:t>
            </a:r>
          </a:p>
          <a:p>
            <a:pPr lvl="1"/>
            <a:r>
              <a:rPr lang="ro-RO" sz="6400" b="1" dirty="0"/>
              <a:t>Fiabilitate:</a:t>
            </a:r>
            <a:r>
              <a:rPr lang="ro-RO" sz="6400" dirty="0"/>
              <a:t> MySQL este cunoscut pentru fiabilitatea și stabilitatea sa, aspecte esențiale într-un sistem bancar</a:t>
            </a:r>
            <a:r>
              <a:rPr lang="ro-RO" sz="6400" dirty="0" smtClean="0"/>
              <a:t>.</a:t>
            </a:r>
          </a:p>
          <a:p>
            <a:pPr marL="457200" lvl="1" indent="0">
              <a:buNone/>
            </a:pPr>
            <a:endParaRPr lang="ro-RO" sz="4900" dirty="0" smtClean="0"/>
          </a:p>
          <a:p>
            <a:pPr marL="457200" lvl="1" indent="0">
              <a:buNone/>
            </a:pPr>
            <a:endParaRPr lang="ro-RO" sz="4900" dirty="0"/>
          </a:p>
          <a:p>
            <a:pPr marL="457200" lvl="1" indent="0">
              <a:buNone/>
            </a:pPr>
            <a:endParaRPr lang="ro-RO" sz="4900" dirty="0" smtClean="0"/>
          </a:p>
          <a:p>
            <a:pPr marL="457200" lvl="1" indent="0">
              <a:buNone/>
            </a:pPr>
            <a:endParaRPr lang="ro-RO" sz="4900" dirty="0"/>
          </a:p>
          <a:p>
            <a:pPr marL="457200" lvl="1" indent="0">
              <a:buNone/>
            </a:pPr>
            <a:endParaRPr lang="ro-RO" sz="4900" dirty="0" smtClean="0"/>
          </a:p>
          <a:p>
            <a:pPr marL="457200" lvl="1" indent="0">
              <a:buNone/>
            </a:pPr>
            <a:endParaRPr lang="ro-RO" sz="4900" dirty="0"/>
          </a:p>
          <a:p>
            <a:r>
              <a:rPr lang="ro-RO" sz="6400" b="1" dirty="0"/>
              <a:t>Sistemul de Operare: Windows</a:t>
            </a:r>
            <a:endParaRPr lang="ro-RO" sz="6400" dirty="0"/>
          </a:p>
          <a:p>
            <a:r>
              <a:rPr lang="ro-RO" sz="6400" b="1" dirty="0"/>
              <a:t>Motivație:</a:t>
            </a:r>
            <a:r>
              <a:rPr lang="ro-RO" sz="6400" dirty="0"/>
              <a:t> Alegerea sistemului de operare Windows poate fi motivată de factori precum familiaritatea, suportul extins pentru aplicații de business și integrarea ușoară cu alte produse Microsoft. Alte motive includ:</a:t>
            </a:r>
          </a:p>
          <a:p>
            <a:pPr lvl="1"/>
            <a:r>
              <a:rPr lang="ro-RO" sz="6400" b="1" dirty="0"/>
              <a:t>Interoperabilitate:</a:t>
            </a:r>
            <a:r>
              <a:rPr lang="ro-RO" sz="6400" dirty="0"/>
              <a:t> Integrarea facilă cu alte soluții software Microsoft, cum ar fi bazele de date SQL Server, poate simplifica dezvoltarea și întreținerea sistemului.</a:t>
            </a:r>
          </a:p>
          <a:p>
            <a:pPr lvl="1"/>
            <a:r>
              <a:rPr lang="ro-RO" sz="6400" b="1" dirty="0"/>
              <a:t>Suport Tehnic:</a:t>
            </a:r>
            <a:r>
              <a:rPr lang="ro-RO" sz="6400" dirty="0"/>
              <a:t> Beneficiind de suportul tehnic și actualizările oferite de Microsoft pentru platforma Windows.</a:t>
            </a:r>
          </a:p>
          <a:p>
            <a:pPr lvl="1"/>
            <a:endParaRPr lang="ro-RO" sz="4900" dirty="0" smtClean="0"/>
          </a:p>
          <a:p>
            <a:pPr lvl="1"/>
            <a:endParaRPr lang="ro-RO" sz="4900" dirty="0"/>
          </a:p>
          <a:p>
            <a:pPr lvl="1"/>
            <a:endParaRPr lang="ro-RO" sz="4900" dirty="0" smtClean="0"/>
          </a:p>
          <a:p>
            <a:pPr lvl="1"/>
            <a:endParaRPr lang="ro-RO" sz="4900" dirty="0"/>
          </a:p>
          <a:p>
            <a:pPr lvl="1"/>
            <a:endParaRPr lang="ro-RO" sz="4900" dirty="0"/>
          </a:p>
          <a:p>
            <a:pPr lvl="1"/>
            <a:endParaRPr lang="ro-RO" sz="1600" dirty="0"/>
          </a:p>
          <a:p>
            <a:endParaRPr lang="ro-RO" sz="1600" dirty="0"/>
          </a:p>
        </p:txBody>
      </p:sp>
    </p:spTree>
    <p:extLst>
      <p:ext uri="{BB962C8B-B14F-4D97-AF65-F5344CB8AC3E}">
        <p14:creationId xmlns:p14="http://schemas.microsoft.com/office/powerpoint/2010/main" val="11228813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23272"/>
            <a:ext cx="10515600" cy="979055"/>
          </a:xfr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pPr algn="ctr"/>
            <a:r>
              <a:rPr lang="ro-RO" dirty="0"/>
              <a:t>3.Fundamente teoretice</a:t>
            </a:r>
            <a:br>
              <a:rPr lang="ro-RO" dirty="0"/>
            </a:br>
            <a:endParaRPr lang="ro-RO" dirty="0"/>
          </a:p>
        </p:txBody>
      </p:sp>
      <p:sp>
        <p:nvSpPr>
          <p:cNvPr id="3" name="Content Placeholder 2"/>
          <p:cNvSpPr>
            <a:spLocks noGrp="1"/>
          </p:cNvSpPr>
          <p:nvPr>
            <p:ph idx="1"/>
          </p:nvPr>
        </p:nvSpPr>
        <p:spPr>
          <a:xfrm>
            <a:off x="838200" y="1136074"/>
            <a:ext cx="10515600" cy="5040890"/>
          </a:xfr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2500" lnSpcReduction="10000"/>
          </a:bodyPr>
          <a:lstStyle/>
          <a:p>
            <a:r>
              <a:rPr lang="ro-RO" sz="2600" dirty="0">
                <a:effectLst>
                  <a:outerShdw blurRad="38100" dist="38100" dir="2700000" algn="tl">
                    <a:srgbClr val="000000">
                      <a:alpha val="43137"/>
                    </a:srgbClr>
                  </a:outerShdw>
                </a:effectLst>
              </a:rPr>
              <a:t>Analiza Băncilor Existențe:</a:t>
            </a:r>
          </a:p>
          <a:p>
            <a:pPr lvl="1"/>
            <a:r>
              <a:rPr lang="ro-RO" dirty="0" smtClean="0"/>
              <a:t>Am studiat </a:t>
            </a:r>
            <a:r>
              <a:rPr lang="ro-RO" dirty="0"/>
              <a:t>ofertele băncilor existente și </a:t>
            </a:r>
            <a:r>
              <a:rPr lang="ro-RO" dirty="0" smtClean="0"/>
              <a:t>am explorat </a:t>
            </a:r>
            <a:r>
              <a:rPr lang="ro-RO" dirty="0"/>
              <a:t>funcționalitățile oferite prin serviciile lor de e-banking.</a:t>
            </a:r>
          </a:p>
          <a:p>
            <a:pPr lvl="1"/>
            <a:r>
              <a:rPr lang="ro-RO" dirty="0" smtClean="0"/>
              <a:t>Am analizat </a:t>
            </a:r>
            <a:r>
              <a:rPr lang="ro-RO" dirty="0"/>
              <a:t>modul în care aceste servicii îndeplinesc nevoile utilizatorilor și </a:t>
            </a:r>
            <a:r>
              <a:rPr lang="ro-RO" dirty="0" smtClean="0"/>
              <a:t>am notat </a:t>
            </a:r>
            <a:r>
              <a:rPr lang="ro-RO" dirty="0"/>
              <a:t>aspectele pe care </a:t>
            </a:r>
            <a:r>
              <a:rPr lang="ro-RO" dirty="0" smtClean="0"/>
              <a:t>le-am găsit </a:t>
            </a:r>
            <a:r>
              <a:rPr lang="ro-RO" dirty="0"/>
              <a:t>interesante sau care ar putea fi îmbunătățite.</a:t>
            </a:r>
          </a:p>
          <a:p>
            <a:r>
              <a:rPr lang="ro-RO" sz="2600" dirty="0">
                <a:effectLst>
                  <a:outerShdw blurRad="38100" dist="38100" dir="2700000" algn="tl">
                    <a:srgbClr val="000000">
                      <a:alpha val="43137"/>
                    </a:srgbClr>
                  </a:outerShdw>
                </a:effectLst>
              </a:rPr>
              <a:t>Cercetare Online:</a:t>
            </a:r>
          </a:p>
          <a:p>
            <a:pPr lvl="1"/>
            <a:r>
              <a:rPr lang="ro-RO" dirty="0" smtClean="0"/>
              <a:t>Am consultat </a:t>
            </a:r>
            <a:r>
              <a:rPr lang="ro-RO" dirty="0"/>
              <a:t>resurse online, inclusiv tutoriale și documentații tehnice relevante, pentru a înțelege aspectele tehnice ale dezvoltării aplicațiilor e-banking.</a:t>
            </a:r>
          </a:p>
          <a:p>
            <a:pPr lvl="1"/>
            <a:r>
              <a:rPr lang="ro-RO" dirty="0" smtClean="0"/>
              <a:t>Am explorat </a:t>
            </a:r>
            <a:r>
              <a:rPr lang="ro-RO" dirty="0"/>
              <a:t>platforme educaționale și cărți tehnice care acoperă subiecte precum securitatea în e-banking, integrarea bazelor de date și optimizarea performanței.</a:t>
            </a:r>
          </a:p>
          <a:p>
            <a:r>
              <a:rPr lang="ro-RO" sz="2600" dirty="0">
                <a:effectLst>
                  <a:outerShdw blurRad="38100" dist="38100" dir="2700000" algn="tl">
                    <a:srgbClr val="000000">
                      <a:alpha val="43137"/>
                    </a:srgbClr>
                  </a:outerShdw>
                </a:effectLst>
              </a:rPr>
              <a:t>Analiză a Tehnologiilor Utilizate:</a:t>
            </a:r>
          </a:p>
          <a:p>
            <a:pPr lvl="1"/>
            <a:r>
              <a:rPr lang="ro-RO" dirty="0" smtClean="0"/>
              <a:t>Am consultat </a:t>
            </a:r>
            <a:r>
              <a:rPr lang="ro-RO" dirty="0"/>
              <a:t>documentațiile oficiale ale tehnologiilor pe care </a:t>
            </a:r>
            <a:r>
              <a:rPr lang="ro-RO" dirty="0" smtClean="0"/>
              <a:t>le-am </a:t>
            </a:r>
            <a:r>
              <a:rPr lang="ro-RO" dirty="0"/>
              <a:t>ales să le </a:t>
            </a:r>
            <a:r>
              <a:rPr lang="ro-RO" dirty="0" smtClean="0"/>
              <a:t>folosim </a:t>
            </a:r>
            <a:r>
              <a:rPr lang="ro-RO" dirty="0"/>
              <a:t>(Java, IntelliJ IDEA, MySQL).</a:t>
            </a:r>
          </a:p>
          <a:p>
            <a:pPr lvl="1"/>
            <a:r>
              <a:rPr lang="ro-RO" dirty="0" smtClean="0"/>
              <a:t>Am explorat </a:t>
            </a:r>
            <a:r>
              <a:rPr lang="ro-RO" dirty="0"/>
              <a:t>exemple de proiecte similare implementate cu aceste tehnologii pentru a înțelege modul în care acestea pot fi integrate în cadrul proiectului </a:t>
            </a:r>
            <a:r>
              <a:rPr lang="ro-RO" dirty="0" smtClean="0"/>
              <a:t>nostru.</a:t>
            </a:r>
            <a:endParaRPr lang="ro-RO" dirty="0"/>
          </a:p>
          <a:p>
            <a:pPr marL="0" indent="0">
              <a:buNone/>
            </a:pPr>
            <a:endParaRPr lang="ro-RO" dirty="0"/>
          </a:p>
        </p:txBody>
      </p:sp>
    </p:spTree>
    <p:extLst>
      <p:ext uri="{BB962C8B-B14F-4D97-AF65-F5344CB8AC3E}">
        <p14:creationId xmlns:p14="http://schemas.microsoft.com/office/powerpoint/2010/main" val="5144568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7980" y="878536"/>
            <a:ext cx="10515600" cy="3288146"/>
          </a:xfrm>
          <a:solidFill>
            <a:schemeClr val="bg1"/>
          </a:solidFill>
          <a:ln>
            <a:noFill/>
          </a:ln>
          <a:effectLst>
            <a:outerShdw blurRad="149987" dist="250190" dir="8460000" algn="ctr">
              <a:srgbClr val="000000">
                <a:alpha val="28000"/>
              </a:srgbClr>
            </a:outerShdw>
            <a:reflection blurRad="127000" stA="95000" endPos="61000" dist="762000" dir="5400000" sy="-100000" algn="bl" rotWithShape="0"/>
          </a:effectLst>
          <a:scene3d>
            <a:camera prst="orthographicFront">
              <a:rot lat="0" lon="0" rev="0"/>
            </a:camera>
            <a:lightRig rig="contrasting" dir="t">
              <a:rot lat="0" lon="0" rev="1500000"/>
            </a:lightRig>
          </a:scene3d>
          <a:sp3d prstMaterial="metal">
            <a:bevelT w="88900" h="88900"/>
          </a:sp3d>
        </p:spPr>
        <p:txBody>
          <a:bodyPr>
            <a:normAutofit/>
          </a:bodyPr>
          <a:lstStyle/>
          <a:p>
            <a:pPr algn="ctr"/>
            <a:r>
              <a:rPr lang="ro-RO" dirty="0" smtClean="0"/>
              <a:t>4.Proiectarea </a:t>
            </a:r>
            <a:r>
              <a:rPr lang="ro-RO" dirty="0"/>
              <a:t>aplicatiei</a:t>
            </a:r>
            <a:br>
              <a:rPr lang="ro-RO" dirty="0"/>
            </a:br>
            <a:endParaRPr lang="ro-RO" dirty="0"/>
          </a:p>
        </p:txBody>
      </p:sp>
    </p:spTree>
    <p:extLst>
      <p:ext uri="{BB962C8B-B14F-4D97-AF65-F5344CB8AC3E}">
        <p14:creationId xmlns:p14="http://schemas.microsoft.com/office/powerpoint/2010/main" val="23459990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90054" y="38910"/>
            <a:ext cx="7865623" cy="1021404"/>
          </a:xfrm>
          <a:solidFill>
            <a:schemeClr val="bg1"/>
          </a:solidFill>
          <a:ln>
            <a:solidFill>
              <a:schemeClr val="accent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pPr algn="ctr"/>
            <a:r>
              <a:rPr lang="ro-RO" dirty="0"/>
              <a:t>4.1.Descrierea arhitecturii </a:t>
            </a:r>
            <a:r>
              <a:rPr lang="ro-RO" dirty="0" smtClean="0"/>
              <a:t>sistemului</a:t>
            </a:r>
            <a:r>
              <a:rPr lang="ro-RO" dirty="0"/>
              <a:t/>
            </a:r>
            <a:br>
              <a:rPr lang="ro-RO" dirty="0"/>
            </a:br>
            <a:endParaRPr lang="ro-RO" dirty="0"/>
          </a:p>
        </p:txBody>
      </p:sp>
      <p:sp>
        <p:nvSpPr>
          <p:cNvPr id="3" name="Content Placeholder 2"/>
          <p:cNvSpPr>
            <a:spLocks noGrp="1"/>
          </p:cNvSpPr>
          <p:nvPr>
            <p:ph idx="1"/>
          </p:nvPr>
        </p:nvSpPr>
        <p:spPr>
          <a:xfrm>
            <a:off x="696338" y="1060314"/>
            <a:ext cx="10515600" cy="6089515"/>
          </a:xfrm>
          <a:solidFill>
            <a:schemeClr val="bg1"/>
          </a:solidFill>
          <a:ln>
            <a:solidFill>
              <a:schemeClr val="accent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70000" lnSpcReduction="20000"/>
          </a:bodyPr>
          <a:lstStyle/>
          <a:p>
            <a:r>
              <a:rPr lang="ro-RO" sz="2400" b="1" dirty="0"/>
              <a:t>Baza de Date "bankdb":</a:t>
            </a:r>
            <a:endParaRPr lang="ro-RO" sz="2400" dirty="0"/>
          </a:p>
          <a:p>
            <a:r>
              <a:rPr lang="ro-RO" sz="2400" b="1" dirty="0"/>
              <a:t>Tabele:</a:t>
            </a:r>
            <a:endParaRPr lang="ro-RO" sz="2400" dirty="0"/>
          </a:p>
          <a:p>
            <a:pPr lvl="1"/>
            <a:r>
              <a:rPr lang="ro-RO" sz="2100" i="1" dirty="0"/>
              <a:t>"bank_account": </a:t>
            </a:r>
            <a:r>
              <a:rPr lang="ro-RO" sz="2100" dirty="0"/>
              <a:t>conține informații despre conturile bancare, cum ar fi soldul și legăturile cu clienții.</a:t>
            </a:r>
          </a:p>
          <a:p>
            <a:pPr lvl="1"/>
            <a:r>
              <a:rPr lang="ro-RO" sz="2100" i="1" dirty="0"/>
              <a:t>"card"</a:t>
            </a:r>
            <a:r>
              <a:rPr lang="ro-RO" sz="2100" dirty="0"/>
              <a:t>: stochează detaliile cardurilor asociate conturilor, cum ar fi numărul cardului și data expirării.</a:t>
            </a:r>
          </a:p>
          <a:p>
            <a:pPr lvl="1"/>
            <a:r>
              <a:rPr lang="ro-RO" sz="2100" i="1" dirty="0"/>
              <a:t>"client"</a:t>
            </a:r>
            <a:r>
              <a:rPr lang="ro-RO" sz="2100" dirty="0"/>
              <a:t>: conține detalii despre clienți, precum numele, prenumele și alte informații personale.</a:t>
            </a:r>
          </a:p>
          <a:p>
            <a:pPr lvl="1"/>
            <a:r>
              <a:rPr lang="ro-RO" sz="2100" i="1" dirty="0"/>
              <a:t>"transactions"</a:t>
            </a:r>
            <a:r>
              <a:rPr lang="ro-RO" sz="2100" dirty="0"/>
              <a:t>: păstrează informații despre tranzacții, cum ar fi data, suma și tipul tranzacției (depunere, retragere, transfer</a:t>
            </a:r>
            <a:r>
              <a:rPr lang="ro-RO" sz="2100" dirty="0" smtClean="0"/>
              <a:t>).</a:t>
            </a:r>
          </a:p>
          <a:p>
            <a:r>
              <a:rPr lang="ro-RO" sz="2600" b="1" dirty="0"/>
              <a:t>Backend Java pentru Interacțiunea cu Baza de Date:</a:t>
            </a:r>
            <a:endParaRPr lang="ro-RO" sz="2600" dirty="0"/>
          </a:p>
          <a:p>
            <a:r>
              <a:rPr lang="ro-RO" sz="2600" b="1" dirty="0"/>
              <a:t>Pachete și Clase:</a:t>
            </a:r>
            <a:endParaRPr lang="ro-RO" sz="2600" dirty="0"/>
          </a:p>
          <a:p>
            <a:pPr lvl="1"/>
            <a:r>
              <a:rPr lang="ro-RO" sz="2300" i="1" dirty="0"/>
              <a:t>"model"</a:t>
            </a:r>
            <a:r>
              <a:rPr lang="ro-RO" sz="2300" dirty="0"/>
              <a:t>: conține clase Java care reflectă entitățile din baza de date (BankAccount, Card, Client, Transaction).</a:t>
            </a:r>
          </a:p>
          <a:p>
            <a:pPr lvl="1"/>
            <a:r>
              <a:rPr lang="ro-RO" sz="2300" i="1" dirty="0" smtClean="0"/>
              <a:t>‘’dao’’</a:t>
            </a:r>
            <a:r>
              <a:rPr lang="ro-RO" sz="2300" dirty="0" smtClean="0"/>
              <a:t>: avem clasa AbstractDao in care am facut queri-urile, si apoi cate o clasa pentru fiecare din cele din model care extind AbstractDao</a:t>
            </a:r>
            <a:endParaRPr lang="ro-RO" sz="2300" dirty="0"/>
          </a:p>
          <a:p>
            <a:pPr lvl="1"/>
            <a:r>
              <a:rPr lang="ro-RO" sz="2300" i="1" dirty="0" smtClean="0"/>
              <a:t>‘’connection"</a:t>
            </a:r>
            <a:r>
              <a:rPr lang="ro-RO" sz="2300" dirty="0" smtClean="0"/>
              <a:t>: </a:t>
            </a:r>
            <a:r>
              <a:rPr lang="ro-RO" sz="2300" dirty="0"/>
              <a:t>conține </a:t>
            </a:r>
            <a:r>
              <a:rPr lang="ro-RO" sz="2300" dirty="0" smtClean="0"/>
              <a:t>logica pentru a ne conecta la baza de date.</a:t>
            </a:r>
          </a:p>
          <a:p>
            <a:pPr lvl="1"/>
            <a:r>
              <a:rPr lang="ro-RO" sz="2300" i="1" dirty="0" smtClean="0"/>
              <a:t>‘’bll’’</a:t>
            </a:r>
            <a:r>
              <a:rPr lang="ro-RO" sz="2300" dirty="0" smtClean="0"/>
              <a:t>: avem clasele cu metodele pentru queri-uri</a:t>
            </a:r>
          </a:p>
          <a:p>
            <a:pPr lvl="1"/>
            <a:r>
              <a:rPr lang="ro-RO" sz="2300" i="1" dirty="0" smtClean="0"/>
              <a:t>‘’view’’</a:t>
            </a:r>
            <a:r>
              <a:rPr lang="ro-RO" sz="2300" dirty="0" smtClean="0"/>
              <a:t>: avem clasele pentru interfata</a:t>
            </a:r>
          </a:p>
          <a:p>
            <a:r>
              <a:rPr lang="ro-RO" sz="2600" b="1" dirty="0"/>
              <a:t>Interfața Utilizator (Frontend):</a:t>
            </a:r>
            <a:endParaRPr lang="ro-RO" sz="2600" dirty="0"/>
          </a:p>
          <a:p>
            <a:r>
              <a:rPr lang="ro-RO" sz="2600" b="1" dirty="0"/>
              <a:t>Tehnologii:</a:t>
            </a:r>
            <a:endParaRPr lang="ro-RO" sz="2600" dirty="0"/>
          </a:p>
          <a:p>
            <a:pPr lvl="1"/>
            <a:r>
              <a:rPr lang="ro-RO" sz="2300" dirty="0"/>
              <a:t>Interfața utilizatorului </a:t>
            </a:r>
            <a:r>
              <a:rPr lang="ro-RO" sz="2300" dirty="0" smtClean="0"/>
              <a:t>a fost dezvoltată </a:t>
            </a:r>
            <a:r>
              <a:rPr lang="ro-RO" sz="2300" dirty="0"/>
              <a:t>folosind un framework frontend precum </a:t>
            </a:r>
            <a:r>
              <a:rPr lang="ro-RO" sz="2300" dirty="0" smtClean="0"/>
              <a:t>java Swing.</a:t>
            </a:r>
            <a:endParaRPr lang="ro-RO" sz="2300" dirty="0"/>
          </a:p>
          <a:p>
            <a:pPr lvl="1"/>
            <a:r>
              <a:rPr lang="ro-RO" sz="2300" dirty="0"/>
              <a:t>Comunică cu backend-ul prin intermediul </a:t>
            </a:r>
            <a:r>
              <a:rPr lang="ro-RO" sz="2300" dirty="0" smtClean="0"/>
              <a:t>functiilor atasate in clasele corespunzatoare </a:t>
            </a:r>
            <a:r>
              <a:rPr lang="ro-RO" sz="2300" dirty="0"/>
              <a:t>pentru a obține și afișa datele utilizatorilor.</a:t>
            </a:r>
          </a:p>
          <a:p>
            <a:r>
              <a:rPr lang="ro-RO" b="1" dirty="0"/>
              <a:t>Funcționalități:</a:t>
            </a:r>
            <a:endParaRPr lang="ro-RO" dirty="0"/>
          </a:p>
          <a:p>
            <a:pPr lvl="1"/>
            <a:r>
              <a:rPr lang="ro-RO" sz="2300" dirty="0"/>
              <a:t>Autentificare și autorizare utilizatori.</a:t>
            </a:r>
          </a:p>
          <a:p>
            <a:pPr lvl="1"/>
            <a:r>
              <a:rPr lang="ro-RO" sz="2300" dirty="0"/>
              <a:t>Vizualizarea informațiilor despre conturi, carduri și tranzacții.</a:t>
            </a:r>
          </a:p>
          <a:p>
            <a:pPr lvl="1"/>
            <a:r>
              <a:rPr lang="ro-RO" sz="2300" dirty="0"/>
              <a:t>Realizarea de tranzacții și administrarea conturilor.</a:t>
            </a:r>
          </a:p>
          <a:p>
            <a:pPr lvl="1"/>
            <a:endParaRPr lang="ro-RO" sz="1700" dirty="0"/>
          </a:p>
          <a:p>
            <a:pPr lvl="1"/>
            <a:endParaRPr lang="ro-RO" sz="1600" dirty="0"/>
          </a:p>
          <a:p>
            <a:endParaRPr lang="ro-RO" dirty="0"/>
          </a:p>
        </p:txBody>
      </p:sp>
    </p:spTree>
    <p:extLst>
      <p:ext uri="{BB962C8B-B14F-4D97-AF65-F5344CB8AC3E}">
        <p14:creationId xmlns:p14="http://schemas.microsoft.com/office/powerpoint/2010/main" val="5414679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20302" y="92751"/>
            <a:ext cx="10515600" cy="1325563"/>
          </a:xfr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ro-RO" dirty="0" smtClean="0"/>
              <a:t>4.2.Identificarea funcționalităților aplicației</a:t>
            </a:r>
            <a:endParaRPr lang="ro-RO"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45391" y="1825625"/>
            <a:ext cx="4367218" cy="4351338"/>
          </a:xfr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5" name="Content Placeholder 4"/>
          <p:cNvSpPr>
            <a:spLocks noGrp="1"/>
          </p:cNvSpPr>
          <p:nvPr>
            <p:ph sz="half" idx="2"/>
          </p:nvPr>
        </p:nvSpPr>
        <p:spPr>
          <a:xfrm>
            <a:off x="6562927" y="1514341"/>
            <a:ext cx="5181600" cy="5226928"/>
          </a:xfr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40000" lnSpcReduction="20000"/>
          </a:bodyPr>
          <a:lstStyle/>
          <a:p>
            <a:r>
              <a:rPr lang="ro-RO" sz="4000" b="1" dirty="0"/>
              <a:t>Actor: Client</a:t>
            </a:r>
            <a:endParaRPr lang="ro-RO" sz="4000" dirty="0"/>
          </a:p>
          <a:p>
            <a:pPr lvl="1"/>
            <a:r>
              <a:rPr lang="ro-RO" sz="4000" b="1" dirty="0"/>
              <a:t>Cazuri de Utilizare:</a:t>
            </a:r>
            <a:endParaRPr lang="ro-RO" sz="4000" dirty="0"/>
          </a:p>
          <a:p>
            <a:pPr lvl="2"/>
            <a:r>
              <a:rPr lang="ro-RO" sz="3500" dirty="0"/>
              <a:t>Autentificare: Un client se autentifică în sistem utilizând e-mailul și parola.</a:t>
            </a:r>
          </a:p>
          <a:p>
            <a:pPr lvl="2"/>
            <a:r>
              <a:rPr lang="ro-RO" sz="3500" dirty="0"/>
              <a:t>Vizualizare Informații Personale: Clientul poate vizualiza informații despre propriul cont.</a:t>
            </a:r>
          </a:p>
          <a:p>
            <a:pPr lvl="2"/>
            <a:r>
              <a:rPr lang="ro-RO" sz="3500" dirty="0"/>
              <a:t>Efectuare Tranzacție: Clientul poate efectua tranzacții între conturile sale sau către alte conturi.</a:t>
            </a:r>
          </a:p>
          <a:p>
            <a:pPr lvl="2"/>
            <a:r>
              <a:rPr lang="ro-RO" sz="3500" dirty="0"/>
              <a:t>Deschidere Depozit Bancar: Clientul poate deschide un depozit bancar.</a:t>
            </a:r>
          </a:p>
          <a:p>
            <a:r>
              <a:rPr lang="ro-RO" sz="4000" b="1" dirty="0" smtClean="0"/>
              <a:t>Actor</a:t>
            </a:r>
            <a:r>
              <a:rPr lang="ro-RO" sz="4000" b="1" dirty="0"/>
              <a:t>: Sistem Bancar</a:t>
            </a:r>
            <a:endParaRPr lang="ro-RO" sz="4000" dirty="0"/>
          </a:p>
          <a:p>
            <a:pPr lvl="1"/>
            <a:r>
              <a:rPr lang="ro-RO" sz="4000" b="1" dirty="0"/>
              <a:t>Cazuri de Utilizare</a:t>
            </a:r>
            <a:r>
              <a:rPr lang="ro-RO" sz="2900" b="1" dirty="0"/>
              <a:t>:</a:t>
            </a:r>
            <a:endParaRPr lang="ro-RO" sz="2900" dirty="0"/>
          </a:p>
          <a:p>
            <a:pPr lvl="2"/>
            <a:r>
              <a:rPr lang="ro-RO" sz="3500" dirty="0"/>
              <a:t>Gestionare Conturi Bancare: Sistemul bancar oferă funcționalități pentru gestionarea conturilor bancare.</a:t>
            </a:r>
          </a:p>
          <a:p>
            <a:pPr lvl="2"/>
            <a:r>
              <a:rPr lang="ro-RO" sz="3500" dirty="0"/>
              <a:t>Efectuare și Gestionare Tranzacții: Sistemul bancar facilitează tranzacțiile și gestionarea acestora.</a:t>
            </a:r>
          </a:p>
          <a:p>
            <a:pPr lvl="2"/>
            <a:r>
              <a:rPr lang="ro-RO" sz="3500" dirty="0"/>
              <a:t>Gestionare Depozite Bancare: Sistemul bancar se ocupă de gestionarea depozitelor bancare.</a:t>
            </a:r>
          </a:p>
          <a:p>
            <a:pPr lvl="2"/>
            <a:r>
              <a:rPr lang="ro-RO" sz="3500" dirty="0"/>
              <a:t>Autentificare: Sistemul bancar se ocupă de procesul de autentificare și deconectare a utilizatorilor.</a:t>
            </a:r>
          </a:p>
          <a:p>
            <a:r>
              <a:rPr lang="ro-RO" sz="4000" b="1" dirty="0"/>
              <a:t>Actor: Baza de Date</a:t>
            </a:r>
            <a:endParaRPr lang="ro-RO" sz="4000" dirty="0"/>
          </a:p>
          <a:p>
            <a:pPr lvl="1"/>
            <a:r>
              <a:rPr lang="ro-RO" sz="4000" b="1" dirty="0"/>
              <a:t>Cazuri de Utilizare:</a:t>
            </a:r>
            <a:endParaRPr lang="ro-RO" sz="4000" dirty="0"/>
          </a:p>
          <a:p>
            <a:pPr lvl="2"/>
            <a:r>
              <a:rPr lang="ro-RO" sz="3500" dirty="0"/>
              <a:t>Salvare și Recuperare Date: Baza de date interacționează cu sistemul pentru a salva și recupera datele despre clienți, conturi, tranzacții și depozite.</a:t>
            </a:r>
          </a:p>
          <a:p>
            <a:endParaRPr lang="ro-RO" dirty="0"/>
          </a:p>
        </p:txBody>
      </p:sp>
    </p:spTree>
    <p:extLst>
      <p:ext uri="{BB962C8B-B14F-4D97-AF65-F5344CB8AC3E}">
        <p14:creationId xmlns:p14="http://schemas.microsoft.com/office/powerpoint/2010/main" val="7887088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1846</Words>
  <Application>Microsoft Office PowerPoint</Application>
  <PresentationFormat>Widescreen</PresentationFormat>
  <Paragraphs>227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Documentatie proiect-Inginerie Software</vt:lpstr>
      <vt:lpstr>   Aplicatie E-banking  Studenti: Frincu Ioan Cristian         Hoban Cristian Mihai         Iacoboaea Lucian  </vt:lpstr>
      <vt:lpstr>Cuprins</vt:lpstr>
      <vt:lpstr>1.Specificatii si analiza sistemului </vt:lpstr>
      <vt:lpstr>2.Precizarea limbajului de programare ales(plus motivatie), a    sistemului de operare sub care se face implementarea, a cerintelor hardware </vt:lpstr>
      <vt:lpstr>3.Fundamente teoretice </vt:lpstr>
      <vt:lpstr>4.Proiectarea aplicatiei </vt:lpstr>
      <vt:lpstr>4.1.Descrierea arhitecturii sistemului </vt:lpstr>
      <vt:lpstr>4.2.Identificarea funcționalităților aplicației</vt:lpstr>
      <vt:lpstr>4.3.Diagrama de clase </vt:lpstr>
      <vt:lpstr>4.4.Diagrame de interactiune:activitate, secventa </vt:lpstr>
      <vt:lpstr>4.4.Diagrame de interactiune:colaborare</vt:lpstr>
      <vt:lpstr>4.5.Detalii de implementare: diagrama bazei de date </vt:lpstr>
      <vt:lpstr>4.6.Cazuri de testare </vt:lpstr>
      <vt:lpstr>5.Testarea propriu-zisa a aplicatiei </vt:lpstr>
      <vt:lpstr>6.Manual de instalare si utilizare </vt:lpstr>
      <vt:lpstr>7.Concluzii si dezvoltari ulterioare </vt:lpstr>
      <vt:lpstr>8.Bibliografie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Documentatie proiect-Inginerie Software</dc:title>
  <dc:creator>HP</dc:creator>
  <cp:lastModifiedBy>HP</cp:lastModifiedBy>
  <cp:revision>48</cp:revision>
  <dcterms:created xsi:type="dcterms:W3CDTF">2024-01-17T13:05:45Z</dcterms:created>
  <dcterms:modified xsi:type="dcterms:W3CDTF">2024-01-17T18:20:51Z</dcterms:modified>
</cp:coreProperties>
</file>