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81" r:id="rId4"/>
    <p:sldId id="282" r:id="rId5"/>
    <p:sldId id="277" r:id="rId6"/>
    <p:sldId id="279" r:id="rId7"/>
    <p:sldId id="278" r:id="rId8"/>
    <p:sldId id="258" r:id="rId9"/>
    <p:sldId id="260" r:id="rId10"/>
    <p:sldId id="259" r:id="rId11"/>
    <p:sldId id="272" r:id="rId12"/>
    <p:sldId id="268" r:id="rId13"/>
    <p:sldId id="267" r:id="rId14"/>
    <p:sldId id="274" r:id="rId15"/>
    <p:sldId id="275" r:id="rId16"/>
    <p:sldId id="273" r:id="rId17"/>
    <p:sldId id="264" r:id="rId18"/>
    <p:sldId id="271" r:id="rId19"/>
    <p:sldId id="276" r:id="rId20"/>
    <p:sldId id="283" r:id="rId21"/>
    <p:sldId id="263" r:id="rId22"/>
    <p:sldId id="262" r:id="rId23"/>
    <p:sldId id="265" r:id="rId24"/>
    <p:sldId id="269" r:id="rId25"/>
    <p:sldId id="270" r:id="rId26"/>
    <p:sldId id="280"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36" autoAdjust="0"/>
    <p:restoredTop sz="86425" autoAdjust="0"/>
  </p:normalViewPr>
  <p:slideViewPr>
    <p:cSldViewPr snapToGrid="0">
      <p:cViewPr varScale="1">
        <p:scale>
          <a:sx n="116" d="100"/>
          <a:sy n="116" d="100"/>
        </p:scale>
        <p:origin x="69" y="156"/>
      </p:cViewPr>
      <p:guideLst/>
    </p:cSldViewPr>
  </p:slideViewPr>
  <p:outlineViewPr>
    <p:cViewPr>
      <p:scale>
        <a:sx n="33" d="100"/>
        <a:sy n="33" d="100"/>
      </p:scale>
      <p:origin x="0" y="-21099"/>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England" userId="cc5c4a275eb98ed2" providerId="Windows Live" clId="Web-{8E43C004-97FB-4E0D-BC44-2D3BCEFFF844}"/>
    <pc:docChg chg="modSld">
      <pc:chgData name="Chuck England" userId="cc5c4a275eb98ed2" providerId="Windows Live" clId="Web-{8E43C004-97FB-4E0D-BC44-2D3BCEFFF844}" dt="2019-02-22T02:14:59.382" v="3" actId="20577"/>
      <pc:docMkLst>
        <pc:docMk/>
      </pc:docMkLst>
      <pc:sldChg chg="modSp">
        <pc:chgData name="Chuck England" userId="cc5c4a275eb98ed2" providerId="Windows Live" clId="Web-{8E43C004-97FB-4E0D-BC44-2D3BCEFFF844}" dt="2019-02-22T02:14:59.382" v="2" actId="20577"/>
        <pc:sldMkLst>
          <pc:docMk/>
          <pc:sldMk cId="3771802497" sldId="258"/>
        </pc:sldMkLst>
        <pc:spChg chg="mod">
          <ac:chgData name="Chuck England" userId="cc5c4a275eb98ed2" providerId="Windows Live" clId="Web-{8E43C004-97FB-4E0D-BC44-2D3BCEFFF844}" dt="2019-02-22T02:14:59.382" v="2" actId="20577"/>
          <ac:spMkLst>
            <pc:docMk/>
            <pc:sldMk cId="3771802497" sldId="25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84C61-B10E-4CDE-95B1-C33B0446E038}" type="datetimeFigureOut">
              <a:rPr lang="en-US" smtClean="0"/>
              <a:t>2/21/2019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32614-0783-4FF0-9DF4-53F72CDD9922}" type="slidenum">
              <a:rPr lang="en-US" smtClean="0"/>
              <a:t>‹#›</a:t>
            </a:fld>
            <a:endParaRPr lang="en-US"/>
          </a:p>
        </p:txBody>
      </p:sp>
    </p:spTree>
    <p:extLst>
      <p:ext uri="{BB962C8B-B14F-4D97-AF65-F5344CB8AC3E}">
        <p14:creationId xmlns:p14="http://schemas.microsoft.com/office/powerpoint/2010/main" val="3067841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server required</a:t>
            </a:r>
          </a:p>
          <a:p>
            <a:pPr lvl="1"/>
            <a:r>
              <a:rPr lang="en-US" dirty="0"/>
              <a:t>Use for projects of any type</a:t>
            </a:r>
          </a:p>
          <a:p>
            <a:pPr lvl="1"/>
            <a:r>
              <a:rPr lang="en-US" dirty="0"/>
              <a:t>	Just</a:t>
            </a:r>
            <a:r>
              <a:rPr lang="en-US" baseline="0" dirty="0"/>
              <a:t> type “git </a:t>
            </a:r>
            <a:r>
              <a:rPr lang="en-US" baseline="0" dirty="0" err="1"/>
              <a:t>init</a:t>
            </a:r>
            <a:r>
              <a:rPr lang="en-US" baseline="0" dirty="0"/>
              <a:t>” and go</a:t>
            </a:r>
            <a:endParaRPr lang="en-US" dirty="0"/>
          </a:p>
          <a:p>
            <a:pPr lvl="1"/>
            <a:r>
              <a:rPr lang="en-US" dirty="0"/>
              <a:t>Work offline from a server</a:t>
            </a:r>
          </a:p>
          <a:p>
            <a:pPr lvl="1"/>
            <a:r>
              <a:rPr lang="en-US" dirty="0"/>
              <a:t>	Since no server is</a:t>
            </a:r>
            <a:r>
              <a:rPr lang="en-US" baseline="0" dirty="0"/>
              <a:t> required, you can just git-and-go on your local machine</a:t>
            </a:r>
            <a:endParaRPr lang="en-US" dirty="0"/>
          </a:p>
          <a:p>
            <a:pPr lvl="1"/>
            <a:r>
              <a:rPr lang="en-US" dirty="0"/>
              <a:t>Distributed</a:t>
            </a:r>
          </a:p>
          <a:p>
            <a:pPr lvl="1"/>
            <a:r>
              <a:rPr lang="en-US" dirty="0"/>
              <a:t>	Because git works via repositories on each machine</a:t>
            </a:r>
          </a:p>
          <a:p>
            <a:pPr lvl="1"/>
            <a:r>
              <a:rPr lang="en-US" dirty="0"/>
              <a:t>Workflow enforcement</a:t>
            </a:r>
          </a:p>
          <a:p>
            <a:r>
              <a:rPr lang="en-US" dirty="0"/>
              <a:t>Frictionless context switching</a:t>
            </a:r>
          </a:p>
          <a:p>
            <a:pPr lvl="1"/>
            <a:r>
              <a:rPr lang="en-US" dirty="0"/>
              <a:t>Light-weight branches</a:t>
            </a:r>
          </a:p>
          <a:p>
            <a:pPr lvl="1"/>
            <a:r>
              <a:rPr lang="en-US" dirty="0"/>
              <a:t>Buffer, Staging, Branches and Repositories</a:t>
            </a:r>
          </a:p>
          <a:p>
            <a:r>
              <a:rPr lang="en-US" dirty="0"/>
              <a:t>Role-based </a:t>
            </a:r>
            <a:r>
              <a:rPr lang="en-US" dirty="0" err="1"/>
              <a:t>codelines</a:t>
            </a:r>
            <a:endParaRPr lang="en-US" dirty="0"/>
          </a:p>
          <a:p>
            <a:pPr lvl="1"/>
            <a:r>
              <a:rPr lang="en-US" dirty="0"/>
              <a:t>Have</a:t>
            </a:r>
            <a:r>
              <a:rPr lang="en-US" baseline="0" dirty="0"/>
              <a:t> a branch that contains only what goes in production, another where you merge work for testing</a:t>
            </a:r>
          </a:p>
          <a:p>
            <a:pPr lvl="1"/>
            <a:r>
              <a:rPr lang="en-US" baseline="0" dirty="0"/>
              <a:t>Delete branches when they no longer hold value</a:t>
            </a:r>
          </a:p>
          <a:p>
            <a:pPr lvl="1"/>
            <a:r>
              <a:rPr lang="en-US" baseline="0" dirty="0"/>
              <a:t>One of the tenets from Linus </a:t>
            </a:r>
            <a:r>
              <a:rPr lang="en-US" baseline="0" dirty="0" err="1"/>
              <a:t>Torvald</a:t>
            </a:r>
            <a:endParaRPr lang="en-US" dirty="0"/>
          </a:p>
          <a:p>
            <a:r>
              <a:rPr lang="en-US" dirty="0"/>
              <a:t>Feature based workflows</a:t>
            </a:r>
          </a:p>
          <a:p>
            <a:r>
              <a:rPr lang="en-US" dirty="0"/>
              <a:t>Base-less merge</a:t>
            </a:r>
          </a:p>
          <a:p>
            <a:r>
              <a:rPr lang="en-US" dirty="0"/>
              <a:t>Disposable experimentation</a:t>
            </a:r>
          </a:p>
          <a:p>
            <a:r>
              <a:rPr lang="en-US" dirty="0"/>
              <a:t>Data assurance</a:t>
            </a:r>
          </a:p>
          <a:p>
            <a:pPr lvl="1"/>
            <a:r>
              <a:rPr lang="en-US" dirty="0"/>
              <a:t>It is impossible to get out of Git anything except exactly what you put into it</a:t>
            </a:r>
          </a:p>
          <a:p>
            <a:pPr lvl="0"/>
            <a:r>
              <a:rPr lang="en-US" dirty="0"/>
              <a:t>Super</a:t>
            </a:r>
            <a:r>
              <a:rPr lang="en-US" baseline="0" dirty="0"/>
              <a:t> efficient</a:t>
            </a:r>
          </a:p>
          <a:p>
            <a:pPr lvl="1"/>
            <a:r>
              <a:rPr lang="en-US" baseline="0" dirty="0"/>
              <a:t>Git stores compressed snapshots (not diffs). This fundamentally different than most other version control systems</a:t>
            </a:r>
            <a:endParaRPr lang="en-US" dirty="0"/>
          </a:p>
          <a:p>
            <a:r>
              <a:rPr lang="en-US" dirty="0"/>
              <a:t>Super fast</a:t>
            </a:r>
          </a:p>
          <a:p>
            <a:r>
              <a:rPr lang="en-US" dirty="0"/>
              <a:t>Free and OSS</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92832614-0783-4FF0-9DF4-53F72CDD9922}" type="slidenum">
              <a:rPr lang="en-US" smtClean="0"/>
              <a:t>10</a:t>
            </a:fld>
            <a:endParaRPr lang="en-US"/>
          </a:p>
        </p:txBody>
      </p:sp>
    </p:spTree>
    <p:extLst>
      <p:ext uri="{BB962C8B-B14F-4D97-AF65-F5344CB8AC3E}">
        <p14:creationId xmlns:p14="http://schemas.microsoft.com/office/powerpoint/2010/main" val="152949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the things we are going to cover today.</a:t>
            </a:r>
          </a:p>
          <a:p>
            <a:r>
              <a:rPr lang="en-US" baseline="0" dirty="0"/>
              <a:t>After seeing this presentation, you should feel much more confident in the use of Git to do you daily job, and specifically in the tasks and concepts shown on this slide.</a:t>
            </a:r>
          </a:p>
          <a:p>
            <a:r>
              <a:rPr lang="en-US" baseline="0" dirty="0"/>
              <a:t>You will for example,</a:t>
            </a:r>
          </a:p>
          <a:p>
            <a:pPr marL="171450" lvl="0" indent="-171450">
              <a:buFont typeface="Arial" panose="020B0604020202020204" pitchFamily="34" charset="0"/>
              <a:buChar char="•"/>
            </a:pPr>
            <a:r>
              <a:rPr lang="en-US" baseline="0" dirty="0"/>
              <a:t>Know how to install and setup Git on your system</a:t>
            </a:r>
          </a:p>
          <a:p>
            <a:pPr marL="171450" lvl="0" indent="-171450">
              <a:buFont typeface="Arial" panose="020B0604020202020204" pitchFamily="34" charset="0"/>
              <a:buChar char="•"/>
            </a:pPr>
            <a:r>
              <a:rPr lang="en-US" baseline="0" dirty="0"/>
              <a:t>Understand how to create a new Git repository (this is more useful than you might thing, as it gives you a simple way to version just about anything.)</a:t>
            </a:r>
          </a:p>
          <a:p>
            <a:pPr marL="171450" lvl="0" indent="-171450">
              <a:buFont typeface="Arial" panose="020B0604020202020204" pitchFamily="34" charset="0"/>
              <a:buChar char="•"/>
            </a:pPr>
            <a:r>
              <a:rPr lang="en-US" baseline="0" dirty="0"/>
              <a:t>How to clone an existing repository. This is a way to take an existing repository that lives somewhere else and pull a local copy to your machine for you to work on.</a:t>
            </a:r>
          </a:p>
          <a:p>
            <a:pPr marL="171450" lvl="0" indent="-171450">
              <a:buFont typeface="Arial" panose="020B0604020202020204" pitchFamily="34" charset="0"/>
              <a:buChar char="•"/>
            </a:pPr>
            <a:r>
              <a:rPr lang="en-US" baseline="0" dirty="0"/>
              <a:t>You will learn how to add files to your buffer, update them, then stage the files, and finally commit them to the repository.</a:t>
            </a:r>
          </a:p>
          <a:p>
            <a:pPr marL="171450" lvl="0" indent="-171450">
              <a:buFont typeface="Arial" panose="020B0604020202020204" pitchFamily="34" charset="0"/>
              <a:buChar char="•"/>
            </a:pPr>
            <a:r>
              <a:rPr lang="en-US" baseline="0" dirty="0"/>
              <a:t>We will talk about some good solid ways to use branches. These are strategies that make it easier to use Git.</a:t>
            </a:r>
          </a:p>
          <a:p>
            <a:pPr marL="171450" lvl="0" indent="-171450">
              <a:buFont typeface="Arial" panose="020B0604020202020204" pitchFamily="34" charset="0"/>
              <a:buChar char="•"/>
            </a:pPr>
            <a:r>
              <a:rPr lang="en-US" baseline="0" dirty="0"/>
              <a:t>We will learn when it is appropriate to merge work from your parent into a local working branch. And we will learn how to do this even when there are conflicts.</a:t>
            </a:r>
          </a:p>
          <a:p>
            <a:pPr marL="171450" lvl="0" indent="-171450">
              <a:buFont typeface="Arial" panose="020B0604020202020204" pitchFamily="34" charset="0"/>
              <a:buChar char="•"/>
            </a:pPr>
            <a:r>
              <a:rPr lang="en-US" baseline="0" dirty="0"/>
              <a:t>We will learn the meaning of a pull request, and how GitHub uses this to help make commits look clean in our version history.</a:t>
            </a:r>
          </a:p>
          <a:p>
            <a:pPr marL="0" lvl="0" indent="0">
              <a:buFont typeface="Arial" panose="020B0604020202020204" pitchFamily="34" charset="0"/>
              <a:buNone/>
            </a:pPr>
            <a:r>
              <a:rPr lang="en-US" baseline="0" dirty="0"/>
              <a:t>As we talk about these things, we will also learn how things work in GitHub. In fact, we will start with how they work, so that when we go to do them, we will fully understand what we really are doing.</a:t>
            </a:r>
          </a:p>
          <a:p>
            <a:pPr marL="171450" lvl="0" indent="-171450">
              <a:buFont typeface="Arial" panose="020B0604020202020204" pitchFamily="34" charset="0"/>
              <a:buChar char="•"/>
            </a:pPr>
            <a:r>
              <a:rPr lang="en-US" baseline="0" dirty="0"/>
              <a:t>We will walk through the what a repository is and how its used.</a:t>
            </a:r>
          </a:p>
          <a:p>
            <a:pPr marL="171450" lvl="0" indent="-171450">
              <a:buFont typeface="Arial" panose="020B0604020202020204" pitchFamily="34" charset="0"/>
              <a:buChar char="•"/>
            </a:pPr>
            <a:r>
              <a:rPr lang="en-US" baseline="0" dirty="0"/>
              <a:t>We will talk about what Git stores in the repository. This will allow us to peer under the covers to understand why Git is so fast and easy.</a:t>
            </a:r>
          </a:p>
          <a:p>
            <a:pPr marL="171450" lvl="0" indent="-171450">
              <a:buFont typeface="Arial" panose="020B0604020202020204" pitchFamily="34" charset="0"/>
              <a:buChar char="•"/>
            </a:pPr>
            <a:r>
              <a:rPr lang="en-US" baseline="0" dirty="0"/>
              <a:t>We will learn how to use the tools in Git to locate particular commits or to review what was done.</a:t>
            </a:r>
          </a:p>
          <a:p>
            <a:pPr marL="171450" lvl="0" indent="-171450">
              <a:buFont typeface="Arial" panose="020B0604020202020204" pitchFamily="34" charset="0"/>
              <a:buChar char="•"/>
            </a:pPr>
            <a:r>
              <a:rPr lang="en-US" baseline="0" dirty="0"/>
              <a:t>We will learn about tags and how to use them.</a:t>
            </a:r>
          </a:p>
          <a:p>
            <a:pPr marL="171450" lvl="0" indent="-171450">
              <a:buFont typeface="Arial" panose="020B0604020202020204" pitchFamily="34" charset="0"/>
              <a:buChar char="•"/>
            </a:pPr>
            <a:r>
              <a:rPr lang="en-US" baseline="0" dirty="0"/>
              <a:t>We will learn about patches, cherry-picking and ultimately how pull requests in GitHub work.</a:t>
            </a:r>
          </a:p>
          <a:p>
            <a:pPr marL="171450" lvl="0" indent="-171450">
              <a:buFont typeface="Arial" panose="020B0604020202020204" pitchFamily="34" charset="0"/>
              <a:buChar char="•"/>
            </a:pPr>
            <a:r>
              <a:rPr lang="en-US" baseline="0" dirty="0"/>
              <a:t>And lastly we will show you how to use bisect to find a commit that introduced a bug.</a:t>
            </a:r>
          </a:p>
          <a:p>
            <a:pPr marL="0" lvl="0" indent="0">
              <a:buFont typeface="Arial" panose="020B0604020202020204" pitchFamily="34" charset="0"/>
              <a:buNone/>
            </a:pPr>
            <a:endParaRPr lang="en-US" baseline="0" dirty="0"/>
          </a:p>
          <a:p>
            <a:pPr marL="0" lvl="0" indent="0">
              <a:buFont typeface="Arial" panose="020B0604020202020204" pitchFamily="34" charset="0"/>
              <a:buNone/>
            </a:pPr>
            <a:r>
              <a:rPr lang="en-US" baseline="0" dirty="0"/>
              <a:t>Please strap in… this is a long and intense presentation. But, if you can follow with me and concentrate for the next 45 minutes, you will learn a lot!</a:t>
            </a:r>
            <a:endParaRPr lang="en-US" dirty="0"/>
          </a:p>
        </p:txBody>
      </p:sp>
      <p:sp>
        <p:nvSpPr>
          <p:cNvPr id="4" name="Slide Number Placeholder 3"/>
          <p:cNvSpPr>
            <a:spLocks noGrp="1"/>
          </p:cNvSpPr>
          <p:nvPr>
            <p:ph type="sldNum" sz="quarter" idx="10"/>
          </p:nvPr>
        </p:nvSpPr>
        <p:spPr/>
        <p:txBody>
          <a:bodyPr/>
          <a:lstStyle/>
          <a:p>
            <a:fld id="{92832614-0783-4FF0-9DF4-53F72CDD9922}" type="slidenum">
              <a:rPr lang="en-US" smtClean="0"/>
              <a:t>12</a:t>
            </a:fld>
            <a:endParaRPr lang="en-US"/>
          </a:p>
        </p:txBody>
      </p:sp>
    </p:spTree>
    <p:extLst>
      <p:ext uri="{BB962C8B-B14F-4D97-AF65-F5344CB8AC3E}">
        <p14:creationId xmlns:p14="http://schemas.microsoft.com/office/powerpoint/2010/main" val="557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832614-0783-4FF0-9DF4-53F72CDD9922}" type="slidenum">
              <a:rPr lang="en-US" smtClean="0"/>
              <a:t>26</a:t>
            </a:fld>
            <a:endParaRPr lang="en-US"/>
          </a:p>
        </p:txBody>
      </p:sp>
    </p:spTree>
    <p:extLst>
      <p:ext uri="{BB962C8B-B14F-4D97-AF65-F5344CB8AC3E}">
        <p14:creationId xmlns:p14="http://schemas.microsoft.com/office/powerpoint/2010/main" val="4211707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CBE7154-3C2C-464F-9087-F6D7433E3D9A}"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8EFEF-D670-444D-9038-1D5CFBCB64E3}" type="slidenum">
              <a:rPr lang="en-US" smtClean="0"/>
              <a:t>‹#›</a:t>
            </a:fld>
            <a:endParaRPr lang="en-US"/>
          </a:p>
        </p:txBody>
      </p:sp>
    </p:spTree>
    <p:extLst>
      <p:ext uri="{BB962C8B-B14F-4D97-AF65-F5344CB8AC3E}">
        <p14:creationId xmlns:p14="http://schemas.microsoft.com/office/powerpoint/2010/main" val="362487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BE7154-3C2C-464F-9087-F6D7433E3D9A}"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8EFEF-D670-444D-9038-1D5CFBCB64E3}" type="slidenum">
              <a:rPr lang="en-US" smtClean="0"/>
              <a:t>‹#›</a:t>
            </a:fld>
            <a:endParaRPr lang="en-US"/>
          </a:p>
        </p:txBody>
      </p:sp>
    </p:spTree>
    <p:extLst>
      <p:ext uri="{BB962C8B-B14F-4D97-AF65-F5344CB8AC3E}">
        <p14:creationId xmlns:p14="http://schemas.microsoft.com/office/powerpoint/2010/main" val="230281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BE7154-3C2C-464F-9087-F6D7433E3D9A}"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8EFEF-D670-444D-9038-1D5CFBCB64E3}" type="slidenum">
              <a:rPr lang="en-US" smtClean="0"/>
              <a:t>‹#›</a:t>
            </a:fld>
            <a:endParaRPr lang="en-US"/>
          </a:p>
        </p:txBody>
      </p:sp>
    </p:spTree>
    <p:extLst>
      <p:ext uri="{BB962C8B-B14F-4D97-AF65-F5344CB8AC3E}">
        <p14:creationId xmlns:p14="http://schemas.microsoft.com/office/powerpoint/2010/main" val="54338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BE7154-3C2C-464F-9087-F6D7433E3D9A}"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8EFEF-D670-444D-9038-1D5CFBCB64E3}" type="slidenum">
              <a:rPr lang="en-US" smtClean="0"/>
              <a:t>‹#›</a:t>
            </a:fld>
            <a:endParaRPr lang="en-US"/>
          </a:p>
        </p:txBody>
      </p:sp>
    </p:spTree>
    <p:extLst>
      <p:ext uri="{BB962C8B-B14F-4D97-AF65-F5344CB8AC3E}">
        <p14:creationId xmlns:p14="http://schemas.microsoft.com/office/powerpoint/2010/main" val="2647948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E7154-3C2C-464F-9087-F6D7433E3D9A}"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8EFEF-D670-444D-9038-1D5CFBCB64E3}" type="slidenum">
              <a:rPr lang="en-US" smtClean="0"/>
              <a:t>‹#›</a:t>
            </a:fld>
            <a:endParaRPr lang="en-US"/>
          </a:p>
        </p:txBody>
      </p:sp>
    </p:spTree>
    <p:extLst>
      <p:ext uri="{BB962C8B-B14F-4D97-AF65-F5344CB8AC3E}">
        <p14:creationId xmlns:p14="http://schemas.microsoft.com/office/powerpoint/2010/main" val="379432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BE7154-3C2C-464F-9087-F6D7433E3D9A}"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8EFEF-D670-444D-9038-1D5CFBCB64E3}" type="slidenum">
              <a:rPr lang="en-US" smtClean="0"/>
              <a:t>‹#›</a:t>
            </a:fld>
            <a:endParaRPr lang="en-US"/>
          </a:p>
        </p:txBody>
      </p:sp>
    </p:spTree>
    <p:extLst>
      <p:ext uri="{BB962C8B-B14F-4D97-AF65-F5344CB8AC3E}">
        <p14:creationId xmlns:p14="http://schemas.microsoft.com/office/powerpoint/2010/main" val="319719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BE7154-3C2C-464F-9087-F6D7433E3D9A}" type="datetimeFigureOut">
              <a:rPr lang="en-US" smtClean="0"/>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18EFEF-D670-444D-9038-1D5CFBCB64E3}" type="slidenum">
              <a:rPr lang="en-US" smtClean="0"/>
              <a:t>‹#›</a:t>
            </a:fld>
            <a:endParaRPr lang="en-US"/>
          </a:p>
        </p:txBody>
      </p:sp>
    </p:spTree>
    <p:extLst>
      <p:ext uri="{BB962C8B-B14F-4D97-AF65-F5344CB8AC3E}">
        <p14:creationId xmlns:p14="http://schemas.microsoft.com/office/powerpoint/2010/main" val="3276049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BE7154-3C2C-464F-9087-F6D7433E3D9A}" type="datetimeFigureOut">
              <a:rPr lang="en-US" smtClean="0"/>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8EFEF-D670-444D-9038-1D5CFBCB64E3}" type="slidenum">
              <a:rPr lang="en-US" smtClean="0"/>
              <a:t>‹#›</a:t>
            </a:fld>
            <a:endParaRPr lang="en-US"/>
          </a:p>
        </p:txBody>
      </p:sp>
    </p:spTree>
    <p:extLst>
      <p:ext uri="{BB962C8B-B14F-4D97-AF65-F5344CB8AC3E}">
        <p14:creationId xmlns:p14="http://schemas.microsoft.com/office/powerpoint/2010/main" val="275842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E7154-3C2C-464F-9087-F6D7433E3D9A}" type="datetimeFigureOut">
              <a:rPr lang="en-US" smtClean="0"/>
              <a:t>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18EFEF-D670-444D-9038-1D5CFBCB64E3}" type="slidenum">
              <a:rPr lang="en-US" smtClean="0"/>
              <a:t>‹#›</a:t>
            </a:fld>
            <a:endParaRPr lang="en-US"/>
          </a:p>
        </p:txBody>
      </p:sp>
    </p:spTree>
    <p:extLst>
      <p:ext uri="{BB962C8B-B14F-4D97-AF65-F5344CB8AC3E}">
        <p14:creationId xmlns:p14="http://schemas.microsoft.com/office/powerpoint/2010/main" val="1810399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E7154-3C2C-464F-9087-F6D7433E3D9A}"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8EFEF-D670-444D-9038-1D5CFBCB64E3}" type="slidenum">
              <a:rPr lang="en-US" smtClean="0"/>
              <a:t>‹#›</a:t>
            </a:fld>
            <a:endParaRPr lang="en-US"/>
          </a:p>
        </p:txBody>
      </p:sp>
    </p:spTree>
    <p:extLst>
      <p:ext uri="{BB962C8B-B14F-4D97-AF65-F5344CB8AC3E}">
        <p14:creationId xmlns:p14="http://schemas.microsoft.com/office/powerpoint/2010/main" val="274643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E7154-3C2C-464F-9087-F6D7433E3D9A}"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8EFEF-D670-444D-9038-1D5CFBCB64E3}" type="slidenum">
              <a:rPr lang="en-US" smtClean="0"/>
              <a:t>‹#›</a:t>
            </a:fld>
            <a:endParaRPr lang="en-US"/>
          </a:p>
        </p:txBody>
      </p:sp>
    </p:spTree>
    <p:extLst>
      <p:ext uri="{BB962C8B-B14F-4D97-AF65-F5344CB8AC3E}">
        <p14:creationId xmlns:p14="http://schemas.microsoft.com/office/powerpoint/2010/main" val="111784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E7154-3C2C-464F-9087-F6D7433E3D9A}" type="datetimeFigureOut">
              <a:rPr lang="en-US" smtClean="0"/>
              <a:t>2/21/2019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8EFEF-D670-444D-9038-1D5CFBCB64E3}" type="slidenum">
              <a:rPr lang="en-US" smtClean="0"/>
              <a:t>‹#›</a:t>
            </a:fld>
            <a:endParaRPr lang="en-US"/>
          </a:p>
        </p:txBody>
      </p:sp>
    </p:spTree>
    <p:extLst>
      <p:ext uri="{BB962C8B-B14F-4D97-AF65-F5344CB8AC3E}">
        <p14:creationId xmlns:p14="http://schemas.microsoft.com/office/powerpoint/2010/main" val="2242998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wildlyinaccurate.com/a-hackers-guide-to-git/" TargetMode="External"/><Relationship Id="rId3" Type="http://schemas.openxmlformats.org/officeDocument/2006/relationships/hyperlink" Target="https://www.atlassian.com/git/tutorials/advanced-overview" TargetMode="External"/><Relationship Id="rId7" Type="http://schemas.openxmlformats.org/officeDocument/2006/relationships/hyperlink" Target="http://gitready.com/advanced/2009/02/10/squashing-commits-with-rebase.html" TargetMode="External"/><Relationship Id="rId2" Type="http://schemas.openxmlformats.org/officeDocument/2006/relationships/hyperlink" Target="https://www.git-scm.com/" TargetMode="External"/><Relationship Id="rId1" Type="http://schemas.openxmlformats.org/officeDocument/2006/relationships/slideLayout" Target="../slideLayouts/slideLayout2.xml"/><Relationship Id="rId6" Type="http://schemas.openxmlformats.org/officeDocument/2006/relationships/hyperlink" Target="https://www.atlassian.com/git/tutorials/what-is-version-control" TargetMode="External"/><Relationship Id="rId5" Type="http://schemas.openxmlformats.org/officeDocument/2006/relationships/hyperlink" Target="https://github.com/blog/967-github-secrets" TargetMode="External"/><Relationship Id="rId4" Type="http://schemas.openxmlformats.org/officeDocument/2006/relationships/hyperlink" Target="https://help.github.com/articles/github-glossar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git-scm.com/download/win" TargetMode="External"/><Relationship Id="rId2" Type="http://schemas.openxmlformats.org/officeDocument/2006/relationships/hyperlink" Target="http://git-scm.com/download/mac" TargetMode="Externa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ompany/Project.git" TargetMode="External"/><Relationship Id="rId2" Type="http://schemas.openxmlformats.org/officeDocument/2006/relationships/hyperlink" Target="mailto:git@github.com:Company/Project.git"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git – level 1</a:t>
            </a:r>
          </a:p>
        </p:txBody>
      </p:sp>
      <p:sp>
        <p:nvSpPr>
          <p:cNvPr id="3" name="Subtitle 2"/>
          <p:cNvSpPr>
            <a:spLocks noGrp="1"/>
          </p:cNvSpPr>
          <p:nvPr>
            <p:ph type="subTitle" idx="1"/>
          </p:nvPr>
        </p:nvSpPr>
        <p:spPr/>
        <p:txBody>
          <a:bodyPr/>
          <a:lstStyle/>
          <a:p>
            <a:r>
              <a:rPr lang="en-US" dirty="0"/>
              <a:t>cengland@istreamplanet.com</a:t>
            </a:r>
          </a:p>
        </p:txBody>
      </p:sp>
    </p:spTree>
    <p:extLst>
      <p:ext uri="{BB962C8B-B14F-4D97-AF65-F5344CB8AC3E}">
        <p14:creationId xmlns:p14="http://schemas.microsoft.com/office/powerpoint/2010/main" val="3610628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choose Git?</a:t>
            </a:r>
          </a:p>
        </p:txBody>
      </p:sp>
      <p:sp>
        <p:nvSpPr>
          <p:cNvPr id="4" name="Text Placeholder 3"/>
          <p:cNvSpPr>
            <a:spLocks noGrp="1"/>
          </p:cNvSpPr>
          <p:nvPr>
            <p:ph type="body" idx="1"/>
          </p:nvPr>
        </p:nvSpPr>
        <p:spPr/>
        <p:txBody>
          <a:bodyPr>
            <a:normAutofit lnSpcReduction="10000"/>
          </a:bodyPr>
          <a:lstStyle/>
          <a:p>
            <a:endParaRPr lang="en-US" dirty="0"/>
          </a:p>
          <a:p>
            <a:r>
              <a:rPr lang="en-US" dirty="0"/>
              <a:t>Pros</a:t>
            </a:r>
          </a:p>
        </p:txBody>
      </p:sp>
      <p:sp>
        <p:nvSpPr>
          <p:cNvPr id="3" name="Content Placeholder 2"/>
          <p:cNvSpPr>
            <a:spLocks noGrp="1"/>
          </p:cNvSpPr>
          <p:nvPr>
            <p:ph sz="half" idx="2"/>
          </p:nvPr>
        </p:nvSpPr>
        <p:spPr/>
        <p:txBody>
          <a:bodyPr>
            <a:normAutofit fontScale="77500" lnSpcReduction="20000"/>
          </a:bodyPr>
          <a:lstStyle/>
          <a:p>
            <a:r>
              <a:rPr lang="en-US" dirty="0"/>
              <a:t>No server required</a:t>
            </a:r>
          </a:p>
          <a:p>
            <a:r>
              <a:rPr lang="en-US" dirty="0"/>
              <a:t>Frictionless context switching</a:t>
            </a:r>
          </a:p>
          <a:p>
            <a:r>
              <a:rPr lang="en-US" dirty="0"/>
              <a:t>Role-based </a:t>
            </a:r>
            <a:r>
              <a:rPr lang="en-US" dirty="0" err="1"/>
              <a:t>codelines</a:t>
            </a:r>
            <a:r>
              <a:rPr lang="en-US" dirty="0"/>
              <a:t> (non-linear </a:t>
            </a:r>
            <a:r>
              <a:rPr lang="en-US" dirty="0" err="1"/>
              <a:t>devel</a:t>
            </a:r>
            <a:r>
              <a:rPr lang="en-US" dirty="0"/>
              <a:t>)</a:t>
            </a:r>
          </a:p>
          <a:p>
            <a:r>
              <a:rPr lang="en-US" dirty="0"/>
              <a:t>Feature based workflows</a:t>
            </a:r>
          </a:p>
          <a:p>
            <a:r>
              <a:rPr lang="en-US" dirty="0"/>
              <a:t>Base-less merge</a:t>
            </a:r>
          </a:p>
          <a:p>
            <a:r>
              <a:rPr lang="en-US" dirty="0"/>
              <a:t>Disposable experimentation</a:t>
            </a:r>
          </a:p>
          <a:p>
            <a:r>
              <a:rPr lang="en-US" dirty="0"/>
              <a:t>Data assurance</a:t>
            </a:r>
          </a:p>
          <a:p>
            <a:r>
              <a:rPr lang="en-US" dirty="0"/>
              <a:t>Super efficient</a:t>
            </a:r>
          </a:p>
          <a:p>
            <a:r>
              <a:rPr lang="en-US" dirty="0"/>
              <a:t>Super fast</a:t>
            </a:r>
          </a:p>
          <a:p>
            <a:r>
              <a:rPr lang="en-US" dirty="0"/>
              <a:t>Free and OSS</a:t>
            </a:r>
          </a:p>
          <a:p>
            <a:endParaRPr lang="en-US" dirty="0"/>
          </a:p>
        </p:txBody>
      </p:sp>
      <p:sp>
        <p:nvSpPr>
          <p:cNvPr id="5" name="Text Placeholder 4"/>
          <p:cNvSpPr>
            <a:spLocks noGrp="1"/>
          </p:cNvSpPr>
          <p:nvPr>
            <p:ph type="body" sz="quarter" idx="3"/>
          </p:nvPr>
        </p:nvSpPr>
        <p:spPr/>
        <p:txBody>
          <a:bodyPr/>
          <a:lstStyle/>
          <a:p>
            <a:r>
              <a:rPr lang="en-US" dirty="0"/>
              <a:t>Cons</a:t>
            </a:r>
          </a:p>
        </p:txBody>
      </p:sp>
      <p:sp>
        <p:nvSpPr>
          <p:cNvPr id="7" name="Content Placeholder 6"/>
          <p:cNvSpPr>
            <a:spLocks noGrp="1"/>
          </p:cNvSpPr>
          <p:nvPr>
            <p:ph sz="quarter" idx="4"/>
          </p:nvPr>
        </p:nvSpPr>
        <p:spPr/>
        <p:txBody>
          <a:bodyPr>
            <a:normAutofit fontScale="92500" lnSpcReduction="20000"/>
          </a:bodyPr>
          <a:lstStyle/>
          <a:p>
            <a:r>
              <a:rPr lang="en-US" dirty="0"/>
              <a:t>Complexity</a:t>
            </a:r>
          </a:p>
          <a:p>
            <a:r>
              <a:rPr lang="en-US" dirty="0"/>
              <a:t>Setting up</a:t>
            </a:r>
          </a:p>
          <a:p>
            <a:r>
              <a:rPr lang="en-US" dirty="0"/>
              <a:t>Lots of commands – maybe too many</a:t>
            </a:r>
          </a:p>
          <a:p>
            <a:r>
              <a:rPr lang="en-US" dirty="0"/>
              <a:t>Squashing is a workflow problem</a:t>
            </a:r>
          </a:p>
          <a:p>
            <a:r>
              <a:rPr lang="en-US" dirty="0"/>
              <a:t>Easy to use wrong</a:t>
            </a:r>
          </a:p>
          <a:p>
            <a:r>
              <a:rPr lang="en-US" dirty="0"/>
              <a:t>GUI makes it easier to get wrong</a:t>
            </a:r>
          </a:p>
          <a:p>
            <a:pPr lvl="1"/>
            <a:r>
              <a:rPr lang="en-US" dirty="0"/>
              <a:t>JUST DON’T (or use read-only)</a:t>
            </a:r>
          </a:p>
          <a:p>
            <a:r>
              <a:rPr lang="en-US" dirty="0"/>
              <a:t>Learning curve</a:t>
            </a:r>
          </a:p>
        </p:txBody>
      </p:sp>
      <p:sp>
        <p:nvSpPr>
          <p:cNvPr id="11" name="Content Placeholder 5"/>
          <p:cNvSpPr txBox="1">
            <a:spLocks/>
          </p:cNvSpPr>
          <p:nvPr/>
        </p:nvSpPr>
        <p:spPr>
          <a:xfrm>
            <a:off x="12638627" y="6342064"/>
            <a:ext cx="5183188"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Complexity</a:t>
            </a:r>
          </a:p>
          <a:p>
            <a:endParaRPr lang="en-US" dirty="0"/>
          </a:p>
        </p:txBody>
      </p:sp>
      <p:pic>
        <p:nvPicPr>
          <p:cNvPr id="12" name="Picture 2" descr="The Network Graph for the Pro Git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419" y="276651"/>
            <a:ext cx="4476750"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10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7">
                                            <p:txEl>
                                              <p:pRg st="0" end="0"/>
                                            </p:txEl>
                                          </p:spTgt>
                                        </p:tgtEl>
                                        <p:attrNameLst>
                                          <p:attrName>style.visibility</p:attrName>
                                        </p:attrNameLst>
                                      </p:cBhvr>
                                      <p:to>
                                        <p:strVal val="visible"/>
                                      </p:to>
                                    </p:set>
                                    <p:animEffect transition="in" filter="wipe(right)">
                                      <p:cBhvr>
                                        <p:cTn id="57" dur="500"/>
                                        <p:tgtEl>
                                          <p:spTgt spid="7">
                                            <p:txEl>
                                              <p:pRg st="0" end="0"/>
                                            </p:txEl>
                                          </p:spTgt>
                                        </p:tgtEl>
                                      </p:cBhvr>
                                    </p:animEffect>
                                  </p:childTnLst>
                                </p:cTn>
                              </p:par>
                              <p:par>
                                <p:cTn id="58" presetID="2" presetClass="entr" presetSubtype="1" fill="hold" nodeType="with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500" fill="hold"/>
                                        <p:tgtEl>
                                          <p:spTgt spid="12"/>
                                        </p:tgtEl>
                                        <p:attrNameLst>
                                          <p:attrName>ppt_x</p:attrName>
                                        </p:attrNameLst>
                                      </p:cBhvr>
                                      <p:tavLst>
                                        <p:tav tm="0">
                                          <p:val>
                                            <p:strVal val="#ppt_x"/>
                                          </p:val>
                                        </p:tav>
                                        <p:tav tm="100000">
                                          <p:val>
                                            <p:strVal val="#ppt_x"/>
                                          </p:val>
                                        </p:tav>
                                      </p:tavLst>
                                    </p:anim>
                                    <p:anim calcmode="lin" valueType="num">
                                      <p:cBhvr additive="base">
                                        <p:cTn id="61"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7">
                                            <p:txEl>
                                              <p:pRg st="1" end="1"/>
                                            </p:txEl>
                                          </p:spTgt>
                                        </p:tgtEl>
                                        <p:attrNameLst>
                                          <p:attrName>style.visibility</p:attrName>
                                        </p:attrNameLst>
                                      </p:cBhvr>
                                      <p:to>
                                        <p:strVal val="visible"/>
                                      </p:to>
                                    </p:set>
                                    <p:animEffect transition="in" filter="wipe(right)">
                                      <p:cBhvr>
                                        <p:cTn id="66" dur="500"/>
                                        <p:tgtEl>
                                          <p:spTgt spid="7">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7">
                                            <p:txEl>
                                              <p:pRg st="2" end="2"/>
                                            </p:txEl>
                                          </p:spTgt>
                                        </p:tgtEl>
                                        <p:attrNameLst>
                                          <p:attrName>style.visibility</p:attrName>
                                        </p:attrNameLst>
                                      </p:cBhvr>
                                      <p:to>
                                        <p:strVal val="visible"/>
                                      </p:to>
                                    </p:set>
                                    <p:animEffect transition="in" filter="wipe(right)">
                                      <p:cBhvr>
                                        <p:cTn id="71" dur="500"/>
                                        <p:tgtEl>
                                          <p:spTgt spid="7">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nodeType="clickEffect">
                                  <p:stCondLst>
                                    <p:cond delay="0"/>
                                  </p:stCondLst>
                                  <p:childTnLst>
                                    <p:set>
                                      <p:cBhvr>
                                        <p:cTn id="75" dur="1" fill="hold">
                                          <p:stCondLst>
                                            <p:cond delay="0"/>
                                          </p:stCondLst>
                                        </p:cTn>
                                        <p:tgtEl>
                                          <p:spTgt spid="7">
                                            <p:txEl>
                                              <p:pRg st="3" end="3"/>
                                            </p:txEl>
                                          </p:spTgt>
                                        </p:tgtEl>
                                        <p:attrNameLst>
                                          <p:attrName>style.visibility</p:attrName>
                                        </p:attrNameLst>
                                      </p:cBhvr>
                                      <p:to>
                                        <p:strVal val="visible"/>
                                      </p:to>
                                    </p:set>
                                    <p:animEffect transition="in" filter="wipe(right)">
                                      <p:cBhvr>
                                        <p:cTn id="76" dur="500"/>
                                        <p:tgtEl>
                                          <p:spTgt spid="7">
                                            <p:txEl>
                                              <p:pRg st="3" end="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7">
                                            <p:txEl>
                                              <p:pRg st="4" end="4"/>
                                            </p:txEl>
                                          </p:spTgt>
                                        </p:tgtEl>
                                        <p:attrNameLst>
                                          <p:attrName>style.visibility</p:attrName>
                                        </p:attrNameLst>
                                      </p:cBhvr>
                                      <p:to>
                                        <p:strVal val="visible"/>
                                      </p:to>
                                    </p:set>
                                    <p:animEffect transition="in" filter="wipe(right)">
                                      <p:cBhvr>
                                        <p:cTn id="81" dur="500"/>
                                        <p:tgtEl>
                                          <p:spTgt spid="7">
                                            <p:txEl>
                                              <p:pRg st="4" end="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nodeType="clickEffect">
                                  <p:stCondLst>
                                    <p:cond delay="0"/>
                                  </p:stCondLst>
                                  <p:childTnLst>
                                    <p:set>
                                      <p:cBhvr>
                                        <p:cTn id="85" dur="1" fill="hold">
                                          <p:stCondLst>
                                            <p:cond delay="0"/>
                                          </p:stCondLst>
                                        </p:cTn>
                                        <p:tgtEl>
                                          <p:spTgt spid="7">
                                            <p:txEl>
                                              <p:pRg st="5" end="5"/>
                                            </p:txEl>
                                          </p:spTgt>
                                        </p:tgtEl>
                                        <p:attrNameLst>
                                          <p:attrName>style.visibility</p:attrName>
                                        </p:attrNameLst>
                                      </p:cBhvr>
                                      <p:to>
                                        <p:strVal val="visible"/>
                                      </p:to>
                                    </p:set>
                                    <p:animEffect transition="in" filter="wipe(right)">
                                      <p:cBhvr>
                                        <p:cTn id="86" dur="500"/>
                                        <p:tgtEl>
                                          <p:spTgt spid="7">
                                            <p:txEl>
                                              <p:pRg st="5" end="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nodeType="clickEffect">
                                  <p:stCondLst>
                                    <p:cond delay="0"/>
                                  </p:stCondLst>
                                  <p:childTnLst>
                                    <p:set>
                                      <p:cBhvr>
                                        <p:cTn id="90" dur="1" fill="hold">
                                          <p:stCondLst>
                                            <p:cond delay="0"/>
                                          </p:stCondLst>
                                        </p:cTn>
                                        <p:tgtEl>
                                          <p:spTgt spid="7">
                                            <p:txEl>
                                              <p:pRg st="6" end="6"/>
                                            </p:txEl>
                                          </p:spTgt>
                                        </p:tgtEl>
                                        <p:attrNameLst>
                                          <p:attrName>style.visibility</p:attrName>
                                        </p:attrNameLst>
                                      </p:cBhvr>
                                      <p:to>
                                        <p:strVal val="visible"/>
                                      </p:to>
                                    </p:set>
                                    <p:animEffect transition="in" filter="wipe(right)">
                                      <p:cBhvr>
                                        <p:cTn id="91" dur="500"/>
                                        <p:tgtEl>
                                          <p:spTgt spid="7">
                                            <p:txEl>
                                              <p:pRg st="6" end="6"/>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2" fill="hold" nodeType="clickEffect">
                                  <p:stCondLst>
                                    <p:cond delay="0"/>
                                  </p:stCondLst>
                                  <p:childTnLst>
                                    <p:set>
                                      <p:cBhvr>
                                        <p:cTn id="95" dur="1" fill="hold">
                                          <p:stCondLst>
                                            <p:cond delay="0"/>
                                          </p:stCondLst>
                                        </p:cTn>
                                        <p:tgtEl>
                                          <p:spTgt spid="7">
                                            <p:txEl>
                                              <p:pRg st="7" end="7"/>
                                            </p:txEl>
                                          </p:spTgt>
                                        </p:tgtEl>
                                        <p:attrNameLst>
                                          <p:attrName>style.visibility</p:attrName>
                                        </p:attrNameLst>
                                      </p:cBhvr>
                                      <p:to>
                                        <p:strVal val="visible"/>
                                      </p:to>
                                    </p:set>
                                    <p:animEffect transition="in" filter="wipe(right)">
                                      <p:cBhvr>
                                        <p:cTn id="96"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Git – Why is Git so misunderstood?</a:t>
            </a:r>
          </a:p>
        </p:txBody>
      </p:sp>
      <p:sp>
        <p:nvSpPr>
          <p:cNvPr id="8" name="Content Placeholder 7"/>
          <p:cNvSpPr>
            <a:spLocks noGrp="1"/>
          </p:cNvSpPr>
          <p:nvPr>
            <p:ph idx="1"/>
          </p:nvPr>
        </p:nvSpPr>
        <p:spPr/>
        <p:txBody>
          <a:bodyPr>
            <a:normAutofit lnSpcReduction="10000"/>
          </a:bodyPr>
          <a:lstStyle/>
          <a:p>
            <a:r>
              <a:rPr lang="en-US" dirty="0"/>
              <a:t>On the surface, Git is really pretty simple</a:t>
            </a:r>
          </a:p>
          <a:p>
            <a:r>
              <a:rPr lang="en-US" dirty="0"/>
              <a:t>Using Git in your own project with no other users works easily</a:t>
            </a:r>
          </a:p>
          <a:p>
            <a:r>
              <a:rPr lang="en-US" dirty="0"/>
              <a:t>Everyone understands adding, committing, pushing and pulling…</a:t>
            </a:r>
          </a:p>
          <a:p>
            <a:endParaRPr lang="en-US" dirty="0"/>
          </a:p>
          <a:p>
            <a:r>
              <a:rPr lang="en-US" dirty="0"/>
              <a:t>BUT… beyond these boundaries…</a:t>
            </a:r>
          </a:p>
          <a:p>
            <a:pPr lvl="1"/>
            <a:r>
              <a:rPr lang="en-US" dirty="0"/>
              <a:t>Git is shrouded by fear, uncertainty, and doubt</a:t>
            </a:r>
          </a:p>
          <a:p>
            <a:pPr lvl="1"/>
            <a:r>
              <a:rPr lang="en-US" dirty="0"/>
              <a:t>Branching, merging, rebasing, multiple remotes, detached HEAD add complexity</a:t>
            </a:r>
          </a:p>
          <a:p>
            <a:pPr lvl="2"/>
            <a:r>
              <a:rPr lang="en-US" dirty="0"/>
              <a:t>Much of this is software process and NOT Git</a:t>
            </a:r>
          </a:p>
          <a:p>
            <a:pPr lvl="1"/>
            <a:r>
              <a:rPr lang="en-US" dirty="0"/>
              <a:t>Coming from another VCS and expecting it to work the same way</a:t>
            </a:r>
          </a:p>
          <a:p>
            <a:pPr lvl="1"/>
            <a:r>
              <a:rPr lang="en-US" dirty="0"/>
              <a:t>Ultimately it’s a lack of understanding of how Git works</a:t>
            </a:r>
          </a:p>
          <a:p>
            <a:pPr lvl="1"/>
            <a:endParaRPr lang="en-US" dirty="0"/>
          </a:p>
        </p:txBody>
      </p:sp>
    </p:spTree>
    <p:extLst>
      <p:ext uri="{BB962C8B-B14F-4D97-AF65-F5344CB8AC3E}">
        <p14:creationId xmlns:p14="http://schemas.microsoft.com/office/powerpoint/2010/main" val="2570464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Solving the learning curve… </a:t>
            </a:r>
            <a:r>
              <a:rPr lang="en-US" sz="2400" dirty="0"/>
              <a:t>(not in any particular order)</a:t>
            </a:r>
            <a:endParaRPr lang="en-US" dirty="0"/>
          </a:p>
        </p:txBody>
      </p:sp>
      <p:sp>
        <p:nvSpPr>
          <p:cNvPr id="8" name="Content Placeholder 7"/>
          <p:cNvSpPr>
            <a:spLocks noGrp="1"/>
          </p:cNvSpPr>
          <p:nvPr>
            <p:ph sz="half" idx="1"/>
          </p:nvPr>
        </p:nvSpPr>
        <p:spPr/>
        <p:txBody>
          <a:bodyPr>
            <a:normAutofit fontScale="92500" lnSpcReduction="10000"/>
          </a:bodyPr>
          <a:lstStyle/>
          <a:p>
            <a:pPr marL="0" indent="0">
              <a:buNone/>
            </a:pPr>
            <a:r>
              <a:rPr lang="en-US" dirty="0"/>
              <a:t>Tasks: Basic “How to…”</a:t>
            </a:r>
          </a:p>
          <a:p>
            <a:pPr marL="0" indent="0">
              <a:buNone/>
            </a:pPr>
            <a:endParaRPr lang="en-US" dirty="0"/>
          </a:p>
          <a:p>
            <a:r>
              <a:rPr lang="en-US" dirty="0"/>
              <a:t>Installation and setup</a:t>
            </a:r>
          </a:p>
          <a:p>
            <a:r>
              <a:rPr lang="en-US" dirty="0"/>
              <a:t>Create a new repository</a:t>
            </a:r>
          </a:p>
          <a:p>
            <a:r>
              <a:rPr lang="en-US" dirty="0"/>
              <a:t>Clone an existing repository</a:t>
            </a:r>
          </a:p>
          <a:p>
            <a:r>
              <a:rPr lang="en-US" dirty="0"/>
              <a:t>Commit work to a repository</a:t>
            </a:r>
          </a:p>
          <a:p>
            <a:r>
              <a:rPr lang="en-US" dirty="0"/>
              <a:t>Properly use branches</a:t>
            </a:r>
          </a:p>
          <a:p>
            <a:r>
              <a:rPr lang="en-US" dirty="0"/>
              <a:t>Merge work from our parent</a:t>
            </a:r>
          </a:p>
          <a:p>
            <a:r>
              <a:rPr lang="en-US" dirty="0"/>
              <a:t>Pull completed work back into the parent</a:t>
            </a:r>
          </a:p>
        </p:txBody>
      </p:sp>
      <p:sp>
        <p:nvSpPr>
          <p:cNvPr id="9" name="Content Placeholder 8"/>
          <p:cNvSpPr>
            <a:spLocks noGrp="1"/>
          </p:cNvSpPr>
          <p:nvPr>
            <p:ph sz="half" idx="2"/>
          </p:nvPr>
        </p:nvSpPr>
        <p:spPr/>
        <p:txBody>
          <a:bodyPr>
            <a:normAutofit fontScale="92500" lnSpcReduction="10000"/>
          </a:bodyPr>
          <a:lstStyle/>
          <a:p>
            <a:pPr marL="0" indent="0">
              <a:buNone/>
            </a:pPr>
            <a:r>
              <a:rPr lang="en-US" dirty="0"/>
              <a:t>Intermediate “How things work”</a:t>
            </a:r>
          </a:p>
          <a:p>
            <a:endParaRPr lang="en-US" dirty="0"/>
          </a:p>
          <a:p>
            <a:r>
              <a:rPr lang="en-US" dirty="0"/>
              <a:t>The layout of a Git repository</a:t>
            </a:r>
          </a:p>
          <a:p>
            <a:r>
              <a:rPr lang="en-US" dirty="0"/>
              <a:t>Git storage basics</a:t>
            </a:r>
          </a:p>
          <a:p>
            <a:r>
              <a:rPr lang="en-US" dirty="0"/>
              <a:t>Find specific commits</a:t>
            </a:r>
          </a:p>
          <a:p>
            <a:r>
              <a:rPr lang="en-US" dirty="0"/>
              <a:t>Using tags</a:t>
            </a:r>
          </a:p>
          <a:p>
            <a:r>
              <a:rPr lang="en-US" dirty="0"/>
              <a:t>Patches, cherry-pick, and how pull requests work</a:t>
            </a:r>
          </a:p>
          <a:p>
            <a:r>
              <a:rPr lang="en-US" dirty="0"/>
              <a:t>Using bisect</a:t>
            </a:r>
          </a:p>
        </p:txBody>
      </p:sp>
    </p:spTree>
    <p:extLst>
      <p:ext uri="{BB962C8B-B14F-4D97-AF65-F5344CB8AC3E}">
        <p14:creationId xmlns:p14="http://schemas.microsoft.com/office/powerpoint/2010/main" val="1294486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 Creating a Repository</a:t>
            </a:r>
          </a:p>
        </p:txBody>
      </p:sp>
      <p:sp>
        <p:nvSpPr>
          <p:cNvPr id="3" name="Content Placeholder 2"/>
          <p:cNvSpPr>
            <a:spLocks noGrp="1"/>
          </p:cNvSpPr>
          <p:nvPr>
            <p:ph idx="1"/>
          </p:nvPr>
        </p:nvSpPr>
        <p:spPr/>
        <p:txBody>
          <a:bodyPr/>
          <a:lstStyle/>
          <a:p>
            <a:r>
              <a:rPr lang="en-US" dirty="0"/>
              <a:t>Go to any folder (except and existing repository)</a:t>
            </a:r>
          </a:p>
          <a:p>
            <a:r>
              <a:rPr lang="en-US" dirty="0"/>
              <a:t>Type the following</a:t>
            </a:r>
          </a:p>
          <a:p>
            <a:pPr marL="457200" lvl="1" indent="0">
              <a:buNone/>
            </a:pPr>
            <a:endParaRPr lang="en-US" dirty="0"/>
          </a:p>
          <a:p>
            <a:pPr marL="457200" lvl="1" indent="0">
              <a:buNone/>
            </a:pPr>
            <a:r>
              <a:rPr lang="en-US" dirty="0"/>
              <a:t>	</a:t>
            </a:r>
            <a:r>
              <a:rPr lang="en-US" dirty="0">
                <a:latin typeface="Consolas" panose="020B0609020204030204" pitchFamily="49" charset="0"/>
              </a:rPr>
              <a:t>git </a:t>
            </a:r>
            <a:r>
              <a:rPr lang="en-US" dirty="0" err="1">
                <a:latin typeface="Consolas" panose="020B0609020204030204" pitchFamily="49" charset="0"/>
              </a:rPr>
              <a:t>init</a:t>
            </a:r>
            <a:endParaRPr lang="en-US" dirty="0">
              <a:latin typeface="Consolas" panose="020B0609020204030204" pitchFamily="49" charset="0"/>
            </a:endParaRPr>
          </a:p>
        </p:txBody>
      </p:sp>
    </p:spTree>
    <p:extLst>
      <p:ext uri="{BB962C8B-B14F-4D97-AF65-F5344CB8AC3E}">
        <p14:creationId xmlns:p14="http://schemas.microsoft.com/office/powerpoint/2010/main" val="223216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 Creating a Repository</a:t>
            </a:r>
          </a:p>
        </p:txBody>
      </p:sp>
      <p:sp>
        <p:nvSpPr>
          <p:cNvPr id="4" name="TextBox 3"/>
          <p:cNvSpPr txBox="1"/>
          <p:nvPr/>
        </p:nvSpPr>
        <p:spPr>
          <a:xfrm>
            <a:off x="838200" y="1825624"/>
            <a:ext cx="10515600" cy="4351339"/>
          </a:xfrm>
          <a:prstGeom prst="rect">
            <a:avLst/>
          </a:prstGeom>
          <a:solidFill>
            <a:schemeClr val="tx1"/>
          </a:solidFill>
        </p:spPr>
        <p:txBody>
          <a:bodyPr wrap="square" rtlCol="0">
            <a:noAutofit/>
          </a:bodyPr>
          <a:lstStyle/>
          <a:p>
            <a:r>
              <a:rPr lang="en-US" dirty="0">
                <a:solidFill>
                  <a:schemeClr val="bg1">
                    <a:lumMod val="85000"/>
                  </a:schemeClr>
                </a:solidFill>
                <a:latin typeface="Consolas" panose="020B0609020204030204" pitchFamily="49" charset="0"/>
              </a:rPr>
              <a:t>$</a:t>
            </a:r>
            <a:r>
              <a:rPr lang="en-US" dirty="0">
                <a:solidFill>
                  <a:schemeClr val="accent2"/>
                </a:solidFill>
                <a:latin typeface="Consolas" panose="020B0609020204030204" pitchFamily="49" charset="0"/>
              </a:rPr>
              <a:t> </a:t>
            </a:r>
            <a:r>
              <a:rPr lang="en-US" dirty="0">
                <a:solidFill>
                  <a:schemeClr val="accent6"/>
                </a:solidFill>
                <a:latin typeface="Consolas" panose="020B0609020204030204" pitchFamily="49" charset="0"/>
              </a:rPr>
              <a:t>git </a:t>
            </a:r>
            <a:r>
              <a:rPr lang="en-US" dirty="0" err="1">
                <a:solidFill>
                  <a:schemeClr val="accent6"/>
                </a:solidFill>
                <a:latin typeface="Consolas" panose="020B0609020204030204" pitchFamily="49" charset="0"/>
              </a:rPr>
              <a:t>init</a:t>
            </a:r>
            <a:endParaRPr lang="en-US" dirty="0">
              <a:solidFill>
                <a:schemeClr val="accent6"/>
              </a:solidFill>
              <a:latin typeface="Consolas" panose="020B0609020204030204" pitchFamily="49" charset="0"/>
            </a:endParaRPr>
          </a:p>
          <a:p>
            <a:r>
              <a:rPr lang="en-US" dirty="0">
                <a:solidFill>
                  <a:schemeClr val="accent2"/>
                </a:solidFill>
                <a:latin typeface="Consolas" panose="020B0609020204030204" pitchFamily="49" charset="0"/>
              </a:rPr>
              <a:t>Initialized empty Git repository in /home/demo/demo-repository/.git/</a:t>
            </a:r>
          </a:p>
          <a:p>
            <a:r>
              <a:rPr lang="en-US" dirty="0">
                <a:solidFill>
                  <a:schemeClr val="bg1">
                    <a:lumMod val="85000"/>
                  </a:schemeClr>
                </a:solidFill>
                <a:latin typeface="Consolas" panose="020B0609020204030204" pitchFamily="49" charset="0"/>
              </a:rPr>
              <a:t>$</a:t>
            </a:r>
            <a:r>
              <a:rPr lang="en-US" dirty="0">
                <a:solidFill>
                  <a:schemeClr val="accent2"/>
                </a:solidFill>
                <a:latin typeface="Consolas" panose="020B0609020204030204" pitchFamily="49" charset="0"/>
              </a:rPr>
              <a:t> </a:t>
            </a:r>
            <a:r>
              <a:rPr lang="en-US" dirty="0">
                <a:solidFill>
                  <a:schemeClr val="accent6"/>
                </a:solidFill>
                <a:latin typeface="Consolas" panose="020B0609020204030204" pitchFamily="49" charset="0"/>
              </a:rPr>
              <a:t>ls -l .git</a:t>
            </a:r>
          </a:p>
          <a:p>
            <a:r>
              <a:rPr lang="en-US" dirty="0">
                <a:solidFill>
                  <a:schemeClr val="accent2"/>
                </a:solidFill>
                <a:latin typeface="Consolas" panose="020B0609020204030204" pitchFamily="49" charset="0"/>
              </a:rPr>
              <a:t>total 32</a:t>
            </a:r>
          </a:p>
          <a:p>
            <a:r>
              <a:rPr lang="en-US" dirty="0" err="1">
                <a:solidFill>
                  <a:schemeClr val="accent2"/>
                </a:solidFill>
                <a:latin typeface="Consolas" panose="020B0609020204030204" pitchFamily="49" charset="0"/>
              </a:rPr>
              <a:t>drwxrwxr</a:t>
            </a:r>
            <a:r>
              <a:rPr lang="en-US" dirty="0">
                <a:solidFill>
                  <a:schemeClr val="accent2"/>
                </a:solidFill>
                <a:latin typeface="Consolas" panose="020B0609020204030204" pitchFamily="49" charset="0"/>
              </a:rPr>
              <a:t>-x 2 </a:t>
            </a:r>
            <a:r>
              <a:rPr lang="en-US" dirty="0" err="1">
                <a:solidFill>
                  <a:schemeClr val="accent2"/>
                </a:solidFill>
                <a:latin typeface="Consolas" panose="020B0609020204030204" pitchFamily="49" charset="0"/>
              </a:rPr>
              <a:t>cengland</a:t>
            </a:r>
            <a:r>
              <a:rPr lang="en-US" dirty="0">
                <a:solidFill>
                  <a:schemeClr val="accent2"/>
                </a:solidFill>
                <a:latin typeface="Consolas" panose="020B0609020204030204" pitchFamily="49" charset="0"/>
              </a:rPr>
              <a:t> </a:t>
            </a:r>
            <a:r>
              <a:rPr lang="en-US" dirty="0" err="1">
                <a:solidFill>
                  <a:schemeClr val="accent2"/>
                </a:solidFill>
                <a:latin typeface="Consolas" panose="020B0609020204030204" pitchFamily="49" charset="0"/>
              </a:rPr>
              <a:t>cengland</a:t>
            </a:r>
            <a:r>
              <a:rPr lang="en-US" dirty="0">
                <a:solidFill>
                  <a:schemeClr val="accent2"/>
                </a:solidFill>
                <a:latin typeface="Consolas" panose="020B0609020204030204" pitchFamily="49" charset="0"/>
              </a:rPr>
              <a:t> 4096 Feb 16 20:10 branches</a:t>
            </a:r>
          </a:p>
          <a:p>
            <a:r>
              <a:rPr lang="en-US" dirty="0">
                <a:solidFill>
                  <a:schemeClr val="accent2"/>
                </a:solidFill>
                <a:latin typeface="Consolas" panose="020B0609020204030204" pitchFamily="49" charset="0"/>
              </a:rPr>
              <a:t>-</a:t>
            </a:r>
            <a:r>
              <a:rPr lang="en-US" dirty="0" err="1">
                <a:solidFill>
                  <a:schemeClr val="accent2"/>
                </a:solidFill>
                <a:latin typeface="Consolas" panose="020B0609020204030204" pitchFamily="49" charset="0"/>
              </a:rPr>
              <a:t>rw</a:t>
            </a:r>
            <a:r>
              <a:rPr lang="en-US" dirty="0">
                <a:solidFill>
                  <a:schemeClr val="accent2"/>
                </a:solidFill>
                <a:latin typeface="Consolas" panose="020B0609020204030204" pitchFamily="49" charset="0"/>
              </a:rPr>
              <a:t>-</a:t>
            </a:r>
            <a:r>
              <a:rPr lang="en-US" dirty="0" err="1">
                <a:solidFill>
                  <a:schemeClr val="accent2"/>
                </a:solidFill>
                <a:latin typeface="Consolas" panose="020B0609020204030204" pitchFamily="49" charset="0"/>
              </a:rPr>
              <a:t>rw</a:t>
            </a:r>
            <a:r>
              <a:rPr lang="en-US" dirty="0">
                <a:solidFill>
                  <a:schemeClr val="accent2"/>
                </a:solidFill>
                <a:latin typeface="Consolas" panose="020B0609020204030204" pitchFamily="49" charset="0"/>
              </a:rPr>
              <a:t>-r-- 1 </a:t>
            </a:r>
            <a:r>
              <a:rPr lang="en-US" dirty="0" err="1">
                <a:solidFill>
                  <a:schemeClr val="accent2"/>
                </a:solidFill>
                <a:latin typeface="Consolas" panose="020B0609020204030204" pitchFamily="49" charset="0"/>
              </a:rPr>
              <a:t>cengland</a:t>
            </a:r>
            <a:r>
              <a:rPr lang="en-US" dirty="0">
                <a:solidFill>
                  <a:schemeClr val="accent2"/>
                </a:solidFill>
                <a:latin typeface="Consolas" panose="020B0609020204030204" pitchFamily="49" charset="0"/>
              </a:rPr>
              <a:t> </a:t>
            </a:r>
            <a:r>
              <a:rPr lang="en-US" dirty="0" err="1">
                <a:solidFill>
                  <a:schemeClr val="accent2"/>
                </a:solidFill>
                <a:latin typeface="Consolas" panose="020B0609020204030204" pitchFamily="49" charset="0"/>
              </a:rPr>
              <a:t>cengland</a:t>
            </a:r>
            <a:r>
              <a:rPr lang="en-US" dirty="0">
                <a:solidFill>
                  <a:schemeClr val="accent2"/>
                </a:solidFill>
                <a:latin typeface="Consolas" panose="020B0609020204030204" pitchFamily="49" charset="0"/>
              </a:rPr>
              <a:t> 92 Feb 16 20:10 </a:t>
            </a:r>
            <a:r>
              <a:rPr lang="en-US" dirty="0" err="1">
                <a:solidFill>
                  <a:schemeClr val="accent2"/>
                </a:solidFill>
                <a:latin typeface="Consolas" panose="020B0609020204030204" pitchFamily="49" charset="0"/>
              </a:rPr>
              <a:t>config</a:t>
            </a:r>
            <a:endParaRPr lang="en-US" dirty="0">
              <a:solidFill>
                <a:schemeClr val="accent2"/>
              </a:solidFill>
              <a:latin typeface="Consolas" panose="020B0609020204030204" pitchFamily="49" charset="0"/>
            </a:endParaRPr>
          </a:p>
          <a:p>
            <a:r>
              <a:rPr lang="en-US" dirty="0">
                <a:solidFill>
                  <a:schemeClr val="accent2"/>
                </a:solidFill>
                <a:latin typeface="Consolas" panose="020B0609020204030204" pitchFamily="49" charset="0"/>
              </a:rPr>
              <a:t>-</a:t>
            </a:r>
            <a:r>
              <a:rPr lang="en-US" dirty="0" err="1">
                <a:solidFill>
                  <a:schemeClr val="accent2"/>
                </a:solidFill>
                <a:latin typeface="Consolas" panose="020B0609020204030204" pitchFamily="49" charset="0"/>
              </a:rPr>
              <a:t>rw</a:t>
            </a:r>
            <a:r>
              <a:rPr lang="en-US" dirty="0">
                <a:solidFill>
                  <a:schemeClr val="accent2"/>
                </a:solidFill>
                <a:latin typeface="Consolas" panose="020B0609020204030204" pitchFamily="49" charset="0"/>
              </a:rPr>
              <a:t>-</a:t>
            </a:r>
            <a:r>
              <a:rPr lang="en-US" dirty="0" err="1">
                <a:solidFill>
                  <a:schemeClr val="accent2"/>
                </a:solidFill>
                <a:latin typeface="Consolas" panose="020B0609020204030204" pitchFamily="49" charset="0"/>
              </a:rPr>
              <a:t>rw</a:t>
            </a:r>
            <a:r>
              <a:rPr lang="en-US" dirty="0">
                <a:solidFill>
                  <a:schemeClr val="accent2"/>
                </a:solidFill>
                <a:latin typeface="Consolas" panose="020B0609020204030204" pitchFamily="49" charset="0"/>
              </a:rPr>
              <a:t>-r-- 1 </a:t>
            </a:r>
            <a:r>
              <a:rPr lang="en-US" dirty="0" err="1">
                <a:solidFill>
                  <a:schemeClr val="accent2"/>
                </a:solidFill>
                <a:latin typeface="Consolas" panose="020B0609020204030204" pitchFamily="49" charset="0"/>
              </a:rPr>
              <a:t>cengland</a:t>
            </a:r>
            <a:r>
              <a:rPr lang="en-US" dirty="0">
                <a:solidFill>
                  <a:schemeClr val="accent2"/>
                </a:solidFill>
                <a:latin typeface="Consolas" panose="020B0609020204030204" pitchFamily="49" charset="0"/>
              </a:rPr>
              <a:t> </a:t>
            </a:r>
            <a:r>
              <a:rPr lang="en-US" dirty="0" err="1">
                <a:solidFill>
                  <a:schemeClr val="accent2"/>
                </a:solidFill>
                <a:latin typeface="Consolas" panose="020B0609020204030204" pitchFamily="49" charset="0"/>
              </a:rPr>
              <a:t>cengland</a:t>
            </a:r>
            <a:r>
              <a:rPr lang="en-US" dirty="0">
                <a:solidFill>
                  <a:schemeClr val="accent2"/>
                </a:solidFill>
                <a:latin typeface="Consolas" panose="020B0609020204030204" pitchFamily="49" charset="0"/>
              </a:rPr>
              <a:t> 73 Feb 16 20:10 description</a:t>
            </a:r>
          </a:p>
          <a:p>
            <a:r>
              <a:rPr lang="en-US" dirty="0">
                <a:solidFill>
                  <a:schemeClr val="accent2"/>
                </a:solidFill>
                <a:latin typeface="Consolas" panose="020B0609020204030204" pitchFamily="49" charset="0"/>
              </a:rPr>
              <a:t>-</a:t>
            </a:r>
            <a:r>
              <a:rPr lang="en-US" dirty="0" err="1">
                <a:solidFill>
                  <a:schemeClr val="accent2"/>
                </a:solidFill>
                <a:latin typeface="Consolas" panose="020B0609020204030204" pitchFamily="49" charset="0"/>
              </a:rPr>
              <a:t>rw</a:t>
            </a:r>
            <a:r>
              <a:rPr lang="en-US" dirty="0">
                <a:solidFill>
                  <a:schemeClr val="accent2"/>
                </a:solidFill>
                <a:latin typeface="Consolas" panose="020B0609020204030204" pitchFamily="49" charset="0"/>
              </a:rPr>
              <a:t>-</a:t>
            </a:r>
            <a:r>
              <a:rPr lang="en-US" dirty="0" err="1">
                <a:solidFill>
                  <a:schemeClr val="accent2"/>
                </a:solidFill>
                <a:latin typeface="Consolas" panose="020B0609020204030204" pitchFamily="49" charset="0"/>
              </a:rPr>
              <a:t>rw</a:t>
            </a:r>
            <a:r>
              <a:rPr lang="en-US" dirty="0">
                <a:solidFill>
                  <a:schemeClr val="accent2"/>
                </a:solidFill>
                <a:latin typeface="Consolas" panose="020B0609020204030204" pitchFamily="49" charset="0"/>
              </a:rPr>
              <a:t>-r-- 1 </a:t>
            </a:r>
            <a:r>
              <a:rPr lang="en-US" dirty="0" err="1">
                <a:solidFill>
                  <a:schemeClr val="accent2"/>
                </a:solidFill>
                <a:latin typeface="Consolas" panose="020B0609020204030204" pitchFamily="49" charset="0"/>
              </a:rPr>
              <a:t>cengland</a:t>
            </a:r>
            <a:r>
              <a:rPr lang="en-US" dirty="0">
                <a:solidFill>
                  <a:schemeClr val="accent2"/>
                </a:solidFill>
                <a:latin typeface="Consolas" panose="020B0609020204030204" pitchFamily="49" charset="0"/>
              </a:rPr>
              <a:t> </a:t>
            </a:r>
            <a:r>
              <a:rPr lang="en-US" dirty="0" err="1">
                <a:solidFill>
                  <a:schemeClr val="accent2"/>
                </a:solidFill>
                <a:latin typeface="Consolas" panose="020B0609020204030204" pitchFamily="49" charset="0"/>
              </a:rPr>
              <a:t>cengland</a:t>
            </a:r>
            <a:r>
              <a:rPr lang="en-US" dirty="0">
                <a:solidFill>
                  <a:schemeClr val="accent2"/>
                </a:solidFill>
                <a:latin typeface="Consolas" panose="020B0609020204030204" pitchFamily="49" charset="0"/>
              </a:rPr>
              <a:t> 23 Feb 16 20:10 HEAD</a:t>
            </a:r>
          </a:p>
          <a:p>
            <a:r>
              <a:rPr lang="en-US" dirty="0" err="1">
                <a:solidFill>
                  <a:schemeClr val="accent2"/>
                </a:solidFill>
                <a:latin typeface="Consolas" panose="020B0609020204030204" pitchFamily="49" charset="0"/>
              </a:rPr>
              <a:t>drwxrwxr</a:t>
            </a:r>
            <a:r>
              <a:rPr lang="en-US" dirty="0">
                <a:solidFill>
                  <a:schemeClr val="accent2"/>
                </a:solidFill>
                <a:latin typeface="Consolas" panose="020B0609020204030204" pitchFamily="49" charset="0"/>
              </a:rPr>
              <a:t>-x 2 </a:t>
            </a:r>
            <a:r>
              <a:rPr lang="en-US" dirty="0" err="1">
                <a:solidFill>
                  <a:schemeClr val="accent2"/>
                </a:solidFill>
                <a:latin typeface="Consolas" panose="020B0609020204030204" pitchFamily="49" charset="0"/>
              </a:rPr>
              <a:t>cengland</a:t>
            </a:r>
            <a:r>
              <a:rPr lang="en-US" dirty="0">
                <a:solidFill>
                  <a:schemeClr val="accent2"/>
                </a:solidFill>
                <a:latin typeface="Consolas" panose="020B0609020204030204" pitchFamily="49" charset="0"/>
              </a:rPr>
              <a:t> </a:t>
            </a:r>
            <a:r>
              <a:rPr lang="en-US" dirty="0" err="1">
                <a:solidFill>
                  <a:schemeClr val="accent2"/>
                </a:solidFill>
                <a:latin typeface="Consolas" panose="020B0609020204030204" pitchFamily="49" charset="0"/>
              </a:rPr>
              <a:t>cengland</a:t>
            </a:r>
            <a:r>
              <a:rPr lang="en-US" dirty="0">
                <a:solidFill>
                  <a:schemeClr val="accent2"/>
                </a:solidFill>
                <a:latin typeface="Consolas" panose="020B0609020204030204" pitchFamily="49" charset="0"/>
              </a:rPr>
              <a:t> 4096 Feb 16 20:10 hooks</a:t>
            </a:r>
          </a:p>
          <a:p>
            <a:r>
              <a:rPr lang="en-US" dirty="0" err="1">
                <a:solidFill>
                  <a:schemeClr val="accent2"/>
                </a:solidFill>
                <a:latin typeface="Consolas" panose="020B0609020204030204" pitchFamily="49" charset="0"/>
              </a:rPr>
              <a:t>drwxrwxr</a:t>
            </a:r>
            <a:r>
              <a:rPr lang="en-US" dirty="0">
                <a:solidFill>
                  <a:schemeClr val="accent2"/>
                </a:solidFill>
                <a:latin typeface="Consolas" panose="020B0609020204030204" pitchFamily="49" charset="0"/>
              </a:rPr>
              <a:t>-x 2 </a:t>
            </a:r>
            <a:r>
              <a:rPr lang="en-US" dirty="0" err="1">
                <a:solidFill>
                  <a:schemeClr val="accent2"/>
                </a:solidFill>
                <a:latin typeface="Consolas" panose="020B0609020204030204" pitchFamily="49" charset="0"/>
              </a:rPr>
              <a:t>cengland</a:t>
            </a:r>
            <a:r>
              <a:rPr lang="en-US" dirty="0">
                <a:solidFill>
                  <a:schemeClr val="accent2"/>
                </a:solidFill>
                <a:latin typeface="Consolas" panose="020B0609020204030204" pitchFamily="49" charset="0"/>
              </a:rPr>
              <a:t> </a:t>
            </a:r>
            <a:r>
              <a:rPr lang="en-US" dirty="0" err="1">
                <a:solidFill>
                  <a:schemeClr val="accent2"/>
                </a:solidFill>
                <a:latin typeface="Consolas" panose="020B0609020204030204" pitchFamily="49" charset="0"/>
              </a:rPr>
              <a:t>cengland</a:t>
            </a:r>
            <a:r>
              <a:rPr lang="en-US" dirty="0">
                <a:solidFill>
                  <a:schemeClr val="accent2"/>
                </a:solidFill>
                <a:latin typeface="Consolas" panose="020B0609020204030204" pitchFamily="49" charset="0"/>
              </a:rPr>
              <a:t> 4096 Feb 16 20:10 info</a:t>
            </a:r>
          </a:p>
          <a:p>
            <a:r>
              <a:rPr lang="en-US" dirty="0" err="1">
                <a:solidFill>
                  <a:schemeClr val="accent2"/>
                </a:solidFill>
                <a:latin typeface="Consolas" panose="020B0609020204030204" pitchFamily="49" charset="0"/>
              </a:rPr>
              <a:t>drwxrwxr</a:t>
            </a:r>
            <a:r>
              <a:rPr lang="en-US" dirty="0">
                <a:solidFill>
                  <a:schemeClr val="accent2"/>
                </a:solidFill>
                <a:latin typeface="Consolas" panose="020B0609020204030204" pitchFamily="49" charset="0"/>
              </a:rPr>
              <a:t>-x 4 </a:t>
            </a:r>
            <a:r>
              <a:rPr lang="en-US" dirty="0" err="1">
                <a:solidFill>
                  <a:schemeClr val="accent2"/>
                </a:solidFill>
                <a:latin typeface="Consolas" panose="020B0609020204030204" pitchFamily="49" charset="0"/>
              </a:rPr>
              <a:t>cengland</a:t>
            </a:r>
            <a:r>
              <a:rPr lang="en-US" dirty="0">
                <a:solidFill>
                  <a:schemeClr val="accent2"/>
                </a:solidFill>
                <a:latin typeface="Consolas" panose="020B0609020204030204" pitchFamily="49" charset="0"/>
              </a:rPr>
              <a:t> </a:t>
            </a:r>
            <a:r>
              <a:rPr lang="en-US" dirty="0" err="1">
                <a:solidFill>
                  <a:schemeClr val="accent2"/>
                </a:solidFill>
                <a:latin typeface="Consolas" panose="020B0609020204030204" pitchFamily="49" charset="0"/>
              </a:rPr>
              <a:t>cengland</a:t>
            </a:r>
            <a:r>
              <a:rPr lang="en-US" dirty="0">
                <a:solidFill>
                  <a:schemeClr val="accent2"/>
                </a:solidFill>
                <a:latin typeface="Consolas" panose="020B0609020204030204" pitchFamily="49" charset="0"/>
              </a:rPr>
              <a:t> 4096 Feb 16 20:10 objects</a:t>
            </a:r>
          </a:p>
          <a:p>
            <a:r>
              <a:rPr lang="en-US" dirty="0" err="1">
                <a:solidFill>
                  <a:schemeClr val="accent2"/>
                </a:solidFill>
                <a:latin typeface="Consolas" panose="020B0609020204030204" pitchFamily="49" charset="0"/>
              </a:rPr>
              <a:t>drwxrwxr</a:t>
            </a:r>
            <a:r>
              <a:rPr lang="en-US" dirty="0">
                <a:solidFill>
                  <a:schemeClr val="accent2"/>
                </a:solidFill>
                <a:latin typeface="Consolas" panose="020B0609020204030204" pitchFamily="49" charset="0"/>
              </a:rPr>
              <a:t>-x 4 </a:t>
            </a:r>
            <a:r>
              <a:rPr lang="en-US" dirty="0" err="1">
                <a:solidFill>
                  <a:schemeClr val="accent2"/>
                </a:solidFill>
                <a:latin typeface="Consolas" panose="020B0609020204030204" pitchFamily="49" charset="0"/>
              </a:rPr>
              <a:t>cengland</a:t>
            </a:r>
            <a:r>
              <a:rPr lang="en-US" dirty="0">
                <a:solidFill>
                  <a:schemeClr val="accent2"/>
                </a:solidFill>
                <a:latin typeface="Consolas" panose="020B0609020204030204" pitchFamily="49" charset="0"/>
              </a:rPr>
              <a:t> </a:t>
            </a:r>
            <a:r>
              <a:rPr lang="en-US" dirty="0" err="1">
                <a:solidFill>
                  <a:schemeClr val="accent2"/>
                </a:solidFill>
                <a:latin typeface="Consolas" panose="020B0609020204030204" pitchFamily="49" charset="0"/>
              </a:rPr>
              <a:t>cengland</a:t>
            </a:r>
            <a:r>
              <a:rPr lang="en-US" dirty="0">
                <a:solidFill>
                  <a:schemeClr val="accent2"/>
                </a:solidFill>
                <a:latin typeface="Consolas" panose="020B0609020204030204" pitchFamily="49" charset="0"/>
              </a:rPr>
              <a:t> 4096 Feb 16 20:10 refs</a:t>
            </a: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51719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animEffect transition="in" filter="wipe(left)">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wipe(left)">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wipe(up)">
                                      <p:cBhvr>
                                        <p:cTn id="24" dur="500"/>
                                        <p:tgtEl>
                                          <p:spTgt spid="4">
                                            <p:txEl>
                                              <p:pRg st="3" end="3"/>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up)">
                                      <p:cBhvr>
                                        <p:cTn id="27" dur="500"/>
                                        <p:tgtEl>
                                          <p:spTgt spid="4">
                                            <p:txEl>
                                              <p:pRg st="4" end="4"/>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up)">
                                      <p:cBhvr>
                                        <p:cTn id="30" dur="500"/>
                                        <p:tgtEl>
                                          <p:spTgt spid="4">
                                            <p:txEl>
                                              <p:pRg st="5" end="5"/>
                                            </p:txEl>
                                          </p:spTgt>
                                        </p:tgtEl>
                                      </p:cBhvr>
                                    </p:animEffect>
                                  </p:childTnLst>
                                </p:cTn>
                              </p:par>
                              <p:par>
                                <p:cTn id="31" presetID="22" presetClass="entr" presetSubtype="1"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wipe(up)">
                                      <p:cBhvr>
                                        <p:cTn id="33" dur="500"/>
                                        <p:tgtEl>
                                          <p:spTgt spid="4">
                                            <p:txEl>
                                              <p:pRg st="6" end="6"/>
                                            </p:txEl>
                                          </p:spTgt>
                                        </p:tgtEl>
                                      </p:cBhvr>
                                    </p:animEffect>
                                  </p:childTnLst>
                                </p:cTn>
                              </p:par>
                              <p:par>
                                <p:cTn id="34" presetID="22" presetClass="entr" presetSubtype="1" fill="hold"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wipe(up)">
                                      <p:cBhvr>
                                        <p:cTn id="36" dur="500"/>
                                        <p:tgtEl>
                                          <p:spTgt spid="4">
                                            <p:txEl>
                                              <p:pRg st="7" end="7"/>
                                            </p:txEl>
                                          </p:spTgt>
                                        </p:tgtEl>
                                      </p:cBhvr>
                                    </p:animEffect>
                                  </p:childTnLst>
                                </p:cTn>
                              </p:par>
                              <p:par>
                                <p:cTn id="37" presetID="22" presetClass="entr" presetSubtype="1"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wipe(up)">
                                      <p:cBhvr>
                                        <p:cTn id="39" dur="500"/>
                                        <p:tgtEl>
                                          <p:spTgt spid="4">
                                            <p:txEl>
                                              <p:pRg st="8" end="8"/>
                                            </p:txEl>
                                          </p:spTgt>
                                        </p:tgtEl>
                                      </p:cBhvr>
                                    </p:animEffect>
                                  </p:childTnLst>
                                </p:cTn>
                              </p:par>
                              <p:par>
                                <p:cTn id="40" presetID="22" presetClass="entr" presetSubtype="1" fill="hold"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wipe(up)">
                                      <p:cBhvr>
                                        <p:cTn id="42" dur="500"/>
                                        <p:tgtEl>
                                          <p:spTgt spid="4">
                                            <p:txEl>
                                              <p:pRg st="9" end="9"/>
                                            </p:txEl>
                                          </p:spTgt>
                                        </p:tgtEl>
                                      </p:cBhvr>
                                    </p:animEffect>
                                  </p:childTnLst>
                                </p:cTn>
                              </p:par>
                              <p:par>
                                <p:cTn id="43" presetID="22" presetClass="entr" presetSubtype="1"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Effect transition="in" filter="wipe(up)">
                                      <p:cBhvr>
                                        <p:cTn id="45" dur="500"/>
                                        <p:tgtEl>
                                          <p:spTgt spid="4">
                                            <p:txEl>
                                              <p:pRg st="10" end="10"/>
                                            </p:txEl>
                                          </p:spTgt>
                                        </p:tgtEl>
                                      </p:cBhvr>
                                    </p:animEffect>
                                  </p:childTnLst>
                                </p:cTn>
                              </p:par>
                              <p:par>
                                <p:cTn id="46" presetID="22" presetClass="entr" presetSubtype="1" fill="hold" nodeType="withEffect">
                                  <p:stCondLst>
                                    <p:cond delay="0"/>
                                  </p:stCondLst>
                                  <p:childTnLst>
                                    <p:set>
                                      <p:cBhvr>
                                        <p:cTn id="47" dur="1" fill="hold">
                                          <p:stCondLst>
                                            <p:cond delay="0"/>
                                          </p:stCondLst>
                                        </p:cTn>
                                        <p:tgtEl>
                                          <p:spTgt spid="4">
                                            <p:txEl>
                                              <p:pRg st="11" end="11"/>
                                            </p:txEl>
                                          </p:spTgt>
                                        </p:tgtEl>
                                        <p:attrNameLst>
                                          <p:attrName>style.visibility</p:attrName>
                                        </p:attrNameLst>
                                      </p:cBhvr>
                                      <p:to>
                                        <p:strVal val="visible"/>
                                      </p:to>
                                    </p:set>
                                    <p:animEffect transition="in" filter="wipe(up)">
                                      <p:cBhvr>
                                        <p:cTn id="48" dur="500"/>
                                        <p:tgtEl>
                                          <p:spTgt spid="4">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4">
                                            <p:txEl>
                                              <p:pRg st="1" end="1"/>
                                            </p:txEl>
                                          </p:spTgt>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4">
                                            <p:txEl>
                                              <p:pRg st="2" end="2"/>
                                            </p:txEl>
                                          </p:spTgt>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4">
                                            <p:txEl>
                                              <p:pRg st="3" end="3"/>
                                            </p:txEl>
                                          </p:spTgt>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4">
                                            <p:txEl>
                                              <p:pRg st="4" end="4"/>
                                            </p:txEl>
                                          </p:spTgt>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
                                            <p:txEl>
                                              <p:pRg st="5" end="5"/>
                                            </p:txEl>
                                          </p:spTgt>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
                                            <p:txEl>
                                              <p:pRg st="6" end="6"/>
                                            </p:txEl>
                                          </p:spTgt>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4">
                                            <p:txEl>
                                              <p:pRg st="7" end="7"/>
                                            </p:txEl>
                                          </p:spTgt>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4">
                                            <p:txEl>
                                              <p:pRg st="8" end="8"/>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4">
                                            <p:txEl>
                                              <p:pRg st="9" end="9"/>
                                            </p:txEl>
                                          </p:spTgt>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4">
                                            <p:txEl>
                                              <p:pRg st="10" end="10"/>
                                            </p:txEl>
                                          </p:spTgt>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4">
                                            <p:txEl>
                                              <p:pRg st="11" end="11"/>
                                            </p:txEl>
                                          </p:spTgt>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4">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 Creating a Repository</a:t>
            </a:r>
          </a:p>
        </p:txBody>
      </p:sp>
      <p:sp>
        <p:nvSpPr>
          <p:cNvPr id="3" name="Content Placeholder 2"/>
          <p:cNvSpPr>
            <a:spLocks noGrp="1"/>
          </p:cNvSpPr>
          <p:nvPr>
            <p:ph idx="1"/>
          </p:nvPr>
        </p:nvSpPr>
        <p:spPr/>
        <p:txBody>
          <a:bodyPr/>
          <a:lstStyle/>
          <a:p>
            <a:r>
              <a:rPr lang="en-US" dirty="0"/>
              <a:t>Go to any folder (except and existing repository)</a:t>
            </a:r>
          </a:p>
          <a:p>
            <a:r>
              <a:rPr lang="en-US" dirty="0"/>
              <a:t>Type the following</a:t>
            </a:r>
          </a:p>
          <a:p>
            <a:pPr marL="457200" lvl="1" indent="0">
              <a:buNone/>
            </a:pPr>
            <a:endParaRPr lang="en-US" dirty="0"/>
          </a:p>
          <a:p>
            <a:pPr marL="457200" lvl="1" indent="0">
              <a:buNone/>
            </a:pPr>
            <a:r>
              <a:rPr lang="en-US" dirty="0"/>
              <a:t>	</a:t>
            </a:r>
            <a:r>
              <a:rPr lang="en-US" dirty="0">
                <a:latin typeface="Consolas" panose="020B0609020204030204" pitchFamily="49" charset="0"/>
              </a:rPr>
              <a:t>git </a:t>
            </a:r>
            <a:r>
              <a:rPr lang="en-US" dirty="0" err="1">
                <a:latin typeface="Consolas" panose="020B0609020204030204" pitchFamily="49" charset="0"/>
              </a:rPr>
              <a:t>init</a:t>
            </a:r>
            <a:endParaRPr lang="en-US" dirty="0">
              <a:latin typeface="Consolas" panose="020B0609020204030204" pitchFamily="49" charset="0"/>
            </a:endParaRPr>
          </a:p>
          <a:p>
            <a:pPr marL="0" indent="0">
              <a:buNone/>
            </a:pPr>
            <a:endParaRPr lang="en-US" dirty="0"/>
          </a:p>
          <a:p>
            <a:pPr marL="0" indent="0">
              <a:buNone/>
            </a:pPr>
            <a:r>
              <a:rPr lang="en-US" dirty="0"/>
              <a:t>What just happened?</a:t>
            </a:r>
          </a:p>
          <a:p>
            <a:pPr marL="0" indent="0">
              <a:buNone/>
            </a:pPr>
            <a:r>
              <a:rPr lang="en-US" dirty="0"/>
              <a:t>	Created the .git empty repository</a:t>
            </a:r>
          </a:p>
          <a:p>
            <a:pPr marL="0" indent="0">
              <a:buNone/>
            </a:pPr>
            <a:r>
              <a:rPr lang="en-US" dirty="0"/>
              <a:t>	Sets the initial HEAD to master</a:t>
            </a:r>
          </a:p>
          <a:p>
            <a:pPr marL="0" indent="0">
              <a:buNone/>
            </a:pPr>
            <a:r>
              <a:rPr lang="en-US" dirty="0"/>
              <a:t>	Empty working directory ready to go</a:t>
            </a:r>
          </a:p>
          <a:p>
            <a:pPr marL="0" indent="0">
              <a:buNone/>
            </a:pPr>
            <a:endParaRPr lang="en-US" dirty="0"/>
          </a:p>
        </p:txBody>
      </p:sp>
    </p:spTree>
    <p:extLst>
      <p:ext uri="{BB962C8B-B14F-4D97-AF65-F5344CB8AC3E}">
        <p14:creationId xmlns:p14="http://schemas.microsoft.com/office/powerpoint/2010/main" val="376485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 What is a Repository?</a:t>
            </a:r>
          </a:p>
        </p:txBody>
      </p:sp>
      <p:sp>
        <p:nvSpPr>
          <p:cNvPr id="3" name="Content Placeholder 2"/>
          <p:cNvSpPr>
            <a:spLocks noGrp="1"/>
          </p:cNvSpPr>
          <p:nvPr>
            <p:ph idx="1"/>
          </p:nvPr>
        </p:nvSpPr>
        <p:spPr/>
        <p:txBody>
          <a:bodyPr/>
          <a:lstStyle/>
          <a:p>
            <a:r>
              <a:rPr lang="en-US" dirty="0"/>
              <a:t>A fancy </a:t>
            </a:r>
            <a:r>
              <a:rPr lang="en-US" b="1" dirty="0"/>
              <a:t>key-value data store</a:t>
            </a:r>
          </a:p>
          <a:p>
            <a:r>
              <a:rPr lang="en-US" dirty="0"/>
              <a:t>Git stores (among other things)</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07873583"/>
              </p:ext>
            </p:extLst>
          </p:nvPr>
        </p:nvGraphicFramePr>
        <p:xfrm>
          <a:off x="1843578" y="2968721"/>
          <a:ext cx="8209852" cy="1854200"/>
        </p:xfrm>
        <a:graphic>
          <a:graphicData uri="http://schemas.openxmlformats.org/drawingml/2006/table">
            <a:tbl>
              <a:tblPr firstRow="1" bandRow="1">
                <a:tableStyleId>{ED083AE6-46FA-4A59-8FB0-9F97EB10719F}</a:tableStyleId>
              </a:tblPr>
              <a:tblGrid>
                <a:gridCol w="1606868">
                  <a:extLst>
                    <a:ext uri="{9D8B030D-6E8A-4147-A177-3AD203B41FA5}">
                      <a16:colId xmlns:a16="http://schemas.microsoft.com/office/drawing/2014/main" val="20000"/>
                    </a:ext>
                  </a:extLst>
                </a:gridCol>
                <a:gridCol w="6602984">
                  <a:extLst>
                    <a:ext uri="{9D8B030D-6E8A-4147-A177-3AD203B41FA5}">
                      <a16:colId xmlns:a16="http://schemas.microsoft.com/office/drawing/2014/main" val="20001"/>
                    </a:ext>
                  </a:extLst>
                </a:gridCol>
              </a:tblGrid>
              <a:tr h="370840">
                <a:tc>
                  <a:txBody>
                    <a:bodyPr/>
                    <a:lstStyle/>
                    <a:p>
                      <a:r>
                        <a:rPr lang="en-US" b="0" dirty="0"/>
                        <a:t>Blob</a:t>
                      </a:r>
                    </a:p>
                  </a:txBody>
                  <a:tcPr/>
                </a:tc>
                <a:tc>
                  <a:txBody>
                    <a:bodyPr/>
                    <a:lstStyle/>
                    <a:p>
                      <a:r>
                        <a:rPr lang="en-US" b="0" dirty="0"/>
                        <a:t>Just</a:t>
                      </a:r>
                      <a:r>
                        <a:rPr lang="en-US" b="0" baseline="0" dirty="0"/>
                        <a:t> a bunch of bytes. Usually a binary representation of a file.</a:t>
                      </a:r>
                      <a:endParaRPr lang="en-US" b="0" dirty="0"/>
                    </a:p>
                  </a:txBody>
                  <a:tcPr/>
                </a:tc>
                <a:extLst>
                  <a:ext uri="{0D108BD9-81ED-4DB2-BD59-A6C34878D82A}">
                    <a16:rowId xmlns:a16="http://schemas.microsoft.com/office/drawing/2014/main" val="10000"/>
                  </a:ext>
                </a:extLst>
              </a:tr>
              <a:tr h="370840">
                <a:tc>
                  <a:txBody>
                    <a:bodyPr/>
                    <a:lstStyle/>
                    <a:p>
                      <a:r>
                        <a:rPr lang="en-US" dirty="0"/>
                        <a:t>Tree object</a:t>
                      </a:r>
                    </a:p>
                  </a:txBody>
                  <a:tcPr/>
                </a:tc>
                <a:tc>
                  <a:txBody>
                    <a:bodyPr/>
                    <a:lstStyle/>
                    <a:p>
                      <a:r>
                        <a:rPr lang="en-US" dirty="0"/>
                        <a:t>Like a directory. Contains pointers to blobs</a:t>
                      </a:r>
                      <a:r>
                        <a:rPr lang="en-US" baseline="0" dirty="0"/>
                        <a:t> and other trees.</a:t>
                      </a:r>
                      <a:endParaRPr lang="en-US" dirty="0"/>
                    </a:p>
                  </a:txBody>
                  <a:tcPr/>
                </a:tc>
                <a:extLst>
                  <a:ext uri="{0D108BD9-81ED-4DB2-BD59-A6C34878D82A}">
                    <a16:rowId xmlns:a16="http://schemas.microsoft.com/office/drawing/2014/main" val="10001"/>
                  </a:ext>
                </a:extLst>
              </a:tr>
              <a:tr h="370840">
                <a:tc>
                  <a:txBody>
                    <a:bodyPr/>
                    <a:lstStyle/>
                    <a:p>
                      <a:r>
                        <a:rPr lang="en-US" dirty="0"/>
                        <a:t>Commit object</a:t>
                      </a:r>
                    </a:p>
                  </a:txBody>
                  <a:tcPr/>
                </a:tc>
                <a:tc>
                  <a:txBody>
                    <a:bodyPr/>
                    <a:lstStyle/>
                    <a:p>
                      <a:r>
                        <a:rPr lang="en-US" dirty="0"/>
                        <a:t>Points to a single tree object,</a:t>
                      </a:r>
                      <a:r>
                        <a:rPr lang="en-US" baseline="0" dirty="0"/>
                        <a:t> plus metadata: author, parent commits</a:t>
                      </a:r>
                      <a:endParaRPr lang="en-US" dirty="0"/>
                    </a:p>
                  </a:txBody>
                  <a:tcPr/>
                </a:tc>
                <a:extLst>
                  <a:ext uri="{0D108BD9-81ED-4DB2-BD59-A6C34878D82A}">
                    <a16:rowId xmlns:a16="http://schemas.microsoft.com/office/drawing/2014/main" val="10002"/>
                  </a:ext>
                </a:extLst>
              </a:tr>
              <a:tr h="370840">
                <a:tc>
                  <a:txBody>
                    <a:bodyPr/>
                    <a:lstStyle/>
                    <a:p>
                      <a:r>
                        <a:rPr lang="en-US" dirty="0"/>
                        <a:t>Tag object</a:t>
                      </a:r>
                    </a:p>
                  </a:txBody>
                  <a:tcPr/>
                </a:tc>
                <a:tc>
                  <a:txBody>
                    <a:bodyPr/>
                    <a:lstStyle/>
                    <a:p>
                      <a:r>
                        <a:rPr lang="en-US" dirty="0"/>
                        <a:t>Points</a:t>
                      </a:r>
                      <a:r>
                        <a:rPr lang="en-US" baseline="0" dirty="0"/>
                        <a:t> to a single commit, plus some metadata</a:t>
                      </a:r>
                      <a:endParaRPr lang="en-US" dirty="0"/>
                    </a:p>
                  </a:txBody>
                  <a:tcPr/>
                </a:tc>
                <a:extLst>
                  <a:ext uri="{0D108BD9-81ED-4DB2-BD59-A6C34878D82A}">
                    <a16:rowId xmlns:a16="http://schemas.microsoft.com/office/drawing/2014/main" val="10003"/>
                  </a:ext>
                </a:extLst>
              </a:tr>
              <a:tr h="370840">
                <a:tc>
                  <a:txBody>
                    <a:bodyPr/>
                    <a:lstStyle/>
                    <a:p>
                      <a:r>
                        <a:rPr lang="en-US" dirty="0"/>
                        <a:t>Reference</a:t>
                      </a:r>
                    </a:p>
                  </a:txBody>
                  <a:tcPr/>
                </a:tc>
                <a:tc>
                  <a:txBody>
                    <a:bodyPr/>
                    <a:lstStyle/>
                    <a:p>
                      <a:r>
                        <a:rPr lang="en-US" dirty="0"/>
                        <a:t>Pointer to a single object (usually a commit or tag)</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87370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Basics – The</a:t>
            </a:r>
            <a:r>
              <a:rPr lang="en-US" baseline="0" dirty="0"/>
              <a:t> three states</a:t>
            </a:r>
            <a:endParaRPr lang="en-US" dirty="0"/>
          </a:p>
        </p:txBody>
      </p:sp>
      <p:pic>
        <p:nvPicPr>
          <p:cNvPr id="4098" name="Picture 2" descr="Working directory, staging area, and Git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964" y="1690688"/>
            <a:ext cx="8301245" cy="457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082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Basics – Adding and updating files</a:t>
            </a:r>
          </a:p>
        </p:txBody>
      </p:sp>
      <p:sp>
        <p:nvSpPr>
          <p:cNvPr id="3" name="Content Placeholder 2"/>
          <p:cNvSpPr>
            <a:spLocks noGrp="1"/>
          </p:cNvSpPr>
          <p:nvPr>
            <p:ph idx="1"/>
          </p:nvPr>
        </p:nvSpPr>
        <p:spPr/>
        <p:txBody>
          <a:bodyPr/>
          <a:lstStyle/>
          <a:p>
            <a:r>
              <a:rPr lang="en-US" dirty="0"/>
              <a:t>As we create or add files in the working folder, they are held in our buffer.</a:t>
            </a:r>
          </a:p>
          <a:p>
            <a:r>
              <a:rPr lang="en-US" dirty="0"/>
              <a:t>To place them in the staging area, we use git add or git rm.</a:t>
            </a:r>
          </a:p>
          <a:p>
            <a:r>
              <a:rPr lang="en-US" dirty="0"/>
              <a:t>To add the staged files to the local repository we use git commit.</a:t>
            </a:r>
          </a:p>
          <a:p>
            <a:r>
              <a:rPr lang="en-US" dirty="0"/>
              <a:t>You can remove staged files by unwinding them from the repository</a:t>
            </a:r>
          </a:p>
          <a:p>
            <a:r>
              <a:rPr lang="en-US" dirty="0"/>
              <a:t>–Or– you can reverse apply a patch (covered later)</a:t>
            </a:r>
          </a:p>
          <a:p>
            <a:endParaRPr lang="en-US" dirty="0"/>
          </a:p>
        </p:txBody>
      </p:sp>
    </p:spTree>
    <p:extLst>
      <p:ext uri="{BB962C8B-B14F-4D97-AF65-F5344CB8AC3E}">
        <p14:creationId xmlns:p14="http://schemas.microsoft.com/office/powerpoint/2010/main" val="3038567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 Folder Structure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05597508"/>
              </p:ext>
            </p:extLst>
          </p:nvPr>
        </p:nvGraphicFramePr>
        <p:xfrm>
          <a:off x="838200" y="1825625"/>
          <a:ext cx="10515600" cy="4348480"/>
        </p:xfrm>
        <a:graphic>
          <a:graphicData uri="http://schemas.openxmlformats.org/drawingml/2006/table">
            <a:tbl>
              <a:tblPr firstRow="1" bandRow="1">
                <a:tableStyleId>{2D5ABB26-0587-4C30-8999-92F81FD0307C}</a:tableStyleId>
              </a:tblPr>
              <a:tblGrid>
                <a:gridCol w="1886620">
                  <a:extLst>
                    <a:ext uri="{9D8B030D-6E8A-4147-A177-3AD203B41FA5}">
                      <a16:colId xmlns:a16="http://schemas.microsoft.com/office/drawing/2014/main" val="20000"/>
                    </a:ext>
                  </a:extLst>
                </a:gridCol>
                <a:gridCol w="8628980">
                  <a:extLst>
                    <a:ext uri="{9D8B030D-6E8A-4147-A177-3AD203B41FA5}">
                      <a16:colId xmlns:a16="http://schemas.microsoft.com/office/drawing/2014/main" val="20001"/>
                    </a:ext>
                  </a:extLst>
                </a:gridCol>
              </a:tblGrid>
              <a:tr h="370840">
                <a:tc>
                  <a:txBody>
                    <a:bodyPr/>
                    <a:lstStyle/>
                    <a:p>
                      <a:r>
                        <a:rPr lang="en-US" dirty="0"/>
                        <a:t>.</a:t>
                      </a:r>
                      <a:r>
                        <a:rPr lang="en-US" dirty="0" err="1"/>
                        <a:t>git</a:t>
                      </a:r>
                      <a:endParaRPr lang="en-US" dirty="0"/>
                    </a:p>
                  </a:txBody>
                  <a:tcPr/>
                </a:tc>
                <a:tc>
                  <a:txBody>
                    <a:bodyPr/>
                    <a:lstStyle/>
                    <a:p>
                      <a:r>
                        <a:rPr lang="en-US" dirty="0"/>
                        <a:t>Main </a:t>
                      </a:r>
                      <a:r>
                        <a:rPr lang="en-US" dirty="0" err="1"/>
                        <a:t>git</a:t>
                      </a:r>
                      <a:r>
                        <a:rPr lang="en-US" dirty="0"/>
                        <a:t> repository</a:t>
                      </a:r>
                    </a:p>
                  </a:txBody>
                  <a:tcPr/>
                </a:tc>
                <a:extLst>
                  <a:ext uri="{0D108BD9-81ED-4DB2-BD59-A6C34878D82A}">
                    <a16:rowId xmlns:a16="http://schemas.microsoft.com/office/drawing/2014/main" val="10000"/>
                  </a:ext>
                </a:extLst>
              </a:tr>
              <a:tr h="370840">
                <a:tc>
                  <a:txBody>
                    <a:bodyPr/>
                    <a:lstStyle/>
                    <a:p>
                      <a:r>
                        <a:rPr lang="en-US" dirty="0"/>
                        <a:t>  /branches</a:t>
                      </a:r>
                    </a:p>
                  </a:txBody>
                  <a:tcPr/>
                </a:tc>
                <a:tc>
                  <a:txBody>
                    <a:bodyPr/>
                    <a:lstStyle/>
                    <a:p>
                      <a:r>
                        <a:rPr lang="en-US" dirty="0"/>
                        <a:t>References</a:t>
                      </a:r>
                      <a:r>
                        <a:rPr lang="en-US" baseline="0" dirty="0"/>
                        <a:t> to branches (deprecated)</a:t>
                      </a:r>
                      <a:endParaRPr lang="en-US" dirty="0"/>
                    </a:p>
                  </a:txBody>
                  <a:tcPr/>
                </a:tc>
                <a:extLst>
                  <a:ext uri="{0D108BD9-81ED-4DB2-BD59-A6C34878D82A}">
                    <a16:rowId xmlns:a16="http://schemas.microsoft.com/office/drawing/2014/main" val="10001"/>
                  </a:ext>
                </a:extLst>
              </a:tr>
              <a:tr h="370840">
                <a:tc>
                  <a:txBody>
                    <a:bodyPr/>
                    <a:lstStyle/>
                    <a:p>
                      <a:r>
                        <a:rPr lang="en-US" dirty="0"/>
                        <a:t>  /hooks</a:t>
                      </a:r>
                    </a:p>
                  </a:txBody>
                  <a:tcPr/>
                </a:tc>
                <a:tc>
                  <a:txBody>
                    <a:bodyPr/>
                    <a:lstStyle/>
                    <a:p>
                      <a:r>
                        <a:rPr lang="en-US" dirty="0"/>
                        <a:t>Contains</a:t>
                      </a:r>
                      <a:r>
                        <a:rPr lang="en-US" baseline="0" dirty="0"/>
                        <a:t> shell scripts that are invoked for corresponding Git commands.</a:t>
                      </a:r>
                      <a:endParaRPr lang="en-US" dirty="0"/>
                    </a:p>
                  </a:txBody>
                  <a:tcPr/>
                </a:tc>
                <a:extLst>
                  <a:ext uri="{0D108BD9-81ED-4DB2-BD59-A6C34878D82A}">
                    <a16:rowId xmlns:a16="http://schemas.microsoft.com/office/drawing/2014/main" val="10002"/>
                  </a:ext>
                </a:extLst>
              </a:tr>
              <a:tr h="370840">
                <a:tc>
                  <a:txBody>
                    <a:bodyPr/>
                    <a:lstStyle/>
                    <a:p>
                      <a:r>
                        <a:rPr lang="en-US" dirty="0"/>
                        <a:t>  /info</a:t>
                      </a:r>
                    </a:p>
                  </a:txBody>
                  <a:tcPr/>
                </a:tc>
                <a:tc>
                  <a:txBody>
                    <a:bodyPr/>
                    <a:lstStyle/>
                    <a:p>
                      <a:r>
                        <a:rPr lang="en-US" dirty="0"/>
                        <a:t>Additional information about the repository.</a:t>
                      </a:r>
                    </a:p>
                  </a:txBody>
                  <a:tcPr/>
                </a:tc>
                <a:extLst>
                  <a:ext uri="{0D108BD9-81ED-4DB2-BD59-A6C34878D82A}">
                    <a16:rowId xmlns:a16="http://schemas.microsoft.com/office/drawing/2014/main" val="10003"/>
                  </a:ext>
                </a:extLst>
              </a:tr>
              <a:tr h="370840">
                <a:tc>
                  <a:txBody>
                    <a:bodyPr/>
                    <a:lstStyle/>
                    <a:p>
                      <a:r>
                        <a:rPr lang="en-US" dirty="0"/>
                        <a:t>  /logs</a:t>
                      </a:r>
                    </a:p>
                  </a:txBody>
                  <a:tcPr/>
                </a:tc>
                <a:tc>
                  <a:txBody>
                    <a:bodyPr/>
                    <a:lstStyle/>
                    <a:p>
                      <a:r>
                        <a:rPr lang="en-US" dirty="0"/>
                        <a:t>Record</a:t>
                      </a:r>
                      <a:r>
                        <a:rPr lang="en-US" baseline="0" dirty="0"/>
                        <a:t> keeping about changes made to refs.</a:t>
                      </a:r>
                      <a:endParaRPr lang="en-US" dirty="0"/>
                    </a:p>
                  </a:txBody>
                  <a:tcPr/>
                </a:tc>
                <a:extLst>
                  <a:ext uri="{0D108BD9-81ED-4DB2-BD59-A6C34878D82A}">
                    <a16:rowId xmlns:a16="http://schemas.microsoft.com/office/drawing/2014/main" val="10004"/>
                  </a:ext>
                </a:extLst>
              </a:tr>
              <a:tr h="370840">
                <a:tc>
                  <a:txBody>
                    <a:bodyPr/>
                    <a:lstStyle/>
                    <a:p>
                      <a:r>
                        <a:rPr lang="en-US" dirty="0"/>
                        <a:t>  /objects</a:t>
                      </a:r>
                    </a:p>
                  </a:txBody>
                  <a:tcPr/>
                </a:tc>
                <a:tc>
                  <a:txBody>
                    <a:bodyPr/>
                    <a:lstStyle/>
                    <a:p>
                      <a:r>
                        <a:rPr lang="en-US" dirty="0"/>
                        <a:t>This is where Git</a:t>
                      </a:r>
                      <a:r>
                        <a:rPr lang="en-US" baseline="0" dirty="0"/>
                        <a:t> objects are stored by hash. Subfolders are first 2-digits of hash</a:t>
                      </a:r>
                      <a:endParaRPr lang="en-US" dirty="0"/>
                    </a:p>
                  </a:txBody>
                  <a:tcPr/>
                </a:tc>
                <a:extLst>
                  <a:ext uri="{0D108BD9-81ED-4DB2-BD59-A6C34878D82A}">
                    <a16:rowId xmlns:a16="http://schemas.microsoft.com/office/drawing/2014/main" val="10005"/>
                  </a:ext>
                </a:extLst>
              </a:tr>
              <a:tr h="370840">
                <a:tc>
                  <a:txBody>
                    <a:bodyPr/>
                    <a:lstStyle/>
                    <a:p>
                      <a:r>
                        <a:rPr lang="en-US" dirty="0"/>
                        <a:t>  /refs</a:t>
                      </a:r>
                    </a:p>
                  </a:txBody>
                  <a:tcPr/>
                </a:tc>
                <a:tc>
                  <a:txBody>
                    <a:bodyPr/>
                    <a:lstStyle/>
                    <a:p>
                      <a:r>
                        <a:rPr lang="en-US" dirty="0"/>
                        <a:t>This</a:t>
                      </a:r>
                      <a:r>
                        <a:rPr lang="en-US" baseline="0" dirty="0"/>
                        <a:t> is where references to branches (heads), remotes and tags can be found.</a:t>
                      </a:r>
                      <a:endParaRPr lang="en-US" dirty="0"/>
                    </a:p>
                  </a:txBody>
                  <a:tcPr/>
                </a:tc>
                <a:extLst>
                  <a:ext uri="{0D108BD9-81ED-4DB2-BD59-A6C34878D82A}">
                    <a16:rowId xmlns:a16="http://schemas.microsoft.com/office/drawing/2014/main" val="10006"/>
                  </a:ext>
                </a:extLst>
              </a:tr>
              <a:tr h="370840">
                <a:tc>
                  <a:txBody>
                    <a:bodyPr/>
                    <a:lstStyle/>
                    <a:p>
                      <a:r>
                        <a:rPr lang="en-US" dirty="0"/>
                        <a:t>  </a:t>
                      </a:r>
                      <a:r>
                        <a:rPr lang="en-US" dirty="0" err="1"/>
                        <a:t>config</a:t>
                      </a:r>
                      <a:endParaRPr lang="en-US" dirty="0"/>
                    </a:p>
                  </a:txBody>
                  <a:tcPr/>
                </a:tc>
                <a:tc>
                  <a:txBody>
                    <a:bodyPr/>
                    <a:lstStyle/>
                    <a:p>
                      <a:r>
                        <a:rPr lang="en-US" dirty="0"/>
                        <a:t>The main </a:t>
                      </a:r>
                      <a:r>
                        <a:rPr lang="en-US" dirty="0" err="1"/>
                        <a:t>git</a:t>
                      </a:r>
                      <a:r>
                        <a:rPr lang="en-US" dirty="0"/>
                        <a:t> </a:t>
                      </a:r>
                      <a:r>
                        <a:rPr lang="en-US" dirty="0" err="1"/>
                        <a:t>config</a:t>
                      </a:r>
                      <a:r>
                        <a:rPr lang="en-US" dirty="0"/>
                        <a:t> for this repo. Settings</a:t>
                      </a:r>
                      <a:r>
                        <a:rPr lang="en-US" baseline="0" dirty="0"/>
                        <a:t> here are </a:t>
                      </a:r>
                      <a:r>
                        <a:rPr lang="en-US" baseline="0" dirty="0" err="1"/>
                        <a:t>overlayed</a:t>
                      </a:r>
                      <a:r>
                        <a:rPr lang="en-US" baseline="0" dirty="0"/>
                        <a:t> by ~/.</a:t>
                      </a:r>
                      <a:r>
                        <a:rPr lang="en-US" baseline="0" dirty="0" err="1"/>
                        <a:t>gitconfig</a:t>
                      </a:r>
                      <a:r>
                        <a:rPr lang="en-US" baseline="0" dirty="0"/>
                        <a:t> and /</a:t>
                      </a:r>
                      <a:r>
                        <a:rPr lang="en-US" baseline="0" dirty="0" err="1"/>
                        <a:t>etc</a:t>
                      </a:r>
                      <a:r>
                        <a:rPr lang="en-US" baseline="0" dirty="0"/>
                        <a:t>/</a:t>
                      </a:r>
                      <a:r>
                        <a:rPr lang="en-US" baseline="0" dirty="0" err="1"/>
                        <a:t>gitconfig</a:t>
                      </a:r>
                      <a:endParaRPr lang="en-US" dirty="0"/>
                    </a:p>
                  </a:txBody>
                  <a:tcPr/>
                </a:tc>
                <a:extLst>
                  <a:ext uri="{0D108BD9-81ED-4DB2-BD59-A6C34878D82A}">
                    <a16:rowId xmlns:a16="http://schemas.microsoft.com/office/drawing/2014/main" val="10007"/>
                  </a:ext>
                </a:extLst>
              </a:tr>
              <a:tr h="370840">
                <a:tc>
                  <a:txBody>
                    <a:bodyPr/>
                    <a:lstStyle/>
                    <a:p>
                      <a:r>
                        <a:rPr lang="en-US" dirty="0"/>
                        <a:t>  HEAD</a:t>
                      </a:r>
                    </a:p>
                  </a:txBody>
                  <a:tcPr/>
                </a:tc>
                <a:tc>
                  <a:txBody>
                    <a:bodyPr/>
                    <a:lstStyle/>
                    <a:p>
                      <a:r>
                        <a:rPr lang="en-US" dirty="0"/>
                        <a:t>Holds the reference to the current branch</a:t>
                      </a:r>
                      <a:r>
                        <a:rPr lang="en-US" baseline="0" dirty="0"/>
                        <a:t> you are on.</a:t>
                      </a:r>
                      <a:endParaRPr lang="en-US" dirty="0"/>
                    </a:p>
                  </a:txBody>
                  <a:tcPr/>
                </a:tc>
                <a:extLst>
                  <a:ext uri="{0D108BD9-81ED-4DB2-BD59-A6C34878D82A}">
                    <a16:rowId xmlns:a16="http://schemas.microsoft.com/office/drawing/2014/main" val="10008"/>
                  </a:ext>
                </a:extLst>
              </a:tr>
              <a:tr h="370840">
                <a:tc>
                  <a:txBody>
                    <a:bodyPr/>
                    <a:lstStyle/>
                    <a:p>
                      <a:r>
                        <a:rPr lang="en-US" dirty="0"/>
                        <a:t>  index</a:t>
                      </a:r>
                    </a:p>
                  </a:txBody>
                  <a:tcPr/>
                </a:tc>
                <a:tc>
                  <a:txBody>
                    <a:bodyPr/>
                    <a:lstStyle/>
                    <a:p>
                      <a:r>
                        <a:rPr lang="en-US" dirty="0"/>
                        <a:t>Used</a:t>
                      </a:r>
                      <a:r>
                        <a:rPr lang="en-US" baseline="0" dirty="0"/>
                        <a:t> to create the staging area between your working directory and repo.</a:t>
                      </a:r>
                      <a:endParaRPr lang="en-US" dirty="0"/>
                    </a:p>
                  </a:txBody>
                  <a:tcPr/>
                </a:tc>
                <a:extLst>
                  <a:ext uri="{0D108BD9-81ED-4DB2-BD59-A6C34878D82A}">
                    <a16:rowId xmlns:a16="http://schemas.microsoft.com/office/drawing/2014/main" val="10009"/>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224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git – level 1</a:t>
            </a:r>
          </a:p>
        </p:txBody>
      </p:sp>
      <p:sp>
        <p:nvSpPr>
          <p:cNvPr id="3" name="Subtitle 2"/>
          <p:cNvSpPr>
            <a:spLocks noGrp="1"/>
          </p:cNvSpPr>
          <p:nvPr>
            <p:ph type="subTitle" idx="1"/>
          </p:nvPr>
        </p:nvSpPr>
        <p:spPr/>
        <p:txBody>
          <a:bodyPr/>
          <a:lstStyle/>
          <a:p>
            <a:r>
              <a:rPr lang="en-US" dirty="0"/>
              <a:t>cengland@istreamplanet.com</a:t>
            </a:r>
          </a:p>
        </p:txBody>
      </p:sp>
      <p:sp>
        <p:nvSpPr>
          <p:cNvPr id="5" name="TextBox 4"/>
          <p:cNvSpPr txBox="1"/>
          <p:nvPr/>
        </p:nvSpPr>
        <p:spPr>
          <a:xfrm>
            <a:off x="2980914" y="2505337"/>
            <a:ext cx="1762021" cy="1015663"/>
          </a:xfrm>
          <a:prstGeom prst="rect">
            <a:avLst/>
          </a:prstGeom>
          <a:noFill/>
        </p:spPr>
        <p:txBody>
          <a:bodyPr wrap="none" rtlCol="0">
            <a:spAutoFit/>
          </a:bodyPr>
          <a:lstStyle/>
          <a:p>
            <a:r>
              <a:rPr lang="en-US" sz="6000" dirty="0">
                <a:latin typeface="+mj-lt"/>
                <a:ea typeface="+mj-ea"/>
                <a:cs typeface="+mj-cs"/>
              </a:rPr>
              <a:t>n00b</a:t>
            </a:r>
          </a:p>
        </p:txBody>
      </p:sp>
      <p:sp>
        <p:nvSpPr>
          <p:cNvPr id="6" name="TextBox 5"/>
          <p:cNvSpPr txBox="1"/>
          <p:nvPr/>
        </p:nvSpPr>
        <p:spPr>
          <a:xfrm>
            <a:off x="4707627" y="2505337"/>
            <a:ext cx="831190" cy="1015663"/>
          </a:xfrm>
          <a:prstGeom prst="rect">
            <a:avLst/>
          </a:prstGeom>
          <a:noFill/>
        </p:spPr>
        <p:txBody>
          <a:bodyPr wrap="none" rtlCol="0">
            <a:spAutoFit/>
          </a:bodyPr>
          <a:lstStyle/>
          <a:p>
            <a:r>
              <a:rPr lang="en-US" sz="6000" dirty="0">
                <a:latin typeface="+mj-lt"/>
                <a:ea typeface="+mj-ea"/>
                <a:cs typeface="+mj-cs"/>
              </a:rPr>
              <a:t>to</a:t>
            </a:r>
          </a:p>
        </p:txBody>
      </p:sp>
      <p:sp>
        <p:nvSpPr>
          <p:cNvPr id="7" name="TextBox 6"/>
          <p:cNvSpPr txBox="1"/>
          <p:nvPr/>
        </p:nvSpPr>
        <p:spPr>
          <a:xfrm>
            <a:off x="5531474" y="2506529"/>
            <a:ext cx="1883849" cy="1015663"/>
          </a:xfrm>
          <a:prstGeom prst="rect">
            <a:avLst/>
          </a:prstGeom>
          <a:noFill/>
        </p:spPr>
        <p:txBody>
          <a:bodyPr wrap="none" rtlCol="0">
            <a:spAutoFit/>
          </a:bodyPr>
          <a:lstStyle/>
          <a:p>
            <a:r>
              <a:rPr lang="en-US" sz="6000" dirty="0">
                <a:latin typeface="+mj-lt"/>
                <a:ea typeface="+mj-ea"/>
                <a:cs typeface="+mj-cs"/>
              </a:rPr>
              <a:t>whoa</a:t>
            </a:r>
          </a:p>
        </p:txBody>
      </p:sp>
      <p:sp>
        <p:nvSpPr>
          <p:cNvPr id="8" name="TextBox 7"/>
          <p:cNvSpPr txBox="1"/>
          <p:nvPr/>
        </p:nvSpPr>
        <p:spPr>
          <a:xfrm>
            <a:off x="7374994" y="2499818"/>
            <a:ext cx="1762021" cy="1015663"/>
          </a:xfrm>
          <a:prstGeom prst="rect">
            <a:avLst/>
          </a:prstGeom>
          <a:noFill/>
        </p:spPr>
        <p:txBody>
          <a:bodyPr wrap="none" rtlCol="0">
            <a:spAutoFit/>
          </a:bodyPr>
          <a:lstStyle/>
          <a:p>
            <a:r>
              <a:rPr lang="en-US" sz="6000" dirty="0">
                <a:latin typeface="+mj-lt"/>
                <a:ea typeface="+mj-ea"/>
                <a:cs typeface="+mj-cs"/>
              </a:rPr>
              <a:t>dude</a:t>
            </a:r>
          </a:p>
        </p:txBody>
      </p:sp>
    </p:spTree>
    <p:extLst>
      <p:ext uri="{BB962C8B-B14F-4D97-AF65-F5344CB8AC3E}">
        <p14:creationId xmlns:p14="http://schemas.microsoft.com/office/powerpoint/2010/main" val="398460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1"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par>
                          <p:cTn id="10" fill="hold">
                            <p:stCondLst>
                              <p:cond delay="500"/>
                            </p:stCondLst>
                            <p:childTnLst>
                              <p:par>
                                <p:cTn id="11" presetID="42" presetClass="path" presetSubtype="0" accel="50000" decel="50000" fill="hold" grpId="2" nodeType="afterEffect">
                                  <p:stCondLst>
                                    <p:cond delay="0"/>
                                  </p:stCondLst>
                                  <p:childTnLst>
                                    <p:animMotion origin="layout" path="M 0 -1.48148E-6 L 0 -0.10879 " pathEditMode="relative" rAng="0" ptsTypes="AA">
                                      <p:cBhvr>
                                        <p:cTn id="12" dur="2000" fill="hold"/>
                                        <p:tgtEl>
                                          <p:spTgt spid="2"/>
                                        </p:tgtEl>
                                        <p:attrNameLst>
                                          <p:attrName>ppt_x</p:attrName>
                                          <p:attrName>ppt_y</p:attrName>
                                        </p:attrNameLst>
                                      </p:cBhvr>
                                      <p:rCtr x="0" y="-5440"/>
                                    </p:animMotion>
                                  </p:childTnLst>
                                </p:cTn>
                              </p:par>
                            </p:childTnLst>
                          </p:cTn>
                        </p:par>
                        <p:par>
                          <p:cTn id="13" fill="hold">
                            <p:stCondLst>
                              <p:cond delay="2500"/>
                            </p:stCondLst>
                            <p:childTnLst>
                              <p:par>
                                <p:cTn id="14" presetID="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3000"/>
                            </p:stCondLst>
                            <p:childTnLst>
                              <p:par>
                                <p:cTn id="19" presetID="2" presetClass="entr" presetSubtype="4"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32" presetClass="emph" presetSubtype="0" fill="hold" grpId="1" nodeType="withEffect">
                                  <p:stCondLst>
                                    <p:cond delay="0"/>
                                  </p:stCondLst>
                                  <p:childTnLst>
                                    <p:animRot by="120000">
                                      <p:cBhvr>
                                        <p:cTn id="28" dur="100" fill="hold">
                                          <p:stCondLst>
                                            <p:cond delay="0"/>
                                          </p:stCondLst>
                                        </p:cTn>
                                        <p:tgtEl>
                                          <p:spTgt spid="7"/>
                                        </p:tgtEl>
                                        <p:attrNameLst>
                                          <p:attrName>r</p:attrName>
                                        </p:attrNameLst>
                                      </p:cBhvr>
                                    </p:animRot>
                                    <p:animRot by="-240000">
                                      <p:cBhvr>
                                        <p:cTn id="29" dur="200" fill="hold">
                                          <p:stCondLst>
                                            <p:cond delay="200"/>
                                          </p:stCondLst>
                                        </p:cTn>
                                        <p:tgtEl>
                                          <p:spTgt spid="7"/>
                                        </p:tgtEl>
                                        <p:attrNameLst>
                                          <p:attrName>r</p:attrName>
                                        </p:attrNameLst>
                                      </p:cBhvr>
                                    </p:animRot>
                                    <p:animRot by="240000">
                                      <p:cBhvr>
                                        <p:cTn id="30" dur="200" fill="hold">
                                          <p:stCondLst>
                                            <p:cond delay="400"/>
                                          </p:stCondLst>
                                        </p:cTn>
                                        <p:tgtEl>
                                          <p:spTgt spid="7"/>
                                        </p:tgtEl>
                                        <p:attrNameLst>
                                          <p:attrName>r</p:attrName>
                                        </p:attrNameLst>
                                      </p:cBhvr>
                                    </p:animRot>
                                    <p:animRot by="-240000">
                                      <p:cBhvr>
                                        <p:cTn id="31" dur="200" fill="hold">
                                          <p:stCondLst>
                                            <p:cond delay="600"/>
                                          </p:stCondLst>
                                        </p:cTn>
                                        <p:tgtEl>
                                          <p:spTgt spid="7"/>
                                        </p:tgtEl>
                                        <p:attrNameLst>
                                          <p:attrName>r</p:attrName>
                                        </p:attrNameLst>
                                      </p:cBhvr>
                                    </p:animRot>
                                    <p:animRot by="120000">
                                      <p:cBhvr>
                                        <p:cTn id="32" dur="200" fill="hold">
                                          <p:stCondLst>
                                            <p:cond delay="800"/>
                                          </p:stCondLst>
                                        </p:cTn>
                                        <p:tgtEl>
                                          <p:spTgt spid="7"/>
                                        </p:tgtEl>
                                        <p:attrNameLst>
                                          <p:attrName>r</p:attrName>
                                        </p:attrNameLst>
                                      </p:cBhvr>
                                    </p:animRot>
                                  </p:childTnLst>
                                </p:cTn>
                              </p:par>
                            </p:childTnLst>
                          </p:cTn>
                        </p:par>
                        <p:par>
                          <p:cTn id="33" fill="hold">
                            <p:stCondLst>
                              <p:cond delay="4500"/>
                            </p:stCondLst>
                            <p:childTnLst>
                              <p:par>
                                <p:cTn id="34" presetID="26"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80">
                                          <p:stCondLst>
                                            <p:cond delay="0"/>
                                          </p:stCondLst>
                                        </p:cTn>
                                        <p:tgtEl>
                                          <p:spTgt spid="8"/>
                                        </p:tgtEl>
                                      </p:cBhvr>
                                    </p:animEffect>
                                    <p:anim calcmode="lin" valueType="num">
                                      <p:cBhvr>
                                        <p:cTn id="3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2" dur="26">
                                          <p:stCondLst>
                                            <p:cond delay="650"/>
                                          </p:stCondLst>
                                        </p:cTn>
                                        <p:tgtEl>
                                          <p:spTgt spid="8"/>
                                        </p:tgtEl>
                                      </p:cBhvr>
                                      <p:to x="100000" y="60000"/>
                                    </p:animScale>
                                    <p:animScale>
                                      <p:cBhvr>
                                        <p:cTn id="43" dur="166" decel="50000">
                                          <p:stCondLst>
                                            <p:cond delay="676"/>
                                          </p:stCondLst>
                                        </p:cTn>
                                        <p:tgtEl>
                                          <p:spTgt spid="8"/>
                                        </p:tgtEl>
                                      </p:cBhvr>
                                      <p:to x="100000" y="100000"/>
                                    </p:animScale>
                                    <p:animScale>
                                      <p:cBhvr>
                                        <p:cTn id="44" dur="26">
                                          <p:stCondLst>
                                            <p:cond delay="1312"/>
                                          </p:stCondLst>
                                        </p:cTn>
                                        <p:tgtEl>
                                          <p:spTgt spid="8"/>
                                        </p:tgtEl>
                                      </p:cBhvr>
                                      <p:to x="100000" y="80000"/>
                                    </p:animScale>
                                    <p:animScale>
                                      <p:cBhvr>
                                        <p:cTn id="45" dur="166" decel="50000">
                                          <p:stCondLst>
                                            <p:cond delay="1338"/>
                                          </p:stCondLst>
                                        </p:cTn>
                                        <p:tgtEl>
                                          <p:spTgt spid="8"/>
                                        </p:tgtEl>
                                      </p:cBhvr>
                                      <p:to x="100000" y="100000"/>
                                    </p:animScale>
                                    <p:animScale>
                                      <p:cBhvr>
                                        <p:cTn id="46" dur="26">
                                          <p:stCondLst>
                                            <p:cond delay="1642"/>
                                          </p:stCondLst>
                                        </p:cTn>
                                        <p:tgtEl>
                                          <p:spTgt spid="8"/>
                                        </p:tgtEl>
                                      </p:cBhvr>
                                      <p:to x="100000" y="90000"/>
                                    </p:animScale>
                                    <p:animScale>
                                      <p:cBhvr>
                                        <p:cTn id="47" dur="166" decel="50000">
                                          <p:stCondLst>
                                            <p:cond delay="1668"/>
                                          </p:stCondLst>
                                        </p:cTn>
                                        <p:tgtEl>
                                          <p:spTgt spid="8"/>
                                        </p:tgtEl>
                                      </p:cBhvr>
                                      <p:to x="100000" y="100000"/>
                                    </p:animScale>
                                    <p:animScale>
                                      <p:cBhvr>
                                        <p:cTn id="48" dur="26">
                                          <p:stCondLst>
                                            <p:cond delay="1808"/>
                                          </p:stCondLst>
                                        </p:cTn>
                                        <p:tgtEl>
                                          <p:spTgt spid="8"/>
                                        </p:tgtEl>
                                      </p:cBhvr>
                                      <p:to x="100000" y="95000"/>
                                    </p:animScale>
                                    <p:animScale>
                                      <p:cBhvr>
                                        <p:cTn id="49"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5" grpId="0"/>
      <p:bldP spid="6" grpId="0"/>
      <p:bldP spid="7" grpId="0"/>
      <p:bldP spid="7" grpId="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5" name="Content Placeholder 4"/>
          <p:cNvSpPr>
            <a:spLocks noGrp="1"/>
          </p:cNvSpPr>
          <p:nvPr>
            <p:ph idx="1"/>
          </p:nvPr>
        </p:nvSpPr>
        <p:spPr/>
        <p:txBody>
          <a:bodyPr>
            <a:normAutofit fontScale="85000" lnSpcReduction="20000"/>
          </a:bodyPr>
          <a:lstStyle/>
          <a:p>
            <a:pPr lvl="0" rtl="0"/>
            <a:r>
              <a:rPr lang="en-US" dirty="0">
                <a:hlinkClick r:id="rId2"/>
              </a:rPr>
              <a:t>https://www.git-scm.com/</a:t>
            </a:r>
            <a:endParaRPr lang="en-US" dirty="0"/>
          </a:p>
          <a:p>
            <a:pPr lvl="0" rtl="0"/>
            <a:r>
              <a:rPr lang="en-US" dirty="0">
                <a:hlinkClick r:id="rId3"/>
              </a:rPr>
              <a:t>https://www.git-scm.com/book/en/v2</a:t>
            </a:r>
            <a:endParaRPr lang="en-US" dirty="0"/>
          </a:p>
          <a:p>
            <a:pPr lvl="0" rtl="0"/>
            <a:r>
              <a:rPr lang="en-US">
                <a:hlinkClick r:id="rId3"/>
              </a:rPr>
              <a:t>https://training.github.com/kit/downloads/github-git-cheat-sheet.pdf</a:t>
            </a:r>
            <a:endParaRPr lang="en-US"/>
          </a:p>
          <a:p>
            <a:pPr lvl="0" rtl="0"/>
            <a:r>
              <a:rPr lang="en-US" dirty="0">
                <a:hlinkClick r:id="rId4"/>
              </a:rPr>
              <a:t>https://help.github.com/articles/github-glossary/</a:t>
            </a:r>
            <a:endParaRPr lang="en-US" dirty="0"/>
          </a:p>
          <a:p>
            <a:pPr lvl="0" rtl="0"/>
            <a:r>
              <a:rPr lang="en-US" dirty="0">
                <a:hlinkClick r:id="rId5"/>
              </a:rPr>
              <a:t>https://github.com/blog/967-github-secrets</a:t>
            </a:r>
            <a:endParaRPr lang="en-US" dirty="0"/>
          </a:p>
          <a:p>
            <a:pPr lvl="0" rtl="0"/>
            <a:r>
              <a:rPr lang="en-US">
                <a:hlinkClick r:id="rId3"/>
              </a:rPr>
              <a:t>https://help.github.com/articles/generating-an-ssh-key/</a:t>
            </a:r>
            <a:endParaRPr lang="en-US"/>
          </a:p>
          <a:p>
            <a:pPr lvl="0" rtl="0"/>
            <a:r>
              <a:rPr lang="en-US" dirty="0">
                <a:hlinkClick r:id="rId6"/>
              </a:rPr>
              <a:t>https://www.atlassian.com/git/tutorials/what-is-version-control</a:t>
            </a:r>
            <a:endParaRPr lang="en-US" dirty="0"/>
          </a:p>
          <a:p>
            <a:pPr lvl="0" rtl="0"/>
            <a:r>
              <a:rPr lang="en-US">
                <a:hlinkClick r:id="rId3"/>
              </a:rPr>
              <a:t>https://www.atlassian.com/git/tutorials/syncing/git-remote</a:t>
            </a:r>
            <a:endParaRPr lang="en-US"/>
          </a:p>
          <a:p>
            <a:pPr lvl="0" rtl="0"/>
            <a:r>
              <a:rPr lang="en-US" dirty="0">
                <a:hlinkClick r:id="rId3"/>
              </a:rPr>
              <a:t>https://www.atlassian.com/git/tutorials/advanced-overview</a:t>
            </a:r>
            <a:endParaRPr lang="en-US" dirty="0"/>
          </a:p>
          <a:p>
            <a:pPr lvl="0" rtl="0"/>
            <a:r>
              <a:rPr lang="en-US" dirty="0">
                <a:hlinkClick r:id="rId7"/>
              </a:rPr>
              <a:t>http://gitready.com/advanced/2009/02/10/squashing-commits-with-rebase.html</a:t>
            </a:r>
            <a:endParaRPr lang="en-US" dirty="0"/>
          </a:p>
          <a:p>
            <a:pPr lvl="0" rtl="0"/>
            <a:r>
              <a:rPr lang="en-US" dirty="0">
                <a:hlinkClick r:id="rId8"/>
              </a:rPr>
              <a:t>http://wildlyinaccurate.com/a-hackers-guide-to-git/</a:t>
            </a:r>
            <a:endParaRPr lang="en-US" dirty="0"/>
          </a:p>
        </p:txBody>
      </p:sp>
    </p:spTree>
    <p:extLst>
      <p:ext uri="{BB962C8B-B14F-4D97-AF65-F5344CB8AC3E}">
        <p14:creationId xmlns:p14="http://schemas.microsoft.com/office/powerpoint/2010/main" val="3653292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52211"/>
          </a:xfrm>
        </p:spPr>
        <p:txBody>
          <a:bodyPr>
            <a:normAutofit fontScale="90000"/>
          </a:bodyPr>
          <a:lstStyle/>
          <a:p>
            <a:r>
              <a:rPr lang="en-US" dirty="0"/>
              <a:t>Questions?</a:t>
            </a:r>
          </a:p>
        </p:txBody>
      </p:sp>
      <p:sp>
        <p:nvSpPr>
          <p:cNvPr id="3" name="Subtitle 2"/>
          <p:cNvSpPr>
            <a:spLocks noGrp="1"/>
          </p:cNvSpPr>
          <p:nvPr>
            <p:ph type="subTitle" idx="1"/>
          </p:nvPr>
        </p:nvSpPr>
        <p:spPr>
          <a:xfrm>
            <a:off x="1524000" y="2160104"/>
            <a:ext cx="9144000" cy="3097696"/>
          </a:xfrm>
        </p:spPr>
        <p:txBody>
          <a:bodyPr>
            <a:normAutofit/>
          </a:bodyPr>
          <a:lstStyle/>
          <a:p>
            <a:endParaRPr lang="en-US" dirty="0"/>
          </a:p>
          <a:p>
            <a:endParaRPr lang="en-US" dirty="0"/>
          </a:p>
          <a:p>
            <a:endParaRPr lang="en-US" dirty="0"/>
          </a:p>
          <a:p>
            <a:r>
              <a:rPr lang="en-US" dirty="0"/>
              <a:t>mailto: cengland@iStreamPlanet.com</a:t>
            </a:r>
          </a:p>
        </p:txBody>
      </p:sp>
    </p:spTree>
    <p:extLst>
      <p:ext uri="{BB962C8B-B14F-4D97-AF65-F5344CB8AC3E}">
        <p14:creationId xmlns:p14="http://schemas.microsoft.com/office/powerpoint/2010/main" val="4125779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Backing info</a:t>
            </a:r>
          </a:p>
        </p:txBody>
      </p:sp>
    </p:spTree>
    <p:extLst>
      <p:ext uri="{BB962C8B-B14F-4D97-AF65-F5344CB8AC3E}">
        <p14:creationId xmlns:p14="http://schemas.microsoft.com/office/powerpoint/2010/main" val="1343700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 History</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In 2005, the relationship between the community that developed the Linux kernel and the commercial company that developed </a:t>
            </a:r>
            <a:r>
              <a:rPr lang="en-US" dirty="0" err="1"/>
              <a:t>BitKeeper</a:t>
            </a:r>
            <a:r>
              <a:rPr lang="en-US" dirty="0"/>
              <a:t> broke down, and the tool’s free-of-charge status was revoked. This prompted the Linux development community (and in particular Linus Torvalds, the creator of Linux) to develop their own tool based on some of the lessons they learned while using </a:t>
            </a:r>
            <a:r>
              <a:rPr lang="en-US" dirty="0" err="1"/>
              <a:t>BitKeeper</a:t>
            </a:r>
            <a:r>
              <a:rPr lang="en-US" dirty="0"/>
              <a:t>. Some of the goals of the new system were as follows:</a:t>
            </a:r>
          </a:p>
          <a:p>
            <a:r>
              <a:rPr lang="en-US" dirty="0"/>
              <a:t>Speed</a:t>
            </a:r>
          </a:p>
          <a:p>
            <a:r>
              <a:rPr lang="en-US" dirty="0"/>
              <a:t>Simple design</a:t>
            </a:r>
          </a:p>
          <a:p>
            <a:r>
              <a:rPr lang="en-US" dirty="0"/>
              <a:t>Strong support for non-linear development (thousands of parallel branches)</a:t>
            </a:r>
          </a:p>
          <a:p>
            <a:r>
              <a:rPr lang="en-US" dirty="0"/>
              <a:t>Fully distributed</a:t>
            </a:r>
          </a:p>
          <a:p>
            <a:r>
              <a:rPr lang="en-US" dirty="0"/>
              <a:t>Able to handle large projects like the Linux kernel efficiently (speed and data size)</a:t>
            </a:r>
          </a:p>
          <a:p>
            <a:pPr marL="0" indent="0">
              <a:buNone/>
            </a:pPr>
            <a:endParaRPr lang="en-US" dirty="0"/>
          </a:p>
        </p:txBody>
      </p:sp>
    </p:spTree>
    <p:extLst>
      <p:ext uri="{BB962C8B-B14F-4D97-AF65-F5344CB8AC3E}">
        <p14:creationId xmlns:p14="http://schemas.microsoft.com/office/powerpoint/2010/main" val="172104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4860"/>
            <a:ext cx="10515600" cy="1325563"/>
          </a:xfrm>
        </p:spPr>
        <p:txBody>
          <a:bodyPr/>
          <a:lstStyle/>
          <a:p>
            <a:r>
              <a:rPr lang="en-US" dirty="0"/>
              <a:t>Installation</a:t>
            </a:r>
          </a:p>
        </p:txBody>
      </p:sp>
      <p:sp>
        <p:nvSpPr>
          <p:cNvPr id="3" name="Content Placeholder 2"/>
          <p:cNvSpPr>
            <a:spLocks noGrp="1"/>
          </p:cNvSpPr>
          <p:nvPr>
            <p:ph sz="half" idx="1"/>
          </p:nvPr>
        </p:nvSpPr>
        <p:spPr/>
        <p:txBody>
          <a:bodyPr/>
          <a:lstStyle/>
          <a:p>
            <a:pPr marL="0" indent="0">
              <a:buNone/>
            </a:pPr>
            <a:r>
              <a:rPr lang="en-US" dirty="0"/>
              <a:t>Linux (</a:t>
            </a:r>
            <a:r>
              <a:rPr lang="en-US" dirty="0" err="1"/>
              <a:t>Debian</a:t>
            </a:r>
            <a:r>
              <a:rPr lang="en-US" dirty="0"/>
              <a:t>)</a:t>
            </a:r>
          </a:p>
          <a:p>
            <a:pPr marL="457200" lvl="1" indent="0">
              <a:buNone/>
            </a:pPr>
            <a:r>
              <a:rPr lang="en-US" sz="2000" dirty="0" err="1">
                <a:latin typeface="Consolas" panose="020B0609020204030204" pitchFamily="49" charset="0"/>
              </a:rPr>
              <a:t>sudo</a:t>
            </a:r>
            <a:r>
              <a:rPr lang="en-US" sz="2000" dirty="0">
                <a:latin typeface="Consolas" panose="020B0609020204030204" pitchFamily="49" charset="0"/>
              </a:rPr>
              <a:t> apt-get install git-all</a:t>
            </a:r>
          </a:p>
          <a:p>
            <a:pPr marL="0" indent="0">
              <a:buNone/>
            </a:pPr>
            <a:r>
              <a:rPr lang="en-US" dirty="0"/>
              <a:t>Linux (Fedora)</a:t>
            </a:r>
          </a:p>
          <a:p>
            <a:pPr marL="457200" lvl="1" indent="0">
              <a:buNone/>
            </a:pPr>
            <a:r>
              <a:rPr lang="en-US" sz="2000" dirty="0" err="1">
                <a:latin typeface="Consolas" panose="020B0609020204030204" pitchFamily="49" charset="0"/>
              </a:rPr>
              <a:t>sudo</a:t>
            </a:r>
            <a:r>
              <a:rPr lang="en-US" sz="2000" dirty="0">
                <a:latin typeface="Consolas" panose="020B0609020204030204" pitchFamily="49" charset="0"/>
              </a:rPr>
              <a:t> yum install git-all</a:t>
            </a:r>
          </a:p>
          <a:p>
            <a:pPr marL="0" indent="0">
              <a:buNone/>
            </a:pPr>
            <a:r>
              <a:rPr lang="en-US" dirty="0"/>
              <a:t>Mac OSX</a:t>
            </a:r>
          </a:p>
          <a:p>
            <a:pPr marL="457200" lvl="1" indent="0">
              <a:buNone/>
            </a:pPr>
            <a:r>
              <a:rPr lang="en-US" i="1" dirty="0">
                <a:hlinkClick r:id="rId2"/>
              </a:rPr>
              <a:t>http://git-scm.com/download/mac</a:t>
            </a:r>
            <a:endParaRPr lang="en-US" dirty="0"/>
          </a:p>
          <a:p>
            <a:pPr marL="457200" lvl="1" indent="0">
              <a:buNone/>
            </a:pPr>
            <a:endParaRPr lang="en-US" dirty="0"/>
          </a:p>
        </p:txBody>
      </p:sp>
      <p:sp>
        <p:nvSpPr>
          <p:cNvPr id="4" name="Content Placeholder 3"/>
          <p:cNvSpPr>
            <a:spLocks noGrp="1"/>
          </p:cNvSpPr>
          <p:nvPr>
            <p:ph sz="half" idx="2"/>
          </p:nvPr>
        </p:nvSpPr>
        <p:spPr/>
        <p:txBody>
          <a:bodyPr/>
          <a:lstStyle/>
          <a:p>
            <a:pPr marL="0" indent="0">
              <a:buNone/>
            </a:pPr>
            <a:r>
              <a:rPr lang="en-US" dirty="0"/>
              <a:t>Windows</a:t>
            </a:r>
          </a:p>
          <a:p>
            <a:pPr marL="457200" lvl="1" indent="0">
              <a:buNone/>
            </a:pPr>
            <a:r>
              <a:rPr lang="en-US" i="1" dirty="0">
                <a:hlinkClick r:id="rId3"/>
              </a:rPr>
              <a:t>http://git-scm.com/download/win</a:t>
            </a:r>
            <a:endParaRPr lang="en-US" dirty="0"/>
          </a:p>
        </p:txBody>
      </p:sp>
      <p:pic>
        <p:nvPicPr>
          <p:cNvPr id="2050" name="Picture 2" descr="Git OS X install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0790" y="4497660"/>
            <a:ext cx="3096419" cy="22454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7062390" y="2848872"/>
            <a:ext cx="3727739" cy="2771525"/>
          </a:xfrm>
          <a:prstGeom prst="rect">
            <a:avLst/>
          </a:prstGeom>
        </p:spPr>
      </p:pic>
    </p:spTree>
    <p:extLst>
      <p:ext uri="{BB962C8B-B14F-4D97-AF65-F5344CB8AC3E}">
        <p14:creationId xmlns:p14="http://schemas.microsoft.com/office/powerpoint/2010/main" val="267899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Setup</a:t>
            </a:r>
          </a:p>
        </p:txBody>
      </p:sp>
      <p:sp>
        <p:nvSpPr>
          <p:cNvPr id="3" name="Content Placeholder 2"/>
          <p:cNvSpPr>
            <a:spLocks noGrp="1"/>
          </p:cNvSpPr>
          <p:nvPr>
            <p:ph idx="1"/>
          </p:nvPr>
        </p:nvSpPr>
        <p:spPr>
          <a:xfrm>
            <a:off x="838200" y="1825625"/>
            <a:ext cx="11115502" cy="4351338"/>
          </a:xfrm>
        </p:spPr>
        <p:txBody>
          <a:bodyPr>
            <a:normAutofit lnSpcReduction="10000"/>
          </a:bodyPr>
          <a:lstStyle/>
          <a:p>
            <a:pPr marL="0" indent="0">
              <a:buNone/>
            </a:pPr>
            <a:r>
              <a:rPr lang="en-US" dirty="0"/>
              <a:t>Identity</a:t>
            </a:r>
          </a:p>
          <a:p>
            <a:pPr marL="457200" lvl="1" indent="0">
              <a:buNone/>
            </a:pPr>
            <a:r>
              <a:rPr lang="en-US" sz="2200" dirty="0">
                <a:latin typeface="Consolas" panose="020B0609020204030204" pitchFamily="49" charset="0"/>
              </a:rPr>
              <a:t>git </a:t>
            </a:r>
            <a:r>
              <a:rPr lang="en-US" sz="2200" dirty="0" err="1">
                <a:latin typeface="Consolas" panose="020B0609020204030204" pitchFamily="49" charset="0"/>
              </a:rPr>
              <a:t>config</a:t>
            </a:r>
            <a:r>
              <a:rPr lang="en-US" sz="2200" dirty="0">
                <a:latin typeface="Consolas" panose="020B0609020204030204" pitchFamily="49" charset="0"/>
              </a:rPr>
              <a:t> --global user.name “Chuck England (</a:t>
            </a:r>
            <a:r>
              <a:rPr lang="en-US" sz="2200" dirty="0" err="1">
                <a:latin typeface="Consolas" panose="020B0609020204030204" pitchFamily="49" charset="0"/>
              </a:rPr>
              <a:t>iStreamPlanet</a:t>
            </a:r>
            <a:r>
              <a:rPr lang="en-US" sz="2200" dirty="0">
                <a:latin typeface="Consolas" panose="020B0609020204030204" pitchFamily="49" charset="0"/>
              </a:rPr>
              <a:t>)"</a:t>
            </a:r>
          </a:p>
          <a:p>
            <a:pPr marL="457200" lvl="1" indent="0">
              <a:buNone/>
            </a:pPr>
            <a:r>
              <a:rPr lang="en-US" sz="2200" dirty="0">
                <a:latin typeface="Consolas" panose="020B0609020204030204" pitchFamily="49" charset="0"/>
              </a:rPr>
              <a:t>git </a:t>
            </a:r>
            <a:r>
              <a:rPr lang="en-US" sz="2200" dirty="0" err="1">
                <a:latin typeface="Consolas" panose="020B0609020204030204" pitchFamily="49" charset="0"/>
              </a:rPr>
              <a:t>config</a:t>
            </a:r>
            <a:r>
              <a:rPr lang="en-US" sz="2200" dirty="0">
                <a:latin typeface="Consolas" panose="020B0609020204030204" pitchFamily="49" charset="0"/>
              </a:rPr>
              <a:t> --global </a:t>
            </a:r>
            <a:r>
              <a:rPr lang="en-US" sz="2200" dirty="0" err="1">
                <a:latin typeface="Consolas" panose="020B0609020204030204" pitchFamily="49" charset="0"/>
              </a:rPr>
              <a:t>user.email</a:t>
            </a:r>
            <a:r>
              <a:rPr lang="en-US" sz="2200" dirty="0">
                <a:latin typeface="Consolas" panose="020B0609020204030204" pitchFamily="49" charset="0"/>
              </a:rPr>
              <a:t> cengland@istreamplanet.com</a:t>
            </a:r>
          </a:p>
          <a:p>
            <a:pPr marL="0" indent="0">
              <a:buNone/>
            </a:pPr>
            <a:endParaRPr lang="en-US" sz="2000" dirty="0"/>
          </a:p>
          <a:p>
            <a:pPr marL="0" indent="0">
              <a:buNone/>
            </a:pPr>
            <a:r>
              <a:rPr lang="en-US" dirty="0"/>
              <a:t>Editor</a:t>
            </a:r>
          </a:p>
          <a:p>
            <a:pPr marL="457200" lvl="1" indent="0">
              <a:buNone/>
            </a:pPr>
            <a:r>
              <a:rPr lang="en-US" sz="2000" dirty="0">
                <a:latin typeface="Consolas" panose="020B0609020204030204" pitchFamily="49" charset="0"/>
              </a:rPr>
              <a:t>git </a:t>
            </a:r>
            <a:r>
              <a:rPr lang="en-US" sz="2000" dirty="0" err="1">
                <a:latin typeface="Consolas" panose="020B0609020204030204" pitchFamily="49" charset="0"/>
              </a:rPr>
              <a:t>config</a:t>
            </a:r>
            <a:r>
              <a:rPr lang="en-US" sz="2000" dirty="0">
                <a:latin typeface="Consolas" panose="020B0609020204030204" pitchFamily="49" charset="0"/>
              </a:rPr>
              <a:t> --global </a:t>
            </a:r>
            <a:r>
              <a:rPr lang="en-US" sz="2000" dirty="0" err="1">
                <a:latin typeface="Consolas" panose="020B0609020204030204" pitchFamily="49" charset="0"/>
              </a:rPr>
              <a:t>core.editor</a:t>
            </a:r>
            <a:r>
              <a:rPr lang="en-US" sz="2000" dirty="0">
                <a:latin typeface="Consolas" panose="020B0609020204030204" pitchFamily="49" charset="0"/>
              </a:rPr>
              <a:t> </a:t>
            </a:r>
            <a:r>
              <a:rPr lang="en-US" sz="2000" dirty="0" err="1">
                <a:latin typeface="Consolas" panose="020B0609020204030204" pitchFamily="49" charset="0"/>
              </a:rPr>
              <a:t>subl</a:t>
            </a:r>
            <a:endParaRPr lang="en-US" sz="2000" dirty="0">
              <a:latin typeface="Consolas" panose="020B0609020204030204" pitchFamily="49" charset="0"/>
            </a:endParaRPr>
          </a:p>
          <a:p>
            <a:pPr marL="457200" lvl="1" indent="0">
              <a:buNone/>
            </a:pPr>
            <a:r>
              <a:rPr lang="en-US" sz="2000" dirty="0">
                <a:latin typeface="Consolas" panose="020B0609020204030204" pitchFamily="49" charset="0"/>
              </a:rPr>
              <a:t>git </a:t>
            </a:r>
            <a:r>
              <a:rPr lang="en-US" sz="2000" dirty="0" err="1">
                <a:latin typeface="Consolas" panose="020B0609020204030204" pitchFamily="49" charset="0"/>
              </a:rPr>
              <a:t>config</a:t>
            </a:r>
            <a:r>
              <a:rPr lang="en-US" sz="2000" dirty="0">
                <a:latin typeface="Consolas" panose="020B0609020204030204" pitchFamily="49" charset="0"/>
              </a:rPr>
              <a:t> --global </a:t>
            </a:r>
            <a:r>
              <a:rPr lang="en-US" sz="2000" dirty="0" err="1">
                <a:latin typeface="Consolas" panose="020B0609020204030204" pitchFamily="49" charset="0"/>
              </a:rPr>
              <a:t>core.editor</a:t>
            </a:r>
            <a:r>
              <a:rPr lang="en-US" sz="2000" dirty="0">
                <a:latin typeface="Consolas" panose="020B0609020204030204" pitchFamily="49" charset="0"/>
              </a:rPr>
              <a:t> "'C:/Program Files (x86)/Notepad++</a:t>
            </a:r>
          </a:p>
          <a:p>
            <a:pPr marL="457200" lvl="1" indent="0">
              <a:buNone/>
            </a:pPr>
            <a:r>
              <a:rPr lang="en-US" sz="2000" dirty="0">
                <a:latin typeface="Consolas" panose="020B0609020204030204" pitchFamily="49" charset="0"/>
              </a:rPr>
              <a:t>                             /notepad++.exe' -</a:t>
            </a:r>
            <a:r>
              <a:rPr lang="en-US" sz="2000" dirty="0" err="1">
                <a:latin typeface="Consolas" panose="020B0609020204030204" pitchFamily="49" charset="0"/>
              </a:rPr>
              <a:t>multiInst</a:t>
            </a:r>
            <a:r>
              <a:rPr lang="en-US" sz="2000" dirty="0">
                <a:latin typeface="Consolas" panose="020B0609020204030204" pitchFamily="49" charset="0"/>
              </a:rPr>
              <a:t> –</a:t>
            </a:r>
            <a:r>
              <a:rPr lang="en-US" sz="2000" dirty="0" err="1">
                <a:latin typeface="Consolas" panose="020B0609020204030204" pitchFamily="49" charset="0"/>
              </a:rPr>
              <a:t>nosession</a:t>
            </a:r>
            <a:r>
              <a:rPr lang="en-US" sz="2000" dirty="0">
                <a:latin typeface="Consolas" panose="020B0609020204030204" pitchFamily="49" charset="0"/>
              </a:rPr>
              <a:t>"</a:t>
            </a:r>
          </a:p>
          <a:p>
            <a:pPr marL="0" indent="0">
              <a:buNone/>
            </a:pPr>
            <a:endParaRPr lang="en-US" sz="2000" dirty="0"/>
          </a:p>
          <a:p>
            <a:pPr marL="0" indent="0">
              <a:buNone/>
            </a:pPr>
            <a:r>
              <a:rPr lang="en-US" dirty="0"/>
              <a:t>Looking up values</a:t>
            </a:r>
          </a:p>
          <a:p>
            <a:pPr marL="457200" lvl="1" indent="0">
              <a:buNone/>
            </a:pPr>
            <a:r>
              <a:rPr lang="en-US" sz="2000" dirty="0">
                <a:latin typeface="Consolas" panose="020B0609020204030204" pitchFamily="49" charset="0"/>
              </a:rPr>
              <a:t>$ git </a:t>
            </a:r>
            <a:r>
              <a:rPr lang="en-US" sz="2000" dirty="0" err="1">
                <a:latin typeface="Consolas" panose="020B0609020204030204" pitchFamily="49" charset="0"/>
              </a:rPr>
              <a:t>config</a:t>
            </a:r>
            <a:r>
              <a:rPr lang="en-US" sz="2000" dirty="0">
                <a:latin typeface="Consolas" panose="020B0609020204030204" pitchFamily="49" charset="0"/>
              </a:rPr>
              <a:t> user.name</a:t>
            </a:r>
          </a:p>
          <a:p>
            <a:pPr marL="457200" lvl="1" indent="0">
              <a:buNone/>
            </a:pPr>
            <a:r>
              <a:rPr lang="en-US" sz="2000" dirty="0">
                <a:latin typeface="Consolas" panose="020B0609020204030204" pitchFamily="49" charset="0"/>
              </a:rPr>
              <a:t>Chuck England (</a:t>
            </a:r>
            <a:r>
              <a:rPr lang="en-US" sz="2000" dirty="0" err="1">
                <a:latin typeface="Consolas" panose="020B0609020204030204" pitchFamily="49" charset="0"/>
              </a:rPr>
              <a:t>iStreamPlanet</a:t>
            </a:r>
            <a:r>
              <a:rPr lang="en-US" sz="2000" dirty="0">
                <a:latin typeface="Consolas" panose="020B0609020204030204" pitchFamily="49" charset="0"/>
              </a:rPr>
              <a:t>)</a:t>
            </a:r>
          </a:p>
        </p:txBody>
      </p:sp>
    </p:spTree>
    <p:extLst>
      <p:ext uri="{BB962C8B-B14F-4D97-AF65-F5344CB8AC3E}">
        <p14:creationId xmlns:p14="http://schemas.microsoft.com/office/powerpoint/2010/main" val="838268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Basics – What data is stored</a:t>
            </a:r>
          </a:p>
        </p:txBody>
      </p:sp>
      <p:pic>
        <p:nvPicPr>
          <p:cNvPr id="3074" name="Picture 2" descr="Storing data as changes to a base version of each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894" y="3551374"/>
            <a:ext cx="7086601"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it stores data as snapshots of the project over ti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129" y="3551482"/>
            <a:ext cx="7186129" cy="27430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387011" y="1690688"/>
            <a:ext cx="7136364" cy="1200329"/>
          </a:xfrm>
          <a:prstGeom prst="rect">
            <a:avLst/>
          </a:prstGeom>
          <a:noFill/>
        </p:spPr>
        <p:txBody>
          <a:bodyPr wrap="square" rtlCol="0">
            <a:spAutoFit/>
          </a:bodyPr>
          <a:lstStyle/>
          <a:p>
            <a:r>
              <a:rPr lang="en-US" sz="2400" dirty="0"/>
              <a:t>Traditional VCSs think about versions as the set of files and the changes (or differences) to those files over time.</a:t>
            </a:r>
          </a:p>
        </p:txBody>
      </p:sp>
      <p:sp>
        <p:nvSpPr>
          <p:cNvPr id="6" name="TextBox 5"/>
          <p:cNvSpPr txBox="1"/>
          <p:nvPr/>
        </p:nvSpPr>
        <p:spPr>
          <a:xfrm>
            <a:off x="2387011" y="1690688"/>
            <a:ext cx="7136364" cy="1200329"/>
          </a:xfrm>
          <a:prstGeom prst="rect">
            <a:avLst/>
          </a:prstGeom>
          <a:noFill/>
        </p:spPr>
        <p:txBody>
          <a:bodyPr wrap="square" rtlCol="0">
            <a:spAutoFit/>
          </a:bodyPr>
          <a:lstStyle/>
          <a:p>
            <a:r>
              <a:rPr lang="en-US" sz="2400" dirty="0"/>
              <a:t>Git creates snapshots of the filesystem. It stores each file in a compressed blob. If the file has not changed, then the same blob is re-used.</a:t>
            </a:r>
          </a:p>
        </p:txBody>
      </p:sp>
    </p:spTree>
    <p:extLst>
      <p:ext uri="{BB962C8B-B14F-4D97-AF65-F5344CB8AC3E}">
        <p14:creationId xmlns:p14="http://schemas.microsoft.com/office/powerpoint/2010/main" val="1410937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2000"/>
                                        <p:tgtEl>
                                          <p:spTgt spid="3074"/>
                                        </p:tgtEl>
                                      </p:cBhvr>
                                    </p:animEffect>
                                    <p:anim calcmode="lin" valueType="num">
                                      <p:cBhvr>
                                        <p:cTn id="14" dur="2000" fill="hold"/>
                                        <p:tgtEl>
                                          <p:spTgt spid="3074"/>
                                        </p:tgtEl>
                                        <p:attrNameLst>
                                          <p:attrName>ppt_w</p:attrName>
                                        </p:attrNameLst>
                                      </p:cBhvr>
                                      <p:tavLst>
                                        <p:tav tm="0" fmla="#ppt_w*sin(2.5*pi*$)">
                                          <p:val>
                                            <p:fltVal val="0"/>
                                          </p:val>
                                        </p:tav>
                                        <p:tav tm="100000">
                                          <p:val>
                                            <p:fltVal val="1"/>
                                          </p:val>
                                        </p:tav>
                                      </p:tavLst>
                                    </p:anim>
                                    <p:anim calcmode="lin" valueType="num">
                                      <p:cBhvr>
                                        <p:cTn id="15" dur="2000" fill="hold"/>
                                        <p:tgtEl>
                                          <p:spTgt spid="3074"/>
                                        </p:tgtEl>
                                        <p:attrNameLst>
                                          <p:attrName>ppt_h</p:attrName>
                                        </p:attrNameLst>
                                      </p:cBhvr>
                                      <p:tavLst>
                                        <p:tav tm="0">
                                          <p:val>
                                            <p:strVal val="#ppt_h"/>
                                          </p:val>
                                        </p:tav>
                                        <p:tav tm="100000">
                                          <p:val>
                                            <p:strVal val="#ppt_h"/>
                                          </p:val>
                                        </p:tav>
                                      </p:tavLst>
                                    </p:anim>
                                  </p:childTnLst>
                                </p:cTn>
                              </p:par>
                              <p:par>
                                <p:cTn id="16" presetID="1" presetClass="exit" presetSubtype="0" fill="hold" grpId="1" nodeType="with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par>
                          <p:cTn id="18" fill="hold">
                            <p:stCondLst>
                              <p:cond delay="2000"/>
                            </p:stCondLst>
                            <p:childTnLst>
                              <p:par>
                                <p:cTn id="19" presetID="1" presetClass="exit" presetSubtype="0" fill="hold" nodeType="afterEffect">
                                  <p:stCondLst>
                                    <p:cond delay="0"/>
                                  </p:stCondLst>
                                  <p:childTnLst>
                                    <p:set>
                                      <p:cBhvr>
                                        <p:cTn id="20" dur="1" fill="hold">
                                          <p:stCondLst>
                                            <p:cond delay="0"/>
                                          </p:stCondLst>
                                        </p:cTn>
                                        <p:tgtEl>
                                          <p:spTgt spid="3074"/>
                                        </p:tgtEl>
                                        <p:attrNameLst>
                                          <p:attrName>style.visibility</p:attrName>
                                        </p:attrNameLst>
                                      </p:cBhvr>
                                      <p:to>
                                        <p:strVal val="hidden"/>
                                      </p:to>
                                    </p:set>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0"/>
                                          </p:stCondLst>
                                        </p:cTn>
                                        <p:tgtEl>
                                          <p:spTgt spid="307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 A Short Note About SHA-1 Hashing</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A lot of people become concerned at some point that they will, by random happenstance, have two objects in their repository that hash to the same SHA-1 value. What then?</a:t>
            </a:r>
          </a:p>
          <a:p>
            <a:pPr marL="0" indent="0">
              <a:buNone/>
            </a:pPr>
            <a:endParaRPr lang="en-US" dirty="0"/>
          </a:p>
          <a:p>
            <a:pPr marL="0" indent="0">
              <a:buNone/>
            </a:pPr>
            <a:r>
              <a:rPr lang="en-US" dirty="0"/>
              <a:t>If you do happen to commit an object that hashes to the same SHA-1 value as a previous object in your repository, Git will see the previous object already in your Git database and </a:t>
            </a:r>
            <a:r>
              <a:rPr lang="en-US" b="1" dirty="0"/>
              <a:t>assume it was already written</a:t>
            </a:r>
            <a:r>
              <a:rPr lang="en-US" dirty="0"/>
              <a:t>. If you try to check out that object again at some point, </a:t>
            </a:r>
            <a:r>
              <a:rPr lang="en-US" b="1" dirty="0"/>
              <a:t>you’ll always get the data of the first object</a:t>
            </a:r>
            <a:r>
              <a:rPr lang="en-US" dirty="0"/>
              <a:t>.</a:t>
            </a:r>
          </a:p>
          <a:p>
            <a:pPr marL="0" indent="0">
              <a:buNone/>
            </a:pPr>
            <a:endParaRPr lang="en-US" dirty="0"/>
          </a:p>
          <a:p>
            <a:pPr marL="0" indent="0">
              <a:buNone/>
            </a:pPr>
            <a:r>
              <a:rPr lang="en-US" dirty="0"/>
              <a:t>However, you should be aware of how ridiculously unlikely this scenario is. The SHA-1 digest is 20 bytes or 160 bits. The number of randomly hashed objects needed to ensure a 50% probability of a single collision is about 280 (the formula for determining collision probability is p = (n(n-1)/2) * (1/2^160)). 280 is 1.2 x 1024 or 1 million billion </a:t>
            </a:r>
            <a:r>
              <a:rPr lang="en-US" dirty="0" err="1"/>
              <a:t>billion</a:t>
            </a:r>
            <a:r>
              <a:rPr lang="en-US" dirty="0"/>
              <a:t>. That’s 1,200 times the number of grains of sand on the earth.</a:t>
            </a:r>
          </a:p>
          <a:p>
            <a:pPr marL="0" indent="0">
              <a:buNone/>
            </a:pPr>
            <a:endParaRPr lang="en-US" dirty="0"/>
          </a:p>
          <a:p>
            <a:pPr marL="0" indent="0">
              <a:buNone/>
            </a:pPr>
            <a:r>
              <a:rPr lang="en-US" dirty="0"/>
              <a:t>Here’s an example to give you an idea of what it would take to get a SHA-1 collision. If all 6.5 billion humans on Earth were programming, and every second, each one was producing code that was the equivalent of the entire Linux kernel history (3.6 million Git objects) and pushing it into one enormous Git repository, it would take roughly 2 years until that repository contained enough objects to have a 50% probability of a single SHA-1 object collision. A higher probability exists that every member of your programming team will be attacked and killed by wolves in unrelated incidents on the same night.</a:t>
            </a:r>
          </a:p>
        </p:txBody>
      </p:sp>
    </p:spTree>
    <p:extLst>
      <p:ext uri="{BB962C8B-B14F-4D97-AF65-F5344CB8AC3E}">
        <p14:creationId xmlns:p14="http://schemas.microsoft.com/office/powerpoint/2010/main" val="372201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half" idx="1"/>
          </p:nvPr>
        </p:nvSpPr>
        <p:spPr/>
        <p:txBody>
          <a:bodyPr>
            <a:normAutofit fontScale="55000" lnSpcReduction="20000"/>
          </a:bodyPr>
          <a:lstStyle/>
          <a:p>
            <a:r>
              <a:rPr lang="en-US" dirty="0"/>
              <a:t>Create a repo</a:t>
            </a:r>
          </a:p>
          <a:p>
            <a:pPr lvl="1"/>
            <a:r>
              <a:rPr lang="en-US" dirty="0" err="1"/>
              <a:t>Init</a:t>
            </a:r>
            <a:endParaRPr lang="en-US" dirty="0"/>
          </a:p>
          <a:p>
            <a:pPr lvl="1"/>
            <a:r>
              <a:rPr lang="en-US" dirty="0"/>
              <a:t>Clone</a:t>
            </a:r>
          </a:p>
          <a:p>
            <a:pPr lvl="1"/>
            <a:r>
              <a:rPr lang="en-US" dirty="0" err="1"/>
              <a:t>Config</a:t>
            </a:r>
            <a:endParaRPr lang="en-US" dirty="0"/>
          </a:p>
          <a:p>
            <a:r>
              <a:rPr lang="en-US" dirty="0"/>
              <a:t>Working with Source Files</a:t>
            </a:r>
          </a:p>
          <a:p>
            <a:pPr lvl="1"/>
            <a:r>
              <a:rPr lang="en-US" dirty="0"/>
              <a:t>Status</a:t>
            </a:r>
          </a:p>
          <a:p>
            <a:pPr lvl="1"/>
            <a:r>
              <a:rPr lang="en-US" dirty="0"/>
              <a:t>Add</a:t>
            </a:r>
          </a:p>
          <a:p>
            <a:pPr lvl="1"/>
            <a:r>
              <a:rPr lang="en-US" dirty="0"/>
              <a:t>Commit</a:t>
            </a:r>
          </a:p>
          <a:p>
            <a:pPr lvl="1"/>
            <a:r>
              <a:rPr lang="en-US" dirty="0"/>
              <a:t>Reset</a:t>
            </a:r>
          </a:p>
          <a:p>
            <a:pPr lvl="1"/>
            <a:r>
              <a:rPr lang="en-US" dirty="0"/>
              <a:t>Branch</a:t>
            </a:r>
          </a:p>
          <a:p>
            <a:pPr lvl="1"/>
            <a:r>
              <a:rPr lang="en-US" dirty="0"/>
              <a:t>Log</a:t>
            </a:r>
          </a:p>
          <a:p>
            <a:pPr lvl="1"/>
            <a:r>
              <a:rPr lang="en-US" dirty="0"/>
              <a:t>Diff</a:t>
            </a:r>
          </a:p>
          <a:p>
            <a:pPr lvl="1"/>
            <a:r>
              <a:rPr lang="en-US" dirty="0" err="1"/>
              <a:t>Mv</a:t>
            </a:r>
            <a:endParaRPr lang="en-US" dirty="0"/>
          </a:p>
          <a:p>
            <a:pPr lvl="1"/>
            <a:r>
              <a:rPr lang="en-US" dirty="0"/>
              <a:t>Rm</a:t>
            </a:r>
          </a:p>
          <a:p>
            <a:pPr lvl="1"/>
            <a:r>
              <a:rPr lang="en-US" dirty="0"/>
              <a:t>Stash</a:t>
            </a:r>
          </a:p>
          <a:p>
            <a:pPr lvl="1"/>
            <a:r>
              <a:rPr lang="en-US" dirty="0"/>
              <a:t>Tag (and annotated tags)</a:t>
            </a:r>
          </a:p>
        </p:txBody>
      </p:sp>
      <p:sp>
        <p:nvSpPr>
          <p:cNvPr id="4" name="Content Placeholder 3"/>
          <p:cNvSpPr>
            <a:spLocks noGrp="1"/>
          </p:cNvSpPr>
          <p:nvPr>
            <p:ph sz="half" idx="2"/>
          </p:nvPr>
        </p:nvSpPr>
        <p:spPr/>
        <p:txBody>
          <a:bodyPr>
            <a:normAutofit fontScale="55000" lnSpcReduction="20000"/>
          </a:bodyPr>
          <a:lstStyle/>
          <a:p>
            <a:r>
              <a:rPr lang="en-US" dirty="0"/>
              <a:t>GitHub</a:t>
            </a:r>
          </a:p>
          <a:p>
            <a:pPr lvl="1"/>
            <a:r>
              <a:rPr lang="en-US" dirty="0"/>
              <a:t>Push</a:t>
            </a:r>
          </a:p>
          <a:p>
            <a:pPr lvl="1"/>
            <a:r>
              <a:rPr lang="en-US" dirty="0"/>
              <a:t>Pull</a:t>
            </a:r>
          </a:p>
          <a:p>
            <a:pPr lvl="1"/>
            <a:r>
              <a:rPr lang="en-US" dirty="0"/>
              <a:t>Code Review</a:t>
            </a:r>
          </a:p>
          <a:p>
            <a:r>
              <a:rPr lang="en-US" dirty="0"/>
              <a:t>Process</a:t>
            </a:r>
          </a:p>
          <a:p>
            <a:pPr lvl="1"/>
            <a:r>
              <a:rPr lang="en-US" dirty="0"/>
              <a:t>Setup</a:t>
            </a:r>
          </a:p>
          <a:p>
            <a:pPr lvl="1"/>
            <a:r>
              <a:rPr lang="en-US" dirty="0"/>
              <a:t>Workflow</a:t>
            </a:r>
          </a:p>
          <a:p>
            <a:pPr lvl="1"/>
            <a:r>
              <a:rPr lang="en-US" dirty="0"/>
              <a:t>Working with Others</a:t>
            </a:r>
          </a:p>
          <a:p>
            <a:r>
              <a:rPr lang="en-US" dirty="0"/>
              <a:t>Advanced</a:t>
            </a:r>
          </a:p>
          <a:p>
            <a:pPr lvl="1"/>
            <a:r>
              <a:rPr lang="en-US" dirty="0"/>
              <a:t>Patch</a:t>
            </a:r>
          </a:p>
          <a:p>
            <a:pPr lvl="1"/>
            <a:r>
              <a:rPr lang="en-US" dirty="0"/>
              <a:t>Cherry-Pick</a:t>
            </a:r>
          </a:p>
          <a:p>
            <a:pPr lvl="1"/>
            <a:r>
              <a:rPr lang="en-US" dirty="0"/>
              <a:t>Blame</a:t>
            </a:r>
          </a:p>
          <a:p>
            <a:pPr lvl="1"/>
            <a:r>
              <a:rPr lang="en-US" dirty="0"/>
              <a:t>Bisect</a:t>
            </a:r>
          </a:p>
          <a:p>
            <a:pPr lvl="1"/>
            <a:r>
              <a:rPr lang="en-US" dirty="0"/>
              <a:t>Submodules</a:t>
            </a:r>
          </a:p>
          <a:p>
            <a:r>
              <a:rPr lang="en-US" dirty="0"/>
              <a:t>Under the covers</a:t>
            </a:r>
          </a:p>
          <a:p>
            <a:pPr lvl="1"/>
            <a:r>
              <a:rPr lang="en-US" dirty="0"/>
              <a:t>Repo</a:t>
            </a:r>
          </a:p>
          <a:p>
            <a:pPr lvl="1"/>
            <a:r>
              <a:rPr lang="en-US" dirty="0"/>
              <a:t>Log</a:t>
            </a:r>
          </a:p>
          <a:p>
            <a:pPr lvl="1"/>
            <a:r>
              <a:rPr lang="en-US" dirty="0" err="1"/>
              <a:t>RefLog</a:t>
            </a:r>
            <a:endParaRPr lang="en-US" dirty="0"/>
          </a:p>
          <a:p>
            <a:pPr lvl="1"/>
            <a:r>
              <a:rPr lang="en-US" dirty="0"/>
              <a:t>Show</a:t>
            </a:r>
          </a:p>
          <a:p>
            <a:pPr lvl="1"/>
            <a:r>
              <a:rPr lang="en-US"/>
              <a:t>Cat-File</a:t>
            </a:r>
            <a:endParaRPr lang="en-US" dirty="0"/>
          </a:p>
        </p:txBody>
      </p:sp>
    </p:spTree>
    <p:extLst>
      <p:ext uri="{BB962C8B-B14F-4D97-AF65-F5344CB8AC3E}">
        <p14:creationId xmlns:p14="http://schemas.microsoft.com/office/powerpoint/2010/main" val="521169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Repo</a:t>
            </a:r>
          </a:p>
        </p:txBody>
      </p:sp>
      <p:sp>
        <p:nvSpPr>
          <p:cNvPr id="3" name="Content Placeholder 2"/>
          <p:cNvSpPr>
            <a:spLocks noGrp="1"/>
          </p:cNvSpPr>
          <p:nvPr>
            <p:ph sz="half" idx="1"/>
          </p:nvPr>
        </p:nvSpPr>
        <p:spPr/>
        <p:txBody>
          <a:bodyPr>
            <a:normAutofit fontScale="92500" lnSpcReduction="10000"/>
          </a:bodyPr>
          <a:lstStyle/>
          <a:p>
            <a:r>
              <a:rPr lang="en-US" dirty="0"/>
              <a:t>git </a:t>
            </a:r>
            <a:r>
              <a:rPr lang="en-US" dirty="0" err="1"/>
              <a:t>init</a:t>
            </a:r>
            <a:endParaRPr lang="en-US" dirty="0"/>
          </a:p>
          <a:p>
            <a:pPr lvl="1"/>
            <a:r>
              <a:rPr lang="en-US" dirty="0"/>
              <a:t>(see above, you are done!)</a:t>
            </a:r>
          </a:p>
          <a:p>
            <a:endParaRPr lang="en-US" dirty="0"/>
          </a:p>
          <a:p>
            <a:r>
              <a:rPr lang="en-US" dirty="0"/>
              <a:t>Git works on you local box</a:t>
            </a:r>
          </a:p>
          <a:p>
            <a:pPr lvl="1"/>
            <a:r>
              <a:rPr lang="en-US" dirty="0"/>
              <a:t>Servers are ways to share code</a:t>
            </a:r>
          </a:p>
        </p:txBody>
      </p:sp>
      <p:sp>
        <p:nvSpPr>
          <p:cNvPr id="4" name="Content Placeholder 3"/>
          <p:cNvSpPr>
            <a:spLocks noGrp="1"/>
          </p:cNvSpPr>
          <p:nvPr>
            <p:ph sz="half" idx="2"/>
          </p:nvPr>
        </p:nvSpPr>
        <p:spPr/>
        <p:txBody>
          <a:bodyPr>
            <a:normAutofit fontScale="92500" lnSpcReduction="10000"/>
          </a:bodyPr>
          <a:lstStyle/>
          <a:p>
            <a:r>
              <a:rPr lang="en-US" dirty="0"/>
              <a:t>git clone {git URL}</a:t>
            </a:r>
          </a:p>
          <a:p>
            <a:pPr lvl="1"/>
            <a:r>
              <a:rPr lang="en-US" dirty="0"/>
              <a:t>SSH </a:t>
            </a:r>
          </a:p>
          <a:p>
            <a:pPr lvl="2"/>
            <a:r>
              <a:rPr lang="en-US" sz="1800" dirty="0" err="1">
                <a:hlinkClick r:id="rId2"/>
              </a:rPr>
              <a:t>git@github.com:Company</a:t>
            </a:r>
            <a:r>
              <a:rPr lang="en-US" sz="1800" dirty="0">
                <a:hlinkClick r:id="rId2"/>
              </a:rPr>
              <a:t>/</a:t>
            </a:r>
            <a:r>
              <a:rPr lang="en-US" sz="1800" dirty="0" err="1">
                <a:hlinkClick r:id="rId2"/>
              </a:rPr>
              <a:t>Project.git</a:t>
            </a:r>
            <a:endParaRPr lang="en-US" sz="1800" dirty="0"/>
          </a:p>
          <a:p>
            <a:pPr lvl="1"/>
            <a:r>
              <a:rPr lang="en-US" dirty="0"/>
              <a:t>HTTPS</a:t>
            </a:r>
          </a:p>
          <a:p>
            <a:pPr lvl="2"/>
            <a:r>
              <a:rPr lang="en-US" sz="1800" dirty="0">
                <a:hlinkClick r:id="rId3"/>
              </a:rPr>
              <a:t>https://github.com/Company/Project.git</a:t>
            </a:r>
            <a:endParaRPr lang="en-US" sz="1800" dirty="0"/>
          </a:p>
          <a:p>
            <a:pPr lvl="1"/>
            <a:r>
              <a:rPr lang="en-US" dirty="0"/>
              <a:t>../../local/path</a:t>
            </a:r>
          </a:p>
          <a:p>
            <a:endParaRPr lang="en-US" dirty="0"/>
          </a:p>
          <a:p>
            <a:r>
              <a:rPr lang="en-US" dirty="0"/>
              <a:t>GitHub has great instructions on how-to create SSH keys for both Windows and Linux</a:t>
            </a:r>
          </a:p>
          <a:p>
            <a:pPr lvl="1"/>
            <a:r>
              <a:rPr lang="en-US" dirty="0"/>
              <a:t>In GitHub, click on your profile picture and choose “Settings”, then click the “SSH keys” tab</a:t>
            </a:r>
          </a:p>
        </p:txBody>
      </p:sp>
    </p:spTree>
    <p:extLst>
      <p:ext uri="{BB962C8B-B14F-4D97-AF65-F5344CB8AC3E}">
        <p14:creationId xmlns:p14="http://schemas.microsoft.com/office/powerpoint/2010/main" val="370684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 Basics</a:t>
            </a:r>
          </a:p>
        </p:txBody>
      </p:sp>
      <p:sp>
        <p:nvSpPr>
          <p:cNvPr id="3" name="Content Placeholder 2"/>
          <p:cNvSpPr>
            <a:spLocks noGrp="1"/>
          </p:cNvSpPr>
          <p:nvPr>
            <p:ph sz="half" idx="1"/>
          </p:nvPr>
        </p:nvSpPr>
        <p:spPr/>
        <p:txBody>
          <a:bodyPr>
            <a:normAutofit fontScale="92500" lnSpcReduction="20000"/>
          </a:bodyPr>
          <a:lstStyle/>
          <a:p>
            <a:r>
              <a:rPr lang="en-US" dirty="0"/>
              <a:t>Create your working folder</a:t>
            </a:r>
          </a:p>
          <a:p>
            <a:pPr marL="457200" lvl="1" indent="0">
              <a:buNone/>
            </a:pPr>
            <a:r>
              <a:rPr lang="en-US" dirty="0" err="1"/>
              <a:t>git</a:t>
            </a:r>
            <a:r>
              <a:rPr lang="en-US" dirty="0"/>
              <a:t> clone from existing repo</a:t>
            </a:r>
          </a:p>
          <a:p>
            <a:pPr marL="457200" lvl="1" indent="0">
              <a:buNone/>
            </a:pPr>
            <a:r>
              <a:rPr lang="en-US" dirty="0" err="1"/>
              <a:t>git</a:t>
            </a:r>
            <a:r>
              <a:rPr lang="en-US" dirty="0"/>
              <a:t> </a:t>
            </a:r>
            <a:r>
              <a:rPr lang="en-US" dirty="0" err="1"/>
              <a:t>init</a:t>
            </a:r>
            <a:r>
              <a:rPr lang="en-US" dirty="0"/>
              <a:t> to start a brand new repo</a:t>
            </a:r>
          </a:p>
          <a:p>
            <a:endParaRPr lang="en-US" dirty="0"/>
          </a:p>
          <a:p>
            <a:r>
              <a:rPr lang="en-US" dirty="0"/>
              <a:t>Make changes to you repo</a:t>
            </a:r>
          </a:p>
          <a:p>
            <a:pPr marL="457200" lvl="1" indent="0">
              <a:buNone/>
            </a:pPr>
            <a:r>
              <a:rPr lang="en-US" dirty="0"/>
              <a:t>Add or update files</a:t>
            </a:r>
          </a:p>
          <a:p>
            <a:pPr marL="457200" lvl="1" indent="0">
              <a:buNone/>
            </a:pPr>
            <a:r>
              <a:rPr lang="en-US" dirty="0" err="1"/>
              <a:t>git</a:t>
            </a:r>
            <a:r>
              <a:rPr lang="en-US" dirty="0"/>
              <a:t> add . to stage the changes</a:t>
            </a:r>
          </a:p>
          <a:p>
            <a:pPr marL="457200" lvl="1" indent="0">
              <a:buNone/>
            </a:pPr>
            <a:r>
              <a:rPr lang="en-US" dirty="0" err="1"/>
              <a:t>git</a:t>
            </a:r>
            <a:r>
              <a:rPr lang="en-US" dirty="0"/>
              <a:t> commit to add them to the repo</a:t>
            </a:r>
          </a:p>
          <a:p>
            <a:endParaRPr lang="en-US" dirty="0"/>
          </a:p>
          <a:p>
            <a:r>
              <a:rPr lang="en-US" dirty="0"/>
              <a:t>Undo</a:t>
            </a:r>
          </a:p>
          <a:p>
            <a:pPr marL="457200" lvl="1" indent="0">
              <a:buNone/>
            </a:pPr>
            <a:r>
              <a:rPr lang="en-US" dirty="0" err="1"/>
              <a:t>git</a:t>
            </a:r>
            <a:r>
              <a:rPr lang="en-US" dirty="0"/>
              <a:t> checkout - file/path/</a:t>
            </a:r>
          </a:p>
          <a:p>
            <a:pPr marL="457200" lvl="1" indent="0">
              <a:buNone/>
            </a:pPr>
            <a:r>
              <a:rPr lang="en-US" dirty="0" err="1"/>
              <a:t>git</a:t>
            </a:r>
            <a:r>
              <a:rPr lang="en-US" dirty="0"/>
              <a:t> reset aa78</a:t>
            </a:r>
          </a:p>
          <a:p>
            <a:pPr lvl="1"/>
            <a:endParaRPr lang="en-US" dirty="0"/>
          </a:p>
        </p:txBody>
      </p:sp>
      <p:sp>
        <p:nvSpPr>
          <p:cNvPr id="4" name="Content Placeholder 3"/>
          <p:cNvSpPr>
            <a:spLocks noGrp="1"/>
          </p:cNvSpPr>
          <p:nvPr>
            <p:ph sz="half" idx="2"/>
          </p:nvPr>
        </p:nvSpPr>
        <p:spPr>
          <a:xfrm>
            <a:off x="6172200" y="1825625"/>
            <a:ext cx="5338212" cy="4351338"/>
          </a:xfrm>
        </p:spPr>
        <p:txBody>
          <a:bodyPr>
            <a:normAutofit fontScale="92500" lnSpcReduction="20000"/>
          </a:bodyPr>
          <a:lstStyle/>
          <a:p>
            <a:r>
              <a:rPr lang="en-US" dirty="0"/>
              <a:t>Review you changes</a:t>
            </a:r>
          </a:p>
          <a:p>
            <a:pPr marL="457200" lvl="1" indent="0">
              <a:buNone/>
            </a:pPr>
            <a:r>
              <a:rPr lang="en-US" dirty="0" err="1"/>
              <a:t>git</a:t>
            </a:r>
            <a:r>
              <a:rPr lang="en-US" dirty="0"/>
              <a:t> log --format=</a:t>
            </a:r>
            <a:r>
              <a:rPr lang="en-US" dirty="0" err="1"/>
              <a:t>oneline</a:t>
            </a:r>
            <a:r>
              <a:rPr lang="en-US" dirty="0"/>
              <a:t> </a:t>
            </a:r>
            <a:r>
              <a:rPr lang="en-US" dirty="0" err="1"/>
              <a:t>master..HEAD</a:t>
            </a:r>
            <a:endParaRPr lang="en-US" dirty="0"/>
          </a:p>
          <a:p>
            <a:pPr marL="457200" lvl="1" indent="0">
              <a:buNone/>
            </a:pPr>
            <a:r>
              <a:rPr lang="en-US" dirty="0" err="1"/>
              <a:t>git</a:t>
            </a:r>
            <a:r>
              <a:rPr lang="en-US" dirty="0"/>
              <a:t> show dd27</a:t>
            </a:r>
            <a:r>
              <a:rPr lang="en-US" dirty="0">
                <a:solidFill>
                  <a:schemeClr val="bg1">
                    <a:lumMod val="65000"/>
                  </a:schemeClr>
                </a:solidFill>
              </a:rPr>
              <a:t>312ab34</a:t>
            </a:r>
            <a:r>
              <a:rPr lang="en-US" dirty="0">
                <a:solidFill>
                  <a:schemeClr val="bg1">
                    <a:lumMod val="85000"/>
                  </a:schemeClr>
                </a:solidFill>
              </a:rPr>
              <a:t>df771e…</a:t>
            </a:r>
          </a:p>
          <a:p>
            <a:pPr marL="457200" lvl="1" indent="0">
              <a:buNone/>
            </a:pPr>
            <a:r>
              <a:rPr lang="en-US" dirty="0" err="1"/>
              <a:t>git</a:t>
            </a:r>
            <a:r>
              <a:rPr lang="en-US" dirty="0"/>
              <a:t> diff aa78..dd27</a:t>
            </a:r>
          </a:p>
        </p:txBody>
      </p:sp>
    </p:spTree>
    <p:extLst>
      <p:ext uri="{BB962C8B-B14F-4D97-AF65-F5344CB8AC3E}">
        <p14:creationId xmlns:p14="http://schemas.microsoft.com/office/powerpoint/2010/main" val="384113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 Branches</a:t>
            </a:r>
          </a:p>
        </p:txBody>
      </p:sp>
      <p:sp>
        <p:nvSpPr>
          <p:cNvPr id="3" name="Content Placeholder 2"/>
          <p:cNvSpPr>
            <a:spLocks noGrp="1"/>
          </p:cNvSpPr>
          <p:nvPr>
            <p:ph sz="half" idx="1"/>
          </p:nvPr>
        </p:nvSpPr>
        <p:spPr/>
        <p:txBody>
          <a:bodyPr>
            <a:normAutofit/>
          </a:bodyPr>
          <a:lstStyle/>
          <a:p>
            <a:r>
              <a:rPr lang="en-US" dirty="0"/>
              <a:t>Branches are light-weight</a:t>
            </a:r>
          </a:p>
          <a:p>
            <a:pPr marL="457200" lvl="1" indent="0">
              <a:buNone/>
            </a:pPr>
            <a:r>
              <a:rPr lang="en-US" dirty="0" err="1"/>
              <a:t>git</a:t>
            </a:r>
            <a:r>
              <a:rPr lang="en-US" dirty="0"/>
              <a:t> branch shows your local branches</a:t>
            </a:r>
          </a:p>
          <a:p>
            <a:pPr marL="457200" lvl="1" indent="0">
              <a:buNone/>
            </a:pPr>
            <a:r>
              <a:rPr lang="en-US" dirty="0" err="1"/>
              <a:t>git</a:t>
            </a:r>
            <a:r>
              <a:rPr lang="en-US" dirty="0"/>
              <a:t> branch [name] [start-point]</a:t>
            </a:r>
          </a:p>
          <a:p>
            <a:pPr marL="457200" lvl="1" indent="0">
              <a:buNone/>
            </a:pPr>
            <a:endParaRPr lang="en-US" dirty="0"/>
          </a:p>
          <a:p>
            <a:pPr marL="457200" lvl="1" indent="0">
              <a:buNone/>
            </a:pPr>
            <a:r>
              <a:rPr lang="en-US" dirty="0" err="1"/>
              <a:t>git</a:t>
            </a:r>
            <a:r>
              <a:rPr lang="en-US" dirty="0"/>
              <a:t> checkout -b [name]</a:t>
            </a:r>
          </a:p>
          <a:p>
            <a:pPr marL="457200" lvl="1" indent="0">
              <a:buNone/>
            </a:pPr>
            <a:endParaRPr lang="en-US" dirty="0"/>
          </a:p>
          <a:p>
            <a:r>
              <a:rPr lang="en-US" dirty="0"/>
              <a:t>When done, delete the branch</a:t>
            </a:r>
          </a:p>
          <a:p>
            <a:pPr marL="457200" lvl="1" indent="0">
              <a:buNone/>
            </a:pPr>
            <a:r>
              <a:rPr lang="en-US" dirty="0" err="1"/>
              <a:t>git</a:t>
            </a:r>
            <a:r>
              <a:rPr lang="en-US" dirty="0"/>
              <a:t> branch -d [name] (or -D to force)</a:t>
            </a:r>
          </a:p>
        </p:txBody>
      </p:sp>
      <p:sp>
        <p:nvSpPr>
          <p:cNvPr id="4" name="Content Placeholder 3"/>
          <p:cNvSpPr>
            <a:spLocks noGrp="1"/>
          </p:cNvSpPr>
          <p:nvPr>
            <p:ph sz="half" idx="2"/>
          </p:nvPr>
        </p:nvSpPr>
        <p:spPr/>
        <p:txBody>
          <a:bodyPr>
            <a:normAutofit/>
          </a:bodyPr>
          <a:lstStyle/>
          <a:p>
            <a:r>
              <a:rPr lang="en-US" dirty="0"/>
              <a:t>Branch names</a:t>
            </a:r>
          </a:p>
          <a:p>
            <a:pPr lvl="1"/>
            <a:r>
              <a:rPr lang="en-US" dirty="0"/>
              <a:t>Use the format [use]/[name]</a:t>
            </a:r>
          </a:p>
          <a:p>
            <a:pPr lvl="1"/>
            <a:endParaRPr lang="en-US" dirty="0"/>
          </a:p>
          <a:p>
            <a:r>
              <a:rPr lang="en-US" dirty="0"/>
              <a:t>Examples:</a:t>
            </a:r>
          </a:p>
          <a:p>
            <a:pPr marL="457200" lvl="1" indent="0">
              <a:buNone/>
            </a:pPr>
            <a:r>
              <a:rPr lang="en-US" dirty="0"/>
              <a:t>feature/drm-104	Feature DRM-104</a:t>
            </a:r>
          </a:p>
          <a:p>
            <a:pPr marL="457200" lvl="1" indent="0">
              <a:buNone/>
            </a:pPr>
            <a:r>
              <a:rPr lang="en-US" dirty="0"/>
              <a:t>task/drm-7	Task DRM-7</a:t>
            </a:r>
          </a:p>
          <a:p>
            <a:pPr marL="457200" lvl="1" indent="0">
              <a:buNone/>
            </a:pPr>
            <a:r>
              <a:rPr lang="en-US" dirty="0"/>
              <a:t>fix/2273		Fix for Bug 2273</a:t>
            </a:r>
          </a:p>
          <a:p>
            <a:pPr marL="457200" lvl="1" indent="0">
              <a:buNone/>
            </a:pPr>
            <a:r>
              <a:rPr lang="en-US" dirty="0"/>
              <a:t>junk/test-merge	Throwaway</a:t>
            </a:r>
          </a:p>
          <a:p>
            <a:pPr marL="457200" lvl="1" indent="0">
              <a:buNone/>
            </a:pPr>
            <a:r>
              <a:rPr lang="en-US" dirty="0" err="1"/>
              <a:t>sb</a:t>
            </a:r>
            <a:r>
              <a:rPr lang="en-US" dirty="0"/>
              <a:t>/chuck-fix2b	Sandbox for fix2b</a:t>
            </a:r>
          </a:p>
          <a:p>
            <a:pPr marL="457200" lvl="1" indent="0">
              <a:buNone/>
            </a:pPr>
            <a:endParaRPr lang="en-US" dirty="0"/>
          </a:p>
        </p:txBody>
      </p:sp>
    </p:spTree>
    <p:extLst>
      <p:ext uri="{BB962C8B-B14F-4D97-AF65-F5344CB8AC3E}">
        <p14:creationId xmlns:p14="http://schemas.microsoft.com/office/powerpoint/2010/main" val="345459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 Basics</a:t>
            </a:r>
          </a:p>
        </p:txBody>
      </p:sp>
      <p:sp>
        <p:nvSpPr>
          <p:cNvPr id="3" name="Content Placeholder 2"/>
          <p:cNvSpPr>
            <a:spLocks noGrp="1"/>
          </p:cNvSpPr>
          <p:nvPr>
            <p:ph sz="half" idx="1"/>
          </p:nvPr>
        </p:nvSpPr>
        <p:spPr/>
        <p:txBody>
          <a:bodyPr>
            <a:normAutofit/>
          </a:bodyPr>
          <a:lstStyle/>
          <a:p>
            <a:r>
              <a:rPr lang="en-US" dirty="0"/>
              <a:t>Create your working folder</a:t>
            </a:r>
          </a:p>
          <a:p>
            <a:pPr marL="457200" lvl="1" indent="0">
              <a:buNone/>
            </a:pPr>
            <a:r>
              <a:rPr lang="en-US" dirty="0" err="1"/>
              <a:t>git</a:t>
            </a:r>
            <a:r>
              <a:rPr lang="en-US" dirty="0"/>
              <a:t> clone from existing repo</a:t>
            </a:r>
          </a:p>
          <a:p>
            <a:pPr marL="457200" lvl="1" indent="0">
              <a:buNone/>
            </a:pPr>
            <a:r>
              <a:rPr lang="en-US" dirty="0" err="1"/>
              <a:t>git</a:t>
            </a:r>
            <a:r>
              <a:rPr lang="en-US" dirty="0"/>
              <a:t> </a:t>
            </a:r>
            <a:r>
              <a:rPr lang="en-US" dirty="0" err="1"/>
              <a:t>init</a:t>
            </a:r>
            <a:r>
              <a:rPr lang="en-US" dirty="0"/>
              <a:t> to start a brand new repo</a:t>
            </a:r>
          </a:p>
          <a:p>
            <a:endParaRPr lang="en-US" dirty="0"/>
          </a:p>
          <a:p>
            <a:r>
              <a:rPr lang="en-US" dirty="0"/>
              <a:t>Make changes to you repo</a:t>
            </a:r>
          </a:p>
          <a:p>
            <a:pPr marL="457200" lvl="1" indent="0">
              <a:buNone/>
            </a:pPr>
            <a:r>
              <a:rPr lang="en-US" dirty="0"/>
              <a:t>Add or update files</a:t>
            </a:r>
          </a:p>
          <a:p>
            <a:pPr marL="457200" lvl="1" indent="0">
              <a:buNone/>
            </a:pPr>
            <a:r>
              <a:rPr lang="en-US" dirty="0" err="1"/>
              <a:t>git</a:t>
            </a:r>
            <a:r>
              <a:rPr lang="en-US" dirty="0"/>
              <a:t> add to stage the changes</a:t>
            </a:r>
          </a:p>
          <a:p>
            <a:pPr marL="457200" lvl="1" indent="0">
              <a:buNone/>
            </a:pPr>
            <a:r>
              <a:rPr lang="en-US" dirty="0" err="1"/>
              <a:t>git</a:t>
            </a:r>
            <a:r>
              <a:rPr lang="en-US" dirty="0"/>
              <a:t> commit to add them to the repo</a:t>
            </a:r>
          </a:p>
          <a:p>
            <a:pPr lvl="1"/>
            <a:endParaRPr lang="en-US" dirty="0"/>
          </a:p>
        </p:txBody>
      </p:sp>
      <p:sp>
        <p:nvSpPr>
          <p:cNvPr id="4" name="Content Placeholder 3"/>
          <p:cNvSpPr>
            <a:spLocks noGrp="1"/>
          </p:cNvSpPr>
          <p:nvPr>
            <p:ph sz="half" idx="2"/>
          </p:nvPr>
        </p:nvSpPr>
        <p:spPr/>
        <p:txBody>
          <a:bodyPr>
            <a:normAutofit/>
          </a:bodyPr>
          <a:lstStyle/>
          <a:p>
            <a:r>
              <a:rPr lang="en-US" dirty="0"/>
              <a:t>Working with remotes</a:t>
            </a:r>
          </a:p>
          <a:p>
            <a:pPr lvl="1"/>
            <a:r>
              <a:rPr lang="en-US" dirty="0"/>
              <a:t>Add a remote to your repo</a:t>
            </a:r>
          </a:p>
          <a:p>
            <a:pPr lvl="1"/>
            <a:endParaRPr lang="en-US" dirty="0"/>
          </a:p>
        </p:txBody>
      </p:sp>
    </p:spTree>
    <p:extLst>
      <p:ext uri="{BB962C8B-B14F-4D97-AF65-F5344CB8AC3E}">
        <p14:creationId xmlns:p14="http://schemas.microsoft.com/office/powerpoint/2010/main" val="3415013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VCS and why would you want one?</a:t>
            </a:r>
          </a:p>
        </p:txBody>
      </p:sp>
      <p:sp>
        <p:nvSpPr>
          <p:cNvPr id="3" name="Content Placeholder 2"/>
          <p:cNvSpPr>
            <a:spLocks noGrp="1"/>
          </p:cNvSpPr>
          <p:nvPr>
            <p:ph idx="1"/>
          </p:nvPr>
        </p:nvSpPr>
        <p:spPr>
          <a:xfrm>
            <a:off x="838200" y="1825625"/>
            <a:ext cx="6567872" cy="4351338"/>
          </a:xfrm>
        </p:spPr>
        <p:txBody>
          <a:bodyPr vert="horz" lIns="91440" tIns="45720" rIns="91440" bIns="45720" rtlCol="0" anchor="t">
            <a:normAutofit fontScale="85000" lnSpcReduction="20000"/>
          </a:bodyPr>
          <a:lstStyle/>
          <a:p>
            <a:r>
              <a:rPr lang="en-US" dirty="0"/>
              <a:t>Management of source documents</a:t>
            </a:r>
          </a:p>
          <a:p>
            <a:pPr lvl="1"/>
            <a:r>
              <a:rPr lang="en-US" dirty="0"/>
              <a:t>NOT binaries (there are some strategies to handle this)</a:t>
            </a:r>
            <a:endParaRPr lang="en-US" dirty="0">
              <a:cs typeface="Calibri"/>
            </a:endParaRPr>
          </a:p>
          <a:p>
            <a:r>
              <a:rPr lang="en-US" dirty="0"/>
              <a:t>Organization</a:t>
            </a:r>
          </a:p>
          <a:p>
            <a:pPr lvl="1"/>
            <a:r>
              <a:rPr lang="en-US" dirty="0"/>
              <a:t>Access for developers, build machines, etc.</a:t>
            </a:r>
          </a:p>
          <a:p>
            <a:pPr lvl="1"/>
            <a:r>
              <a:rPr lang="en-US" dirty="0"/>
              <a:t>Separation of problem domains, deliverables, assets</a:t>
            </a:r>
          </a:p>
          <a:p>
            <a:r>
              <a:rPr lang="en-US" dirty="0"/>
              <a:t>Feature and maintenance management</a:t>
            </a:r>
          </a:p>
          <a:p>
            <a:pPr lvl="1"/>
            <a:r>
              <a:rPr lang="en-US" dirty="0"/>
              <a:t>Team – distributed access and controls</a:t>
            </a:r>
          </a:p>
          <a:p>
            <a:pPr lvl="1"/>
            <a:r>
              <a:rPr lang="en-US" dirty="0"/>
              <a:t>Isolation of new code</a:t>
            </a:r>
          </a:p>
          <a:p>
            <a:pPr lvl="1"/>
            <a:r>
              <a:rPr lang="en-US" dirty="0"/>
              <a:t>Integrate on schedule or acceptance</a:t>
            </a:r>
          </a:p>
          <a:p>
            <a:r>
              <a:rPr lang="en-US" dirty="0"/>
              <a:t>Release management</a:t>
            </a:r>
          </a:p>
          <a:p>
            <a:pPr lvl="1"/>
            <a:r>
              <a:rPr lang="en-US" dirty="0"/>
              <a:t>Delivery of specific features</a:t>
            </a:r>
          </a:p>
          <a:p>
            <a:pPr lvl="1"/>
            <a:r>
              <a:rPr lang="en-US" dirty="0"/>
              <a:t>Version management</a:t>
            </a:r>
          </a:p>
          <a:p>
            <a:pPr lvl="1"/>
            <a:r>
              <a:rPr lang="en-US" dirty="0"/>
              <a:t>Ability to find the exact source for a build</a:t>
            </a:r>
          </a:p>
        </p:txBody>
      </p:sp>
    </p:spTree>
    <p:extLst>
      <p:ext uri="{BB962C8B-B14F-4D97-AF65-F5344CB8AC3E}">
        <p14:creationId xmlns:p14="http://schemas.microsoft.com/office/powerpoint/2010/main" val="3771802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80">
                                          <p:stCondLst>
                                            <p:cond delay="0"/>
                                          </p:stCondLst>
                                        </p:cTn>
                                        <p:tgtEl>
                                          <p:spTgt spid="3">
                                            <p:txEl>
                                              <p:pRg st="1" end="1"/>
                                            </p:txEl>
                                          </p:spTgt>
                                        </p:tgtEl>
                                      </p:cBhvr>
                                    </p:animEffect>
                                    <p:anim calcmode="lin" valueType="num">
                                      <p:cBhvr>
                                        <p:cTn id="1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1" end="1"/>
                                            </p:txEl>
                                          </p:spTgt>
                                        </p:tgtEl>
                                      </p:cBhvr>
                                      <p:to x="100000" y="60000"/>
                                    </p:animScale>
                                    <p:animScale>
                                      <p:cBhvr>
                                        <p:cTn id="19" dur="166" decel="50000">
                                          <p:stCondLst>
                                            <p:cond delay="676"/>
                                          </p:stCondLst>
                                        </p:cTn>
                                        <p:tgtEl>
                                          <p:spTgt spid="3">
                                            <p:txEl>
                                              <p:pRg st="1" end="1"/>
                                            </p:txEl>
                                          </p:spTgt>
                                        </p:tgtEl>
                                      </p:cBhvr>
                                      <p:to x="100000" y="100000"/>
                                    </p:animScale>
                                    <p:animScale>
                                      <p:cBhvr>
                                        <p:cTn id="20" dur="26">
                                          <p:stCondLst>
                                            <p:cond delay="1312"/>
                                          </p:stCondLst>
                                        </p:cTn>
                                        <p:tgtEl>
                                          <p:spTgt spid="3">
                                            <p:txEl>
                                              <p:pRg st="1" end="1"/>
                                            </p:txEl>
                                          </p:spTgt>
                                        </p:tgtEl>
                                      </p:cBhvr>
                                      <p:to x="100000" y="80000"/>
                                    </p:animScale>
                                    <p:animScale>
                                      <p:cBhvr>
                                        <p:cTn id="21" dur="166" decel="50000">
                                          <p:stCondLst>
                                            <p:cond delay="1338"/>
                                          </p:stCondLst>
                                        </p:cTn>
                                        <p:tgtEl>
                                          <p:spTgt spid="3">
                                            <p:txEl>
                                              <p:pRg st="1" end="1"/>
                                            </p:txEl>
                                          </p:spTgt>
                                        </p:tgtEl>
                                      </p:cBhvr>
                                      <p:to x="100000" y="100000"/>
                                    </p:animScale>
                                    <p:animScale>
                                      <p:cBhvr>
                                        <p:cTn id="22" dur="26">
                                          <p:stCondLst>
                                            <p:cond delay="1642"/>
                                          </p:stCondLst>
                                        </p:cTn>
                                        <p:tgtEl>
                                          <p:spTgt spid="3">
                                            <p:txEl>
                                              <p:pRg st="1" end="1"/>
                                            </p:txEl>
                                          </p:spTgt>
                                        </p:tgtEl>
                                      </p:cBhvr>
                                      <p:to x="100000" y="90000"/>
                                    </p:animScale>
                                    <p:animScale>
                                      <p:cBhvr>
                                        <p:cTn id="23" dur="166" decel="50000">
                                          <p:stCondLst>
                                            <p:cond delay="1668"/>
                                          </p:stCondLst>
                                        </p:cTn>
                                        <p:tgtEl>
                                          <p:spTgt spid="3">
                                            <p:txEl>
                                              <p:pRg st="1" end="1"/>
                                            </p:txEl>
                                          </p:spTgt>
                                        </p:tgtEl>
                                      </p:cBhvr>
                                      <p:to x="100000" y="100000"/>
                                    </p:animScale>
                                    <p:animScale>
                                      <p:cBhvr>
                                        <p:cTn id="24" dur="26">
                                          <p:stCondLst>
                                            <p:cond delay="1808"/>
                                          </p:stCondLst>
                                        </p:cTn>
                                        <p:tgtEl>
                                          <p:spTgt spid="3">
                                            <p:txEl>
                                              <p:pRg st="1" end="1"/>
                                            </p:txEl>
                                          </p:spTgt>
                                        </p:tgtEl>
                                      </p:cBhvr>
                                      <p:to x="100000" y="95000"/>
                                    </p:animScale>
                                    <p:animScale>
                                      <p:cBhvr>
                                        <p:cTn id="25" dur="166" decel="50000">
                                          <p:stCondLst>
                                            <p:cond delay="1834"/>
                                          </p:stCondLst>
                                        </p:cTn>
                                        <p:tgtEl>
                                          <p:spTgt spid="3">
                                            <p:txEl>
                                              <p:pRg st="1" end="1"/>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left)">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wipe(left)">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 calcmode="lin" valueType="num">
                                      <p:cBhvr>
                                        <p:cTn id="56"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nodeType="click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anim calcmode="lin" valueType="num">
                                      <p:cBhvr>
                                        <p:cTn id="64"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5"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6"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7" dur="1000"/>
                                        <p:tgtEl>
                                          <p:spTgt spid="3">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1" presetClass="entr" presetSubtype="0" fill="hold" nodeType="clickEffect">
                                  <p:stCondLst>
                                    <p:cond delay="0"/>
                                  </p:stCondLst>
                                  <p:childTnLst>
                                    <p:set>
                                      <p:cBhvr>
                                        <p:cTn id="71" dur="1" fill="hold">
                                          <p:stCondLst>
                                            <p:cond delay="0"/>
                                          </p:stCondLst>
                                        </p:cTn>
                                        <p:tgtEl>
                                          <p:spTgt spid="3">
                                            <p:txEl>
                                              <p:pRg st="8" end="8"/>
                                            </p:txEl>
                                          </p:spTgt>
                                        </p:tgtEl>
                                        <p:attrNameLst>
                                          <p:attrName>style.visibility</p:attrName>
                                        </p:attrNameLst>
                                      </p:cBhvr>
                                      <p:to>
                                        <p:strVal val="visible"/>
                                      </p:to>
                                    </p:set>
                                    <p:anim calcmode="lin" valueType="num">
                                      <p:cBhvr>
                                        <p:cTn id="72"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3"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74"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75" dur="1000"/>
                                        <p:tgtEl>
                                          <p:spTgt spid="3">
                                            <p:txEl>
                                              <p:pRg st="8" end="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3">
                                            <p:txEl>
                                              <p:pRg st="9" end="9"/>
                                            </p:txEl>
                                          </p:spTgt>
                                        </p:tgtEl>
                                        <p:attrNameLst>
                                          <p:attrName>style.visibility</p:attrName>
                                        </p:attrNameLst>
                                      </p:cBhvr>
                                      <p:to>
                                        <p:strVal val="visible"/>
                                      </p:to>
                                    </p:set>
                                    <p:animEffect transition="in" filter="wipe(left)">
                                      <p:cBhvr>
                                        <p:cTn id="80" dur="500"/>
                                        <p:tgtEl>
                                          <p:spTgt spid="3">
                                            <p:txEl>
                                              <p:pRg st="9" end="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1" presetClass="entr" presetSubtype="0" fill="hold" nodeType="clickEffect">
                                  <p:stCondLst>
                                    <p:cond delay="0"/>
                                  </p:stCondLst>
                                  <p:childTnLst>
                                    <p:set>
                                      <p:cBhvr>
                                        <p:cTn id="84" dur="1" fill="hold">
                                          <p:stCondLst>
                                            <p:cond delay="0"/>
                                          </p:stCondLst>
                                        </p:cTn>
                                        <p:tgtEl>
                                          <p:spTgt spid="3">
                                            <p:txEl>
                                              <p:pRg st="10" end="10"/>
                                            </p:txEl>
                                          </p:spTgt>
                                        </p:tgtEl>
                                        <p:attrNameLst>
                                          <p:attrName>style.visibility</p:attrName>
                                        </p:attrNameLst>
                                      </p:cBhvr>
                                      <p:to>
                                        <p:strVal val="visible"/>
                                      </p:to>
                                    </p:set>
                                    <p:anim calcmode="lin" valueType="num">
                                      <p:cBhvr>
                                        <p:cTn id="85"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86"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87"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88" dur="1000"/>
                                        <p:tgtEl>
                                          <p:spTgt spid="3">
                                            <p:txEl>
                                              <p:pRg st="10" end="1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1" presetClass="entr" presetSubtype="0" fill="hold" nodeType="clickEffect">
                                  <p:stCondLst>
                                    <p:cond delay="0"/>
                                  </p:stCondLst>
                                  <p:childTnLst>
                                    <p:set>
                                      <p:cBhvr>
                                        <p:cTn id="92" dur="1" fill="hold">
                                          <p:stCondLst>
                                            <p:cond delay="0"/>
                                          </p:stCondLst>
                                        </p:cTn>
                                        <p:tgtEl>
                                          <p:spTgt spid="3">
                                            <p:txEl>
                                              <p:pRg st="11" end="11"/>
                                            </p:txEl>
                                          </p:spTgt>
                                        </p:tgtEl>
                                        <p:attrNameLst>
                                          <p:attrName>style.visibility</p:attrName>
                                        </p:attrNameLst>
                                      </p:cBhvr>
                                      <p:to>
                                        <p:strVal val="visible"/>
                                      </p:to>
                                    </p:set>
                                    <p:anim calcmode="lin" valueType="num">
                                      <p:cBhvr>
                                        <p:cTn id="93" dur="1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94" dur="1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95" dur="1000" fill="hold"/>
                                        <p:tgtEl>
                                          <p:spTgt spid="3">
                                            <p:txEl>
                                              <p:pRg st="11" end="11"/>
                                            </p:txEl>
                                          </p:spTgt>
                                        </p:tgtEl>
                                        <p:attrNameLst>
                                          <p:attrName>style.rotation</p:attrName>
                                        </p:attrNameLst>
                                      </p:cBhvr>
                                      <p:tavLst>
                                        <p:tav tm="0">
                                          <p:val>
                                            <p:fltVal val="90"/>
                                          </p:val>
                                        </p:tav>
                                        <p:tav tm="100000">
                                          <p:val>
                                            <p:fltVal val="0"/>
                                          </p:val>
                                        </p:tav>
                                      </p:tavLst>
                                    </p:anim>
                                    <p:animEffect transition="in" filter="fade">
                                      <p:cBhvr>
                                        <p:cTn id="96" dur="1000"/>
                                        <p:tgtEl>
                                          <p:spTgt spid="3">
                                            <p:txEl>
                                              <p:pRg st="11" end="1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1" presetClass="entr" presetSubtype="0" fill="hold" nodeType="clickEffect">
                                  <p:stCondLst>
                                    <p:cond delay="0"/>
                                  </p:stCondLst>
                                  <p:childTnLst>
                                    <p:set>
                                      <p:cBhvr>
                                        <p:cTn id="100" dur="1" fill="hold">
                                          <p:stCondLst>
                                            <p:cond delay="0"/>
                                          </p:stCondLst>
                                        </p:cTn>
                                        <p:tgtEl>
                                          <p:spTgt spid="3">
                                            <p:txEl>
                                              <p:pRg st="12" end="12"/>
                                            </p:txEl>
                                          </p:spTgt>
                                        </p:tgtEl>
                                        <p:attrNameLst>
                                          <p:attrName>style.visibility</p:attrName>
                                        </p:attrNameLst>
                                      </p:cBhvr>
                                      <p:to>
                                        <p:strVal val="visible"/>
                                      </p:to>
                                    </p:set>
                                    <p:anim calcmode="lin" valueType="num">
                                      <p:cBhvr>
                                        <p:cTn id="101" dur="10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102" dur="10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103" dur="1000" fill="hold"/>
                                        <p:tgtEl>
                                          <p:spTgt spid="3">
                                            <p:txEl>
                                              <p:pRg st="12" end="12"/>
                                            </p:txEl>
                                          </p:spTgt>
                                        </p:tgtEl>
                                        <p:attrNameLst>
                                          <p:attrName>style.rotation</p:attrName>
                                        </p:attrNameLst>
                                      </p:cBhvr>
                                      <p:tavLst>
                                        <p:tav tm="0">
                                          <p:val>
                                            <p:fltVal val="90"/>
                                          </p:val>
                                        </p:tav>
                                        <p:tav tm="100000">
                                          <p:val>
                                            <p:fltVal val="0"/>
                                          </p:val>
                                        </p:tav>
                                      </p:tavLst>
                                    </p:anim>
                                    <p:animEffect transition="in" filter="fade">
                                      <p:cBhvr>
                                        <p:cTn id="104"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Lots of VCS to choose from:</a:t>
            </a:r>
          </a:p>
        </p:txBody>
      </p:sp>
      <p:pic>
        <p:nvPicPr>
          <p:cNvPr id="2052" name="Picture 4" descr="https://tse1.mm.bing.net/th?&amp;id=OIP.Me45e2da6cf30edd4f9d3785d6ac5b620o0&amp;w=203&amp;h=100&amp;c=0&amp;pid=1.9&amp;rs=0&amp;p=0&amp;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28192"/>
            <a:ext cx="1933575"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www.realwire.com/ibank/Perforce%20RGB%20COL%20MASTER%20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842" y="1563411"/>
            <a:ext cx="2849958" cy="109728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www.clearvision-cm.com/wp-content/uploads/2013/08/IBM-rationa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3141" y="4480702"/>
            <a:ext cx="1878634" cy="173388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blog.e-nnov.fr/wp-content/uploads/2014/10/logo-subvers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87344" y="1690688"/>
            <a:ext cx="1904689" cy="1644382"/>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siliconangle.com/files/2013/05/git-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9257" y="1583936"/>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mindmajix.com/wp-content/uploads/2014/09/orchard-tfs.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36965" y="4409589"/>
            <a:ext cx="3077956" cy="1730793"/>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tse3.mm.bing.net/th?id=OIP.M1a2df94a7697211665dd514850b48415o0&amp;pid=1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6601" y="3144310"/>
            <a:ext cx="2857500" cy="590551"/>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http://3.bp.blogspot.com/-2ldQ_-SSTBU/UeAFOiFp5dI/AAAAAAAABV4/3bPd44Muj94/s1600/Vaul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2033" y="5190315"/>
            <a:ext cx="2726773" cy="1200525"/>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http://i447.photobucket.com/albums/qq194/akadruid/hs090415_09405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09592" y="5606705"/>
            <a:ext cx="1560582" cy="784135"/>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http://www.tasktop.com/sites/default/files/styles/large/public/starteam_logo.png?itok=AB-ZW5b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23916" y="3771089"/>
            <a:ext cx="1266825" cy="14192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12"/>
          <a:stretch>
            <a:fillRect/>
          </a:stretch>
        </p:blipFill>
        <p:spPr>
          <a:xfrm>
            <a:off x="234261" y="3176419"/>
            <a:ext cx="2989467" cy="1036751"/>
          </a:xfrm>
          <a:prstGeom prst="rect">
            <a:avLst/>
          </a:prstGeom>
        </p:spPr>
      </p:pic>
    </p:spTree>
    <p:extLst>
      <p:ext uri="{BB962C8B-B14F-4D97-AF65-F5344CB8AC3E}">
        <p14:creationId xmlns:p14="http://schemas.microsoft.com/office/powerpoint/2010/main" val="420635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1+#ppt_w/2"/>
                                          </p:val>
                                        </p:tav>
                                        <p:tav tm="100000">
                                          <p:val>
                                            <p:strVal val="#ppt_x"/>
                                          </p:val>
                                        </p:tav>
                                      </p:tavLst>
                                    </p:anim>
                                    <p:anim calcmode="lin" valueType="num">
                                      <p:cBhvr additive="base">
                                        <p:cTn id="8" dur="500" fill="hold"/>
                                        <p:tgtEl>
                                          <p:spTgt spid="2052"/>
                                        </p:tgtEl>
                                        <p:attrNameLst>
                                          <p:attrName>ppt_y</p:attrName>
                                        </p:attrNameLst>
                                      </p:cBhvr>
                                      <p:tavLst>
                                        <p:tav tm="0">
                                          <p:val>
                                            <p:strVal val="#ppt_y"/>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060"/>
                                        </p:tgtEl>
                                        <p:attrNameLst>
                                          <p:attrName>style.visibility</p:attrName>
                                        </p:attrNameLst>
                                      </p:cBhvr>
                                      <p:to>
                                        <p:strVal val="visible"/>
                                      </p:to>
                                    </p:set>
                                    <p:anim calcmode="lin" valueType="num">
                                      <p:cBhvr additive="base">
                                        <p:cTn id="11" dur="500" fill="hold"/>
                                        <p:tgtEl>
                                          <p:spTgt spid="2060"/>
                                        </p:tgtEl>
                                        <p:attrNameLst>
                                          <p:attrName>ppt_x</p:attrName>
                                        </p:attrNameLst>
                                      </p:cBhvr>
                                      <p:tavLst>
                                        <p:tav tm="0">
                                          <p:val>
                                            <p:strVal val="0-#ppt_w/2"/>
                                          </p:val>
                                        </p:tav>
                                        <p:tav tm="100000">
                                          <p:val>
                                            <p:strVal val="#ppt_x"/>
                                          </p:val>
                                        </p:tav>
                                      </p:tavLst>
                                    </p:anim>
                                    <p:anim calcmode="lin" valueType="num">
                                      <p:cBhvr additive="base">
                                        <p:cTn id="12" dur="500" fill="hold"/>
                                        <p:tgtEl>
                                          <p:spTgt spid="2060"/>
                                        </p:tgtEl>
                                        <p:attrNameLst>
                                          <p:attrName>ppt_y</p:attrName>
                                        </p:attrNameLst>
                                      </p:cBhvr>
                                      <p:tavLst>
                                        <p:tav tm="0">
                                          <p:val>
                                            <p:strVal val="1+#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2062"/>
                                        </p:tgtEl>
                                        <p:attrNameLst>
                                          <p:attrName>style.visibility</p:attrName>
                                        </p:attrNameLst>
                                      </p:cBhvr>
                                      <p:to>
                                        <p:strVal val="visible"/>
                                      </p:to>
                                    </p:set>
                                    <p:anim calcmode="lin" valueType="num">
                                      <p:cBhvr additive="base">
                                        <p:cTn id="15" dur="500" fill="hold"/>
                                        <p:tgtEl>
                                          <p:spTgt spid="2062"/>
                                        </p:tgtEl>
                                        <p:attrNameLst>
                                          <p:attrName>ppt_x</p:attrName>
                                        </p:attrNameLst>
                                      </p:cBhvr>
                                      <p:tavLst>
                                        <p:tav tm="0">
                                          <p:val>
                                            <p:strVal val="1+#ppt_w/2"/>
                                          </p:val>
                                        </p:tav>
                                        <p:tav tm="100000">
                                          <p:val>
                                            <p:strVal val="#ppt_x"/>
                                          </p:val>
                                        </p:tav>
                                      </p:tavLst>
                                    </p:anim>
                                    <p:anim calcmode="lin" valueType="num">
                                      <p:cBhvr additive="base">
                                        <p:cTn id="16" dur="500" fill="hold"/>
                                        <p:tgtEl>
                                          <p:spTgt spid="2062"/>
                                        </p:tgtEl>
                                        <p:attrNameLst>
                                          <p:attrName>ppt_y</p:attrName>
                                        </p:attrNameLst>
                                      </p:cBhvr>
                                      <p:tavLst>
                                        <p:tav tm="0">
                                          <p:val>
                                            <p:strVal val="0-#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064"/>
                                        </p:tgtEl>
                                        <p:attrNameLst>
                                          <p:attrName>style.visibility</p:attrName>
                                        </p:attrNameLst>
                                      </p:cBhvr>
                                      <p:to>
                                        <p:strVal val="visible"/>
                                      </p:to>
                                    </p:set>
                                    <p:anim calcmode="lin" valueType="num">
                                      <p:cBhvr additive="base">
                                        <p:cTn id="19" dur="500" fill="hold"/>
                                        <p:tgtEl>
                                          <p:spTgt spid="2064"/>
                                        </p:tgtEl>
                                        <p:attrNameLst>
                                          <p:attrName>ppt_x</p:attrName>
                                        </p:attrNameLst>
                                      </p:cBhvr>
                                      <p:tavLst>
                                        <p:tav tm="0">
                                          <p:val>
                                            <p:strVal val="1+#ppt_w/2"/>
                                          </p:val>
                                        </p:tav>
                                        <p:tav tm="100000">
                                          <p:val>
                                            <p:strVal val="#ppt_x"/>
                                          </p:val>
                                        </p:tav>
                                      </p:tavLst>
                                    </p:anim>
                                    <p:anim calcmode="lin" valueType="num">
                                      <p:cBhvr additive="base">
                                        <p:cTn id="20" dur="500" fill="hold"/>
                                        <p:tgtEl>
                                          <p:spTgt spid="2064"/>
                                        </p:tgtEl>
                                        <p:attrNameLst>
                                          <p:attrName>ppt_y</p:attrName>
                                        </p:attrNameLst>
                                      </p:cBhvr>
                                      <p:tavLst>
                                        <p:tav tm="0">
                                          <p:val>
                                            <p:strVal val="#ppt_y"/>
                                          </p:val>
                                        </p:tav>
                                        <p:tav tm="100000">
                                          <p:val>
                                            <p:strVal val="#ppt_y"/>
                                          </p:val>
                                        </p:tav>
                                      </p:tavLst>
                                    </p:anim>
                                  </p:childTnLst>
                                </p:cTn>
                              </p:par>
                              <p:par>
                                <p:cTn id="21" presetID="42" presetClass="entr" presetSubtype="0" fill="hold" nodeType="withEffect">
                                  <p:stCondLst>
                                    <p:cond delay="600"/>
                                  </p:stCondLst>
                                  <p:childTnLst>
                                    <p:set>
                                      <p:cBhvr>
                                        <p:cTn id="22" dur="1" fill="hold">
                                          <p:stCondLst>
                                            <p:cond delay="0"/>
                                          </p:stCondLst>
                                        </p:cTn>
                                        <p:tgtEl>
                                          <p:spTgt spid="2066"/>
                                        </p:tgtEl>
                                        <p:attrNameLst>
                                          <p:attrName>style.visibility</p:attrName>
                                        </p:attrNameLst>
                                      </p:cBhvr>
                                      <p:to>
                                        <p:strVal val="visible"/>
                                      </p:to>
                                    </p:set>
                                    <p:animEffect transition="in" filter="fade">
                                      <p:cBhvr>
                                        <p:cTn id="23" dur="1800"/>
                                        <p:tgtEl>
                                          <p:spTgt spid="2066"/>
                                        </p:tgtEl>
                                      </p:cBhvr>
                                    </p:animEffect>
                                    <p:anim calcmode="lin" valueType="num">
                                      <p:cBhvr>
                                        <p:cTn id="24" dur="1800" fill="hold"/>
                                        <p:tgtEl>
                                          <p:spTgt spid="2066"/>
                                        </p:tgtEl>
                                        <p:attrNameLst>
                                          <p:attrName>ppt_x</p:attrName>
                                        </p:attrNameLst>
                                      </p:cBhvr>
                                      <p:tavLst>
                                        <p:tav tm="0">
                                          <p:val>
                                            <p:strVal val="#ppt_x"/>
                                          </p:val>
                                        </p:tav>
                                        <p:tav tm="100000">
                                          <p:val>
                                            <p:strVal val="#ppt_x"/>
                                          </p:val>
                                        </p:tav>
                                      </p:tavLst>
                                    </p:anim>
                                    <p:anim calcmode="lin" valueType="num">
                                      <p:cBhvr>
                                        <p:cTn id="25" dur="1800" fill="hold"/>
                                        <p:tgtEl>
                                          <p:spTgt spid="2066"/>
                                        </p:tgtEl>
                                        <p:attrNameLst>
                                          <p:attrName>ppt_y</p:attrName>
                                        </p:attrNameLst>
                                      </p:cBhvr>
                                      <p:tavLst>
                                        <p:tav tm="0">
                                          <p:val>
                                            <p:strVal val="#ppt_y+.1"/>
                                          </p:val>
                                        </p:tav>
                                        <p:tav tm="100000">
                                          <p:val>
                                            <p:strVal val="#ppt_y"/>
                                          </p:val>
                                        </p:tav>
                                      </p:tavLst>
                                    </p:anim>
                                  </p:childTnLst>
                                </p:cTn>
                              </p:par>
                              <p:par>
                                <p:cTn id="26" presetID="16" presetClass="entr" presetSubtype="21" fill="hold" nodeType="withEffect">
                                  <p:stCondLst>
                                    <p:cond delay="300"/>
                                  </p:stCondLst>
                                  <p:childTnLst>
                                    <p:set>
                                      <p:cBhvr>
                                        <p:cTn id="27" dur="1" fill="hold">
                                          <p:stCondLst>
                                            <p:cond delay="0"/>
                                          </p:stCondLst>
                                        </p:cTn>
                                        <p:tgtEl>
                                          <p:spTgt spid="2068"/>
                                        </p:tgtEl>
                                        <p:attrNameLst>
                                          <p:attrName>style.visibility</p:attrName>
                                        </p:attrNameLst>
                                      </p:cBhvr>
                                      <p:to>
                                        <p:strVal val="visible"/>
                                      </p:to>
                                    </p:set>
                                    <p:animEffect transition="in" filter="barn(inVertical)">
                                      <p:cBhvr>
                                        <p:cTn id="28" dur="1600"/>
                                        <p:tgtEl>
                                          <p:spTgt spid="2068"/>
                                        </p:tgtEl>
                                      </p:cBhvr>
                                    </p:animEffect>
                                  </p:childTnLst>
                                </p:cTn>
                              </p:par>
                              <p:par>
                                <p:cTn id="29" presetID="45" presetClass="entr" presetSubtype="0" fill="hold" nodeType="withEffect">
                                  <p:stCondLst>
                                    <p:cond delay="0"/>
                                  </p:stCondLst>
                                  <p:childTnLst>
                                    <p:set>
                                      <p:cBhvr>
                                        <p:cTn id="30" dur="1" fill="hold">
                                          <p:stCondLst>
                                            <p:cond delay="0"/>
                                          </p:stCondLst>
                                        </p:cTn>
                                        <p:tgtEl>
                                          <p:spTgt spid="2072"/>
                                        </p:tgtEl>
                                        <p:attrNameLst>
                                          <p:attrName>style.visibility</p:attrName>
                                        </p:attrNameLst>
                                      </p:cBhvr>
                                      <p:to>
                                        <p:strVal val="visible"/>
                                      </p:to>
                                    </p:set>
                                    <p:animEffect transition="in" filter="fade">
                                      <p:cBhvr>
                                        <p:cTn id="31" dur="2000"/>
                                        <p:tgtEl>
                                          <p:spTgt spid="2072"/>
                                        </p:tgtEl>
                                      </p:cBhvr>
                                    </p:animEffect>
                                    <p:anim calcmode="lin" valueType="num">
                                      <p:cBhvr>
                                        <p:cTn id="32" dur="2000" fill="hold"/>
                                        <p:tgtEl>
                                          <p:spTgt spid="2072"/>
                                        </p:tgtEl>
                                        <p:attrNameLst>
                                          <p:attrName>ppt_w</p:attrName>
                                        </p:attrNameLst>
                                      </p:cBhvr>
                                      <p:tavLst>
                                        <p:tav tm="0" fmla="#ppt_w*sin(2.5*pi*$)">
                                          <p:val>
                                            <p:fltVal val="0"/>
                                          </p:val>
                                        </p:tav>
                                        <p:tav tm="100000">
                                          <p:val>
                                            <p:fltVal val="1"/>
                                          </p:val>
                                        </p:tav>
                                      </p:tavLst>
                                    </p:anim>
                                    <p:anim calcmode="lin" valueType="num">
                                      <p:cBhvr>
                                        <p:cTn id="33" dur="2000" fill="hold"/>
                                        <p:tgtEl>
                                          <p:spTgt spid="2072"/>
                                        </p:tgtEl>
                                        <p:attrNameLst>
                                          <p:attrName>ppt_h</p:attrName>
                                        </p:attrNameLst>
                                      </p:cBhvr>
                                      <p:tavLst>
                                        <p:tav tm="0">
                                          <p:val>
                                            <p:strVal val="#ppt_h"/>
                                          </p:val>
                                        </p:tav>
                                        <p:tav tm="100000">
                                          <p:val>
                                            <p:strVal val="#ppt_h"/>
                                          </p:val>
                                        </p:tav>
                                      </p:tavLst>
                                    </p:anim>
                                  </p:childTnLst>
                                </p:cTn>
                              </p:par>
                              <p:par>
                                <p:cTn id="34" presetID="14" presetClass="entr" presetSubtype="10" fill="hold" nodeType="withEffect">
                                  <p:stCondLst>
                                    <p:cond delay="0"/>
                                  </p:stCondLst>
                                  <p:childTnLst>
                                    <p:set>
                                      <p:cBhvr>
                                        <p:cTn id="35" dur="1" fill="hold">
                                          <p:stCondLst>
                                            <p:cond delay="0"/>
                                          </p:stCondLst>
                                        </p:cTn>
                                        <p:tgtEl>
                                          <p:spTgt spid="2076"/>
                                        </p:tgtEl>
                                        <p:attrNameLst>
                                          <p:attrName>style.visibility</p:attrName>
                                        </p:attrNameLst>
                                      </p:cBhvr>
                                      <p:to>
                                        <p:strVal val="visible"/>
                                      </p:to>
                                    </p:set>
                                    <p:animEffect transition="in" filter="randombar(horizontal)">
                                      <p:cBhvr>
                                        <p:cTn id="36" dur="1700"/>
                                        <p:tgtEl>
                                          <p:spTgt spid="2076"/>
                                        </p:tgtEl>
                                      </p:cBhvr>
                                    </p:animEffect>
                                  </p:childTnLst>
                                </p:cTn>
                              </p:par>
                              <p:par>
                                <p:cTn id="37" presetID="53" presetClass="entr" presetSubtype="16" fill="hold" nodeType="withEffect">
                                  <p:stCondLst>
                                    <p:cond delay="0"/>
                                  </p:stCondLst>
                                  <p:childTnLst>
                                    <p:set>
                                      <p:cBhvr>
                                        <p:cTn id="38" dur="1" fill="hold">
                                          <p:stCondLst>
                                            <p:cond delay="0"/>
                                          </p:stCondLst>
                                        </p:cTn>
                                        <p:tgtEl>
                                          <p:spTgt spid="2078"/>
                                        </p:tgtEl>
                                        <p:attrNameLst>
                                          <p:attrName>style.visibility</p:attrName>
                                        </p:attrNameLst>
                                      </p:cBhvr>
                                      <p:to>
                                        <p:strVal val="visible"/>
                                      </p:to>
                                    </p:set>
                                    <p:anim calcmode="lin" valueType="num">
                                      <p:cBhvr>
                                        <p:cTn id="39" dur="500" fill="hold"/>
                                        <p:tgtEl>
                                          <p:spTgt spid="2078"/>
                                        </p:tgtEl>
                                        <p:attrNameLst>
                                          <p:attrName>ppt_w</p:attrName>
                                        </p:attrNameLst>
                                      </p:cBhvr>
                                      <p:tavLst>
                                        <p:tav tm="0">
                                          <p:val>
                                            <p:fltVal val="0"/>
                                          </p:val>
                                        </p:tav>
                                        <p:tav tm="100000">
                                          <p:val>
                                            <p:strVal val="#ppt_w"/>
                                          </p:val>
                                        </p:tav>
                                      </p:tavLst>
                                    </p:anim>
                                    <p:anim calcmode="lin" valueType="num">
                                      <p:cBhvr>
                                        <p:cTn id="40" dur="500" fill="hold"/>
                                        <p:tgtEl>
                                          <p:spTgt spid="2078"/>
                                        </p:tgtEl>
                                        <p:attrNameLst>
                                          <p:attrName>ppt_h</p:attrName>
                                        </p:attrNameLst>
                                      </p:cBhvr>
                                      <p:tavLst>
                                        <p:tav tm="0">
                                          <p:val>
                                            <p:fltVal val="0"/>
                                          </p:val>
                                        </p:tav>
                                        <p:tav tm="100000">
                                          <p:val>
                                            <p:strVal val="#ppt_h"/>
                                          </p:val>
                                        </p:tav>
                                      </p:tavLst>
                                    </p:anim>
                                    <p:animEffect transition="in" filter="fade">
                                      <p:cBhvr>
                                        <p:cTn id="41" dur="500"/>
                                        <p:tgtEl>
                                          <p:spTgt spid="2078"/>
                                        </p:tgtEl>
                                      </p:cBhvr>
                                    </p:animEffect>
                                  </p:childTnLst>
                                </p:cTn>
                              </p:par>
                              <p:par>
                                <p:cTn id="42" presetID="31" presetClass="entr" presetSubtype="0" fill="hold" nodeType="withEffect">
                                  <p:stCondLst>
                                    <p:cond delay="0"/>
                                  </p:stCondLst>
                                  <p:childTnLst>
                                    <p:set>
                                      <p:cBhvr>
                                        <p:cTn id="43" dur="1" fill="hold">
                                          <p:stCondLst>
                                            <p:cond delay="0"/>
                                          </p:stCondLst>
                                        </p:cTn>
                                        <p:tgtEl>
                                          <p:spTgt spid="2082"/>
                                        </p:tgtEl>
                                        <p:attrNameLst>
                                          <p:attrName>style.visibility</p:attrName>
                                        </p:attrNameLst>
                                      </p:cBhvr>
                                      <p:to>
                                        <p:strVal val="visible"/>
                                      </p:to>
                                    </p:set>
                                    <p:anim calcmode="lin" valueType="num">
                                      <p:cBhvr>
                                        <p:cTn id="44" dur="1000" fill="hold"/>
                                        <p:tgtEl>
                                          <p:spTgt spid="2082"/>
                                        </p:tgtEl>
                                        <p:attrNameLst>
                                          <p:attrName>ppt_w</p:attrName>
                                        </p:attrNameLst>
                                      </p:cBhvr>
                                      <p:tavLst>
                                        <p:tav tm="0">
                                          <p:val>
                                            <p:fltVal val="0"/>
                                          </p:val>
                                        </p:tav>
                                        <p:tav tm="100000">
                                          <p:val>
                                            <p:strVal val="#ppt_w"/>
                                          </p:val>
                                        </p:tav>
                                      </p:tavLst>
                                    </p:anim>
                                    <p:anim calcmode="lin" valueType="num">
                                      <p:cBhvr>
                                        <p:cTn id="45" dur="1000" fill="hold"/>
                                        <p:tgtEl>
                                          <p:spTgt spid="2082"/>
                                        </p:tgtEl>
                                        <p:attrNameLst>
                                          <p:attrName>ppt_h</p:attrName>
                                        </p:attrNameLst>
                                      </p:cBhvr>
                                      <p:tavLst>
                                        <p:tav tm="0">
                                          <p:val>
                                            <p:fltVal val="0"/>
                                          </p:val>
                                        </p:tav>
                                        <p:tav tm="100000">
                                          <p:val>
                                            <p:strVal val="#ppt_h"/>
                                          </p:val>
                                        </p:tav>
                                      </p:tavLst>
                                    </p:anim>
                                    <p:anim calcmode="lin" valueType="num">
                                      <p:cBhvr>
                                        <p:cTn id="46" dur="1000" fill="hold"/>
                                        <p:tgtEl>
                                          <p:spTgt spid="2082"/>
                                        </p:tgtEl>
                                        <p:attrNameLst>
                                          <p:attrName>style.rotation</p:attrName>
                                        </p:attrNameLst>
                                      </p:cBhvr>
                                      <p:tavLst>
                                        <p:tav tm="0">
                                          <p:val>
                                            <p:fltVal val="90"/>
                                          </p:val>
                                        </p:tav>
                                        <p:tav tm="100000">
                                          <p:val>
                                            <p:fltVal val="0"/>
                                          </p:val>
                                        </p:tav>
                                      </p:tavLst>
                                    </p:anim>
                                    <p:animEffect transition="in" filter="fade">
                                      <p:cBhvr>
                                        <p:cTn id="47" dur="1000"/>
                                        <p:tgtEl>
                                          <p:spTgt spid="2082"/>
                                        </p:tgtEl>
                                      </p:cBhvr>
                                    </p:animEffect>
                                  </p:childTnLst>
                                </p:cTn>
                              </p:par>
                              <p:par>
                                <p:cTn id="48" presetID="16" presetClass="entr" presetSubtype="21" fill="hold"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arn(inVertical)">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2535</TotalTime>
  <Words>2122</Words>
  <Application>Microsoft Office PowerPoint</Application>
  <PresentationFormat>Widescreen</PresentationFormat>
  <Paragraphs>346</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git – level 1</vt:lpstr>
      <vt:lpstr>git – level 1</vt:lpstr>
      <vt:lpstr>Agenda</vt:lpstr>
      <vt:lpstr>Creating a Repo</vt:lpstr>
      <vt:lpstr>Git – Basics</vt:lpstr>
      <vt:lpstr>Git - Branches</vt:lpstr>
      <vt:lpstr>Git – Basics</vt:lpstr>
      <vt:lpstr>What is a VCS and why would you want one?</vt:lpstr>
      <vt:lpstr>Lots of VCS to choose from:</vt:lpstr>
      <vt:lpstr>Why choose Git?</vt:lpstr>
      <vt:lpstr>Git – Why is Git so misunderstood?</vt:lpstr>
      <vt:lpstr>Solving the learning curve… (not in any particular order)</vt:lpstr>
      <vt:lpstr>Git - Creating a Repository</vt:lpstr>
      <vt:lpstr>Git - Creating a Repository</vt:lpstr>
      <vt:lpstr>Git - Creating a Repository</vt:lpstr>
      <vt:lpstr>Git – What is a Repository?</vt:lpstr>
      <vt:lpstr>Git Basics – The three states</vt:lpstr>
      <vt:lpstr>Git Basics – Adding and updating files</vt:lpstr>
      <vt:lpstr>Git – Folder Structure</vt:lpstr>
      <vt:lpstr>References</vt:lpstr>
      <vt:lpstr>Questions?</vt:lpstr>
      <vt:lpstr>Backing info</vt:lpstr>
      <vt:lpstr>Git – History</vt:lpstr>
      <vt:lpstr>Installation</vt:lpstr>
      <vt:lpstr>Git Setup</vt:lpstr>
      <vt:lpstr>Git Basics – What data is stored</vt:lpstr>
      <vt:lpstr>Git – A Short Note About SHA-1 Hashing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 noob to woah dude</dc:title>
  <dc:creator>Chuck England</dc:creator>
  <cp:lastModifiedBy>Chuck England</cp:lastModifiedBy>
  <cp:revision>51</cp:revision>
  <dcterms:created xsi:type="dcterms:W3CDTF">2016-02-13T20:37:22Z</dcterms:created>
  <dcterms:modified xsi:type="dcterms:W3CDTF">2019-02-22T02:14:59Z</dcterms:modified>
</cp:coreProperties>
</file>