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51"/>
  </p:notesMasterIdLst>
  <p:sldIdLst>
    <p:sldId id="256" r:id="rId5"/>
    <p:sldId id="285" r:id="rId6"/>
    <p:sldId id="257" r:id="rId7"/>
    <p:sldId id="283" r:id="rId8"/>
    <p:sldId id="286" r:id="rId9"/>
    <p:sldId id="284" r:id="rId10"/>
    <p:sldId id="258" r:id="rId11"/>
    <p:sldId id="282" r:id="rId12"/>
    <p:sldId id="281" r:id="rId13"/>
    <p:sldId id="296" r:id="rId14"/>
    <p:sldId id="297" r:id="rId15"/>
    <p:sldId id="295" r:id="rId16"/>
    <p:sldId id="260" r:id="rId17"/>
    <p:sldId id="261" r:id="rId18"/>
    <p:sldId id="280" r:id="rId19"/>
    <p:sldId id="262" r:id="rId20"/>
    <p:sldId id="287" r:id="rId21"/>
    <p:sldId id="288" r:id="rId22"/>
    <p:sldId id="264" r:id="rId23"/>
    <p:sldId id="289" r:id="rId24"/>
    <p:sldId id="270" r:id="rId25"/>
    <p:sldId id="290" r:id="rId26"/>
    <p:sldId id="301" r:id="rId27"/>
    <p:sldId id="263" r:id="rId28"/>
    <p:sldId id="292" r:id="rId29"/>
    <p:sldId id="302" r:id="rId30"/>
    <p:sldId id="298" r:id="rId31"/>
    <p:sldId id="291" r:id="rId32"/>
    <p:sldId id="300" r:id="rId33"/>
    <p:sldId id="293" r:id="rId34"/>
    <p:sldId id="294" r:id="rId35"/>
    <p:sldId id="299" r:id="rId36"/>
    <p:sldId id="269" r:id="rId37"/>
    <p:sldId id="303" r:id="rId38"/>
    <p:sldId id="265" r:id="rId39"/>
    <p:sldId id="267" r:id="rId40"/>
    <p:sldId id="268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9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04E06-17E7-423A-BC6F-750FF68A9EB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1E2E9-A552-4BBA-9A5E-8E5E1356E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1E2E9-A552-4BBA-9A5E-8E5E1356EEC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6BDF535-175F-45A9-8F51-A0B6A324CFD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5612566-AD07-415D-BD10-314779E299C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ple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vcblog/archive/2008/11/20/printf-hello-msbuild-n.asp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ee216359(VS.100).aspx" TargetMode="External"/><Relationship Id="rId7" Type="http://schemas.openxmlformats.org/officeDocument/2006/relationships/hyperlink" Target="http://msdn.microsoft.com/en-us/library/0k6kkbsd(VS.100).aspx" TargetMode="External"/><Relationship Id="rId2" Type="http://schemas.openxmlformats.org/officeDocument/2006/relationships/hyperlink" Target="http://msdn.microsoft.com/en-us/library/dd633440(vs.100).aspx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dd633440(VS.100).aspx" TargetMode="External"/><Relationship Id="rId5" Type="http://schemas.openxmlformats.org/officeDocument/2006/relationships/hyperlink" Target="http://msdn.microsoft.com/en-us/library/dd722601(VS.100).aspx" TargetMode="External"/><Relationship Id="rId4" Type="http://schemas.openxmlformats.org/officeDocument/2006/relationships/hyperlink" Target="http://msdn.microsoft.com/en-us/library/ms171454.aspx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MSBuild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Pristina" pitchFamily="66" charset="0"/>
              </a:rPr>
              <a:t>Chuck England</a:t>
            </a:r>
          </a:p>
          <a:p>
            <a:pPr algn="l"/>
            <a:r>
              <a:rPr lang="en-US" dirty="0" smtClean="0"/>
              <a:t>Visual Studio Platform</a:t>
            </a:r>
          </a:p>
          <a:p>
            <a:pPr algn="l"/>
            <a:r>
              <a:rPr lang="en-US" dirty="0" smtClean="0"/>
              <a:t>Program Manager - MSBuild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to a set of functions using property syntax:</a:t>
            </a:r>
          </a:p>
          <a:p>
            <a:pPr lvl="1"/>
            <a:r>
              <a:rPr lang="en-US" dirty="0" smtClean="0"/>
              <a:t>Unlike tasks, functions evaluate with properties</a:t>
            </a:r>
          </a:p>
          <a:p>
            <a:pPr lvl="1"/>
            <a:r>
              <a:rPr lang="en-US" dirty="0" smtClean="0"/>
              <a:t>Includes static methods of several useful classes</a:t>
            </a:r>
          </a:p>
          <a:p>
            <a:pPr lvl="2"/>
            <a:r>
              <a:rPr lang="en-US" dirty="0" smtClean="0"/>
              <a:t>Path, Environment, Directory, File</a:t>
            </a:r>
          </a:p>
          <a:p>
            <a:pPr lvl="2"/>
            <a:r>
              <a:rPr lang="en-US" dirty="0" smtClean="0"/>
              <a:t>All CLR String methods</a:t>
            </a:r>
          </a:p>
          <a:p>
            <a:pPr lvl="1"/>
            <a:endParaRPr lang="en-US" dirty="0"/>
          </a:p>
          <a:p>
            <a:pPr marL="581343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$([MSBuild]::Method(Parameters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581343" lvl="2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$([MSBuild]::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Add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($(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NumberOne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), $(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NumberTwo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pPr marL="581343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System.Environment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CommandLine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581343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$([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System.IO.Path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]::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GetFullPath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(‘$(Filename)’))</a:t>
            </a:r>
          </a:p>
          <a:p>
            <a:pPr marL="581343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MyProperty.Substring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(5, 10))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the registry</a:t>
            </a:r>
          </a:p>
          <a:p>
            <a:pPr lvl="1"/>
            <a:r>
              <a:rPr lang="en-US" dirty="0" smtClean="0"/>
              <a:t>The registry can contain an MSBuild expression</a:t>
            </a:r>
          </a:p>
          <a:p>
            <a:endParaRPr lang="en-US" dirty="0" smtClean="0"/>
          </a:p>
          <a:p>
            <a:pPr marL="301943" lvl="1" indent="0">
              <a:buNone/>
            </a:pP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$([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MSBuild]::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GetRegistryValueFromView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301943" lvl="1" indent="0">
              <a:buNone/>
            </a:pPr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string key,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valueName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object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defaultValue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object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[]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views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Functions - Registry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89542"/>
              </p:ext>
            </p:extLst>
          </p:nvPr>
        </p:nvGraphicFramePr>
        <p:xfrm>
          <a:off x="973138" y="4815840"/>
          <a:ext cx="7408862" cy="143256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704431"/>
                <a:gridCol w="37044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Registry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Definition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RegistryView.Registry32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32-bit application registry view.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RegistryView.Registry64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64-bit application registry view.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RegistryView.Default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registry view that matches the process that the application is running on.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049946"/>
              </p:ext>
            </p:extLst>
          </p:nvPr>
        </p:nvGraphicFramePr>
        <p:xfrm>
          <a:off x="762000" y="2426188"/>
          <a:ext cx="7620000" cy="3974612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711153"/>
                <a:gridCol w="4908847"/>
              </a:tblGrid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Function Signature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Description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double Add(double a, double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Add two doubles.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long Add(long a, long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Add two longs.</a:t>
                      </a:r>
                    </a:p>
                  </a:txBody>
                  <a:tcPr marL="41581" marR="41581" marT="20791" marB="20791" anchor="ctr"/>
                </a:tc>
              </a:tr>
              <a:tr h="301655">
                <a:tc>
                  <a:txBody>
                    <a:bodyPr/>
                    <a:lstStyle/>
                    <a:p>
                      <a:r>
                        <a:rPr lang="fr-FR" sz="1050" dirty="0"/>
                        <a:t>double </a:t>
                      </a:r>
                      <a:r>
                        <a:rPr lang="fr-FR" sz="1050" dirty="0" err="1"/>
                        <a:t>Subtract</a:t>
                      </a:r>
                      <a:r>
                        <a:rPr lang="fr-FR" sz="1050" dirty="0"/>
                        <a:t>(double a, double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Subtract two doubles.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long Subtract(long a, long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Subtract two longs.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double Multiply(double a, double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Multiply two doubles.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long Multiply(long a, long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Multiply two longs.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fr-FR" sz="1050"/>
                        <a:t>double Divide(double a, double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Divide two doubles.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/>
                        <a:t>long Divide(long a, long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Divide two longs.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fr-FR" sz="1050"/>
                        <a:t>double Modulo(double a, double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Modulo two doubles.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/>
                        <a:t>long Modulo(long a, long b)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Modulo two longs.</a:t>
                      </a:r>
                    </a:p>
                  </a:txBody>
                  <a:tcPr marL="41581" marR="41581" marT="20791" marB="20791" anchor="ctr"/>
                </a:tc>
              </a:tr>
              <a:tr h="291067">
                <a:tc>
                  <a:txBody>
                    <a:bodyPr/>
                    <a:lstStyle/>
                    <a:p>
                      <a:r>
                        <a:rPr lang="en-US" sz="1050" dirty="0"/>
                        <a:t>string Escape(string </a:t>
                      </a:r>
                      <a:r>
                        <a:rPr lang="en-US" sz="1050" dirty="0" err="1"/>
                        <a:t>unescaped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Escape the string according to MSBuild escaping rules.</a:t>
                      </a:r>
                    </a:p>
                  </a:txBody>
                  <a:tcPr marL="41581" marR="41581" marT="20791" marB="20791" anchor="ctr"/>
                </a:tc>
              </a:tr>
              <a:tr h="291067">
                <a:tc>
                  <a:txBody>
                    <a:bodyPr/>
                    <a:lstStyle/>
                    <a:p>
                      <a:r>
                        <a:rPr lang="en-US" sz="1050" dirty="0"/>
                        <a:t>string </a:t>
                      </a:r>
                      <a:r>
                        <a:rPr lang="en-US" sz="1050" dirty="0" err="1"/>
                        <a:t>Unescape</a:t>
                      </a:r>
                      <a:r>
                        <a:rPr lang="en-US" sz="1050" dirty="0"/>
                        <a:t>(string escaped)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Unescape</a:t>
                      </a:r>
                      <a:r>
                        <a:rPr lang="en-US" sz="1050" dirty="0"/>
                        <a:t> the string according to MSBuild escaping rules.</a:t>
                      </a:r>
                    </a:p>
                  </a:txBody>
                  <a:tcPr marL="41581" marR="41581" marT="20791" marB="20791" anchor="ctr"/>
                </a:tc>
              </a:tr>
              <a:tr h="291067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BitwiseOr</a:t>
                      </a:r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int</a:t>
                      </a:r>
                      <a:r>
                        <a:rPr lang="en-US" sz="1050" dirty="0"/>
                        <a:t> first, </a:t>
                      </a:r>
                      <a:r>
                        <a:rPr lang="en-US" sz="1050" dirty="0" err="1"/>
                        <a:t>int</a:t>
                      </a:r>
                      <a:r>
                        <a:rPr lang="en-US" sz="1050" dirty="0"/>
                        <a:t> second)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Perform a bitwise OR on the first and second (first | second).</a:t>
                      </a:r>
                    </a:p>
                  </a:txBody>
                  <a:tcPr marL="41581" marR="41581" marT="20791" marB="20791" anchor="ctr"/>
                </a:tc>
              </a:tr>
              <a:tr h="291067">
                <a:tc>
                  <a:txBody>
                    <a:bodyPr/>
                    <a:lstStyle/>
                    <a:p>
                      <a:r>
                        <a:rPr lang="en-US" sz="1050"/>
                        <a:t>int BitwiseAnd(int first, int second)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Perform a bitwise AND on the first and second (first &amp; second).</a:t>
                      </a:r>
                    </a:p>
                  </a:txBody>
                  <a:tcPr marL="41581" marR="41581" marT="20791" marB="20791" anchor="ctr"/>
                </a:tc>
              </a:tr>
              <a:tr h="291067">
                <a:tc>
                  <a:txBody>
                    <a:bodyPr/>
                    <a:lstStyle/>
                    <a:p>
                      <a:r>
                        <a:rPr lang="en-US" sz="1050"/>
                        <a:t>int BitwiseXor(int first, int second)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Perform a bitwise XOR on the first and second (first ^ second).</a:t>
                      </a:r>
                    </a:p>
                  </a:txBody>
                  <a:tcPr marL="41581" marR="41581" marT="20791" marB="20791" anchor="ctr"/>
                </a:tc>
              </a:tr>
              <a:tr h="166324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int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BitwiseNot</a:t>
                      </a:r>
                      <a:r>
                        <a:rPr lang="en-US" sz="1050" dirty="0"/>
                        <a:t>(</a:t>
                      </a:r>
                      <a:r>
                        <a:rPr lang="en-US" sz="1050" dirty="0" err="1"/>
                        <a:t>int</a:t>
                      </a:r>
                      <a:r>
                        <a:rPr lang="en-US" sz="1050" dirty="0"/>
                        <a:t> first)</a:t>
                      </a:r>
                    </a:p>
                  </a:txBody>
                  <a:tcPr marL="41581" marR="41581" marT="20791" marB="20791"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Perform a bitwise NOT (~first).</a:t>
                      </a:r>
                    </a:p>
                  </a:txBody>
                  <a:tcPr marL="41581" marR="41581" marT="20791" marB="20791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4038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Items</a:t>
            </a:r>
          </a:p>
          <a:p>
            <a:pPr marL="457200" lvl="1" indent="0">
              <a:buNone/>
            </a:pPr>
            <a:r>
              <a:rPr lang="en-US" dirty="0"/>
              <a:t>A list of </a:t>
            </a: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 smtClean="0"/>
              <a:t>Can use wildcard ‘*’, but not recommended due to repeatability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*.</a:t>
            </a:r>
            <a:r>
              <a:rPr lang="en-US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Example</a:t>
            </a:r>
            <a:endParaRPr lang="en-US" dirty="0"/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Class1.cs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365760" lvl="1" indent="0"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Class2.cs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Program.cs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Accessing </a:t>
            </a:r>
            <a:r>
              <a:rPr lang="en-US" dirty="0"/>
              <a:t>the </a:t>
            </a:r>
            <a:r>
              <a:rPr lang="en-US" dirty="0" smtClean="0"/>
              <a:t>item - 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@(Item)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US" sz="17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Output: Class1.cs;Class2.cs;Program.cs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209800"/>
            <a:ext cx="7408333" cy="3916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Key </a:t>
            </a:r>
            <a:r>
              <a:rPr lang="en-US" dirty="0"/>
              <a:t>value </a:t>
            </a:r>
            <a:r>
              <a:rPr lang="en-US" dirty="0" smtClean="0"/>
              <a:t>pair added </a:t>
            </a:r>
            <a:r>
              <a:rPr lang="en-US" dirty="0"/>
              <a:t>to </a:t>
            </a:r>
            <a:r>
              <a:rPr lang="en-US" dirty="0" smtClean="0"/>
              <a:t>values </a:t>
            </a:r>
            <a:r>
              <a:rPr lang="en-US" dirty="0"/>
              <a:t>in an </a:t>
            </a:r>
            <a:r>
              <a:rPr lang="en-US" dirty="0" smtClean="0"/>
              <a:t>item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a </a:t>
            </a:r>
            <a:r>
              <a:rPr lang="en-US" dirty="0" smtClean="0"/>
              <a:t>property, but tied to an individual item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Class2.cs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MyMetadata1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&gt;My Metadata Value&lt;/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MyMetadata1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AnotherMeta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&gt;true&lt;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AnotherMeta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MyItem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7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Accessing </a:t>
            </a:r>
            <a:r>
              <a:rPr lang="en-US" dirty="0" smtClean="0"/>
              <a:t>item metadata - 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%(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Item.Metadata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3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=“%(</a:t>
            </a:r>
            <a:r>
              <a:rPr lang="en-US" sz="17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MyItem.Filename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%(MyItem.MyMetadata1)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Output: 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Class2.cs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 My Metadata Value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-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400528"/>
              </p:ext>
            </p:extLst>
          </p:nvPr>
        </p:nvGraphicFramePr>
        <p:xfrm>
          <a:off x="1295400" y="2332974"/>
          <a:ext cx="6858000" cy="4208583"/>
        </p:xfrm>
        <a:graphic>
          <a:graphicData uri="http://schemas.openxmlformats.org/drawingml/2006/table">
            <a:tbl>
              <a:tblPr/>
              <a:tblGrid>
                <a:gridCol w="1219200"/>
                <a:gridCol w="5638800"/>
              </a:tblGrid>
              <a:tr h="67795">
                <a:tc>
                  <a:txBody>
                    <a:bodyPr/>
                    <a:lstStyle/>
                    <a:p>
                      <a:pPr rtl="0"/>
                      <a:r>
                        <a:rPr lang="en-US" sz="1050" b="1" dirty="0"/>
                        <a:t>Item Metadata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b="1" dirty="0"/>
                        <a:t>Description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FullPath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full path of the item. For </a:t>
                      </a:r>
                      <a:r>
                        <a:rPr lang="en-US" sz="1050" dirty="0" smtClean="0"/>
                        <a:t>example: C</a:t>
                      </a:r>
                      <a:r>
                        <a:rPr lang="en-US" sz="1050" dirty="0"/>
                        <a:t>:\MyProject\Source\Program.cs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525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RootDir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root directory of the item. For </a:t>
                      </a:r>
                      <a:r>
                        <a:rPr lang="en-US" sz="1050" dirty="0" smtClean="0"/>
                        <a:t>example: C</a:t>
                      </a:r>
                      <a:r>
                        <a:rPr lang="en-US" sz="1050" dirty="0"/>
                        <a:t>:\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%(Filename)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file name of the item, without the extension. For </a:t>
                      </a:r>
                      <a:r>
                        <a:rPr lang="en-US" sz="1050" dirty="0" smtClean="0"/>
                        <a:t>example: Program</a:t>
                      </a:r>
                      <a:endParaRPr lang="en-US" sz="1050" dirty="0"/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%(Extension)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file name extension of the item. For example</a:t>
                      </a:r>
                      <a:r>
                        <a:rPr lang="en-US" sz="1050" dirty="0" smtClean="0"/>
                        <a:t>: .</a:t>
                      </a:r>
                      <a:r>
                        <a:rPr lang="en-US" sz="1050" dirty="0" err="1"/>
                        <a:t>cs</a:t>
                      </a:r>
                      <a:endParaRPr lang="en-US" sz="1050" dirty="0"/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179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RelativeDir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path specified in the </a:t>
                      </a:r>
                      <a:r>
                        <a:rPr lang="en-US" sz="1050" b="1" dirty="0"/>
                        <a:t>Include</a:t>
                      </a:r>
                      <a:r>
                        <a:rPr lang="en-US" sz="1050" dirty="0"/>
                        <a:t> attribute, up to the final backslash (\). For </a:t>
                      </a:r>
                      <a:r>
                        <a:rPr lang="en-US" sz="1050" dirty="0" smtClean="0"/>
                        <a:t>example: Source</a:t>
                      </a:r>
                      <a:r>
                        <a:rPr lang="en-US" sz="1050" dirty="0"/>
                        <a:t>\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%(Directory)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directory of the item, without the root directory. For </a:t>
                      </a:r>
                      <a:r>
                        <a:rPr lang="en-US" sz="1050" dirty="0" smtClean="0"/>
                        <a:t>example: </a:t>
                      </a:r>
                      <a:r>
                        <a:rPr lang="en-US" sz="1050" dirty="0" err="1" smtClean="0"/>
                        <a:t>MyProject</a:t>
                      </a:r>
                      <a:r>
                        <a:rPr lang="en-US" sz="1050" dirty="0" smtClean="0"/>
                        <a:t>\Source</a:t>
                      </a:r>
                      <a:r>
                        <a:rPr lang="en-US" sz="1050" dirty="0"/>
                        <a:t>\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954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RecursiveDir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If the </a:t>
                      </a:r>
                      <a:r>
                        <a:rPr lang="en-US" sz="1050" b="1" dirty="0"/>
                        <a:t>Include</a:t>
                      </a:r>
                      <a:r>
                        <a:rPr lang="en-US" sz="1050" dirty="0"/>
                        <a:t> attribute contains the wildcard **, this metadata specifies the part of the path that replaces the wildcard. For more information on wildcards, see </a:t>
                      </a:r>
                      <a:r>
                        <a:rPr lang="en-US" sz="1050" dirty="0">
                          <a:hlinkClick r:id="rId2"/>
                        </a:rPr>
                        <a:t>How to: Use Wildcards to Build All Files in a Directory</a:t>
                      </a:r>
                      <a:r>
                        <a:rPr lang="en-US" sz="1050" dirty="0"/>
                        <a:t>.</a:t>
                      </a:r>
                    </a:p>
                    <a:p>
                      <a:pPr rtl="0"/>
                      <a:r>
                        <a:rPr lang="en-US" sz="1050" dirty="0"/>
                        <a:t>If the folder C:\MySolution\MyProject\Source\ contains the file </a:t>
                      </a:r>
                      <a:r>
                        <a:rPr lang="en-US" sz="1050" dirty="0" err="1"/>
                        <a:t>Program.cs</a:t>
                      </a:r>
                      <a:r>
                        <a:rPr lang="en-US" sz="1050" dirty="0"/>
                        <a:t>, and if the project file contains this item:</a:t>
                      </a:r>
                    </a:p>
                    <a:p>
                      <a:pPr rtl="0"/>
                      <a:r>
                        <a:rPr lang="en-US" sz="1050" dirty="0"/>
                        <a:t>&lt;</a:t>
                      </a:r>
                      <a:r>
                        <a:rPr lang="en-US" sz="1050" dirty="0" err="1"/>
                        <a:t>ItemGroup</a:t>
                      </a:r>
                      <a:r>
                        <a:rPr lang="en-US" sz="1050" dirty="0"/>
                        <a:t>&gt;</a:t>
                      </a:r>
                    </a:p>
                    <a:p>
                      <a:pPr rtl="0"/>
                      <a:r>
                        <a:rPr lang="en-US" sz="1050" dirty="0" smtClean="0"/>
                        <a:t>   &lt;</a:t>
                      </a:r>
                      <a:r>
                        <a:rPr lang="en-US" sz="1050" dirty="0" err="1"/>
                        <a:t>MyItem</a:t>
                      </a:r>
                      <a:r>
                        <a:rPr lang="en-US" sz="1050" dirty="0"/>
                        <a:t> Include="C:\**\</a:t>
                      </a:r>
                      <a:r>
                        <a:rPr lang="en-US" sz="1050" dirty="0" err="1"/>
                        <a:t>Program.cs</a:t>
                      </a:r>
                      <a:r>
                        <a:rPr lang="en-US" sz="1050" dirty="0"/>
                        <a:t>" /&gt;</a:t>
                      </a:r>
                    </a:p>
                    <a:p>
                      <a:pPr rtl="0"/>
                      <a:r>
                        <a:rPr lang="en-US" sz="1050" dirty="0"/>
                        <a:t>&lt;/</a:t>
                      </a:r>
                      <a:r>
                        <a:rPr lang="en-US" sz="1050" dirty="0" err="1"/>
                        <a:t>ItemGroup</a:t>
                      </a:r>
                      <a:r>
                        <a:rPr lang="en-US" sz="1050" dirty="0"/>
                        <a:t>&gt;</a:t>
                      </a:r>
                    </a:p>
                    <a:p>
                      <a:pPr rtl="0"/>
                      <a:r>
                        <a:rPr lang="en-US" sz="1050" dirty="0"/>
                        <a:t>then the value of %(</a:t>
                      </a:r>
                      <a:r>
                        <a:rPr lang="en-US" sz="1050" dirty="0" err="1"/>
                        <a:t>MyItem.RecursiveDir</a:t>
                      </a:r>
                      <a:r>
                        <a:rPr lang="en-US" sz="1050" dirty="0"/>
                        <a:t>) would be </a:t>
                      </a:r>
                      <a:r>
                        <a:rPr lang="en-US" sz="1050" dirty="0" err="1"/>
                        <a:t>MySolution</a:t>
                      </a:r>
                      <a:r>
                        <a:rPr lang="en-US" sz="1050" dirty="0"/>
                        <a:t>\</a:t>
                      </a:r>
                      <a:r>
                        <a:rPr lang="en-US" sz="1050" dirty="0" err="1"/>
                        <a:t>MyProject</a:t>
                      </a:r>
                      <a:r>
                        <a:rPr lang="en-US" sz="1050" dirty="0"/>
                        <a:t>\Source\.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%(Identity)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The item specified in the </a:t>
                      </a:r>
                      <a:r>
                        <a:rPr lang="en-US" sz="1050" b="1" dirty="0"/>
                        <a:t>Include</a:t>
                      </a:r>
                      <a:r>
                        <a:rPr lang="en-US" sz="1050" dirty="0"/>
                        <a:t> attribute.. For </a:t>
                      </a:r>
                      <a:r>
                        <a:rPr lang="en-US" sz="1050" dirty="0" smtClean="0"/>
                        <a:t>example: Source\</a:t>
                      </a:r>
                      <a:r>
                        <a:rPr lang="en-US" sz="1050" dirty="0" err="1" smtClean="0"/>
                        <a:t>Program.cs</a:t>
                      </a:r>
                      <a:endParaRPr lang="en-US" sz="1050" dirty="0"/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ModifiedTime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timestamp from the last time the item was modified. For </a:t>
                      </a:r>
                      <a:r>
                        <a:rPr lang="en-US" sz="1050" dirty="0" smtClean="0"/>
                        <a:t>example: 2004-07-01 </a:t>
                      </a:r>
                      <a:r>
                        <a:rPr lang="en-US" sz="1050" dirty="0"/>
                        <a:t>00:21:31.5073316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CreatedTime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timestamp from when the item was created. For </a:t>
                      </a:r>
                      <a:r>
                        <a:rPr lang="en-US" sz="1050" dirty="0" smtClean="0"/>
                        <a:t>example: 2004-06-25 </a:t>
                      </a:r>
                      <a:r>
                        <a:rPr lang="en-US" sz="1050" dirty="0"/>
                        <a:t>09:26:45.8237425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33"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%(</a:t>
                      </a:r>
                      <a:r>
                        <a:rPr lang="en-US" sz="1050" dirty="0" err="1"/>
                        <a:t>AccessedTime</a:t>
                      </a:r>
                      <a:r>
                        <a:rPr lang="en-US" sz="1050" dirty="0"/>
                        <a:t>)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050" dirty="0"/>
                        <a:t>Contains the timestamp from the last time the time was </a:t>
                      </a:r>
                      <a:r>
                        <a:rPr lang="en-US" sz="1050" dirty="0" smtClean="0"/>
                        <a:t>accessed. 2004-08-14 </a:t>
                      </a:r>
                      <a:r>
                        <a:rPr lang="en-US" sz="1050" dirty="0"/>
                        <a:t>16:52:36.3168743</a:t>
                      </a:r>
                    </a:p>
                  </a:txBody>
                  <a:tcPr marL="16949" marR="16949" marT="8474" marB="84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725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 Known Item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Definitions</a:t>
            </a:r>
          </a:p>
          <a:p>
            <a:pPr lvl="2"/>
            <a:r>
              <a:rPr lang="en-US" dirty="0" smtClean="0"/>
              <a:t>Define </a:t>
            </a:r>
            <a:r>
              <a:rPr lang="en-US" dirty="0"/>
              <a:t>the </a:t>
            </a:r>
            <a:r>
              <a:rPr lang="en-US" dirty="0" smtClean="0"/>
              <a:t>default set </a:t>
            </a:r>
            <a:r>
              <a:rPr lang="en-US" dirty="0"/>
              <a:t>of </a:t>
            </a:r>
            <a:r>
              <a:rPr lang="en-US" dirty="0" smtClean="0"/>
              <a:t>meta-data each </a:t>
            </a:r>
            <a:r>
              <a:rPr lang="en-US" dirty="0"/>
              <a:t>new </a:t>
            </a:r>
            <a:r>
              <a:rPr lang="en-US" dirty="0" smtClean="0"/>
              <a:t>item gets</a:t>
            </a:r>
          </a:p>
          <a:p>
            <a:pPr lvl="2"/>
            <a:r>
              <a:rPr lang="en-US" dirty="0" smtClean="0"/>
              <a:t>Like inheriting from a class</a:t>
            </a:r>
          </a:p>
          <a:p>
            <a:pPr lvl="3"/>
            <a:r>
              <a:rPr lang="en-US" dirty="0" smtClean="0"/>
              <a:t>Additional meta-items are additive</a:t>
            </a:r>
          </a:p>
          <a:p>
            <a:pPr lvl="2"/>
            <a:r>
              <a:rPr lang="en-US" dirty="0" smtClean="0"/>
              <a:t>When creating items, you can</a:t>
            </a:r>
          </a:p>
          <a:p>
            <a:pPr lvl="3"/>
            <a:r>
              <a:rPr lang="en-US" dirty="0" smtClean="0"/>
              <a:t>Override meta-data values when your create an item</a:t>
            </a:r>
          </a:p>
          <a:p>
            <a:pPr lvl="3"/>
            <a:r>
              <a:rPr lang="en-US" dirty="0" smtClean="0"/>
              <a:t>Add new meta-data with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- Definitions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8050" y="5257800"/>
            <a:ext cx="6172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ItemDefinitionGroup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MyGroup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DefaultMetaData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&gt;Default Value&lt;/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DefaultMetaData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MyGroup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ItemDefinitionGroup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23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allow you to manipulate the set of items</a:t>
            </a:r>
          </a:p>
          <a:p>
            <a:pPr lvl="1"/>
            <a:r>
              <a:rPr lang="en-US" dirty="0" smtClean="0"/>
              <a:t>You could do this in a task or your own target</a:t>
            </a:r>
          </a:p>
          <a:p>
            <a:pPr lvl="1"/>
            <a:r>
              <a:rPr lang="en-US" dirty="0" smtClean="0"/>
              <a:t>Makes it simple to get Distinct() items</a:t>
            </a:r>
          </a:p>
          <a:p>
            <a:pPr lvl="1"/>
            <a:r>
              <a:rPr lang="en-US" dirty="0" smtClean="0"/>
              <a:t>Much faster than if you had to loop through the items</a:t>
            </a:r>
          </a:p>
          <a:p>
            <a:pPr lvl="1"/>
            <a:r>
              <a:rPr lang="en-US" dirty="0" smtClean="0"/>
              <a:t>Specific set of functions provided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-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4800600"/>
            <a:ext cx="5715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Sample-&gt;Distinct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DistinctWithCase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Sample-&gt;'%(Red)'-&gt;Distinct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Sample-&gt;'%(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FullPath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)'-&gt;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DirectoryName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()-&gt;Distinct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Sample-&gt;MetaData(Red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))</a:t>
            </a:r>
            <a:endParaRPr lang="pt-B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Sample-&gt;Distinct()-&gt;Reverse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Sample-&gt;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DistinctWithCase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()-&gt;Reverse()-&gt;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ToUpper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4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31811"/>
              </p:ext>
            </p:extLst>
          </p:nvPr>
        </p:nvGraphicFramePr>
        <p:xfrm>
          <a:off x="762000" y="2317500"/>
          <a:ext cx="7620000" cy="3236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62200"/>
                <a:gridCol w="5257800"/>
              </a:tblGrid>
              <a:tr h="255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DirectoryName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the </a:t>
                      </a:r>
                      <a:r>
                        <a:rPr lang="en-US" sz="1200" dirty="0" err="1">
                          <a:effectLst/>
                        </a:rPr>
                        <a:t>DirectoryName</a:t>
                      </a:r>
                      <a:r>
                        <a:rPr lang="en-US" sz="1200" dirty="0">
                          <a:effectLst/>
                        </a:rPr>
                        <a:t> of the </a:t>
                      </a:r>
                      <a:r>
                        <a:rPr lang="en-US" sz="1200" dirty="0" smtClean="0">
                          <a:effectLst/>
                        </a:rPr>
                        <a:t>items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255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Metadata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the contents of the metadata in specified in argument[0]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2187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DistinctWithCase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only the items </a:t>
                      </a:r>
                      <a:r>
                        <a:rPr lang="en-US" sz="1200" dirty="0" smtClean="0">
                          <a:effectLst/>
                        </a:rPr>
                        <a:t>that are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distinct using </a:t>
                      </a:r>
                      <a:r>
                        <a:rPr lang="en-US" sz="1200" dirty="0">
                          <a:effectLst/>
                        </a:rPr>
                        <a:t>a case sensitive comparison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93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Distinct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only the items from </a:t>
                      </a:r>
                      <a:r>
                        <a:rPr lang="en-US" sz="1200" dirty="0" smtClean="0">
                          <a:effectLst/>
                        </a:rPr>
                        <a:t>that are distinct using </a:t>
                      </a:r>
                      <a:r>
                        <a:rPr lang="en-US" sz="1200" dirty="0">
                          <a:effectLst/>
                        </a:rPr>
                        <a:t>a case insensitive comparison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3540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DistinctWithComparer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only the items </a:t>
                      </a:r>
                      <a:r>
                        <a:rPr lang="en-US" sz="1200" dirty="0" smtClean="0">
                          <a:effectLst/>
                        </a:rPr>
                        <a:t>that </a:t>
                      </a:r>
                      <a:r>
                        <a:rPr lang="en-US" sz="1200" dirty="0">
                          <a:effectLst/>
                        </a:rPr>
                        <a:t>have distinct </a:t>
                      </a:r>
                      <a:r>
                        <a:rPr lang="en-US" sz="1200" dirty="0" smtClean="0">
                          <a:effectLst/>
                        </a:rPr>
                        <a:t>using </a:t>
                      </a:r>
                      <a:r>
                        <a:rPr lang="en-US" sz="1200" dirty="0">
                          <a:effectLst/>
                        </a:rPr>
                        <a:t>a case insensitive comparison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3540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</a:rPr>
                        <a:t>@(Item-&gt;’%(</a:t>
                      </a:r>
                      <a:r>
                        <a:rPr lang="en-US" sz="1200" dirty="0" err="1" smtClean="0">
                          <a:effectLst/>
                          <a:latin typeface="Calibri"/>
                          <a:ea typeface="Calibri"/>
                        </a:rPr>
                        <a:t>MetaData</a:t>
                      </a:r>
                      <a:r>
                        <a:rPr lang="en-US" sz="1200" dirty="0" smtClean="0">
                          <a:effectLst/>
                          <a:latin typeface="Calibri"/>
                          <a:ea typeface="Calibri"/>
                        </a:rPr>
                        <a:t>)’)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Transforms </a:t>
                      </a:r>
                      <a:r>
                        <a:rPr lang="en-US" sz="1200" dirty="0">
                          <a:effectLst/>
                        </a:rPr>
                        <a:t>expressions like the %(foo) in @(Compile-&gt;'%(foo)')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3540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@(Item-&gt;</a:t>
                      </a:r>
                      <a:r>
                        <a:rPr lang="en-US" sz="1200" dirty="0" err="1" smtClean="0">
                          <a:effectLst/>
                        </a:rPr>
                        <a:t>get_Length</a:t>
                      </a:r>
                      <a:r>
                        <a:rPr lang="en-US" sz="1200" dirty="0" smtClean="0">
                          <a:effectLst/>
                        </a:rPr>
                        <a:t>())</a:t>
                      </a: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Transforms </a:t>
                      </a:r>
                      <a:r>
                        <a:rPr lang="en-US" sz="1200" dirty="0">
                          <a:effectLst/>
                        </a:rPr>
                        <a:t>expressions by invoking methods of </a:t>
                      </a:r>
                      <a:r>
                        <a:rPr lang="en-US" sz="1200" dirty="0" err="1">
                          <a:effectLst/>
                        </a:rPr>
                        <a:t>System.String</a:t>
                      </a:r>
                      <a:r>
                        <a:rPr lang="en-US" sz="1200" dirty="0">
                          <a:effectLst/>
                        </a:rPr>
                        <a:t> on the </a:t>
                      </a:r>
                      <a:r>
                        <a:rPr lang="en-US" sz="1200" dirty="0" err="1">
                          <a:effectLst/>
                        </a:rPr>
                        <a:t>itemspec</a:t>
                      </a:r>
                      <a:r>
                        <a:rPr lang="en-US" sz="1200" dirty="0">
                          <a:effectLst/>
                        </a:rPr>
                        <a:t> of the item in the pipeline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255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ClearMetadata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the items </a:t>
                      </a:r>
                      <a:r>
                        <a:rPr lang="en-US" sz="1200" dirty="0" smtClean="0">
                          <a:effectLst/>
                        </a:rPr>
                        <a:t>with </a:t>
                      </a:r>
                      <a:r>
                        <a:rPr lang="en-US" sz="1200" dirty="0">
                          <a:effectLst/>
                        </a:rPr>
                        <a:t>their metadata cleared, i.e. only the </a:t>
                      </a:r>
                      <a:r>
                        <a:rPr lang="en-US" sz="1200" dirty="0" err="1">
                          <a:effectLst/>
                        </a:rPr>
                        <a:t>itemspec</a:t>
                      </a:r>
                      <a:r>
                        <a:rPr lang="en-US" sz="1200" dirty="0">
                          <a:effectLst/>
                        </a:rPr>
                        <a:t> is retained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2558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WithMetadataValue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only </a:t>
                      </a:r>
                      <a:r>
                        <a:rPr lang="en-US" sz="1200" dirty="0" smtClean="0">
                          <a:effectLst/>
                        </a:rPr>
                        <a:t>items having </a:t>
                      </a:r>
                      <a:r>
                        <a:rPr lang="en-US" sz="1200" dirty="0">
                          <a:effectLst/>
                        </a:rPr>
                        <a:t>the given metadata value </a:t>
                      </a:r>
                      <a:r>
                        <a:rPr lang="en-US" sz="1200" dirty="0" smtClean="0">
                          <a:effectLst/>
                        </a:rPr>
                        <a:t>using </a:t>
                      </a:r>
                      <a:r>
                        <a:rPr lang="en-US" sz="1200" dirty="0">
                          <a:effectLst/>
                        </a:rPr>
                        <a:t>a case insensitive comparison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  <a:tr h="3540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AnyHaveMetadataValue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Returns </a:t>
                      </a:r>
                      <a:r>
                        <a:rPr lang="en-US" sz="1200" dirty="0">
                          <a:effectLst/>
                        </a:rPr>
                        <a:t>a </a:t>
                      </a:r>
                      <a:r>
                        <a:rPr lang="en-US" sz="1200" dirty="0" err="1">
                          <a:effectLst/>
                        </a:rPr>
                        <a:t>boolean</a:t>
                      </a:r>
                      <a:r>
                        <a:rPr lang="en-US" sz="1200" dirty="0">
                          <a:effectLst/>
                        </a:rPr>
                        <a:t> to indicate if any of the items have the given metadata value </a:t>
                      </a:r>
                      <a:r>
                        <a:rPr lang="en-US" sz="1200" dirty="0" smtClean="0">
                          <a:effectLst/>
                        </a:rPr>
                        <a:t>using </a:t>
                      </a:r>
                      <a:r>
                        <a:rPr lang="en-US" sz="1200" dirty="0">
                          <a:effectLst/>
                        </a:rPr>
                        <a:t>a case insensitive comparison</a:t>
                      </a:r>
                      <a:endParaRPr lang="en-US" sz="1200" dirty="0">
                        <a:effectLst/>
                        <a:latin typeface="Calibri"/>
                        <a:ea typeface="Calibri"/>
                      </a:endParaRPr>
                    </a:p>
                  </a:txBody>
                  <a:tcPr marL="29754" marR="29754" marT="29754" marB="29754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-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4437"/>
            <a:ext cx="8500533" cy="3916363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 smtClean="0"/>
              <a:t>Like a procedure or function from imperative languages</a:t>
            </a:r>
          </a:p>
          <a:p>
            <a:pPr lvl="1"/>
            <a:r>
              <a:rPr lang="en-US" sz="2500" dirty="0" smtClean="0"/>
              <a:t>However, targets only get called once, and only if they are in the chain to be executed</a:t>
            </a:r>
          </a:p>
          <a:p>
            <a:endParaRPr lang="en-US" dirty="0"/>
          </a:p>
          <a:p>
            <a:r>
              <a:rPr lang="en-US" sz="2900" dirty="0" smtClean="0"/>
              <a:t>Contains the sequence of steps to perform some build functionality</a:t>
            </a:r>
          </a:p>
          <a:p>
            <a:pPr lvl="1"/>
            <a:r>
              <a:rPr lang="en-US" sz="2500" dirty="0" err="1" smtClean="0"/>
              <a:t>E.g.’s</a:t>
            </a:r>
            <a:r>
              <a:rPr lang="en-US" sz="2500" dirty="0" smtClean="0"/>
              <a:t> Compile, </a:t>
            </a:r>
            <a:r>
              <a:rPr lang="en-US" sz="2500" dirty="0" err="1" smtClean="0"/>
              <a:t>GenerateResources</a:t>
            </a:r>
            <a:endParaRPr lang="en-US" sz="2500" dirty="0" smtClean="0"/>
          </a:p>
          <a:p>
            <a:pPr lvl="1"/>
            <a:endParaRPr lang="en-US" dirty="0"/>
          </a:p>
          <a:p>
            <a:pPr marL="36576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 Name=“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MyTarget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Text=“Hello World”&gt;</a:t>
            </a:r>
            <a:endParaRPr lang="en-US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600" dirty="0" smtClean="0"/>
          </a:p>
          <a:p>
            <a:r>
              <a:rPr lang="en-US" sz="2600" dirty="0" smtClean="0"/>
              <a:t>If there is a single target in the project file, then it is the one that gets executed.</a:t>
            </a:r>
          </a:p>
          <a:p>
            <a:r>
              <a:rPr lang="en-US" sz="2600" dirty="0" smtClean="0"/>
              <a:t>If you need or want to specify, you can use the </a:t>
            </a:r>
            <a:r>
              <a:rPr lang="en-US" sz="2600" dirty="0" err="1" smtClean="0"/>
              <a:t>DefaultTargets</a:t>
            </a:r>
            <a:r>
              <a:rPr lang="en-US" sz="2600" dirty="0" smtClean="0"/>
              <a:t> attribute on the Project element:</a:t>
            </a:r>
          </a:p>
          <a:p>
            <a:endParaRPr lang="en-US" sz="2600" dirty="0" smtClean="0"/>
          </a:p>
          <a:p>
            <a:pPr marL="365760" lvl="1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21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Build;MyTarget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1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http://schemas.microsoft.com/developer/</a:t>
            </a:r>
            <a:r>
              <a:rPr lang="en-US" sz="21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msbuild</a:t>
            </a:r>
            <a:r>
              <a:rPr lang="en-US" sz="21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/2003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   &lt;!--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Definitions go here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365760" lvl="1" indent="0">
              <a:buNone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1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600" dirty="0"/>
          </a:p>
          <a:p>
            <a:r>
              <a:rPr lang="en-US" sz="2600" dirty="0" smtClean="0"/>
              <a:t>Or, specify on the command line:</a:t>
            </a:r>
          </a:p>
          <a:p>
            <a:pPr marL="640080" lvl="2" indent="0">
              <a:buNone/>
            </a:pP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msbuild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sample.proj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t:mytarget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MSBuild?</a:t>
            </a:r>
          </a:p>
          <a:p>
            <a:r>
              <a:rPr lang="en-US" dirty="0" smtClean="0"/>
              <a:t>Visual Studio Integration</a:t>
            </a:r>
          </a:p>
          <a:p>
            <a:pPr lvl="1"/>
            <a:r>
              <a:rPr lang="en-US" dirty="0" smtClean="0"/>
              <a:t>The Shipping Targets</a:t>
            </a:r>
          </a:p>
          <a:p>
            <a:r>
              <a:rPr lang="en-US" dirty="0" smtClean="0"/>
              <a:t>MSBuild the Language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Targets</a:t>
            </a:r>
          </a:p>
          <a:p>
            <a:pPr lvl="1"/>
            <a:r>
              <a:rPr lang="en-US" dirty="0" smtClean="0"/>
              <a:t>Tasks</a:t>
            </a:r>
          </a:p>
          <a:p>
            <a:r>
              <a:rPr lang="en-US" dirty="0" smtClean="0"/>
              <a:t>Batching</a:t>
            </a:r>
          </a:p>
          <a:p>
            <a:r>
              <a:rPr lang="en-US" dirty="0" smtClean="0"/>
              <a:t>Conditions</a:t>
            </a:r>
            <a:endParaRPr lang="en-US" dirty="0"/>
          </a:p>
          <a:p>
            <a:r>
              <a:rPr lang="en-US" dirty="0" smtClean="0"/>
              <a:t>Order of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Built-in</a:t>
            </a:r>
          </a:p>
          <a:p>
            <a:pPr lvl="1"/>
            <a:r>
              <a:rPr lang="en-US" dirty="0" smtClean="0"/>
              <a:t>Just specify the Inputs and Outputs attributes</a:t>
            </a:r>
          </a:p>
          <a:p>
            <a:endParaRPr lang="en-US" dirty="0"/>
          </a:p>
          <a:p>
            <a:r>
              <a:rPr lang="en-US" dirty="0" smtClean="0"/>
              <a:t>Automatic Batching</a:t>
            </a:r>
          </a:p>
          <a:p>
            <a:pPr lvl="1"/>
            <a:r>
              <a:rPr lang="en-US" dirty="0" smtClean="0"/>
              <a:t>Looks at item meta-data being supplied to tasks</a:t>
            </a:r>
          </a:p>
          <a:p>
            <a:pPr lvl="1"/>
            <a:r>
              <a:rPr lang="en-US" dirty="0" smtClean="0"/>
              <a:t>Creates the n unique groups</a:t>
            </a:r>
          </a:p>
          <a:p>
            <a:pPr lvl="1"/>
            <a:r>
              <a:rPr lang="en-US" dirty="0" smtClean="0"/>
              <a:t>Each unique group gets executed separately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Common problem</a:t>
            </a:r>
          </a:p>
          <a:p>
            <a:pPr lvl="1"/>
            <a:r>
              <a:rPr lang="en-US" dirty="0" smtClean="0"/>
              <a:t>Need to compile a list of files</a:t>
            </a:r>
          </a:p>
          <a:p>
            <a:pPr lvl="1"/>
            <a:r>
              <a:rPr lang="en-US" dirty="0" smtClean="0"/>
              <a:t>Some need one set of flags</a:t>
            </a:r>
          </a:p>
          <a:p>
            <a:pPr lvl="1"/>
            <a:r>
              <a:rPr lang="en-US" dirty="0" smtClean="0"/>
              <a:t>Others need another set of flags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To solve, you could create multiple targets</a:t>
            </a:r>
          </a:p>
          <a:p>
            <a:pPr lvl="1"/>
            <a:r>
              <a:rPr lang="en-US" dirty="0" smtClean="0"/>
              <a:t>But, as you have more one-offs, this is a lot of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Group like switches into buckets</a:t>
            </a:r>
          </a:p>
          <a:p>
            <a:pPr lvl="1"/>
            <a:r>
              <a:rPr lang="en-US" dirty="0" smtClean="0"/>
              <a:t>Each bucket can then be executed as a batch</a:t>
            </a:r>
          </a:p>
          <a:p>
            <a:pPr lvl="1"/>
            <a:r>
              <a:rPr lang="en-US" dirty="0" smtClean="0"/>
              <a:t>Buckets are created by using Item meta-data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7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How would you force a command to execute for each file, instead of for a list of file?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="File1.cs"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="File2.cs"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="File3.cs"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="Files: @(</a:t>
            </a:r>
            <a:r>
              <a:rPr lang="en-US" sz="3700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="File: %(</a:t>
            </a:r>
            <a:r>
              <a:rPr lang="en-US" sz="3700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MyFiles.Identity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Forms of Batching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DependsOnTargets</a:t>
            </a:r>
            <a:endParaRPr lang="en-US" dirty="0" smtClean="0"/>
          </a:p>
          <a:p>
            <a:pPr lvl="1"/>
            <a:r>
              <a:rPr lang="en-US" dirty="0" smtClean="0"/>
              <a:t>Available in previous versions</a:t>
            </a:r>
          </a:p>
          <a:p>
            <a:pPr lvl="1"/>
            <a:r>
              <a:rPr lang="en-US" dirty="0" smtClean="0"/>
              <a:t>Hard to use</a:t>
            </a:r>
          </a:p>
          <a:p>
            <a:pPr lvl="2"/>
            <a:r>
              <a:rPr lang="en-US" dirty="0" smtClean="0"/>
              <a:t>Everyone has to participate</a:t>
            </a:r>
          </a:p>
          <a:p>
            <a:pPr lvl="2"/>
            <a:r>
              <a:rPr lang="en-US" dirty="0" smtClean="0"/>
              <a:t>One weak link in the chain breaks everyone</a:t>
            </a:r>
          </a:p>
          <a:p>
            <a:pPr lvl="2"/>
            <a:endParaRPr lang="en-US" dirty="0"/>
          </a:p>
          <a:p>
            <a:r>
              <a:rPr lang="en-US" dirty="0" smtClean="0"/>
              <a:t>Before/After Targets</a:t>
            </a:r>
          </a:p>
          <a:p>
            <a:pPr lvl="1"/>
            <a:r>
              <a:rPr lang="en-US" dirty="0" smtClean="0"/>
              <a:t>Easier to use syntax</a:t>
            </a:r>
          </a:p>
          <a:p>
            <a:pPr lvl="1"/>
            <a:r>
              <a:rPr lang="en-US" dirty="0" smtClean="0"/>
              <a:t>Reduces the amount of code which improves readability</a:t>
            </a:r>
          </a:p>
          <a:p>
            <a:pPr lvl="1"/>
            <a:r>
              <a:rPr lang="en-US" dirty="0" smtClean="0"/>
              <a:t>Simpler to understand and get right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/ After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4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Tasks</a:t>
            </a:r>
          </a:p>
          <a:p>
            <a:pPr marL="457200" lvl="1" indent="0">
              <a:buNone/>
            </a:pPr>
            <a:r>
              <a:rPr lang="en-US" dirty="0"/>
              <a:t>An individual tool or </a:t>
            </a:r>
            <a:r>
              <a:rPr lang="en-US" dirty="0" smtClean="0"/>
              <a:t>step in a target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800100" lvl="1" indent="-342900"/>
            <a:r>
              <a:rPr lang="en-US" dirty="0" smtClean="0"/>
              <a:t>Use the supplied tasks</a:t>
            </a:r>
          </a:p>
          <a:p>
            <a:pPr marL="1074420" lvl="2" indent="-342900"/>
            <a:r>
              <a:rPr lang="en-US" dirty="0" smtClean="0"/>
              <a:t>Microsoft.Build.Tasks.v4.0, …v3.5, …v2.0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 smtClean="0"/>
              <a:t>You can write your own as an assembly</a:t>
            </a:r>
          </a:p>
          <a:p>
            <a:pPr marL="800100" lvl="1" indent="-342900"/>
            <a:r>
              <a:rPr lang="en-US" dirty="0" smtClean="0"/>
              <a:t>Use Inline tasks in 4.0</a:t>
            </a:r>
          </a:p>
          <a:p>
            <a:pPr marL="800100" lvl="1" indent="-342900"/>
            <a:r>
              <a:rPr lang="en-US" dirty="0" smtClean="0"/>
              <a:t>Use a XAML Task</a:t>
            </a:r>
          </a:p>
          <a:p>
            <a:pPr marL="800100" lvl="1" indent="-342900"/>
            <a:r>
              <a:rPr lang="en-US" dirty="0" smtClean="0"/>
              <a:t>Several groups have additional libraries of tasks</a:t>
            </a:r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MyMessage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: Task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[Required]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public string Text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    get;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    set;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endParaRPr lang="en-US" sz="2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public override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 Execute()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Log.LogMessage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900" dirty="0" err="1">
                <a:latin typeface="Consolas" pitchFamily="49" charset="0"/>
                <a:cs typeface="Consolas" pitchFamily="49" charset="0"/>
              </a:rPr>
              <a:t>MessageImportance.Normal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, Text);</a:t>
            </a:r>
          </a:p>
          <a:p>
            <a:pPr marL="0" indent="0">
              <a:buNone/>
            </a:pPr>
            <a:endParaRPr lang="en-US" sz="29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US" sz="29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9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9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Inheriting from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&lt;Project 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ToolsVersion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4.0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"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="http://schemas.microsoft.com/developer/</a:t>
            </a:r>
            <a:r>
              <a:rPr lang="en-US" sz="1500" dirty="0" err="1"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/2003"&gt;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1" dirty="0" err="1">
                <a:latin typeface="Consolas" pitchFamily="49" charset="0"/>
                <a:cs typeface="Consolas" pitchFamily="49" charset="0"/>
              </a:rPr>
              <a:t>UsingTask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TaskName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MyTask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"</a:t>
            </a:r>
            <a:endParaRPr lang="en-US" sz="15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500" b="1" dirty="0" err="1" smtClean="0">
                <a:latin typeface="Consolas" pitchFamily="49" charset="0"/>
                <a:cs typeface="Consolas" pitchFamily="49" charset="0"/>
              </a:rPr>
              <a:t>AssemblyFile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="MyAssembly.dll</a:t>
            </a:r>
            <a:r>
              <a:rPr lang="en-US" sz="1500" b="1" dirty="0">
                <a:latin typeface="Consolas" pitchFamily="49" charset="0"/>
                <a:cs typeface="Consolas" pitchFamily="49" charset="0"/>
              </a:rPr>
              <a:t>" </a:t>
            </a:r>
            <a:r>
              <a:rPr lang="en-US" sz="15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&lt;Target Name="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MyTarget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MyTask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 smtClean="0">
                <a:latin typeface="Consolas" pitchFamily="49" charset="0"/>
                <a:cs typeface="Consolas" pitchFamily="49" charset="0"/>
              </a:rPr>
              <a:t>MyTaskAttribut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="value" /&gt;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 &lt;/Target&gt;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&lt;/Project&gt;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79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now provide a factory for tasks</a:t>
            </a:r>
          </a:p>
          <a:p>
            <a:pPr lvl="1"/>
            <a:r>
              <a:rPr lang="en-US" dirty="0" smtClean="0"/>
              <a:t>A factory for creating tasks</a:t>
            </a:r>
          </a:p>
          <a:p>
            <a:pPr lvl="1"/>
            <a:r>
              <a:rPr lang="en-US" dirty="0" smtClean="0"/>
              <a:t>You can define your own, or use one we defined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Inline tasks are an example we ship</a:t>
            </a:r>
          </a:p>
          <a:p>
            <a:pPr lvl="2"/>
            <a:r>
              <a:rPr lang="en-US" dirty="0" smtClean="0"/>
              <a:t>Allows you to write inline C#/</a:t>
            </a:r>
            <a:r>
              <a:rPr lang="en-US" dirty="0" err="1" smtClean="0"/>
              <a:t>VB.Net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XAML Task allows you to wrap a command line tool’</a:t>
            </a:r>
          </a:p>
          <a:p>
            <a:pPr lvl="2"/>
            <a:r>
              <a:rPr lang="en-US" dirty="0" smtClean="0"/>
              <a:t>You specify the switches for the tool, and the possible values for the switches</a:t>
            </a:r>
          </a:p>
          <a:p>
            <a:pPr lvl="1"/>
            <a:r>
              <a:rPr lang="en-US" dirty="0" smtClean="0"/>
              <a:t>PowerShell</a:t>
            </a:r>
          </a:p>
          <a:p>
            <a:pPr lvl="2"/>
            <a:r>
              <a:rPr lang="en-US" dirty="0" smtClean="0"/>
              <a:t>This is available on the web at </a:t>
            </a:r>
            <a:r>
              <a:rPr lang="en-US" dirty="0" smtClean="0">
                <a:hlinkClick r:id="rId2"/>
              </a:rPr>
              <a:t>http://codeplex.com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Factories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5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90800"/>
            <a:ext cx="7408333" cy="3810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Project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ToolsVersion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="4.0"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="http://schemas.microsoft.com/developer/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msbuild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/2003"&gt;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&lt;!-- This simple inline task that is like the Message task supplied by Microsoft --&gt;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UsingTask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="Message"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TaskFactory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CodeTaskFactory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AssemblyFile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="$(MSBuildToolsPath32)\Microsoft.Build.Tasks.v4.0.dll" 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ParameterGroup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&lt;Text Required="true" /&gt;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ParameterGroup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&lt;Task&gt;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&lt;Reference Include="" /&gt;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&lt;Using Namespace="" /&gt;</a:t>
            </a:r>
          </a:p>
          <a:p>
            <a:pPr marL="0" indent="0">
              <a:buNone/>
            </a:pPr>
            <a:r>
              <a:rPr lang="fr-FR" dirty="0">
                <a:latin typeface="Consolas" pitchFamily="49" charset="0"/>
                <a:cs typeface="Consolas" pitchFamily="49" charset="0"/>
              </a:rPr>
              <a:t>      &lt;Code Type="Fragment" </a:t>
            </a:r>
            <a:r>
              <a:rPr lang="fr-FR" dirty="0" err="1">
                <a:latin typeface="Consolas" pitchFamily="49" charset="0"/>
                <a:cs typeface="Consolas" pitchFamily="49" charset="0"/>
              </a:rPr>
              <a:t>Language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="</a:t>
            </a:r>
            <a:r>
              <a:rPr lang="fr-FR" dirty="0" err="1">
                <a:latin typeface="Consolas" pitchFamily="49" charset="0"/>
                <a:cs typeface="Consolas" pitchFamily="49" charset="0"/>
              </a:rPr>
              <a:t>cs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Log.LogMessage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(Text);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&lt;/Code&gt;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&lt;/Task&gt;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UsingTask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&lt;Target Name="Build"&gt;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&lt;Message Text="Hello World" /&gt;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&lt;/Target&gt;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&lt;/Project&gt;</a:t>
            </a: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Inline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import another </a:t>
            </a:r>
            <a:r>
              <a:rPr lang="en-US" dirty="0" err="1" smtClean="0"/>
              <a:t>UsingTask</a:t>
            </a:r>
            <a:r>
              <a:rPr lang="en-US" dirty="0" smtClean="0"/>
              <a:t> later in the project file to override the one specified earlier</a:t>
            </a:r>
          </a:p>
          <a:p>
            <a:pPr lvl="1"/>
            <a:r>
              <a:rPr lang="en-US" dirty="0" smtClean="0"/>
              <a:t>Last one in wins</a:t>
            </a:r>
          </a:p>
          <a:p>
            <a:endParaRPr lang="en-US" dirty="0"/>
          </a:p>
          <a:p>
            <a:r>
              <a:rPr lang="en-US" dirty="0" smtClean="0"/>
              <a:t>The overrides file in the .NET folder is a set of tasks that we override to use specialized tasks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Overrides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7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9624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MSBuild is a declarative language for defining build processes</a:t>
            </a:r>
          </a:p>
          <a:p>
            <a:endParaRPr lang="en-US" dirty="0" smtClean="0"/>
          </a:p>
          <a:p>
            <a:r>
              <a:rPr lang="en-US" dirty="0" smtClean="0"/>
              <a:t>MSBuild files are XML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Basic Abstractions</a:t>
            </a:r>
          </a:p>
          <a:p>
            <a:pPr lvl="1"/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Targets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MSBuild?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3429000"/>
            <a:ext cx="662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utf-8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"?&gt;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http://schemas.microsoft.com/developer/</a:t>
            </a:r>
            <a:r>
              <a:rPr lang="en-US" sz="12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msbuild</a:t>
            </a:r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/2003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&lt;!--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Definitions go here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--&gt;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Allow you to specify logical conditions</a:t>
            </a:r>
          </a:p>
          <a:p>
            <a:pPr lvl="1"/>
            <a:r>
              <a:rPr lang="en-US" dirty="0" smtClean="0"/>
              <a:t>Can be applied to:</a:t>
            </a:r>
          </a:p>
          <a:p>
            <a:pPr lvl="2"/>
            <a:r>
              <a:rPr lang="en-US" dirty="0" err="1" smtClean="0"/>
              <a:t>PropertyGroup</a:t>
            </a:r>
            <a:r>
              <a:rPr lang="en-US" dirty="0" smtClean="0"/>
              <a:t>, Individual Property, </a:t>
            </a:r>
            <a:r>
              <a:rPr lang="en-US" dirty="0" err="1" smtClean="0"/>
              <a:t>ItemGroup</a:t>
            </a:r>
            <a:r>
              <a:rPr lang="en-US" dirty="0" smtClean="0"/>
              <a:t>, Individual Item, </a:t>
            </a:r>
            <a:r>
              <a:rPr lang="en-US" dirty="0" err="1" smtClean="0"/>
              <a:t>ItemDefinitionGroup</a:t>
            </a:r>
            <a:r>
              <a:rPr lang="en-US" dirty="0" smtClean="0"/>
              <a:t>, Target, etc.</a:t>
            </a:r>
          </a:p>
          <a:p>
            <a:pPr lvl="2"/>
            <a:r>
              <a:rPr lang="en-US" dirty="0" smtClean="0"/>
              <a:t>Just place the condition attribute on the element</a:t>
            </a:r>
          </a:p>
          <a:p>
            <a:pPr lvl="2"/>
            <a:r>
              <a:rPr lang="en-US" dirty="0"/>
              <a:t>Single quotes are not required for simple alphanumeric strings or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Single </a:t>
            </a:r>
            <a:r>
              <a:rPr lang="en-US" dirty="0"/>
              <a:t>quotes </a:t>
            </a:r>
            <a:r>
              <a:rPr lang="en-US" u="sng" dirty="0"/>
              <a:t>are</a:t>
            </a:r>
            <a:r>
              <a:rPr lang="en-US" dirty="0"/>
              <a:t> required for empty </a:t>
            </a:r>
            <a:r>
              <a:rPr lang="en-US" dirty="0" smtClean="0"/>
              <a:t>values</a:t>
            </a:r>
          </a:p>
          <a:p>
            <a:pPr lvl="2"/>
            <a:r>
              <a:rPr lang="en-US" dirty="0" smtClean="0"/>
              <a:t>Characters </a:t>
            </a:r>
            <a:r>
              <a:rPr lang="en-US" dirty="0"/>
              <a:t>&lt; and &gt; must be </a:t>
            </a:r>
            <a:r>
              <a:rPr lang="en-US" dirty="0" smtClean="0"/>
              <a:t>escaped as &amp;</a:t>
            </a:r>
            <a:r>
              <a:rPr lang="en-US" dirty="0" err="1"/>
              <a:t>lt</a:t>
            </a:r>
            <a:r>
              <a:rPr lang="en-US" dirty="0" smtClean="0"/>
              <a:t>; and &amp;</a:t>
            </a:r>
            <a:r>
              <a:rPr lang="en-US" dirty="0" err="1"/>
              <a:t>gt</a:t>
            </a:r>
            <a:r>
              <a:rPr lang="en-US" dirty="0" smtClean="0"/>
              <a:t>;</a:t>
            </a:r>
          </a:p>
          <a:p>
            <a:pPr lvl="2"/>
            <a:endParaRPr lang="en-US" dirty="0" smtClean="0"/>
          </a:p>
          <a:p>
            <a:pPr marL="581343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Condition=“ ‘$(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MyAttribute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)’ == ‘’ ”</a:t>
            </a:r>
          </a:p>
          <a:p>
            <a:pPr marL="581343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Condition=“ ‘$(Value1)’ == ‘true’ And ‘$(Value2)’ == ‘’) ”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97082"/>
              </p:ext>
            </p:extLst>
          </p:nvPr>
        </p:nvGraphicFramePr>
        <p:xfrm>
          <a:off x="609600" y="2209800"/>
          <a:ext cx="7924800" cy="4099814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05000"/>
                <a:gridCol w="6019800"/>
              </a:tblGrid>
              <a:tr h="71528">
                <a:tc>
                  <a:txBody>
                    <a:bodyPr/>
                    <a:lstStyle/>
                    <a:p>
                      <a:r>
                        <a:rPr lang="en-US" sz="1200" dirty="0"/>
                        <a:t>Condition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17882" marR="17882" marT="8941" marB="8941" anchor="ctr"/>
                </a:tc>
              </a:tr>
              <a:tr h="500696">
                <a:tc>
                  <a:txBody>
                    <a:bodyPr/>
                    <a:lstStyle/>
                    <a:p>
                      <a:r>
                        <a:rPr lang="en-US" sz="1200" dirty="0"/>
                        <a:t>'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' == '</a:t>
                      </a:r>
                      <a:r>
                        <a:rPr lang="en-US" sz="1200" dirty="0" err="1"/>
                        <a:t>stringB</a:t>
                      </a:r>
                      <a:r>
                        <a:rPr lang="en-US" sz="1200" dirty="0"/>
                        <a:t>'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Evaluates to true if 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 equals </a:t>
                      </a:r>
                      <a:r>
                        <a:rPr lang="en-US" sz="1200" dirty="0" err="1"/>
                        <a:t>stringB</a:t>
                      </a:r>
                      <a:r>
                        <a:rPr lang="en-US" sz="1200" dirty="0"/>
                        <a:t>.</a:t>
                      </a:r>
                    </a:p>
                    <a:p>
                      <a:r>
                        <a:rPr lang="en-US" sz="1200" dirty="0"/>
                        <a:t>For </a:t>
                      </a:r>
                      <a:r>
                        <a:rPr lang="en-US" sz="1200" dirty="0" smtClean="0"/>
                        <a:t>example: Condition</a:t>
                      </a:r>
                      <a:r>
                        <a:rPr lang="en-US" sz="1200" dirty="0"/>
                        <a:t>="'$(CONFIG)'=='DEBUG</a:t>
                      </a:r>
                      <a:r>
                        <a:rPr lang="en-US" sz="1200" dirty="0" smtClean="0"/>
                        <a:t>'"</a:t>
                      </a:r>
                      <a:endParaRPr lang="en-US" sz="1200" dirty="0"/>
                    </a:p>
                  </a:txBody>
                  <a:tcPr marL="17882" marR="17882" marT="8941" marB="8941" anchor="ctr"/>
                </a:tc>
              </a:tr>
              <a:tr h="500696">
                <a:tc>
                  <a:txBody>
                    <a:bodyPr/>
                    <a:lstStyle/>
                    <a:p>
                      <a:r>
                        <a:rPr lang="en-US" sz="1200" dirty="0"/>
                        <a:t>'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' != '</a:t>
                      </a:r>
                      <a:r>
                        <a:rPr lang="en-US" sz="1200" dirty="0" err="1"/>
                        <a:t>stringB</a:t>
                      </a:r>
                      <a:r>
                        <a:rPr lang="en-US" sz="1200" dirty="0"/>
                        <a:t>'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Evaluates to true if 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 is not equal to </a:t>
                      </a:r>
                      <a:r>
                        <a:rPr lang="en-US" sz="1200" dirty="0" err="1"/>
                        <a:t>stringB</a:t>
                      </a:r>
                      <a:r>
                        <a:rPr lang="en-US" sz="1200" dirty="0"/>
                        <a:t>.</a:t>
                      </a:r>
                    </a:p>
                    <a:p>
                      <a:r>
                        <a:rPr lang="en-US" sz="1200" dirty="0"/>
                        <a:t>For </a:t>
                      </a:r>
                      <a:r>
                        <a:rPr lang="en-US" sz="1200" dirty="0" smtClean="0"/>
                        <a:t>example: Condition</a:t>
                      </a:r>
                      <a:r>
                        <a:rPr lang="en-US" sz="1200" dirty="0"/>
                        <a:t>="'$(CONFIG)'!='DEBUG</a:t>
                      </a:r>
                      <a:r>
                        <a:rPr lang="en-US" sz="1200" dirty="0" smtClean="0"/>
                        <a:t>'"</a:t>
                      </a:r>
                      <a:endParaRPr lang="en-US" sz="1200" dirty="0"/>
                    </a:p>
                  </a:txBody>
                  <a:tcPr marL="17882" marR="17882" marT="8941" marB="8941" anchor="ctr"/>
                </a:tc>
              </a:tr>
              <a:tr h="661634">
                <a:tc>
                  <a:txBody>
                    <a:bodyPr/>
                    <a:lstStyle/>
                    <a:p>
                      <a:r>
                        <a:rPr lang="en-US" sz="1200" dirty="0"/>
                        <a:t>&lt;, &gt;, &lt;=, &gt;=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Evaluates the numeric values of the operands. Returns true if the relational evaluation is true. Operands must evaluate to a decimal or hexadecimal number. Hexadecimal numbers must begin with "0x</a:t>
                      </a:r>
                      <a:r>
                        <a:rPr lang="en-US" sz="1200" dirty="0" smtClean="0"/>
                        <a:t>".</a:t>
                      </a:r>
                      <a:endParaRPr lang="en-US" sz="1200" dirty="0"/>
                    </a:p>
                  </a:txBody>
                  <a:tcPr marL="17882" marR="17882" marT="8941" marB="8941" anchor="ctr"/>
                </a:tc>
              </a:tr>
              <a:tr h="500696">
                <a:tc>
                  <a:txBody>
                    <a:bodyPr/>
                    <a:lstStyle/>
                    <a:p>
                      <a:r>
                        <a:rPr lang="en-US" sz="1200" dirty="0"/>
                        <a:t>Exists('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')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Evaluates to true if a file or folder with the name 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 exists.</a:t>
                      </a:r>
                    </a:p>
                    <a:p>
                      <a:r>
                        <a:rPr lang="en-US" sz="1200" dirty="0"/>
                        <a:t>For </a:t>
                      </a:r>
                      <a:r>
                        <a:rPr lang="en-US" sz="1200" dirty="0" smtClean="0"/>
                        <a:t>example: Condition</a:t>
                      </a:r>
                      <a:r>
                        <a:rPr lang="en-US" sz="1200" dirty="0"/>
                        <a:t>="!Exists('$(</a:t>
                      </a:r>
                      <a:r>
                        <a:rPr lang="en-US" sz="1200" dirty="0" err="1"/>
                        <a:t>builtdir</a:t>
                      </a:r>
                      <a:r>
                        <a:rPr lang="en-US" sz="1200" dirty="0" smtClean="0"/>
                        <a:t>)')"</a:t>
                      </a:r>
                      <a:endParaRPr lang="en-US" sz="1200" dirty="0"/>
                    </a:p>
                  </a:txBody>
                  <a:tcPr marL="17882" marR="17882" marT="8941" marB="8941" anchor="ctr"/>
                </a:tc>
              </a:tr>
              <a:tr h="66163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HasTrailingSlash</a:t>
                      </a:r>
                      <a:r>
                        <a:rPr lang="en-US" sz="1200" dirty="0"/>
                        <a:t>('</a:t>
                      </a:r>
                      <a:r>
                        <a:rPr lang="en-US" sz="1200" dirty="0" err="1"/>
                        <a:t>stringA</a:t>
                      </a:r>
                      <a:r>
                        <a:rPr lang="en-US" sz="1200" dirty="0"/>
                        <a:t>')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Evaluates to true if the specified string contains either a trailing backward slash (\) or forward slash (/) character.</a:t>
                      </a:r>
                    </a:p>
                    <a:p>
                      <a:r>
                        <a:rPr lang="en-US" sz="1200" dirty="0"/>
                        <a:t>For </a:t>
                      </a:r>
                      <a:r>
                        <a:rPr lang="en-US" sz="1200" dirty="0" smtClean="0"/>
                        <a:t>example: Condition</a:t>
                      </a:r>
                      <a:r>
                        <a:rPr lang="en-US" sz="1200" dirty="0"/>
                        <a:t>="!</a:t>
                      </a:r>
                      <a:r>
                        <a:rPr lang="en-US" sz="1200" dirty="0" err="1"/>
                        <a:t>HasTrailingSlash</a:t>
                      </a:r>
                      <a:r>
                        <a:rPr lang="en-US" sz="1200" dirty="0"/>
                        <a:t>('$(</a:t>
                      </a:r>
                      <a:r>
                        <a:rPr lang="en-US" sz="1200" dirty="0" err="1"/>
                        <a:t>OutputPath</a:t>
                      </a:r>
                      <a:r>
                        <a:rPr lang="en-US" sz="1200" dirty="0"/>
                        <a:t>)')"</a:t>
                      </a:r>
                    </a:p>
                    <a:p>
                      <a:r>
                        <a:rPr lang="en-US" sz="1200" dirty="0"/>
                        <a:t>Single quotes are not required for simple alphanumeric strings or </a:t>
                      </a:r>
                      <a:r>
                        <a:rPr lang="en-US" sz="1200" dirty="0" err="1"/>
                        <a:t>boolean</a:t>
                      </a:r>
                      <a:r>
                        <a:rPr lang="en-US" sz="1200" dirty="0"/>
                        <a:t> values. However, single quotes are required for empty values.</a:t>
                      </a:r>
                    </a:p>
                  </a:txBody>
                  <a:tcPr marL="17882" marR="17882" marT="8941" marB="8941" anchor="ctr"/>
                </a:tc>
              </a:tr>
              <a:tr h="125174">
                <a:tc>
                  <a:txBody>
                    <a:bodyPr/>
                    <a:lstStyle/>
                    <a:p>
                      <a:r>
                        <a:rPr lang="en-US" sz="1200" dirty="0"/>
                        <a:t>!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to true if the operand evaluates to false.</a:t>
                      </a:r>
                    </a:p>
                  </a:txBody>
                  <a:tcPr marL="17882" marR="17882" marT="8941" marB="8941" anchor="ctr"/>
                </a:tc>
              </a:tr>
              <a:tr h="125174"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to true if both operands evaluate to true.</a:t>
                      </a:r>
                    </a:p>
                  </a:txBody>
                  <a:tcPr marL="17882" marR="17882" marT="8941" marB="8941" anchor="ctr"/>
                </a:tc>
              </a:tr>
              <a:tr h="125174"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to true if at least one of the operands evaluates to true.</a:t>
                      </a:r>
                    </a:p>
                  </a:txBody>
                  <a:tcPr marL="17882" marR="17882" marT="8941" marB="8941" anchor="ctr"/>
                </a:tc>
              </a:tr>
              <a:tr h="178820">
                <a:tc>
                  <a:txBody>
                    <a:bodyPr/>
                    <a:lstStyle/>
                    <a:p>
                      <a:r>
                        <a:rPr lang="en-US" sz="1200" dirty="0"/>
                        <a:t>()</a:t>
                      </a:r>
                    </a:p>
                  </a:txBody>
                  <a:tcPr marL="17882" marR="17882" marT="8941" marB="8941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Grouping mechanism that evaluates to true if expressions contained inside evaluate to true.</a:t>
                      </a:r>
                    </a:p>
                  </a:txBody>
                  <a:tcPr marL="17882" marR="17882" marT="8941" marB="8941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Imports allow you to </a:t>
            </a:r>
            <a:r>
              <a:rPr lang="en-US" dirty="0" smtClean="0"/>
              <a:t>create reusable MSBuild</a:t>
            </a:r>
          </a:p>
          <a:p>
            <a:pPr lvl="1"/>
            <a:r>
              <a:rPr lang="en-US" dirty="0" smtClean="0"/>
              <a:t>You can include them in other project files</a:t>
            </a:r>
          </a:p>
          <a:p>
            <a:pPr lvl="1"/>
            <a:r>
              <a:rPr lang="en-US" dirty="0" smtClean="0"/>
              <a:t>This is how you can access the shipping targets</a:t>
            </a:r>
          </a:p>
          <a:p>
            <a:endParaRPr lang="en-US" dirty="0"/>
          </a:p>
          <a:p>
            <a:r>
              <a:rPr lang="en-US" dirty="0" smtClean="0"/>
              <a:t>Similar to a C++ #include</a:t>
            </a:r>
          </a:p>
          <a:p>
            <a:pPr lvl="1"/>
            <a:r>
              <a:rPr lang="en-US" dirty="0" smtClean="0"/>
              <a:t>Effectively inserts the text in the imported file at the location of the import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868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56388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Built-in properties are pre-defined by MSBuild</a:t>
            </a:r>
          </a:p>
          <a:p>
            <a:r>
              <a:rPr lang="en-US" dirty="0" smtClean="0"/>
              <a:t>Environment Properties</a:t>
            </a:r>
          </a:p>
          <a:p>
            <a:pPr lvl="1"/>
            <a:r>
              <a:rPr lang="en-US" dirty="0" smtClean="0"/>
              <a:t>Come from environment variables</a:t>
            </a:r>
          </a:p>
          <a:p>
            <a:r>
              <a:rPr lang="en-US" dirty="0" smtClean="0"/>
              <a:t>Toolset properties from MSBuild registry or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MSBuildToolsPath</a:t>
            </a:r>
            <a:r>
              <a:rPr lang="en-US" dirty="0" smtClean="0"/>
              <a:t>, </a:t>
            </a:r>
            <a:r>
              <a:rPr lang="en-US" dirty="0" err="1" smtClean="0"/>
              <a:t>VCTargetsPath</a:t>
            </a:r>
            <a:endParaRPr lang="en-US" dirty="0" smtClean="0"/>
          </a:p>
          <a:p>
            <a:r>
              <a:rPr lang="en-US" dirty="0" smtClean="0"/>
              <a:t>Global properties</a:t>
            </a:r>
          </a:p>
          <a:p>
            <a:pPr lvl="1"/>
            <a:r>
              <a:rPr lang="en-US" dirty="0" smtClean="0"/>
              <a:t>E.g.. </a:t>
            </a:r>
            <a:r>
              <a:rPr lang="en-US" dirty="0" err="1" smtClean="0"/>
              <a:t>config</a:t>
            </a:r>
            <a:r>
              <a:rPr lang="en-US" dirty="0" smtClean="0"/>
              <a:t>=debug, platform=x86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Imports are expanded while properties are evaluated</a:t>
            </a:r>
          </a:p>
          <a:p>
            <a:pPr lvl="1"/>
            <a:r>
              <a:rPr lang="en-US" dirty="0" smtClean="0"/>
              <a:t>Imports like C++ #includes</a:t>
            </a:r>
          </a:p>
          <a:p>
            <a:pPr lvl="1"/>
            <a:r>
              <a:rPr lang="en-US" dirty="0" smtClean="0"/>
              <a:t>The process is top down / depth first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r>
              <a:rPr lang="en-US" dirty="0" smtClean="0"/>
              <a:t>Order of Evaluation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514600"/>
            <a:ext cx="288179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48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Incremental Build</a:t>
            </a:r>
          </a:p>
          <a:p>
            <a:pPr lvl="1"/>
            <a:r>
              <a:rPr lang="en-US" dirty="0"/>
              <a:t>Managed languages like C# and VB.NET use the Inputs and Outputs attributes on the tasks</a:t>
            </a:r>
          </a:p>
          <a:p>
            <a:pPr lvl="2"/>
            <a:r>
              <a:rPr lang="en-US" dirty="0"/>
              <a:t>But, here you know have to know all inputs and outputs</a:t>
            </a:r>
          </a:p>
          <a:p>
            <a:pPr lvl="1"/>
            <a:r>
              <a:rPr lang="en-US" dirty="0" smtClean="0"/>
              <a:t>For C++, you don’t specify the .h, and other files that get included when compiling</a:t>
            </a:r>
          </a:p>
          <a:p>
            <a:pPr lvl="1"/>
            <a:r>
              <a:rPr lang="en-US" dirty="0" smtClean="0"/>
              <a:t>File Tracker watches the disk, and writes out .</a:t>
            </a:r>
            <a:r>
              <a:rPr lang="en-US" dirty="0" err="1" smtClean="0"/>
              <a:t>tlogs</a:t>
            </a:r>
            <a:endParaRPr lang="en-US" dirty="0" smtClean="0"/>
          </a:p>
          <a:p>
            <a:pPr lvl="1"/>
            <a:r>
              <a:rPr lang="en-US" dirty="0" smtClean="0"/>
              <a:t>In sub-sequent builds, the .</a:t>
            </a:r>
            <a:r>
              <a:rPr lang="en-US" dirty="0" err="1" smtClean="0"/>
              <a:t>tlogs</a:t>
            </a:r>
            <a:r>
              <a:rPr lang="en-US" dirty="0" smtClean="0"/>
              <a:t> are used to determine the files that need to be built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38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Links to popular documentation…</a:t>
            </a:r>
          </a:p>
          <a:p>
            <a:endParaRPr lang="en-US" dirty="0" smtClean="0"/>
          </a:p>
          <a:p>
            <a:pPr fontAlgn="ctr"/>
            <a:r>
              <a:rPr lang="en-US" dirty="0"/>
              <a:t>MSBuild 4.0 Includes…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New Object Model (Construction, Evaluation, Execution) (</a:t>
            </a:r>
            <a:r>
              <a:rPr lang="en-US" dirty="0">
                <a:hlinkClick r:id="rId2"/>
              </a:rPr>
              <a:t>http://msdn.microsoft.com/en-us/library/0k6kkbsd(VS.100).aspx</a:t>
            </a:r>
            <a:r>
              <a:rPr lang="en-US" dirty="0"/>
              <a:t>)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C++ Support (Tasks for CL, Link, RC, etc. and targets to build C++ applications) </a:t>
            </a:r>
            <a:r>
              <a:rPr lang="en-US" dirty="0">
                <a:hlinkClick r:id="rId3"/>
              </a:rPr>
              <a:t>http://blogs.msdn.com/vcblog/archive/2008/11/20/printf-hello-msbuild-n.aspx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Reliable Incremental Builds (</a:t>
            </a:r>
            <a:r>
              <a:rPr lang="en-US" dirty="0" err="1"/>
              <a:t>FileTracker</a:t>
            </a:r>
            <a:r>
              <a:rPr lang="en-US" dirty="0"/>
              <a:t>)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Inline Tasks (</a:t>
            </a:r>
            <a:r>
              <a:rPr lang="en-US" dirty="0">
                <a:hlinkClick r:id="rId4"/>
              </a:rPr>
              <a:t>http://msdn.microsoft.com/en-us/library/dd722601(VS.100).aspx</a:t>
            </a:r>
            <a:r>
              <a:rPr lang="en-US" dirty="0"/>
              <a:t>)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Property Functions (</a:t>
            </a:r>
            <a:r>
              <a:rPr lang="en-US" dirty="0">
                <a:hlinkClick r:id="rId5"/>
              </a:rPr>
              <a:t>http://msdn.microsoft.com/en-us/library/dd633440(VS.100).aspx</a:t>
            </a:r>
            <a:r>
              <a:rPr lang="en-US" dirty="0">
                <a:hlinkClick r:id="rId6"/>
              </a:rPr>
              <a:t>)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Item Functions (not yet documented)</a:t>
            </a:r>
            <a:endParaRPr lang="en-US" dirty="0" smtClean="0">
              <a:effectLst/>
            </a:endParaRPr>
          </a:p>
          <a:p>
            <a:pPr lvl="1" fontAlgn="ctr"/>
            <a:r>
              <a:rPr lang="en-US" dirty="0"/>
              <a:t>Before / After Targets (</a:t>
            </a:r>
            <a:r>
              <a:rPr lang="en-US" dirty="0">
                <a:hlinkClick r:id="rId7"/>
              </a:rPr>
              <a:t>http://msdn.microsoft.com/en-us/library/ee216359(VS.100).aspx</a:t>
            </a:r>
            <a:r>
              <a:rPr lang="en-US" dirty="0"/>
              <a:t>)</a:t>
            </a:r>
            <a:endParaRPr lang="en-US" dirty="0" smtClean="0">
              <a:effectLst/>
            </a:endParaRPr>
          </a:p>
          <a:p>
            <a:endParaRPr lang="en-US" dirty="0" smtClean="0"/>
          </a:p>
          <a:p>
            <a:r>
              <a:rPr lang="en-US" dirty="0" smtClean="0"/>
              <a:t>Contact: ChuckEng@microsoft.com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Switches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933284"/>
              </p:ext>
            </p:extLst>
          </p:nvPr>
        </p:nvGraphicFramePr>
        <p:xfrm>
          <a:off x="1066800" y="2819400"/>
          <a:ext cx="6858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325"/>
                <a:gridCol w="5400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v:d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Detailed verbosity logging</a:t>
                      </a:r>
                    </a:p>
                    <a:p>
                      <a:r>
                        <a:rPr lang="en-US" dirty="0" smtClean="0"/>
                        <a:t>Can also specify: m=minimal,</a:t>
                      </a:r>
                      <a:r>
                        <a:rPr lang="en-US" baseline="0" dirty="0" smtClean="0"/>
                        <a:t> n=normal, </a:t>
                      </a:r>
                      <a:r>
                        <a:rPr lang="en-US" baseline="0" dirty="0" err="1" smtClean="0"/>
                        <a:t>diag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Preprocess (dumps contents of project including imports as a single document)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Launch debugger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HKLM|HKLU\Software\Microsoft\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msbuild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\4.0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@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DebuggerEnabled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(or 0, true, false)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or -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SET MSBUILDDEBUGGING=1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05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When passing in properties on the command line: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Command line properties override settings</a:t>
            </a:r>
          </a:p>
          <a:p>
            <a:pPr lvl="2"/>
            <a:r>
              <a:rPr lang="en-US" dirty="0" smtClean="0"/>
              <a:t>Commonly used to set a default and override it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Except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Properties defined in a target override command line properties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Defaults are better handled using a conditional property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1900" dirty="0" smtClean="0"/>
              <a:t>Recommended</a:t>
            </a:r>
          </a:p>
          <a:p>
            <a:pPr lvl="2">
              <a:buFont typeface="Arial" pitchFamily="34" charset="0"/>
              <a:buChar char="•"/>
            </a:pPr>
            <a:r>
              <a:rPr lang="en-US" sz="1600" dirty="0" smtClean="0"/>
              <a:t>Note use of ticks around property in conditional.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Caveat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4724400"/>
            <a:ext cx="4648200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1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’$(Property)’ == ’’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MyDefaultValue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18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/ After Targets – Old 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New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6858000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&gt;$(LinkDependsOn);Compile&lt;/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="$(LinkDependsOn)"&gt;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="Compile;Link"/&gt;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&gt;OptimizeObjectFiles;$(LinkDependsOn)&lt;/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="OptimizeObjectFiles"&gt;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optimization"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09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Visual Studio’s Project System is based on MSBuild</a:t>
            </a:r>
          </a:p>
          <a:p>
            <a:pPr lvl="1"/>
            <a:r>
              <a:rPr lang="en-US" dirty="0" smtClean="0"/>
              <a:t>Each of the project flavors implement their own set of targets</a:t>
            </a:r>
          </a:p>
          <a:p>
            <a:pPr lvl="1"/>
            <a:r>
              <a:rPr lang="en-US" dirty="0" smtClean="0"/>
              <a:t>The targets contain the generic goo that builds your projects</a:t>
            </a:r>
          </a:p>
          <a:p>
            <a:pPr lvl="1"/>
            <a:r>
              <a:rPr lang="en-US" dirty="0" smtClean="0"/>
              <a:t>The project file itself contains only the specific details of that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MSBuild can also be run from the command line without Visual Studio</a:t>
            </a:r>
          </a:p>
          <a:p>
            <a:pPr lvl="1"/>
            <a:r>
              <a:rPr lang="en-US" dirty="0" smtClean="0"/>
              <a:t>Great for Build Server scenarios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For example, </a:t>
            </a:r>
            <a:r>
              <a:rPr lang="en-US" dirty="0" err="1" smtClean="0"/>
              <a:t>TeamBuild</a:t>
            </a:r>
            <a:r>
              <a:rPr lang="en-US" dirty="0" smtClean="0"/>
              <a:t> leverages this</a:t>
            </a:r>
          </a:p>
          <a:p>
            <a:pPr lvl="1"/>
            <a:r>
              <a:rPr lang="en-US" dirty="0" smtClean="0"/>
              <a:t>You can build other things with MSBuild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Visual Studio Tie 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/ After Targets – New Hotness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New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743200"/>
            <a:ext cx="67056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="$(LinkDependsOn)"&gt;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="Compile;Link"/&gt;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="OptimizeObjectFiles"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AfterTargets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optimization"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How would you force a command to execute for each file, instead of for a list of file?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="File1.cs"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="File2.cs"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="File3.cs"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="Files: @(</a:t>
            </a:r>
            <a:r>
              <a:rPr lang="en-US" sz="3700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MyFiles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37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="Horizontal"&gt;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="Vertical"/&gt;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7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="File: %(</a:t>
            </a:r>
            <a:r>
              <a:rPr lang="en-US" sz="3700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MyFiles.Identity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)" /&gt;</a:t>
            </a: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37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37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37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Execute For Each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  <a:effectLst/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Microsoft (R) Build Engine Version 3.5.21022.8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[Microsoft .NET Framework, Version 2.0.50727.1434]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Copyright (C) Microsoft Corporation 2007. All rights reserved.</a:t>
            </a:r>
          </a:p>
          <a:p>
            <a:pPr>
              <a:buNone/>
            </a:pPr>
            <a:endParaRPr lang="en-US" sz="1100" dirty="0" smtClean="0"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Build started 9/14/2008 10:18:26 PM.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Project "C:\Users\chuckeng\Desktop\MSBuild Presentation\Samples\</a:t>
            </a:r>
            <a:r>
              <a:rPr lang="en-US" sz="1100" dirty="0" err="1" smtClean="0">
                <a:solidFill>
                  <a:schemeClr val="tx1"/>
                </a:solidFill>
                <a:effectLst/>
                <a:latin typeface="Courier New" pitchFamily="49" charset="0"/>
              </a:rPr>
              <a:t>Horizontal.proj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" on node 0 (default targets).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Horizontal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  Files: File1.cs;File2.cs;File3.cs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Vertical: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  </a:t>
            </a: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Vertical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  File: File1.cs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  File: File2.cs</a:t>
            </a:r>
          </a:p>
          <a:p>
            <a:pPr>
              <a:buNone/>
            </a:pPr>
            <a:r>
              <a:rPr lang="en-US" sz="1100" dirty="0" smtClean="0">
                <a:solidFill>
                  <a:srgbClr val="FF0000"/>
                </a:solidFill>
                <a:effectLst/>
                <a:latin typeface="Courier New" pitchFamily="49" charset="0"/>
              </a:rPr>
              <a:t>  File: File3.cs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Done Building Project "C:\Users\chuckeng\Desktop\MSBuild Presentation\Samples\</a:t>
            </a:r>
            <a:r>
              <a:rPr lang="en-US" sz="1100" dirty="0" err="1" smtClean="0">
                <a:solidFill>
                  <a:schemeClr val="tx1"/>
                </a:solidFill>
                <a:effectLst/>
                <a:latin typeface="Courier New" pitchFamily="49" charset="0"/>
              </a:rPr>
              <a:t>Horizontal.proj</a:t>
            </a: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" (default targets).</a:t>
            </a:r>
          </a:p>
          <a:p>
            <a:pPr>
              <a:buNone/>
            </a:pPr>
            <a:endParaRPr lang="en-US" sz="1100" dirty="0" smtClean="0"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>
              <a:buNone/>
            </a:pPr>
            <a:endParaRPr lang="en-US" sz="1100" dirty="0" smtClean="0"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Build succeeded.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    0 Warning(s)</a:t>
            </a: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    0 Error(s)</a:t>
            </a:r>
          </a:p>
          <a:p>
            <a:pPr>
              <a:buNone/>
            </a:pPr>
            <a:endParaRPr lang="en-US" sz="1100" dirty="0" smtClean="0"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effectLst/>
                <a:latin typeface="Courier New" pitchFamily="49" charset="0"/>
              </a:rPr>
              <a:t>Time Elapsed 00:00:00.03</a:t>
            </a:r>
            <a:endParaRPr lang="en-US" sz="11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Execute For Each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4837"/>
            <a:ext cx="8229600" cy="4754563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How would you invoke svcutil.exe using an exec task with multiple switches like /ct, /n, and /r.</a:t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/>
            </a:r>
            <a:br>
              <a:rPr lang="en-US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svcutil.exe 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some.wsdl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/ct:MyCollection1 /ct:MyCollection2 /r:Assembly1 /r:Assembly2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>
              <a:effectLst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Assemblies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="Assembly1;Assembly2"/&gt;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Collections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="MyCollection1;MyCollection2"/&gt;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WebServiceDefinitions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="*.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wsdl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ItemGroup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SvcUtil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CollectionList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="'@(Collections)' != ''"&gt;/ct:@(Collections,' /ct:')&lt;/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CollectionList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pt-BR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AssemblyList</a:t>
            </a:r>
            <a:r>
              <a:rPr lang="pt-BR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Condition</a:t>
            </a:r>
            <a:r>
              <a:rPr lang="pt-BR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="'@(Assemblies)' != ''"&gt;/r:@(Assemblies, '/r:')&lt;/</a:t>
            </a:r>
            <a:r>
              <a:rPr lang="pt-BR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AssemblyList</a:t>
            </a:r>
            <a:r>
              <a:rPr lang="pt-BR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Command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="svcutil.exe %(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WebServiceDefinitions.Identity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 $(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CollectionList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 $(</a:t>
            </a:r>
            <a:r>
              <a:rPr lang="en-US" dirty="0" err="1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AssemblyList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)"/&gt;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&lt;/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effectLst/>
              <a:latin typeface="Segoe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effectLst/>
              <a:latin typeface="Segoe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Segoe"/>
                <a:cs typeface="Courier New" pitchFamily="49" charset="0"/>
              </a:rPr>
              <a:t>For each *.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Segoe"/>
                <a:cs typeface="Courier New" pitchFamily="49" charset="0"/>
              </a:rPr>
              <a:t>wsdl</a:t>
            </a:r>
            <a:r>
              <a:rPr lang="en-US" dirty="0" smtClean="0">
                <a:solidFill>
                  <a:schemeClr val="tx1"/>
                </a:solidFill>
                <a:effectLst/>
                <a:latin typeface="Segoe"/>
                <a:cs typeface="Courier New" pitchFamily="49" charset="0"/>
              </a:rPr>
              <a:t> file, you would get something like: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svcutil.exe MyService0.wsdl /ct:MyCollection1 /ct:MyCollection2 /r:Assembly1 /r:Assembly2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svcutil.exe MyService1.wsdl /ct:MyCollection1 /ct:MyCollection2 /r:Assembly1 /r:Assembly2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Multiple Switches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324600" cy="1600200"/>
          </a:xfr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9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pPr>
              <a:buNone/>
            </a:pPr>
            <a:endParaRPr lang="en-US" sz="900" dirty="0" smtClean="0">
              <a:solidFill>
                <a:srgbClr val="0000F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900" dirty="0" err="1" smtClean="0">
                <a:solidFill>
                  <a:srgbClr val="2B91AF"/>
                </a:solidFill>
                <a:effectLst/>
                <a:latin typeface="Courier New" pitchFamily="49" charset="0"/>
                <a:cs typeface="Courier New" pitchFamily="49" charset="0"/>
              </a:rPr>
              <a:t>HelloWorld</a:t>
            </a:r>
            <a:endParaRPr lang="en-US" sz="900" dirty="0" smtClean="0">
              <a:solidFill>
                <a:srgbClr val="2B91AF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9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static void Main()</a:t>
            </a:r>
          </a:p>
          <a:p>
            <a:pPr>
              <a:buNone/>
            </a:pPr>
            <a:r>
              <a:rPr lang="en-US" sz="9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900" dirty="0" smtClean="0"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 smtClean="0">
                <a:solidFill>
                  <a:srgbClr val="2B91AF"/>
                </a:solidFill>
                <a:effectLst/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900" dirty="0" smtClean="0">
                <a:solidFill>
                  <a:srgbClr val="2B91AF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9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"Hello, world!");</a:t>
            </a:r>
          </a:p>
          <a:p>
            <a:pPr>
              <a:buNone/>
            </a:pPr>
            <a:r>
              <a:rPr lang="en-US" sz="900" dirty="0" smtClean="0"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9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9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2000"/>
            <a:ext cx="7024744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Project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5562600"/>
            <a:ext cx="167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HelloWorld.proj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3657600"/>
            <a:ext cx="6324600" cy="190500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Project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xmlns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="http://schemas.microsoft.com/developer/msbuild/2003" 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ItemGroup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Compile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Include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32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HelloWorld.cs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ItemGroup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&lt;!--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this is the basic build target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--&gt;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Target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Name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="Build</a:t>
            </a:r>
            <a:r>
              <a:rPr lang="en-US" sz="3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3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Inputs</a:t>
            </a:r>
            <a:r>
              <a:rPr lang="en-US" sz="3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="@(Compile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)" </a:t>
            </a:r>
            <a:r>
              <a:rPr lang="en-US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Outputs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="@(</a:t>
            </a:r>
            <a:r>
              <a:rPr lang="en-US" sz="32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r>
              <a:rPr lang="en-US" sz="32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)" &gt;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Csc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Sources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="@(Compile)" /&gt;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&lt;/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Target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Project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3200400"/>
            <a:ext cx="1489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HelloWorld.cs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371600" y="1828800"/>
            <a:ext cx="662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&gt;$(LinkDependsOn);Compile&lt;/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="$(LinkDependsOn)"&gt;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="Compile;Link"/&gt;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&gt;OptimizeObjectFiles;$(LinkDependsOn)&lt;/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LinkDependsOn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   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="OptimizeObjectFiles"&gt;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optimization"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48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old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371600" y="2362200"/>
            <a:ext cx="662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xml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version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="1.0"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encoding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="http://schemas.microsoft.com/developer/msbuild/2003"&gt;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="$(LinkDependsOn)"&gt;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Link"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="Build"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DependsOnTargets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="Compile;Link"/&gt;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="OptimizeObjectFiles"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AfterTargets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="Compile"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BeforeTargets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="Link"&gt;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="Doing optimization" </a:t>
            </a:r>
            <a:r>
              <a:rPr lang="en-US" sz="9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Importance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="high"/&gt;</a:t>
            </a: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900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Project</a:t>
            </a:r>
            <a:r>
              <a:rPr lang="en-US" sz="9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MSBuild has managed support (VB and C#) since 2005</a:t>
            </a:r>
          </a:p>
          <a:p>
            <a:r>
              <a:rPr lang="en-US" dirty="0" smtClean="0"/>
              <a:t>New for Visual Studio 2010, we now support Visual C++</a:t>
            </a:r>
          </a:p>
          <a:p>
            <a:endParaRPr lang="en-US" dirty="0"/>
          </a:p>
          <a:p>
            <a:r>
              <a:rPr lang="en-US" dirty="0" smtClean="0"/>
              <a:t>The shipping targets are located in</a:t>
            </a:r>
          </a:p>
          <a:p>
            <a:pPr lvl="1"/>
            <a:r>
              <a:rPr lang="en-US" dirty="0" smtClean="0"/>
              <a:t>The framework directory</a:t>
            </a:r>
          </a:p>
          <a:p>
            <a:pPr lvl="1"/>
            <a:r>
              <a:rPr lang="en-US" dirty="0" smtClean="0"/>
              <a:t>The MSBuild extensibility folder</a:t>
            </a:r>
          </a:p>
          <a:p>
            <a:pPr lvl="1"/>
            <a:endParaRPr lang="en-US" dirty="0"/>
          </a:p>
          <a:p>
            <a:r>
              <a:rPr lang="en-US" dirty="0" smtClean="0"/>
              <a:t>A great way to learn MSBuild is by looking at the targets we ship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Shipping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Visual Studio</a:t>
            </a:r>
          </a:p>
          <a:p>
            <a:pPr lvl="1"/>
            <a:r>
              <a:rPr lang="en-US" sz="2400" dirty="0" smtClean="0"/>
              <a:t>Accessing your project file</a:t>
            </a:r>
          </a:p>
          <a:p>
            <a:pPr lvl="1"/>
            <a:r>
              <a:rPr lang="en-US" sz="2400" dirty="0" smtClean="0"/>
              <a:t>Creating and Editing MSBuild files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Intellisense, syntax highlighting</a:t>
            </a:r>
          </a:p>
          <a:p>
            <a:endParaRPr lang="en-US" sz="2600" dirty="0" smtClean="0"/>
          </a:p>
          <a:p>
            <a:r>
              <a:rPr lang="en-US" sz="2600" dirty="0" smtClean="0"/>
              <a:t>Running from the command line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7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Properties</a:t>
            </a:r>
          </a:p>
          <a:p>
            <a:pPr marL="457200" lvl="1" indent="0">
              <a:buNone/>
            </a:pPr>
            <a:r>
              <a:rPr lang="en-US" dirty="0"/>
              <a:t>Key value pairs</a:t>
            </a:r>
          </a:p>
          <a:p>
            <a:pPr marL="457200" lvl="1" indent="0">
              <a:buNone/>
            </a:pPr>
            <a:r>
              <a:rPr lang="en-US" dirty="0"/>
              <a:t>Used to define logic, paths, or other build data</a:t>
            </a:r>
          </a:p>
          <a:p>
            <a:pPr marL="365760" lvl="1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&gt;Hello&lt;/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7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Accessing the property -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$(Property)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7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World&lt;/</a:t>
            </a:r>
            <a:r>
              <a:rPr lang="en-US" sz="17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PropertyGroup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Debug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 marL="365760" lvl="1" indent="0">
              <a:buNone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 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17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MyProperty</a:t>
            </a:r>
            <a:r>
              <a:rPr lang="en-US" sz="17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700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Target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65760" lvl="1" indent="0">
              <a:buNone/>
            </a:pP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365760" lvl="1" indent="0"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Output: Hello World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variables </a:t>
            </a:r>
            <a:r>
              <a:rPr lang="en-US" u="sng" dirty="0" smtClean="0"/>
              <a:t>are</a:t>
            </a:r>
            <a:r>
              <a:rPr lang="en-US" dirty="0" smtClean="0"/>
              <a:t> MSBuild properties</a:t>
            </a:r>
          </a:p>
          <a:p>
            <a:endParaRPr lang="en-US" dirty="0" smtClean="0"/>
          </a:p>
          <a:p>
            <a:pPr marL="581343" lvl="2" indent="0">
              <a:buNone/>
            </a:pPr>
            <a:r>
              <a:rPr lang="en-US" dirty="0" smtClean="0"/>
              <a:t>SET </a:t>
            </a:r>
            <a:r>
              <a:rPr lang="en-US" dirty="0" err="1" smtClean="0"/>
              <a:t>MyEnvVariable</a:t>
            </a:r>
            <a:r>
              <a:rPr lang="en-US" dirty="0" smtClean="0"/>
              <a:t>=Hello World</a:t>
            </a:r>
          </a:p>
          <a:p>
            <a:pPr marL="581343" lvl="2" indent="0">
              <a:buNone/>
            </a:pPr>
            <a:r>
              <a:rPr lang="en-US" dirty="0" smtClean="0"/>
              <a:t>ECHO %USERPROFILE%</a:t>
            </a:r>
          </a:p>
          <a:p>
            <a:pPr marL="581343" lvl="2" indent="0">
              <a:buNone/>
            </a:pPr>
            <a:r>
              <a:rPr lang="en-US" dirty="0" smtClean="0"/>
              <a:t>C:\Users\ChuckEng</a:t>
            </a:r>
          </a:p>
          <a:p>
            <a:pPr marL="581343" lvl="2" indent="0">
              <a:buNone/>
            </a:pPr>
            <a:endParaRPr lang="en-US" dirty="0" smtClean="0"/>
          </a:p>
          <a:p>
            <a:pPr marL="581343" lvl="2" indent="0">
              <a:buNone/>
            </a:pPr>
            <a:r>
              <a:rPr lang="en-US" dirty="0"/>
              <a:t>$(</a:t>
            </a:r>
            <a:r>
              <a:rPr lang="en-US" dirty="0" err="1"/>
              <a:t>MyEnvVariable</a:t>
            </a:r>
            <a:r>
              <a:rPr lang="en-US" dirty="0"/>
              <a:t>) == “Hello World”</a:t>
            </a:r>
          </a:p>
          <a:p>
            <a:pPr marL="581343" lvl="2" indent="0">
              <a:buNone/>
            </a:pPr>
            <a:r>
              <a:rPr lang="en-US" dirty="0" smtClean="0"/>
              <a:t>$(</a:t>
            </a:r>
            <a:r>
              <a:rPr lang="en-US" dirty="0" err="1" smtClean="0"/>
              <a:t>UserProfile</a:t>
            </a:r>
            <a:r>
              <a:rPr lang="en-US" dirty="0" smtClean="0"/>
              <a:t>) == “C:\Users\</a:t>
            </a:r>
            <a:r>
              <a:rPr lang="en-US" dirty="0" err="1" smtClean="0"/>
              <a:t>ChuckEng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the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properties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86057"/>
              </p:ext>
            </p:extLst>
          </p:nvPr>
        </p:nvGraphicFramePr>
        <p:xfrm>
          <a:off x="1143000" y="2286000"/>
          <a:ext cx="6858000" cy="3429001"/>
        </p:xfrm>
        <a:graphic>
          <a:graphicData uri="http://schemas.openxmlformats.org/drawingml/2006/table">
            <a:tbl>
              <a:tblPr firstRow="1"/>
              <a:tblGrid>
                <a:gridCol w="2133600"/>
                <a:gridCol w="4724400"/>
              </a:tblGrid>
              <a:tr h="34126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Property</a:t>
                      </a:r>
                    </a:p>
                  </a:txBody>
                  <a:tcPr marL="14204" marR="14204" marT="7102" marB="71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Description</a:t>
                      </a:r>
                    </a:p>
                  </a:txBody>
                  <a:tcPr marL="14204" marR="14204" marT="7102" marB="71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39273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MSBuildProjectDirectory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absolute path of the directory where the project file is </a:t>
                      </a:r>
                      <a:r>
                        <a:rPr lang="en-US" sz="1100" dirty="0" smtClean="0"/>
                        <a:t>located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5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MSBuildProjectFile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complete </a:t>
                      </a:r>
                      <a:r>
                        <a:rPr lang="en-US" sz="1100" dirty="0" smtClean="0"/>
                        <a:t>filename </a:t>
                      </a:r>
                      <a:r>
                        <a:rPr lang="en-US" sz="1100" dirty="0"/>
                        <a:t>of the project file, including the </a:t>
                      </a:r>
                      <a:r>
                        <a:rPr lang="en-US" sz="1100" dirty="0" smtClean="0"/>
                        <a:t>extension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8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MSBuildProjectExtension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</a:t>
                      </a:r>
                      <a:r>
                        <a:rPr lang="en-US" sz="1100" dirty="0" smtClean="0"/>
                        <a:t>filename </a:t>
                      </a:r>
                      <a:r>
                        <a:rPr lang="en-US" sz="1100" dirty="0"/>
                        <a:t>extension of the project file, including the </a:t>
                      </a:r>
                      <a:r>
                        <a:rPr lang="en-US" sz="1100" dirty="0" smtClean="0"/>
                        <a:t>period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273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MSBuildProjectFullPath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absolute path and complete </a:t>
                      </a:r>
                      <a:r>
                        <a:rPr lang="en-US" sz="1100" dirty="0" smtClean="0"/>
                        <a:t>filename </a:t>
                      </a:r>
                      <a:r>
                        <a:rPr lang="en-US" sz="1100" dirty="0"/>
                        <a:t>of the project </a:t>
                      </a:r>
                      <a:r>
                        <a:rPr lang="en-US" sz="1100" dirty="0" smtClean="0"/>
                        <a:t>file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59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MSBuildProjectName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</a:t>
                      </a:r>
                      <a:r>
                        <a:rPr lang="en-US" sz="1100" dirty="0" smtClean="0"/>
                        <a:t>filename </a:t>
                      </a:r>
                      <a:r>
                        <a:rPr lang="en-US" sz="1100" dirty="0"/>
                        <a:t>of the project file without the </a:t>
                      </a:r>
                      <a:r>
                        <a:rPr lang="en-US" sz="1100" dirty="0" smtClean="0"/>
                        <a:t>extension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8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MSBuildBinPath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absolute path of the folder where the MSBuild </a:t>
                      </a:r>
                      <a:r>
                        <a:rPr lang="en-US" sz="1100" dirty="0" smtClean="0"/>
                        <a:t>binaries 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8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MSBuildProjectDefaultTargets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</a:t>
                      </a:r>
                      <a:r>
                        <a:rPr lang="en-US" sz="1100" dirty="0" smtClean="0"/>
                        <a:t>list </a:t>
                      </a:r>
                      <a:r>
                        <a:rPr lang="en-US" sz="1100" dirty="0"/>
                        <a:t>of targets that are specified in the </a:t>
                      </a:r>
                      <a:r>
                        <a:rPr lang="en-US" sz="1100" b="1" dirty="0" err="1" smtClean="0"/>
                        <a:t>DefaultTargets</a:t>
                      </a:r>
                      <a:r>
                        <a:rPr lang="en-US" sz="1100" dirty="0" smtClean="0"/>
                        <a:t> attribute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1996">
                <a:tc>
                  <a:txBody>
                    <a:bodyPr/>
                    <a:lstStyle/>
                    <a:p>
                      <a:r>
                        <a:rPr lang="en-US" sz="1100" b="1" dirty="0" err="1" smtClean="0"/>
                        <a:t>MSBuildExtensionsPath</a:t>
                      </a:r>
                      <a:endParaRPr lang="en-US" sz="1100" b="1" dirty="0" smtClean="0"/>
                    </a:p>
                    <a:p>
                      <a:r>
                        <a:rPr lang="en-US" sz="1100" b="1" dirty="0" smtClean="0"/>
                        <a:t>MSBuildExtensionsPath32</a:t>
                      </a:r>
                    </a:p>
                    <a:p>
                      <a:r>
                        <a:rPr lang="en-US" sz="1100" b="1" dirty="0" smtClean="0"/>
                        <a:t>MSBuildExtensionsPath64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MSBuild subfolder under the </a:t>
                      </a:r>
                      <a:r>
                        <a:rPr lang="en-US" sz="1100" dirty="0" smtClean="0"/>
                        <a:t>“Program Files”</a:t>
                      </a:r>
                      <a:r>
                        <a:rPr lang="en-US" sz="1100" dirty="0"/>
                        <a:t> folder. This location is a useful place to put custom target files</a:t>
                      </a:r>
                      <a:r>
                        <a:rPr lang="en-US" sz="1100" dirty="0" smtClean="0"/>
                        <a:t>. “</a:t>
                      </a:r>
                      <a:r>
                        <a:rPr lang="en-US" sz="1100" b="1" dirty="0" smtClean="0"/>
                        <a:t>C:\Program Files\MSBuild”</a:t>
                      </a:r>
                      <a:endParaRPr lang="en-US" sz="11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1468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MSBuildStartupDirectory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absolute path of the folder where MSBuild is invoked</a:t>
                      </a:r>
                      <a:r>
                        <a:rPr lang="en-US" sz="1100" dirty="0" smtClean="0"/>
                        <a:t>.</a:t>
                      </a:r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64A6A96B1C14F82035EC14D2D6579" ma:contentTypeVersion="0" ma:contentTypeDescription="Create a new document." ma:contentTypeScope="" ma:versionID="d71dc5b593000d4a64e4ed63ed0e99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0F9500-B50A-4104-AE66-FA747FF376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4C2A5-B8DA-4763-B22D-1FC98655D41C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461A3A-40CF-4879-9F6C-E7AE4A3043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7835</TotalTime>
  <Words>3577</Words>
  <Application>Microsoft Office PowerPoint</Application>
  <PresentationFormat>On-screen Show (4:3)</PresentationFormat>
  <Paragraphs>744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Candara</vt:lpstr>
      <vt:lpstr>Consolas</vt:lpstr>
      <vt:lpstr>Courier New</vt:lpstr>
      <vt:lpstr>Pristina</vt:lpstr>
      <vt:lpstr>Segoe</vt:lpstr>
      <vt:lpstr>Symbol</vt:lpstr>
      <vt:lpstr>Waveform</vt:lpstr>
      <vt:lpstr>MSBuild Basics</vt:lpstr>
      <vt:lpstr>Agenda</vt:lpstr>
      <vt:lpstr>What is MSBuild?</vt:lpstr>
      <vt:lpstr>How Does Visual Studio Tie In?</vt:lpstr>
      <vt:lpstr>The Shipping Targets</vt:lpstr>
      <vt:lpstr>Demo</vt:lpstr>
      <vt:lpstr>Properties</vt:lpstr>
      <vt:lpstr>Properties and the Environment</vt:lpstr>
      <vt:lpstr>Reserved properties</vt:lpstr>
      <vt:lpstr>Property Functions</vt:lpstr>
      <vt:lpstr>Property Functions - Registry</vt:lpstr>
      <vt:lpstr>Property Functions</vt:lpstr>
      <vt:lpstr>Items</vt:lpstr>
      <vt:lpstr>Item - Metadata</vt:lpstr>
      <vt:lpstr>Well Known Item Metadata</vt:lpstr>
      <vt:lpstr>Item - Definitions</vt:lpstr>
      <vt:lpstr>Item - Functions</vt:lpstr>
      <vt:lpstr>Item - Functions</vt:lpstr>
      <vt:lpstr>Targets</vt:lpstr>
      <vt:lpstr>Targets</vt:lpstr>
      <vt:lpstr>Batching</vt:lpstr>
      <vt:lpstr>Example: Forms of Batching</vt:lpstr>
      <vt:lpstr>Before / After Targets</vt:lpstr>
      <vt:lpstr>Tasks</vt:lpstr>
      <vt:lpstr>Example: Inheriting from Task</vt:lpstr>
      <vt:lpstr>Using Task</vt:lpstr>
      <vt:lpstr>Task Factories</vt:lpstr>
      <vt:lpstr>Example: Inline Task</vt:lpstr>
      <vt:lpstr>Task Overrides</vt:lpstr>
      <vt:lpstr>Conditions</vt:lpstr>
      <vt:lpstr>Conditions</vt:lpstr>
      <vt:lpstr>Imports</vt:lpstr>
      <vt:lpstr>Order of Evaluation</vt:lpstr>
      <vt:lpstr>File Tracker</vt:lpstr>
      <vt:lpstr>Questions?</vt:lpstr>
      <vt:lpstr>Backup Slides</vt:lpstr>
      <vt:lpstr>Tips and Tricks</vt:lpstr>
      <vt:lpstr>Caveat</vt:lpstr>
      <vt:lpstr>New Features</vt:lpstr>
      <vt:lpstr>New Features</vt:lpstr>
      <vt:lpstr>Execute For Each File</vt:lpstr>
      <vt:lpstr>Execute For Each File</vt:lpstr>
      <vt:lpstr>Multiple Switches</vt:lpstr>
      <vt:lpstr>Basic Project File</vt:lpstr>
      <vt:lpstr>The old way</vt:lpstr>
      <vt:lpstr>The new way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 Basics</dc:title>
  <dc:creator>Chuck England</dc:creator>
  <cp:lastModifiedBy>Chuck England</cp:lastModifiedBy>
  <cp:revision>65</cp:revision>
  <dcterms:created xsi:type="dcterms:W3CDTF">2009-12-11T19:28:30Z</dcterms:created>
  <dcterms:modified xsi:type="dcterms:W3CDTF">2014-01-27T23:14:03Z</dcterms:modified>
  <cp:contentStatus>Not Started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0x010100F6A64A6A96B1C14F82035EC14D2D6579</vt:lpwstr>
  </property>
</Properties>
</file>