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1" r:id="rId3"/>
    <p:sldId id="262" r:id="rId4"/>
    <p:sldId id="258" r:id="rId5"/>
    <p:sldId id="269" r:id="rId6"/>
    <p:sldId id="265" r:id="rId7"/>
    <p:sldId id="281" r:id="rId8"/>
    <p:sldId id="280" r:id="rId9"/>
    <p:sldId id="267" r:id="rId10"/>
    <p:sldId id="270" r:id="rId11"/>
    <p:sldId id="271" r:id="rId12"/>
    <p:sldId id="272" r:id="rId13"/>
    <p:sldId id="273" r:id="rId14"/>
    <p:sldId id="274" r:id="rId15"/>
    <p:sldId id="275" r:id="rId16"/>
    <p:sldId id="276" r:id="rId17"/>
    <p:sldId id="282" r:id="rId18"/>
    <p:sldId id="266" r:id="rId19"/>
    <p:sldId id="284" r:id="rId20"/>
    <p:sldId id="277" r:id="rId21"/>
    <p:sldId id="283" r:id="rId22"/>
    <p:sldId id="285" r:id="rId23"/>
    <p:sldId id="260"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64" autoAdjust="0"/>
  </p:normalViewPr>
  <p:slideViewPr>
    <p:cSldViewPr snapToGrid="0">
      <p:cViewPr varScale="1">
        <p:scale>
          <a:sx n="84" d="100"/>
          <a:sy n="84" d="100"/>
        </p:scale>
        <p:origin x="1038"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EE555-FE3F-442D-9EAB-34CD08C52C13}"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4A67C-E5D2-487C-99C1-35480C6F772F}" type="slidenum">
              <a:rPr lang="en-US" smtClean="0"/>
              <a:t>‹#›</a:t>
            </a:fld>
            <a:endParaRPr lang="en-US"/>
          </a:p>
        </p:txBody>
      </p:sp>
    </p:spTree>
    <p:extLst>
      <p:ext uri="{BB962C8B-B14F-4D97-AF65-F5344CB8AC3E}">
        <p14:creationId xmlns:p14="http://schemas.microsoft.com/office/powerpoint/2010/main" val="408041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modeling part is about studying the protocol and how it was repurposed to obtain a model compatible with the verification tool. Then specifically deciding which parts to keep, which to modify, or making assumptions in a way that does not compromise the original specification</a:t>
            </a:r>
            <a:endParaRPr lang="it-IT" dirty="0"/>
          </a:p>
          <a:p>
            <a:endParaRPr lang="en-US" dirty="0"/>
          </a:p>
        </p:txBody>
      </p:sp>
      <p:sp>
        <p:nvSpPr>
          <p:cNvPr id="4" name="Slide Number Placeholder 3"/>
          <p:cNvSpPr>
            <a:spLocks noGrp="1"/>
          </p:cNvSpPr>
          <p:nvPr>
            <p:ph type="sldNum" sz="quarter" idx="5"/>
          </p:nvPr>
        </p:nvSpPr>
        <p:spPr/>
        <p:txBody>
          <a:bodyPr/>
          <a:lstStyle/>
          <a:p>
            <a:fld id="{CCF4A67C-E5D2-487C-99C1-35480C6F772F}" type="slidenum">
              <a:rPr lang="en-US" smtClean="0"/>
              <a:t>4</a:t>
            </a:fld>
            <a:endParaRPr lang="en-US"/>
          </a:p>
        </p:txBody>
      </p:sp>
    </p:spTree>
    <p:extLst>
      <p:ext uri="{BB962C8B-B14F-4D97-AF65-F5344CB8AC3E}">
        <p14:creationId xmlns:p14="http://schemas.microsoft.com/office/powerpoint/2010/main" val="274911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6E1D951-0CF4-4E01-B4A4-83F887AAEA75}"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42487741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1D951-0CF4-4E01-B4A4-83F887AAEA7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23625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1D951-0CF4-4E01-B4A4-83F887AAEA75}"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168530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1D951-0CF4-4E01-B4A4-83F887AAEA75}"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380722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6E1D951-0CF4-4E01-B4A4-83F887AAEA75}"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8254735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6E1D951-0CF4-4E01-B4A4-83F887AAEA75}" type="datetimeFigureOut">
              <a:rPr lang="en-US" smtClean="0"/>
              <a:t>9/5/2023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361717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6E1D951-0CF4-4E01-B4A4-83F887AAEA75}"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E9061-D920-481C-83EC-75B15C33ED2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837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1D951-0CF4-4E01-B4A4-83F887AAEA75}"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96240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1D951-0CF4-4E01-B4A4-83F887AAEA75}"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260720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6E1D951-0CF4-4E01-B4A4-83F887AAEA75}" type="datetimeFigureOut">
              <a:rPr lang="en-US" smtClean="0"/>
              <a:t>9/5/2023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94007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E1D951-0CF4-4E01-B4A4-83F887AAEA75}" type="datetimeFigureOut">
              <a:rPr lang="en-US" smtClean="0"/>
              <a:t>9/5/2023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00E9061-D920-481C-83EC-75B15C33ED23}" type="slidenum">
              <a:rPr lang="en-US" smtClean="0"/>
              <a:t>‹#›</a:t>
            </a:fld>
            <a:endParaRPr lang="en-US"/>
          </a:p>
        </p:txBody>
      </p:sp>
    </p:spTree>
    <p:extLst>
      <p:ext uri="{BB962C8B-B14F-4D97-AF65-F5344CB8AC3E}">
        <p14:creationId xmlns:p14="http://schemas.microsoft.com/office/powerpoint/2010/main" val="209409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E1D951-0CF4-4E01-B4A4-83F887AAEA75}" type="datetimeFigureOut">
              <a:rPr lang="en-US" smtClean="0"/>
              <a:t>9/5/2023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0E9061-D920-481C-83EC-75B15C33ED23}" type="slidenum">
              <a:rPr lang="en-US" smtClean="0"/>
              <a:t>‹#›</a:t>
            </a:fld>
            <a:endParaRPr lang="en-US"/>
          </a:p>
        </p:txBody>
      </p:sp>
    </p:spTree>
    <p:extLst>
      <p:ext uri="{BB962C8B-B14F-4D97-AF65-F5344CB8AC3E}">
        <p14:creationId xmlns:p14="http://schemas.microsoft.com/office/powerpoint/2010/main" val="3122996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9DC0-BDCD-5873-60D4-9950A94849B9}"/>
              </a:ext>
            </a:extLst>
          </p:cNvPr>
          <p:cNvSpPr>
            <a:spLocks noGrp="1"/>
          </p:cNvSpPr>
          <p:nvPr>
            <p:ph type="ctrTitle"/>
          </p:nvPr>
        </p:nvSpPr>
        <p:spPr/>
        <p:txBody>
          <a:bodyPr/>
          <a:lstStyle/>
          <a:p>
            <a:r>
              <a:rPr lang="en-US" dirty="0"/>
              <a:t>Security Verification and testing final project</a:t>
            </a:r>
          </a:p>
        </p:txBody>
      </p:sp>
      <p:sp>
        <p:nvSpPr>
          <p:cNvPr id="3" name="Subtitle 2">
            <a:extLst>
              <a:ext uri="{FF2B5EF4-FFF2-40B4-BE49-F238E27FC236}">
                <a16:creationId xmlns:a16="http://schemas.microsoft.com/office/drawing/2014/main" id="{D4408C3A-9BDB-DF4F-3B20-D2031F1A42E0}"/>
              </a:ext>
            </a:extLst>
          </p:cNvPr>
          <p:cNvSpPr>
            <a:spLocks noGrp="1"/>
          </p:cNvSpPr>
          <p:nvPr>
            <p:ph type="subTitle" idx="1"/>
          </p:nvPr>
        </p:nvSpPr>
        <p:spPr/>
        <p:txBody>
          <a:bodyPr/>
          <a:lstStyle/>
          <a:p>
            <a:r>
              <a:rPr lang="en-US" dirty="0"/>
              <a:t>Protocol verification using Proverif over “</a:t>
            </a:r>
            <a:r>
              <a:rPr lang="en-US" dirty="0">
                <a:solidFill>
                  <a:schemeClr val="bg1">
                    <a:lumMod val="75000"/>
                    <a:lumOff val="25000"/>
                  </a:schemeClr>
                </a:solidFill>
              </a:rPr>
              <a:t>A Security Credential Management System for V2X Communications</a:t>
            </a:r>
            <a:r>
              <a:rPr lang="en-US" dirty="0"/>
              <a:t>”</a:t>
            </a:r>
          </a:p>
        </p:txBody>
      </p:sp>
      <p:sp>
        <p:nvSpPr>
          <p:cNvPr id="4" name="TextBox 3">
            <a:extLst>
              <a:ext uri="{FF2B5EF4-FFF2-40B4-BE49-F238E27FC236}">
                <a16:creationId xmlns:a16="http://schemas.microsoft.com/office/drawing/2014/main" id="{60CC2348-F138-D722-B453-D746E15ED10F}"/>
              </a:ext>
            </a:extLst>
          </p:cNvPr>
          <p:cNvSpPr txBox="1"/>
          <p:nvPr/>
        </p:nvSpPr>
        <p:spPr>
          <a:xfrm>
            <a:off x="1157591" y="5846323"/>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57409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7475-7460-36A8-C3F6-DA8799817A61}"/>
              </a:ext>
            </a:extLst>
          </p:cNvPr>
          <p:cNvSpPr>
            <a:spLocks noGrp="1"/>
          </p:cNvSpPr>
          <p:nvPr>
            <p:ph type="title"/>
          </p:nvPr>
        </p:nvSpPr>
        <p:spPr/>
        <p:txBody>
          <a:bodyPr/>
          <a:lstStyle/>
          <a:p>
            <a:r>
              <a:rPr lang="en-US" dirty="0"/>
              <a:t>Rule Design</a:t>
            </a:r>
          </a:p>
        </p:txBody>
      </p:sp>
      <p:sp>
        <p:nvSpPr>
          <p:cNvPr id="3" name="Content Placeholder 2">
            <a:extLst>
              <a:ext uri="{FF2B5EF4-FFF2-40B4-BE49-F238E27FC236}">
                <a16:creationId xmlns:a16="http://schemas.microsoft.com/office/drawing/2014/main" id="{7D95BE0B-779B-A7C8-A999-9F3277C4F023}"/>
              </a:ext>
            </a:extLst>
          </p:cNvPr>
          <p:cNvSpPr>
            <a:spLocks noGrp="1"/>
          </p:cNvSpPr>
          <p:nvPr>
            <p:ph idx="1"/>
          </p:nvPr>
        </p:nvSpPr>
        <p:spPr/>
        <p:txBody>
          <a:bodyPr/>
          <a:lstStyle/>
          <a:p>
            <a:pPr marL="0" indent="0" algn="ctr">
              <a:buNone/>
            </a:pPr>
            <a:r>
              <a:rPr lang="en-US" sz="3200" dirty="0">
                <a:latin typeface="+mj-lt"/>
              </a:rPr>
              <a:t>Once the model with the various assumptions and simplifications was obtained, the design phase begun in which the various steps were translated into Proverif rules</a:t>
            </a:r>
          </a:p>
          <a:p>
            <a:endParaRPr lang="en-US" dirty="0"/>
          </a:p>
        </p:txBody>
      </p:sp>
      <p:sp>
        <p:nvSpPr>
          <p:cNvPr id="4" name="TextBox 3">
            <a:extLst>
              <a:ext uri="{FF2B5EF4-FFF2-40B4-BE49-F238E27FC236}">
                <a16:creationId xmlns:a16="http://schemas.microsoft.com/office/drawing/2014/main" id="{FF30C872-B48C-D329-E191-26594048426D}"/>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159281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7475-7460-36A8-C3F6-DA8799817A61}"/>
              </a:ext>
            </a:extLst>
          </p:cNvPr>
          <p:cNvSpPr>
            <a:spLocks noGrp="1"/>
          </p:cNvSpPr>
          <p:nvPr>
            <p:ph type="title"/>
          </p:nvPr>
        </p:nvSpPr>
        <p:spPr/>
        <p:txBody>
          <a:bodyPr/>
          <a:lstStyle/>
          <a:p>
            <a:r>
              <a:rPr lang="en-US" dirty="0"/>
              <a:t>Sanity Checks</a:t>
            </a:r>
          </a:p>
        </p:txBody>
      </p:sp>
      <p:sp>
        <p:nvSpPr>
          <p:cNvPr id="3" name="Content Placeholder 2">
            <a:extLst>
              <a:ext uri="{FF2B5EF4-FFF2-40B4-BE49-F238E27FC236}">
                <a16:creationId xmlns:a16="http://schemas.microsoft.com/office/drawing/2014/main" id="{7D95BE0B-779B-A7C8-A999-9F3277C4F023}"/>
              </a:ext>
            </a:extLst>
          </p:cNvPr>
          <p:cNvSpPr>
            <a:spLocks noGrp="1"/>
          </p:cNvSpPr>
          <p:nvPr>
            <p:ph idx="1"/>
          </p:nvPr>
        </p:nvSpPr>
        <p:spPr/>
        <p:txBody>
          <a:bodyPr/>
          <a:lstStyle/>
          <a:p>
            <a:pPr marL="0" indent="0" algn="ctr">
              <a:buNone/>
            </a:pPr>
            <a:r>
              <a:rPr lang="en-US" sz="3200" dirty="0">
                <a:latin typeface="+mj-lt"/>
              </a:rPr>
              <a:t>Sanity checks are implemented to validate the accuracy of the translation into Proverif rules and ensure that the protocol correctly exchanges messages and successfully completes all its various steps</a:t>
            </a:r>
          </a:p>
          <a:p>
            <a:pPr marL="0" indent="0" algn="ctr">
              <a:buNone/>
            </a:pPr>
            <a:endParaRPr lang="en-US" sz="3200" dirty="0">
              <a:latin typeface="+mj-lt"/>
            </a:endParaRPr>
          </a:p>
          <a:p>
            <a:pPr marL="0" indent="0" algn="ctr">
              <a:buNone/>
            </a:pPr>
            <a:endParaRPr lang="en-US" sz="3200" dirty="0">
              <a:latin typeface="+mj-lt"/>
            </a:endParaRPr>
          </a:p>
          <a:p>
            <a:pPr marL="0" indent="0" algn="ctr">
              <a:buNone/>
            </a:pPr>
            <a:endParaRPr lang="en-US" sz="3200" dirty="0">
              <a:latin typeface="+mj-lt"/>
            </a:endParaRPr>
          </a:p>
          <a:p>
            <a:pPr marL="0" indent="0" algn="ctr">
              <a:buNone/>
            </a:pPr>
            <a:endParaRPr lang="en-US" sz="3200" dirty="0">
              <a:latin typeface="+mj-lt"/>
            </a:endParaRPr>
          </a:p>
          <a:p>
            <a:pPr marL="0" indent="0" algn="ctr">
              <a:buNone/>
            </a:pPr>
            <a:endParaRPr lang="en-US" sz="3200" dirty="0">
              <a:latin typeface="+mj-lt"/>
            </a:endParaRPr>
          </a:p>
        </p:txBody>
      </p:sp>
      <p:sp>
        <p:nvSpPr>
          <p:cNvPr id="6" name="TextBox 5">
            <a:extLst>
              <a:ext uri="{FF2B5EF4-FFF2-40B4-BE49-F238E27FC236}">
                <a16:creationId xmlns:a16="http://schemas.microsoft.com/office/drawing/2014/main" id="{E5308768-E4C6-4772-5580-0A7F9B5BC2E6}"/>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42577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7475-7460-36A8-C3F6-DA8799817A61}"/>
              </a:ext>
            </a:extLst>
          </p:cNvPr>
          <p:cNvSpPr>
            <a:spLocks noGrp="1"/>
          </p:cNvSpPr>
          <p:nvPr>
            <p:ph type="title"/>
          </p:nvPr>
        </p:nvSpPr>
        <p:spPr/>
        <p:txBody>
          <a:bodyPr/>
          <a:lstStyle/>
          <a:p>
            <a:r>
              <a:rPr lang="en-US" dirty="0"/>
              <a:t>Security Properties</a:t>
            </a:r>
          </a:p>
        </p:txBody>
      </p:sp>
      <p:sp>
        <p:nvSpPr>
          <p:cNvPr id="3" name="Content Placeholder 2">
            <a:extLst>
              <a:ext uri="{FF2B5EF4-FFF2-40B4-BE49-F238E27FC236}">
                <a16:creationId xmlns:a16="http://schemas.microsoft.com/office/drawing/2014/main" id="{7D95BE0B-779B-A7C8-A999-9F3277C4F023}"/>
              </a:ext>
            </a:extLst>
          </p:cNvPr>
          <p:cNvSpPr>
            <a:spLocks noGrp="1"/>
          </p:cNvSpPr>
          <p:nvPr>
            <p:ph idx="1"/>
          </p:nvPr>
        </p:nvSpPr>
        <p:spPr/>
        <p:txBody>
          <a:bodyPr>
            <a:normAutofit fontScale="92500"/>
          </a:bodyPr>
          <a:lstStyle/>
          <a:p>
            <a:pPr marL="0" indent="0" algn="ctr">
              <a:buNone/>
            </a:pPr>
            <a:r>
              <a:rPr lang="en-US" sz="3200" dirty="0">
                <a:latin typeface="+mj-lt"/>
              </a:rPr>
              <a:t>The most important part are the verification of security properties, which is the main purpose of formal verification, i.e., the protocol guarantees them and prevents possible attacks accurate to the model. Specifically, authenticity, anonymity and </a:t>
            </a:r>
            <a:r>
              <a:rPr lang="en-US" sz="3200" dirty="0" err="1">
                <a:latin typeface="+mj-lt"/>
              </a:rPr>
              <a:t>unlinkability</a:t>
            </a:r>
            <a:r>
              <a:rPr lang="en-US" sz="3200" dirty="0">
                <a:latin typeface="+mj-lt"/>
              </a:rPr>
              <a:t> will be analyzed.</a:t>
            </a:r>
          </a:p>
        </p:txBody>
      </p:sp>
      <p:sp>
        <p:nvSpPr>
          <p:cNvPr id="4" name="TextBox 3">
            <a:extLst>
              <a:ext uri="{FF2B5EF4-FFF2-40B4-BE49-F238E27FC236}">
                <a16:creationId xmlns:a16="http://schemas.microsoft.com/office/drawing/2014/main" id="{28D9F53C-07F4-187D-517A-9369D0BB9397}"/>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68312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BD6-186E-FE87-41F0-146A631056E4}"/>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B171E8D8-582C-5001-6AC7-6D8C8C11F480}"/>
              </a:ext>
            </a:extLst>
          </p:cNvPr>
          <p:cNvSpPr>
            <a:spLocks noGrp="1"/>
          </p:cNvSpPr>
          <p:nvPr>
            <p:ph idx="1"/>
          </p:nvPr>
        </p:nvSpPr>
        <p:spPr/>
        <p:txBody>
          <a:bodyPr/>
          <a:lstStyle/>
          <a:p>
            <a:r>
              <a:rPr lang="en-US" dirty="0"/>
              <a:t>The authentication property is  essential to ensure that the entities involved in the communication process are able to authenticate each other securely and reliably. </a:t>
            </a:r>
          </a:p>
          <a:p>
            <a:endParaRPr lang="en-US" dirty="0"/>
          </a:p>
          <a:p>
            <a:r>
              <a:rPr lang="en-US" dirty="0"/>
              <a:t>In Proverif using Correspondence assertions</a:t>
            </a:r>
          </a:p>
        </p:txBody>
      </p:sp>
      <p:sp>
        <p:nvSpPr>
          <p:cNvPr id="4" name="TextBox 3">
            <a:extLst>
              <a:ext uri="{FF2B5EF4-FFF2-40B4-BE49-F238E27FC236}">
                <a16:creationId xmlns:a16="http://schemas.microsoft.com/office/drawing/2014/main" id="{2A64A23B-7E49-FDC4-339D-5A07D690BC34}"/>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188972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BD6-186E-FE87-41F0-146A631056E4}"/>
              </a:ext>
            </a:extLst>
          </p:cNvPr>
          <p:cNvSpPr>
            <a:spLocks noGrp="1"/>
          </p:cNvSpPr>
          <p:nvPr>
            <p:ph type="title"/>
          </p:nvPr>
        </p:nvSpPr>
        <p:spPr/>
        <p:txBody>
          <a:bodyPr/>
          <a:lstStyle/>
          <a:p>
            <a:r>
              <a:rPr lang="en-US" dirty="0"/>
              <a:t>Secrecy</a:t>
            </a:r>
          </a:p>
        </p:txBody>
      </p:sp>
      <p:sp>
        <p:nvSpPr>
          <p:cNvPr id="3" name="Content Placeholder 2">
            <a:extLst>
              <a:ext uri="{FF2B5EF4-FFF2-40B4-BE49-F238E27FC236}">
                <a16:creationId xmlns:a16="http://schemas.microsoft.com/office/drawing/2014/main" id="{B171E8D8-582C-5001-6AC7-6D8C8C11F480}"/>
              </a:ext>
            </a:extLst>
          </p:cNvPr>
          <p:cNvSpPr>
            <a:spLocks noGrp="1"/>
          </p:cNvSpPr>
          <p:nvPr>
            <p:ph idx="1"/>
          </p:nvPr>
        </p:nvSpPr>
        <p:spPr/>
        <p:txBody>
          <a:bodyPr/>
          <a:lstStyle/>
          <a:p>
            <a:r>
              <a:rPr lang="en-US" dirty="0"/>
              <a:t>Secrecy is the property of information being protected from disclosure to unauthorized parties. In this particular case, states that the attacker can not obtain the long-term key of the vehicle.</a:t>
            </a:r>
          </a:p>
          <a:p>
            <a:r>
              <a:rPr lang="en-US" dirty="0"/>
              <a:t>In the protocol, all messages are sent it cleartext, and signed so only key materials should be kept secret</a:t>
            </a:r>
          </a:p>
          <a:p>
            <a:endParaRPr lang="en-US" dirty="0"/>
          </a:p>
          <a:p>
            <a:r>
              <a:rPr lang="en-US" dirty="0"/>
              <a:t>In Proverif using “free [private]”</a:t>
            </a:r>
          </a:p>
        </p:txBody>
      </p:sp>
      <p:sp>
        <p:nvSpPr>
          <p:cNvPr id="4" name="TextBox 3">
            <a:extLst>
              <a:ext uri="{FF2B5EF4-FFF2-40B4-BE49-F238E27FC236}">
                <a16:creationId xmlns:a16="http://schemas.microsoft.com/office/drawing/2014/main" id="{D862334F-6B07-8353-A6D4-628F6F6C6824}"/>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60465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BD6-186E-FE87-41F0-146A631056E4}"/>
              </a:ext>
            </a:extLst>
          </p:cNvPr>
          <p:cNvSpPr>
            <a:spLocks noGrp="1"/>
          </p:cNvSpPr>
          <p:nvPr>
            <p:ph type="title"/>
          </p:nvPr>
        </p:nvSpPr>
        <p:spPr/>
        <p:txBody>
          <a:bodyPr/>
          <a:lstStyle/>
          <a:p>
            <a:r>
              <a:rPr lang="en-US" dirty="0"/>
              <a:t>Anonymity</a:t>
            </a:r>
          </a:p>
        </p:txBody>
      </p:sp>
      <p:sp>
        <p:nvSpPr>
          <p:cNvPr id="3" name="Content Placeholder 2">
            <a:extLst>
              <a:ext uri="{FF2B5EF4-FFF2-40B4-BE49-F238E27FC236}">
                <a16:creationId xmlns:a16="http://schemas.microsoft.com/office/drawing/2014/main" id="{B171E8D8-582C-5001-6AC7-6D8C8C11F480}"/>
              </a:ext>
            </a:extLst>
          </p:cNvPr>
          <p:cNvSpPr>
            <a:spLocks noGrp="1"/>
          </p:cNvSpPr>
          <p:nvPr>
            <p:ph idx="1"/>
          </p:nvPr>
        </p:nvSpPr>
        <p:spPr/>
        <p:txBody>
          <a:bodyPr/>
          <a:lstStyle/>
          <a:p>
            <a:r>
              <a:rPr lang="en-US" dirty="0"/>
              <a:t>The adversary cannot distinguish whether the message has been signed with a valid pseudonym or a fake one. When a pseudonym certificate is requested, a vehicle can make n requests to the RA and an adversary and other entities are unable to associate a pseudonym certificate with the real identity of the vehicle.</a:t>
            </a:r>
          </a:p>
          <a:p>
            <a:endParaRPr lang="en-US" dirty="0"/>
          </a:p>
          <a:p>
            <a:r>
              <a:rPr lang="en-US" dirty="0"/>
              <a:t>In Proverif using “choice”</a:t>
            </a:r>
          </a:p>
        </p:txBody>
      </p:sp>
      <p:sp>
        <p:nvSpPr>
          <p:cNvPr id="4" name="TextBox 3">
            <a:extLst>
              <a:ext uri="{FF2B5EF4-FFF2-40B4-BE49-F238E27FC236}">
                <a16:creationId xmlns:a16="http://schemas.microsoft.com/office/drawing/2014/main" id="{B872C41D-AAB1-4B1C-2E8D-97A59530B60D}"/>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90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BD6-186E-FE87-41F0-146A631056E4}"/>
              </a:ext>
            </a:extLst>
          </p:cNvPr>
          <p:cNvSpPr>
            <a:spLocks noGrp="1"/>
          </p:cNvSpPr>
          <p:nvPr>
            <p:ph type="title"/>
          </p:nvPr>
        </p:nvSpPr>
        <p:spPr/>
        <p:txBody>
          <a:bodyPr/>
          <a:lstStyle/>
          <a:p>
            <a:r>
              <a:rPr lang="en-US" dirty="0"/>
              <a:t>Unlinkability</a:t>
            </a:r>
          </a:p>
        </p:txBody>
      </p:sp>
      <p:sp>
        <p:nvSpPr>
          <p:cNvPr id="3" name="Content Placeholder 2">
            <a:extLst>
              <a:ext uri="{FF2B5EF4-FFF2-40B4-BE49-F238E27FC236}">
                <a16:creationId xmlns:a16="http://schemas.microsoft.com/office/drawing/2014/main" id="{B171E8D8-582C-5001-6AC7-6D8C8C11F480}"/>
              </a:ext>
            </a:extLst>
          </p:cNvPr>
          <p:cNvSpPr>
            <a:spLocks noGrp="1"/>
          </p:cNvSpPr>
          <p:nvPr>
            <p:ph idx="1"/>
          </p:nvPr>
        </p:nvSpPr>
        <p:spPr/>
        <p:txBody>
          <a:bodyPr>
            <a:normAutofit/>
          </a:bodyPr>
          <a:lstStyle/>
          <a:p>
            <a:r>
              <a:rPr lang="en-US" dirty="0"/>
              <a:t>The vehicle has many pseudonymous certificates that need to be changed regularly.  The vehicles is sending messages, and it should not be linked by these messages</a:t>
            </a:r>
          </a:p>
          <a:p>
            <a:endParaRPr lang="en-US" dirty="0"/>
          </a:p>
          <a:p>
            <a:r>
              <a:rPr lang="en-US" dirty="0"/>
              <a:t>NOTE: As long as the vehicle uses the same pseudonym certificate it is always traceable.</a:t>
            </a:r>
          </a:p>
          <a:p>
            <a:endParaRPr lang="en-US" dirty="0"/>
          </a:p>
          <a:p>
            <a:r>
              <a:rPr lang="en-US" dirty="0"/>
              <a:t>In Proverif using “equivalence”</a:t>
            </a:r>
          </a:p>
        </p:txBody>
      </p:sp>
      <p:sp>
        <p:nvSpPr>
          <p:cNvPr id="4" name="TextBox 3">
            <a:extLst>
              <a:ext uri="{FF2B5EF4-FFF2-40B4-BE49-F238E27FC236}">
                <a16:creationId xmlns:a16="http://schemas.microsoft.com/office/drawing/2014/main" id="{8EB8031F-197F-3BF1-E2BA-0D980A8E227A}"/>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178901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F19C5F-7286-CF5B-2AAF-A3A9C1044CC9}"/>
              </a:ext>
            </a:extLst>
          </p:cNvPr>
          <p:cNvSpPr>
            <a:spLocks noGrp="1"/>
          </p:cNvSpPr>
          <p:nvPr>
            <p:ph type="title"/>
          </p:nvPr>
        </p:nvSpPr>
        <p:spPr/>
        <p:txBody>
          <a:bodyPr/>
          <a:lstStyle/>
          <a:p>
            <a:r>
              <a:rPr lang="en-US" dirty="0"/>
              <a:t>Proverif Implementation</a:t>
            </a:r>
          </a:p>
        </p:txBody>
      </p:sp>
      <p:sp>
        <p:nvSpPr>
          <p:cNvPr id="5" name="Text Placeholder 4">
            <a:extLst>
              <a:ext uri="{FF2B5EF4-FFF2-40B4-BE49-F238E27FC236}">
                <a16:creationId xmlns:a16="http://schemas.microsoft.com/office/drawing/2014/main" id="{7566DD30-5461-6DA2-FCA2-21A261D79F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8626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1D96-9832-6321-3CC6-AB8106DF7C35}"/>
              </a:ext>
            </a:extLst>
          </p:cNvPr>
          <p:cNvSpPr>
            <a:spLocks noGrp="1"/>
          </p:cNvSpPr>
          <p:nvPr>
            <p:ph type="title"/>
          </p:nvPr>
        </p:nvSpPr>
        <p:spPr/>
        <p:txBody>
          <a:bodyPr/>
          <a:lstStyle/>
          <a:p>
            <a:r>
              <a:rPr lang="en-US" dirty="0"/>
              <a:t>Certificate provisioning</a:t>
            </a:r>
          </a:p>
        </p:txBody>
      </p:sp>
      <p:sp>
        <p:nvSpPr>
          <p:cNvPr id="3" name="Content Placeholder 2">
            <a:extLst>
              <a:ext uri="{FF2B5EF4-FFF2-40B4-BE49-F238E27FC236}">
                <a16:creationId xmlns:a16="http://schemas.microsoft.com/office/drawing/2014/main" id="{F876FACE-3BC6-36ED-E0A6-38E629822675}"/>
              </a:ext>
            </a:extLst>
          </p:cNvPr>
          <p:cNvSpPr>
            <a:spLocks noGrp="1"/>
          </p:cNvSpPr>
          <p:nvPr>
            <p:ph idx="1"/>
          </p:nvPr>
        </p:nvSpPr>
        <p:spPr/>
        <p:txBody>
          <a:bodyPr/>
          <a:lstStyle/>
          <a:p>
            <a:endParaRPr lang="en-US"/>
          </a:p>
        </p:txBody>
      </p:sp>
      <p:pic>
        <p:nvPicPr>
          <p:cNvPr id="4" name="Immagine 2">
            <a:extLst>
              <a:ext uri="{FF2B5EF4-FFF2-40B4-BE49-F238E27FC236}">
                <a16:creationId xmlns:a16="http://schemas.microsoft.com/office/drawing/2014/main" id="{381BFF91-418B-5191-4AD3-F5C5569B4825}"/>
              </a:ext>
            </a:extLst>
          </p:cNvPr>
          <p:cNvPicPr>
            <a:picLocks noChangeAspect="1"/>
          </p:cNvPicPr>
          <p:nvPr/>
        </p:nvPicPr>
        <p:blipFill>
          <a:blip r:embed="rId2"/>
          <a:stretch>
            <a:fillRect/>
          </a:stretch>
        </p:blipFill>
        <p:spPr>
          <a:xfrm>
            <a:off x="2807401" y="2275063"/>
            <a:ext cx="6577198" cy="4384798"/>
          </a:xfrm>
          <a:prstGeom prst="roundRect">
            <a:avLst>
              <a:gd name="adj" fmla="val 5631"/>
            </a:avLst>
          </a:prstGeom>
          <a:solidFill>
            <a:schemeClr val="bg1"/>
          </a:solidFill>
          <a:ln w="38100">
            <a:solidFill>
              <a:srgbClr val="30605A"/>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E058A529-61D2-0B56-6DAD-B3EA6D3A4A7D}"/>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77151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C985-621A-73DC-BB6F-BABEDFA34988}"/>
              </a:ext>
            </a:extLst>
          </p:cNvPr>
          <p:cNvSpPr>
            <a:spLocks noGrp="1"/>
          </p:cNvSpPr>
          <p:nvPr>
            <p:ph type="title"/>
          </p:nvPr>
        </p:nvSpPr>
        <p:spPr/>
        <p:txBody>
          <a:bodyPr/>
          <a:lstStyle/>
          <a:p>
            <a:r>
              <a:rPr lang="en-US" dirty="0"/>
              <a:t>Certificate provisioning</a:t>
            </a:r>
          </a:p>
        </p:txBody>
      </p:sp>
      <p:sp>
        <p:nvSpPr>
          <p:cNvPr id="3" name="Content Placeholder 2">
            <a:extLst>
              <a:ext uri="{FF2B5EF4-FFF2-40B4-BE49-F238E27FC236}">
                <a16:creationId xmlns:a16="http://schemas.microsoft.com/office/drawing/2014/main" id="{767CD6A4-CD4A-B206-962A-4D202DDADB26}"/>
              </a:ext>
            </a:extLst>
          </p:cNvPr>
          <p:cNvSpPr>
            <a:spLocks noGrp="1"/>
          </p:cNvSpPr>
          <p:nvPr>
            <p:ph idx="1"/>
          </p:nvPr>
        </p:nvSpPr>
        <p:spPr/>
        <p:txBody>
          <a:bodyPr/>
          <a:lstStyle/>
          <a:p>
            <a:r>
              <a:rPr lang="en-US" dirty="0"/>
              <a:t>What we can test</a:t>
            </a:r>
          </a:p>
          <a:p>
            <a:pPr lvl="1"/>
            <a:r>
              <a:rPr lang="en-US" dirty="0"/>
              <a:t>Secrecy</a:t>
            </a:r>
          </a:p>
          <a:p>
            <a:pPr lvl="1"/>
            <a:r>
              <a:rPr lang="en-US" dirty="0"/>
              <a:t>Authentication</a:t>
            </a:r>
          </a:p>
          <a:p>
            <a:pPr lvl="1"/>
            <a:r>
              <a:rPr lang="en-US" dirty="0" err="1"/>
              <a:t>Anonimity</a:t>
            </a:r>
            <a:endParaRPr lang="en-US" dirty="0"/>
          </a:p>
          <a:p>
            <a:pPr lvl="1"/>
            <a:r>
              <a:rPr lang="en-US" dirty="0"/>
              <a:t>Unlinkability</a:t>
            </a:r>
          </a:p>
        </p:txBody>
      </p:sp>
      <p:sp>
        <p:nvSpPr>
          <p:cNvPr id="4" name="TextBox 3">
            <a:extLst>
              <a:ext uri="{FF2B5EF4-FFF2-40B4-BE49-F238E27FC236}">
                <a16:creationId xmlns:a16="http://schemas.microsoft.com/office/drawing/2014/main" id="{241E291D-1E7A-26E0-E144-3401747F0F72}"/>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154992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FAC6-36DB-23A4-9CF5-296A2EEF34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FFBA04E-3B28-C655-3BF3-C0E6DEB483BB}"/>
              </a:ext>
            </a:extLst>
          </p:cNvPr>
          <p:cNvSpPr>
            <a:spLocks noGrp="1"/>
          </p:cNvSpPr>
          <p:nvPr>
            <p:ph idx="1"/>
          </p:nvPr>
        </p:nvSpPr>
        <p:spPr/>
        <p:txBody>
          <a:bodyPr/>
          <a:lstStyle/>
          <a:p>
            <a:r>
              <a:rPr lang="en-US" dirty="0"/>
              <a:t>Overview of protocol</a:t>
            </a:r>
          </a:p>
          <a:p>
            <a:r>
              <a:rPr lang="en-US" dirty="0"/>
              <a:t>Modelling</a:t>
            </a:r>
          </a:p>
          <a:p>
            <a:r>
              <a:rPr lang="en-US" dirty="0"/>
              <a:t>Rule Design</a:t>
            </a:r>
          </a:p>
          <a:p>
            <a:r>
              <a:rPr lang="en-US" dirty="0"/>
              <a:t>Sanity Checks</a:t>
            </a:r>
          </a:p>
          <a:p>
            <a:r>
              <a:rPr lang="en-US" dirty="0"/>
              <a:t>Security Properties</a:t>
            </a:r>
          </a:p>
          <a:p>
            <a:r>
              <a:rPr lang="en-US" dirty="0"/>
              <a:t>Proverif Implementation</a:t>
            </a:r>
          </a:p>
        </p:txBody>
      </p:sp>
      <p:sp>
        <p:nvSpPr>
          <p:cNvPr id="4" name="TextBox 3">
            <a:extLst>
              <a:ext uri="{FF2B5EF4-FFF2-40B4-BE49-F238E27FC236}">
                <a16:creationId xmlns:a16="http://schemas.microsoft.com/office/drawing/2014/main" id="{B355D823-886A-3AF1-203F-741C015B3FE5}"/>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156862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D12C-2EEF-C21B-4FBF-95E37F95BBC0}"/>
              </a:ext>
            </a:extLst>
          </p:cNvPr>
          <p:cNvSpPr>
            <a:spLocks noGrp="1"/>
          </p:cNvSpPr>
          <p:nvPr>
            <p:ph type="title"/>
          </p:nvPr>
        </p:nvSpPr>
        <p:spPr/>
        <p:txBody>
          <a:bodyPr/>
          <a:lstStyle/>
          <a:p>
            <a:r>
              <a:rPr lang="en-US" dirty="0"/>
              <a:t>Revocation</a:t>
            </a:r>
          </a:p>
        </p:txBody>
      </p:sp>
      <p:sp>
        <p:nvSpPr>
          <p:cNvPr id="3" name="Content Placeholder 2">
            <a:extLst>
              <a:ext uri="{FF2B5EF4-FFF2-40B4-BE49-F238E27FC236}">
                <a16:creationId xmlns:a16="http://schemas.microsoft.com/office/drawing/2014/main" id="{31495221-1B47-A270-8C01-8BE88294E3E4}"/>
              </a:ext>
            </a:extLst>
          </p:cNvPr>
          <p:cNvSpPr>
            <a:spLocks noGrp="1"/>
          </p:cNvSpPr>
          <p:nvPr>
            <p:ph idx="1"/>
          </p:nvPr>
        </p:nvSpPr>
        <p:spPr/>
        <p:txBody>
          <a:bodyPr/>
          <a:lstStyle/>
          <a:p>
            <a:endParaRPr lang="en-US"/>
          </a:p>
        </p:txBody>
      </p:sp>
      <p:pic>
        <p:nvPicPr>
          <p:cNvPr id="4" name="Immagine 3">
            <a:extLst>
              <a:ext uri="{FF2B5EF4-FFF2-40B4-BE49-F238E27FC236}">
                <a16:creationId xmlns:a16="http://schemas.microsoft.com/office/drawing/2014/main" id="{49AA8B14-71E9-E74D-94BD-CB9478EDBA46}"/>
              </a:ext>
            </a:extLst>
          </p:cNvPr>
          <p:cNvPicPr>
            <a:picLocks noChangeAspect="1"/>
          </p:cNvPicPr>
          <p:nvPr/>
        </p:nvPicPr>
        <p:blipFill>
          <a:blip r:embed="rId2"/>
          <a:stretch>
            <a:fillRect/>
          </a:stretch>
        </p:blipFill>
        <p:spPr>
          <a:xfrm>
            <a:off x="2475879" y="2241193"/>
            <a:ext cx="7240241" cy="4463747"/>
          </a:xfrm>
          <a:prstGeom prst="roundRect">
            <a:avLst>
              <a:gd name="adj" fmla="val 5631"/>
            </a:avLst>
          </a:prstGeom>
          <a:solidFill>
            <a:schemeClr val="bg1"/>
          </a:solidFill>
          <a:ln w="38100">
            <a:solidFill>
              <a:srgbClr val="30605A"/>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8578D4BC-89BA-E43E-1126-27F80D8BD17D}"/>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314671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C985-621A-73DC-BB6F-BABEDFA34988}"/>
              </a:ext>
            </a:extLst>
          </p:cNvPr>
          <p:cNvSpPr>
            <a:spLocks noGrp="1"/>
          </p:cNvSpPr>
          <p:nvPr>
            <p:ph type="title"/>
          </p:nvPr>
        </p:nvSpPr>
        <p:spPr/>
        <p:txBody>
          <a:bodyPr/>
          <a:lstStyle/>
          <a:p>
            <a:r>
              <a:rPr lang="en-US" dirty="0"/>
              <a:t>Revocation</a:t>
            </a:r>
          </a:p>
        </p:txBody>
      </p:sp>
      <p:sp>
        <p:nvSpPr>
          <p:cNvPr id="3" name="Content Placeholder 2">
            <a:extLst>
              <a:ext uri="{FF2B5EF4-FFF2-40B4-BE49-F238E27FC236}">
                <a16:creationId xmlns:a16="http://schemas.microsoft.com/office/drawing/2014/main" id="{767CD6A4-CD4A-B206-962A-4D202DDADB26}"/>
              </a:ext>
            </a:extLst>
          </p:cNvPr>
          <p:cNvSpPr>
            <a:spLocks noGrp="1"/>
          </p:cNvSpPr>
          <p:nvPr>
            <p:ph idx="1"/>
          </p:nvPr>
        </p:nvSpPr>
        <p:spPr/>
        <p:txBody>
          <a:bodyPr/>
          <a:lstStyle/>
          <a:p>
            <a:r>
              <a:rPr lang="en-US" dirty="0"/>
              <a:t>We cannot test any security properties because the vehicle (OBE) is deanonymized and added to the CRL</a:t>
            </a:r>
          </a:p>
        </p:txBody>
      </p:sp>
      <p:sp>
        <p:nvSpPr>
          <p:cNvPr id="4" name="TextBox 3">
            <a:extLst>
              <a:ext uri="{FF2B5EF4-FFF2-40B4-BE49-F238E27FC236}">
                <a16:creationId xmlns:a16="http://schemas.microsoft.com/office/drawing/2014/main" id="{B6EDEC9A-9203-65BA-9FD0-5EFC10C02FBC}"/>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381628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D5C9-16C0-0509-E139-009DB75CA364}"/>
              </a:ext>
            </a:extLst>
          </p:cNvPr>
          <p:cNvSpPr>
            <a:spLocks noGrp="1"/>
          </p:cNvSpPr>
          <p:nvPr>
            <p:ph type="title"/>
          </p:nvPr>
        </p:nvSpPr>
        <p:spPr/>
        <p:txBody>
          <a:bodyPr/>
          <a:lstStyle/>
          <a:p>
            <a:r>
              <a:rPr lang="en-US" dirty="0"/>
              <a:t>Steps took</a:t>
            </a:r>
          </a:p>
        </p:txBody>
      </p:sp>
      <p:sp>
        <p:nvSpPr>
          <p:cNvPr id="3" name="Content Placeholder 2">
            <a:extLst>
              <a:ext uri="{FF2B5EF4-FFF2-40B4-BE49-F238E27FC236}">
                <a16:creationId xmlns:a16="http://schemas.microsoft.com/office/drawing/2014/main" id="{605E0130-F4D5-C067-C63C-2ABE89E26B69}"/>
              </a:ext>
            </a:extLst>
          </p:cNvPr>
          <p:cNvSpPr>
            <a:spLocks noGrp="1"/>
          </p:cNvSpPr>
          <p:nvPr>
            <p:ph idx="1"/>
          </p:nvPr>
        </p:nvSpPr>
        <p:spPr/>
        <p:txBody>
          <a:bodyPr>
            <a:normAutofit fontScale="85000" lnSpcReduction="20000"/>
          </a:bodyPr>
          <a:lstStyle/>
          <a:p>
            <a:pPr marL="342900" indent="-342900">
              <a:buFont typeface="+mj-lt"/>
              <a:buAutoNum type="arabicPeriod"/>
            </a:pPr>
            <a:r>
              <a:rPr lang="en-US" dirty="0"/>
              <a:t>Implement the Butterfly key expansion</a:t>
            </a:r>
          </a:p>
          <a:p>
            <a:pPr marL="342900" indent="-342900">
              <a:buFont typeface="+mj-lt"/>
              <a:buAutoNum type="arabicPeriod"/>
            </a:pPr>
            <a:r>
              <a:rPr lang="en-US" dirty="0"/>
              <a:t>Implement bootstrapping</a:t>
            </a:r>
          </a:p>
          <a:p>
            <a:pPr marL="342900" indent="-342900">
              <a:buFont typeface="+mj-lt"/>
              <a:buAutoNum type="arabicPeriod"/>
            </a:pPr>
            <a:r>
              <a:rPr lang="en-US" dirty="0"/>
              <a:t>Implement pseudonym provisioning simplified</a:t>
            </a:r>
          </a:p>
          <a:p>
            <a:pPr lvl="1"/>
            <a:r>
              <a:rPr lang="en-US" dirty="0"/>
              <a:t>Without LA</a:t>
            </a:r>
          </a:p>
          <a:p>
            <a:pPr lvl="1"/>
            <a:r>
              <a:rPr lang="en-US" dirty="0"/>
              <a:t>Without CRL</a:t>
            </a:r>
          </a:p>
          <a:p>
            <a:pPr marL="342900" indent="-342900">
              <a:buFont typeface="+mj-lt"/>
              <a:buAutoNum type="arabicPeriod"/>
            </a:pPr>
            <a:r>
              <a:rPr lang="en-US" dirty="0"/>
              <a:t>Implement full pseudonym provisioning with message exchange</a:t>
            </a:r>
          </a:p>
          <a:p>
            <a:pPr marL="342900" indent="-342900">
              <a:buFont typeface="+mj-lt"/>
              <a:buAutoNum type="arabicPeriod"/>
            </a:pPr>
            <a:r>
              <a:rPr lang="en-US" dirty="0"/>
              <a:t>Implement revocation of a bad vehicle (OBE)</a:t>
            </a:r>
          </a:p>
          <a:p>
            <a:pPr marL="342900" indent="-342900">
              <a:buFont typeface="+mj-lt"/>
              <a:buAutoNum type="arabicPeriod"/>
            </a:pPr>
            <a:r>
              <a:rPr lang="en-US" dirty="0"/>
              <a:t>Test Security Properties</a:t>
            </a:r>
          </a:p>
          <a:p>
            <a:pPr marL="342900" indent="-342900">
              <a:buFont typeface="+mj-lt"/>
              <a:buAutoNum type="arabicPeriod"/>
            </a:pPr>
            <a:endParaRPr lang="en-US" dirty="0"/>
          </a:p>
          <a:p>
            <a:r>
              <a:rPr lang="en-US" dirty="0"/>
              <a:t>Each Step implementation of Sanity Checks is included</a:t>
            </a:r>
          </a:p>
          <a:p>
            <a:pPr lvl="1"/>
            <a:endParaRPr lang="en-US" dirty="0"/>
          </a:p>
          <a:p>
            <a:endParaRPr lang="en-US" dirty="0"/>
          </a:p>
        </p:txBody>
      </p:sp>
      <p:sp>
        <p:nvSpPr>
          <p:cNvPr id="4" name="TextBox 3">
            <a:extLst>
              <a:ext uri="{FF2B5EF4-FFF2-40B4-BE49-F238E27FC236}">
                <a16:creationId xmlns:a16="http://schemas.microsoft.com/office/drawing/2014/main" id="{89212C86-8074-1227-5468-68957A856300}"/>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282302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FA3E-9A79-4E39-385E-B21BFC1AD8A0}"/>
              </a:ext>
            </a:extLst>
          </p:cNvPr>
          <p:cNvSpPr>
            <a:spLocks noGrp="1"/>
          </p:cNvSpPr>
          <p:nvPr>
            <p:ph type="title"/>
          </p:nvPr>
        </p:nvSpPr>
        <p:spPr/>
        <p:txBody>
          <a:bodyPr/>
          <a:lstStyle/>
          <a:p>
            <a:r>
              <a:rPr lang="en-US" dirty="0"/>
              <a:t>Let look at the code</a:t>
            </a:r>
          </a:p>
        </p:txBody>
      </p:sp>
      <p:sp>
        <p:nvSpPr>
          <p:cNvPr id="4" name="Text Placeholder 3">
            <a:extLst>
              <a:ext uri="{FF2B5EF4-FFF2-40B4-BE49-F238E27FC236}">
                <a16:creationId xmlns:a16="http://schemas.microsoft.com/office/drawing/2014/main" id="{495E66AF-DDDA-AC0E-29CA-B79CCFBA78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626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56C44-8601-EB70-6389-1BDFA057FAEF}"/>
              </a:ext>
            </a:extLst>
          </p:cNvPr>
          <p:cNvSpPr>
            <a:spLocks noGrp="1"/>
          </p:cNvSpPr>
          <p:nvPr>
            <p:ph type="title"/>
          </p:nvPr>
        </p:nvSpPr>
        <p:spPr/>
        <p:txBody>
          <a:bodyPr/>
          <a:lstStyle/>
          <a:p>
            <a:r>
              <a:rPr lang="en-US" dirty="0"/>
              <a:t>Thank you for your attention</a:t>
            </a:r>
          </a:p>
        </p:txBody>
      </p:sp>
      <p:sp>
        <p:nvSpPr>
          <p:cNvPr id="5" name="Text Placeholder 4">
            <a:extLst>
              <a:ext uri="{FF2B5EF4-FFF2-40B4-BE49-F238E27FC236}">
                <a16:creationId xmlns:a16="http://schemas.microsoft.com/office/drawing/2014/main" id="{F4DD9AA3-0AF0-AF55-85A7-D0414E21DE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818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84E8-4482-A23C-CBF5-969FD8F99910}"/>
              </a:ext>
            </a:extLst>
          </p:cNvPr>
          <p:cNvSpPr>
            <a:spLocks noGrp="1"/>
          </p:cNvSpPr>
          <p:nvPr>
            <p:ph type="title"/>
          </p:nvPr>
        </p:nvSpPr>
        <p:spPr/>
        <p:txBody>
          <a:bodyPr/>
          <a:lstStyle/>
          <a:p>
            <a:r>
              <a:rPr lang="en-US" dirty="0"/>
              <a:t>Protocol</a:t>
            </a:r>
          </a:p>
        </p:txBody>
      </p:sp>
      <p:sp>
        <p:nvSpPr>
          <p:cNvPr id="3" name="Content Placeholder 2">
            <a:extLst>
              <a:ext uri="{FF2B5EF4-FFF2-40B4-BE49-F238E27FC236}">
                <a16:creationId xmlns:a16="http://schemas.microsoft.com/office/drawing/2014/main" id="{B20DA1D3-A480-D38D-CF73-1538A3A8555C}"/>
              </a:ext>
            </a:extLst>
          </p:cNvPr>
          <p:cNvSpPr>
            <a:spLocks noGrp="1"/>
          </p:cNvSpPr>
          <p:nvPr>
            <p:ph idx="1"/>
          </p:nvPr>
        </p:nvSpPr>
        <p:spPr/>
        <p:txBody>
          <a:bodyPr>
            <a:normAutofit fontScale="92500" lnSpcReduction="10000"/>
          </a:bodyPr>
          <a:lstStyle/>
          <a:p>
            <a:r>
              <a:rPr lang="en-US" dirty="0"/>
              <a:t>Vehicle-to-everything (V2X) communications</a:t>
            </a:r>
          </a:p>
          <a:p>
            <a:r>
              <a:rPr lang="en-US" dirty="0"/>
              <a:t>Security Credential Management System (SCMS)</a:t>
            </a:r>
          </a:p>
          <a:p>
            <a:r>
              <a:rPr lang="en-US" dirty="0"/>
              <a:t>Public Key Infrastructure (PKI)</a:t>
            </a:r>
          </a:p>
          <a:p>
            <a:r>
              <a:rPr lang="en-US" dirty="0"/>
              <a:t>Pseudonym certificates</a:t>
            </a:r>
          </a:p>
          <a:p>
            <a:r>
              <a:rPr lang="en-US" dirty="0"/>
              <a:t>Use cases</a:t>
            </a:r>
          </a:p>
          <a:p>
            <a:pPr lvl="1"/>
            <a:r>
              <a:rPr lang="en-US" dirty="0"/>
              <a:t>bootstrapping</a:t>
            </a:r>
          </a:p>
          <a:p>
            <a:pPr lvl="1"/>
            <a:r>
              <a:rPr lang="en-US" dirty="0"/>
              <a:t>certificate provisioning</a:t>
            </a:r>
          </a:p>
          <a:p>
            <a:pPr lvl="1"/>
            <a:r>
              <a:rPr lang="en-US" dirty="0"/>
              <a:t>misbehavior reporting</a:t>
            </a:r>
          </a:p>
          <a:p>
            <a:pPr lvl="1"/>
            <a:r>
              <a:rPr lang="en-US" dirty="0"/>
              <a:t>revocation</a:t>
            </a:r>
          </a:p>
          <a:p>
            <a:endParaRPr lang="en-US" dirty="0"/>
          </a:p>
        </p:txBody>
      </p:sp>
      <p:sp>
        <p:nvSpPr>
          <p:cNvPr id="4" name="TextBox 3">
            <a:extLst>
              <a:ext uri="{FF2B5EF4-FFF2-40B4-BE49-F238E27FC236}">
                <a16:creationId xmlns:a16="http://schemas.microsoft.com/office/drawing/2014/main" id="{7C7AF056-CDF2-67DC-549F-A44FC9E28CE3}"/>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51439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29D8-6DA8-1381-AE59-F145F7FE807E}"/>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6306F556-125E-0038-6CDF-7D2DD61AAA0D}"/>
              </a:ext>
            </a:extLst>
          </p:cNvPr>
          <p:cNvSpPr>
            <a:spLocks noGrp="1"/>
          </p:cNvSpPr>
          <p:nvPr>
            <p:ph idx="1"/>
          </p:nvPr>
        </p:nvSpPr>
        <p:spPr/>
        <p:txBody>
          <a:bodyPr>
            <a:normAutofit/>
          </a:bodyPr>
          <a:lstStyle/>
          <a:p>
            <a:pPr marL="0" indent="0" algn="ctr">
              <a:buNone/>
            </a:pPr>
            <a:r>
              <a:rPr lang="en-US" sz="3200" b="0" i="0" u="none" strike="noStrike" baseline="0" dirty="0">
                <a:latin typeface="+mj-lt"/>
              </a:rPr>
              <a:t>Examine the protocol in detail, including its numerous steps. Determine which elements to exclude or modify in order to align them with Proverif rules.</a:t>
            </a:r>
            <a:endParaRPr lang="en-US" sz="4400" dirty="0">
              <a:solidFill>
                <a:srgbClr val="434343"/>
              </a:solidFill>
              <a:latin typeface="+mj-lt"/>
              <a:ea typeface="Roboto"/>
              <a:cs typeface="Arial" panose="020B0604020202020204" pitchFamily="34" charset="0"/>
              <a:sym typeface="Roboto"/>
            </a:endParaRPr>
          </a:p>
        </p:txBody>
      </p:sp>
      <p:sp>
        <p:nvSpPr>
          <p:cNvPr id="4" name="TextBox 3">
            <a:extLst>
              <a:ext uri="{FF2B5EF4-FFF2-40B4-BE49-F238E27FC236}">
                <a16:creationId xmlns:a16="http://schemas.microsoft.com/office/drawing/2014/main" id="{67E90D54-971A-82F7-D7CC-83C4A2E07C2B}"/>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179140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49AAB6-65BD-A1EC-03D7-DCB7A0414D51}"/>
              </a:ext>
            </a:extLst>
          </p:cNvPr>
          <p:cNvSpPr>
            <a:spLocks noGrp="1"/>
          </p:cNvSpPr>
          <p:nvPr>
            <p:ph type="title"/>
          </p:nvPr>
        </p:nvSpPr>
        <p:spPr/>
        <p:txBody>
          <a:bodyPr/>
          <a:lstStyle/>
          <a:p>
            <a:r>
              <a:rPr lang="en-US" dirty="0"/>
              <a:t>Assumptions</a:t>
            </a:r>
          </a:p>
        </p:txBody>
      </p:sp>
      <p:sp>
        <p:nvSpPr>
          <p:cNvPr id="7" name="Text Placeholder 6">
            <a:extLst>
              <a:ext uri="{FF2B5EF4-FFF2-40B4-BE49-F238E27FC236}">
                <a16:creationId xmlns:a16="http://schemas.microsoft.com/office/drawing/2014/main" id="{8A904B2D-BBD9-A040-9857-9818F646BC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046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B66-3B9C-5E7C-95FD-CFBD272F5AD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0398FBD7-D678-22B0-D27B-5BBB13BE355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EDD8538-C876-C8A7-3C20-3ED3F82B822E}"/>
              </a:ext>
            </a:extLst>
          </p:cNvPr>
          <p:cNvPicPr>
            <a:picLocks noChangeAspect="1"/>
          </p:cNvPicPr>
          <p:nvPr/>
        </p:nvPicPr>
        <p:blipFill>
          <a:blip r:embed="rId2"/>
          <a:stretch>
            <a:fillRect/>
          </a:stretch>
        </p:blipFill>
        <p:spPr>
          <a:xfrm>
            <a:off x="2406801" y="2369481"/>
            <a:ext cx="7378398" cy="4321386"/>
          </a:xfrm>
          <a:prstGeom prst="rect">
            <a:avLst/>
          </a:prstGeom>
          <a:ln w="57150">
            <a:solidFill>
              <a:schemeClr val="accent4">
                <a:lumMod val="50000"/>
              </a:schemeClr>
            </a:solidFill>
          </a:ln>
        </p:spPr>
      </p:pic>
      <p:sp>
        <p:nvSpPr>
          <p:cNvPr id="4" name="TextBox 3">
            <a:extLst>
              <a:ext uri="{FF2B5EF4-FFF2-40B4-BE49-F238E27FC236}">
                <a16:creationId xmlns:a16="http://schemas.microsoft.com/office/drawing/2014/main" id="{96A1CE54-B29F-7C21-AD2C-F2C6AC4CF5C8}"/>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48713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4C17-BA64-0F54-B571-53C272F8157A}"/>
              </a:ext>
            </a:extLst>
          </p:cNvPr>
          <p:cNvSpPr>
            <a:spLocks noGrp="1"/>
          </p:cNvSpPr>
          <p:nvPr>
            <p:ph type="title"/>
          </p:nvPr>
        </p:nvSpPr>
        <p:spPr/>
        <p:txBody>
          <a:bodyPr/>
          <a:lstStyle/>
          <a:p>
            <a:r>
              <a:rPr lang="en-US" dirty="0"/>
              <a:t>Removed/modified components</a:t>
            </a:r>
          </a:p>
        </p:txBody>
      </p:sp>
      <p:sp>
        <p:nvSpPr>
          <p:cNvPr id="3" name="Content Placeholder 2">
            <a:extLst>
              <a:ext uri="{FF2B5EF4-FFF2-40B4-BE49-F238E27FC236}">
                <a16:creationId xmlns:a16="http://schemas.microsoft.com/office/drawing/2014/main" id="{DA856D74-4E48-EF7B-995B-401D017D3B6B}"/>
              </a:ext>
            </a:extLst>
          </p:cNvPr>
          <p:cNvSpPr>
            <a:spLocks noGrp="1"/>
          </p:cNvSpPr>
          <p:nvPr>
            <p:ph idx="1"/>
          </p:nvPr>
        </p:nvSpPr>
        <p:spPr/>
        <p:txBody>
          <a:bodyPr>
            <a:normAutofit fontScale="85000" lnSpcReduction="10000"/>
          </a:bodyPr>
          <a:lstStyle/>
          <a:p>
            <a:r>
              <a:rPr lang="en-US" dirty="0"/>
              <a:t>Electors: unnecessary for the protocol bootstrapping/provisioning/revocation</a:t>
            </a:r>
          </a:p>
          <a:p>
            <a:r>
              <a:rPr lang="en-US" dirty="0"/>
              <a:t>Policy Generator: unnecessary for the protocol bootstrapping/provisioning/revocation</a:t>
            </a:r>
          </a:p>
          <a:p>
            <a:r>
              <a:rPr lang="en-US" dirty="0"/>
              <a:t>Intermediate CAs: territorial CAs that “shield” the RootCA from DDoS and other forms of attacks (unnecessary abstraction)</a:t>
            </a:r>
          </a:p>
          <a:p>
            <a:r>
              <a:rPr lang="en-US" dirty="0"/>
              <a:t>Enrollment CA (ECA): necessary for bootstrapping but is simplified</a:t>
            </a:r>
          </a:p>
          <a:p>
            <a:r>
              <a:rPr lang="en-US" dirty="0"/>
              <a:t>Device Configuration Manager (DCM):  necessary for bootstrapping but is simplified</a:t>
            </a:r>
          </a:p>
          <a:p>
            <a:r>
              <a:rPr lang="en-US" dirty="0"/>
              <a:t>Road-Side Equipment (RSE): unnecessary for security properties (can assume it behaves like a vehicle (OBE))</a:t>
            </a:r>
          </a:p>
          <a:p>
            <a:r>
              <a:rPr lang="en-US" dirty="0"/>
              <a:t>CRL components: simplified and not described in detail</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7126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B66-3B9C-5E7C-95FD-CFBD272F5AD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0398FBD7-D678-22B0-D27B-5BBB13BE3553}"/>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9EDD8538-C876-C8A7-3C20-3ED3F82B822E}"/>
              </a:ext>
            </a:extLst>
          </p:cNvPr>
          <p:cNvPicPr>
            <a:picLocks noChangeAspect="1"/>
          </p:cNvPicPr>
          <p:nvPr/>
        </p:nvPicPr>
        <p:blipFill>
          <a:blip r:embed="rId2"/>
          <a:stretch>
            <a:fillRect/>
          </a:stretch>
        </p:blipFill>
        <p:spPr>
          <a:xfrm>
            <a:off x="2406801" y="2369481"/>
            <a:ext cx="7378398" cy="4321386"/>
          </a:xfrm>
          <a:prstGeom prst="rect">
            <a:avLst/>
          </a:prstGeom>
          <a:ln w="57150">
            <a:solidFill>
              <a:schemeClr val="accent4">
                <a:lumMod val="50000"/>
              </a:schemeClr>
            </a:solidFill>
          </a:ln>
        </p:spPr>
      </p:pic>
      <p:sp>
        <p:nvSpPr>
          <p:cNvPr id="4" name="Rectangle 3">
            <a:extLst>
              <a:ext uri="{FF2B5EF4-FFF2-40B4-BE49-F238E27FC236}">
                <a16:creationId xmlns:a16="http://schemas.microsoft.com/office/drawing/2014/main" id="{8C1FB9DD-3B10-CFC2-1DCA-B1403E0E837E}"/>
              </a:ext>
            </a:extLst>
          </p:cNvPr>
          <p:cNvSpPr/>
          <p:nvPr/>
        </p:nvSpPr>
        <p:spPr>
          <a:xfrm>
            <a:off x="3485072" y="2369481"/>
            <a:ext cx="3278037" cy="7468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DFDB6592-F837-771C-9B6B-8703F058D2E9}"/>
              </a:ext>
            </a:extLst>
          </p:cNvPr>
          <p:cNvSpPr/>
          <p:nvPr/>
        </p:nvSpPr>
        <p:spPr>
          <a:xfrm>
            <a:off x="2910109" y="3055593"/>
            <a:ext cx="1585692" cy="119775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F1FEBF54-0487-7BAD-8846-4DE2C1CB5C99}"/>
              </a:ext>
            </a:extLst>
          </p:cNvPr>
          <p:cNvSpPr/>
          <p:nvPr/>
        </p:nvSpPr>
        <p:spPr>
          <a:xfrm>
            <a:off x="4399473" y="3533843"/>
            <a:ext cx="1280891" cy="5255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AF3904FD-62B6-3723-9231-0B20920708B2}"/>
              </a:ext>
            </a:extLst>
          </p:cNvPr>
          <p:cNvSpPr/>
          <p:nvPr/>
        </p:nvSpPr>
        <p:spPr>
          <a:xfrm>
            <a:off x="3118582" y="4469413"/>
            <a:ext cx="1280891" cy="642914"/>
          </a:xfrm>
          <a:prstGeom prst="rect">
            <a:avLst/>
          </a:prstGeom>
          <a:noFill/>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E441D21E-0540-A36F-880A-3FA819ED53BC}"/>
              </a:ext>
            </a:extLst>
          </p:cNvPr>
          <p:cNvSpPr/>
          <p:nvPr/>
        </p:nvSpPr>
        <p:spPr>
          <a:xfrm>
            <a:off x="2478136" y="5214487"/>
            <a:ext cx="1844482" cy="10101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26DD86E-721C-885D-DD4F-A85E618CDDC8}"/>
              </a:ext>
            </a:extLst>
          </p:cNvPr>
          <p:cNvSpPr/>
          <p:nvPr/>
        </p:nvSpPr>
        <p:spPr>
          <a:xfrm>
            <a:off x="3003301" y="6175815"/>
            <a:ext cx="699654" cy="48375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D429C79-09AA-C81A-7844-E17F6C6C51AA}"/>
              </a:ext>
            </a:extLst>
          </p:cNvPr>
          <p:cNvSpPr/>
          <p:nvPr/>
        </p:nvSpPr>
        <p:spPr>
          <a:xfrm>
            <a:off x="4569291" y="5740028"/>
            <a:ext cx="699654" cy="9323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D2338A5-E0E0-CC20-FB55-170B72D212D0}"/>
              </a:ext>
            </a:extLst>
          </p:cNvPr>
          <p:cNvSpPr/>
          <p:nvPr/>
        </p:nvSpPr>
        <p:spPr>
          <a:xfrm>
            <a:off x="8427782" y="5977288"/>
            <a:ext cx="699654" cy="6822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B8500EC-AD2E-3ED8-7AB3-5206E92DFF88}"/>
              </a:ext>
            </a:extLst>
          </p:cNvPr>
          <p:cNvSpPr/>
          <p:nvPr/>
        </p:nvSpPr>
        <p:spPr>
          <a:xfrm>
            <a:off x="8725704" y="4282848"/>
            <a:ext cx="803463" cy="1472830"/>
          </a:xfrm>
          <a:prstGeom prst="rect">
            <a:avLst/>
          </a:prstGeom>
          <a:noFill/>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2D33E79B-2C3C-2EDC-7DB9-E4A9BD0AF7B3}"/>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380365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B66-3B9C-5E7C-95FD-CFBD272F5AD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0398FBD7-D678-22B0-D27B-5BBB13BE355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6885304-F0D7-DB20-2BF1-BF0F032472A6}"/>
              </a:ext>
            </a:extLst>
          </p:cNvPr>
          <p:cNvPicPr>
            <a:picLocks noChangeAspect="1"/>
          </p:cNvPicPr>
          <p:nvPr/>
        </p:nvPicPr>
        <p:blipFill>
          <a:blip r:embed="rId2"/>
          <a:stretch>
            <a:fillRect/>
          </a:stretch>
        </p:blipFill>
        <p:spPr>
          <a:xfrm>
            <a:off x="3307581" y="2256632"/>
            <a:ext cx="5917441" cy="4494980"/>
          </a:xfrm>
          <a:prstGeom prst="roundRect">
            <a:avLst>
              <a:gd name="adj" fmla="val 5631"/>
            </a:avLst>
          </a:prstGeom>
          <a:solidFill>
            <a:schemeClr val="bg1"/>
          </a:solidFill>
          <a:ln w="38100">
            <a:solidFill>
              <a:srgbClr val="30605A"/>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D9AD830A-39A5-D599-6A16-0E662C5DE85A}"/>
              </a:ext>
            </a:extLst>
          </p:cNvPr>
          <p:cNvSpPr txBox="1"/>
          <p:nvPr/>
        </p:nvSpPr>
        <p:spPr>
          <a:xfrm>
            <a:off x="0" y="6224659"/>
            <a:ext cx="3258766" cy="646331"/>
          </a:xfrm>
          <a:prstGeom prst="rect">
            <a:avLst/>
          </a:prstGeom>
          <a:noFill/>
        </p:spPr>
        <p:txBody>
          <a:bodyPr wrap="square" rtlCol="0">
            <a:spAutoFit/>
          </a:bodyPr>
          <a:lstStyle/>
          <a:p>
            <a:r>
              <a:rPr lang="en-US" dirty="0"/>
              <a:t>Filippo Maria Cardano</a:t>
            </a:r>
          </a:p>
          <a:p>
            <a:r>
              <a:rPr lang="en-US" dirty="0"/>
              <a:t>s292113</a:t>
            </a:r>
          </a:p>
        </p:txBody>
      </p:sp>
    </p:spTree>
    <p:extLst>
      <p:ext uri="{BB962C8B-B14F-4D97-AF65-F5344CB8AC3E}">
        <p14:creationId xmlns:p14="http://schemas.microsoft.com/office/powerpoint/2010/main" val="4163693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728</Words>
  <Application>Microsoft Office PowerPoint</Application>
  <PresentationFormat>Widescreen</PresentationFormat>
  <Paragraphs>128</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Parcel</vt:lpstr>
      <vt:lpstr>Security Verification and testing final project</vt:lpstr>
      <vt:lpstr>Agenda</vt:lpstr>
      <vt:lpstr>Protocol</vt:lpstr>
      <vt:lpstr>Modeling</vt:lpstr>
      <vt:lpstr>Assumptions</vt:lpstr>
      <vt:lpstr>Components</vt:lpstr>
      <vt:lpstr>Removed/modified components</vt:lpstr>
      <vt:lpstr>Components</vt:lpstr>
      <vt:lpstr>Components</vt:lpstr>
      <vt:lpstr>Rule Design</vt:lpstr>
      <vt:lpstr>Sanity Checks</vt:lpstr>
      <vt:lpstr>Security Properties</vt:lpstr>
      <vt:lpstr>Authentication</vt:lpstr>
      <vt:lpstr>Secrecy</vt:lpstr>
      <vt:lpstr>Anonymity</vt:lpstr>
      <vt:lpstr>Unlinkability</vt:lpstr>
      <vt:lpstr>Proverif Implementation</vt:lpstr>
      <vt:lpstr>Certificate provisioning</vt:lpstr>
      <vt:lpstr>Certificate provisioning</vt:lpstr>
      <vt:lpstr>Revocation</vt:lpstr>
      <vt:lpstr>Revocation</vt:lpstr>
      <vt:lpstr>Steps took</vt:lpstr>
      <vt:lpstr>Let look at the code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Verification and testing final project</dc:title>
  <dc:creator>Filippo Maria Cardano</dc:creator>
  <cp:lastModifiedBy>Filippo Maria Cardano</cp:lastModifiedBy>
  <cp:revision>46</cp:revision>
  <dcterms:created xsi:type="dcterms:W3CDTF">2023-09-01T12:14:30Z</dcterms:created>
  <dcterms:modified xsi:type="dcterms:W3CDTF">2023-09-05T13:34:46Z</dcterms:modified>
</cp:coreProperties>
</file>