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65" r:id="rId10"/>
    <p:sldId id="269" r:id="rId11"/>
  </p:sldIdLst>
  <p:sldSz cx="9144000" cy="6858000" type="screen4x3"/>
  <p:notesSz cx="6858000" cy="9144000"/>
  <p:defaultTextStyle>
    <a:defPPr rtl="0"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lini Ganguly" initials="N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50" autoAdjust="0"/>
  </p:normalViewPr>
  <p:slideViewPr>
    <p:cSldViewPr>
      <p:cViewPr varScale="1">
        <p:scale>
          <a:sx n="45" d="100"/>
          <a:sy n="45" d="100"/>
        </p:scale>
        <p:origin x="19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a Vaiginiene" userId="ef46157af1ef70da" providerId="LiveId" clId="{8F4E4E39-C16A-4BF8-8FF5-6E4E5F8F5D14}"/>
    <pc:docChg chg="addSld modSld sldOrd">
      <pc:chgData name="Erika Vaiginiene" userId="ef46157af1ef70da" providerId="LiveId" clId="{8F4E4E39-C16A-4BF8-8FF5-6E4E5F8F5D14}" dt="2025-04-08T21:03:25.681" v="188"/>
      <pc:docMkLst>
        <pc:docMk/>
      </pc:docMkLst>
      <pc:sldChg chg="modSp mod">
        <pc:chgData name="Erika Vaiginiene" userId="ef46157af1ef70da" providerId="LiveId" clId="{8F4E4E39-C16A-4BF8-8FF5-6E4E5F8F5D14}" dt="2025-04-08T21:03:08.816" v="186" actId="20577"/>
        <pc:sldMkLst>
          <pc:docMk/>
          <pc:sldMk cId="2565008933" sldId="256"/>
        </pc:sldMkLst>
        <pc:spChg chg="mod">
          <ac:chgData name="Erika Vaiginiene" userId="ef46157af1ef70da" providerId="LiveId" clId="{8F4E4E39-C16A-4BF8-8FF5-6E4E5F8F5D14}" dt="2025-04-08T21:03:08.816" v="186" actId="20577"/>
          <ac:spMkLst>
            <pc:docMk/>
            <pc:sldMk cId="2565008933" sldId="256"/>
            <ac:spMk id="3" creationId="{00000000-0000-0000-0000-000000000000}"/>
          </ac:spMkLst>
        </pc:spChg>
      </pc:sldChg>
      <pc:sldChg chg="modSp new mod ord">
        <pc:chgData name="Erika Vaiginiene" userId="ef46157af1ef70da" providerId="LiveId" clId="{8F4E4E39-C16A-4BF8-8FF5-6E4E5F8F5D14}" dt="2025-04-08T21:03:25.681" v="188"/>
        <pc:sldMkLst>
          <pc:docMk/>
          <pc:sldMk cId="1082723814" sldId="269"/>
        </pc:sldMkLst>
        <pc:spChg chg="mod">
          <ac:chgData name="Erika Vaiginiene" userId="ef46157af1ef70da" providerId="LiveId" clId="{8F4E4E39-C16A-4BF8-8FF5-6E4E5F8F5D14}" dt="2025-04-08T04:53:58.216" v="74" actId="20577"/>
          <ac:spMkLst>
            <pc:docMk/>
            <pc:sldMk cId="1082723814" sldId="269"/>
            <ac:spMk id="3" creationId="{C854E17E-9FE9-20A3-CDD1-5C64EB9708EA}"/>
          </ac:spMkLst>
        </pc:spChg>
        <pc:spChg chg="mod">
          <ac:chgData name="Erika Vaiginiene" userId="ef46157af1ef70da" providerId="LiveId" clId="{8F4E4E39-C16A-4BF8-8FF5-6E4E5F8F5D14}" dt="2025-04-08T04:55:10.638" v="184" actId="20577"/>
          <ac:spMkLst>
            <pc:docMk/>
            <pc:sldMk cId="1082723814" sldId="269"/>
            <ac:spMk id="4" creationId="{8DE34BCA-6747-8421-C190-3B19834923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422B10-FE80-4935-B9C9-55F2DE02CE53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lt"/>
              <a:t>Click to edit Master text styles</a:t>
            </a:r>
          </a:p>
          <a:p>
            <a:pPr lvl="1" rtl="0"/>
            <a:r>
              <a:rPr lang="lt"/>
              <a:t>Second level</a:t>
            </a:r>
          </a:p>
          <a:p>
            <a:pPr lvl="2" rtl="0"/>
            <a:r>
              <a:rPr lang="lt"/>
              <a:t>Third level</a:t>
            </a:r>
          </a:p>
          <a:p>
            <a:pPr lvl="3" rtl="0"/>
            <a:r>
              <a:rPr lang="lt"/>
              <a:t>Fourth level</a:t>
            </a:r>
          </a:p>
          <a:p>
            <a:pPr lvl="4" rtl="0"/>
            <a:r>
              <a:rPr lang="l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9974C31-EB4A-4B21-8134-CB5741A1D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4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9974C31-EB4A-4B21-8134-CB5741A1DC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Kiti grupės nariai. Grupės ar organizacijos asmenys, kurie nesitapatina su grupės dauguma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lt-L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 visada patys save išsiskiria: Pavyzdžiui, Jungtinėse Valstijose „kiti“ visuomenėje nariai dažnai ginčija neetiškas visuomenės normas ir vaidina lemiamą vaidmenį kuriant </a:t>
            </a:r>
            <a:r>
              <a:rPr lang="lt-L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įtraukesnę</a:t>
            </a:r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bendruomenę.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lt-L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„Kitų“ grupės narių indėlis: Jie padeda išvengti grupinio mąstymo; kelia į paviršių nepatogias tiesas, su kuriomis dauguma gali nesusidurti; padeda daugumai pamatyti jos šališkumą.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lt-L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Įtraukios kalbos naudojimas: Reikėtų stengtis kurti įtraukią aplinką, kuri palengvintų jų indėlį.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9974C31-EB4A-4B21-8134-CB5741A1DC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6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Skiriasi nuo daugumos: Terminas „</a:t>
            </a:r>
            <a:r>
              <a:rPr lang="lt-L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kiti grupės nariai“</a:t>
            </a: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reiškia tuos grupės ar organizacijos asmenis, kurie savęs nepriskiria grupės daugumai 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Atitrūkę: Jie yra atitrūkę nuo daugumos.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Tikslų skirtumas: Ne visiškai įsitraukęs į grupės tikslų siekimą arba gali prieštarauti daugumos valiai. 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„Kitų“ grupės narių formos: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Mažumos grupės: Tai gali būti mažumos, manančios, kad jų balsas nėra girdimas. 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Neįvertinti: Tai gali būti žmonės, kurie jaučiasi neįvertinti.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9974C31-EB4A-4B21-8134-CB5741A1DC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8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Socialiniai, politiniai, etiniai skirtumai: kiti grupės nariai formuojasi todėl, kad žmonės nesutinka su daugumos socialine, politine ar etine pozicija.</a:t>
            </a:r>
          </a:p>
          <a:p>
            <a:pPr>
              <a:spcAft>
                <a:spcPts val="0"/>
              </a:spcAft>
            </a:pPr>
            <a:endParaRPr lang="lt-LT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Socialinio tapatumo teorija</a:t>
            </a: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Rodo, kad kiti grupėje atsiranda todėl, kad kai kurie asmenys </a:t>
            </a:r>
            <a:r>
              <a:rPr lang="lt-LT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negali susitapatinti</a:t>
            </a: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 dominuojančių grupės narių įsitikinimais, normomis ar vertybėmis.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Atskirties jausmas: Trečia priežastis, dėl kurios susidaro kiti grupėje yra ta, kad žmonės nujaučia, jog dauguma </a:t>
            </a:r>
            <a:r>
              <a:rPr lang="lt-LT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juos atstumia.</a:t>
            </a: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Socialinių ar bendravimo įgūdžių trūkumas: Ketvirtoji kitų grupėje plėtros priežastis yra ta, kad kai kuriems žmonėms </a:t>
            </a:r>
            <a:r>
              <a:rPr lang="lt-LT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trūksta bendravimo</a:t>
            </a: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 </a:t>
            </a:r>
            <a:r>
              <a:rPr lang="lt-LT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socialinių įgūdžių</a:t>
            </a: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reikalingų susisieti su dauguma.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9974C31-EB4A-4B21-8134-CB5741A1DC5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6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Produktyvumo efektyvumas paveikiamas neženkliai: Kai kurie trūkumai yra nereikšmingi, pavyzdžiui, sukelia tik neženklų organizacijos produktyvumo neefektyvumą. 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Konfliktas ir nesantaika: Kiti trūkumai yra svarbesni: Sukuria konfliktą ar kelia streikus.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Bendruomenės kūrimas: Kiti grupės nariai yra priešpriešoje bendruomenės kūrimui.</a:t>
            </a: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Grupės sinergija: Antra kitų grupės narių problema yra tai, kad jie daro neigiamą poveikį grupės sinergijai.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Pagarbos trūkumas: Trečia priežastis, kodėl kiti grupėje kelia susirūpinimą lyderiui, yra ta, kad jie negauna nusipelnytos pagarbos iš kitų.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9974C31-EB4A-4B21-8134-CB5741A1DC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3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Negirdimi balsai: Tas faktas, kad kai kurie žmonės jaučiasi negirdimi, yra pats kitų grupėje egzistavimo pagrindas.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Idėjų ir nuomonių išraiška: Kai yra tikima, kad negalima ar nebus galima išsakyti savo idėjų, žmonės nuo grupių atsitraukia ir atsiriboja.</a:t>
            </a:r>
          </a:p>
          <a:p>
            <a:pPr>
              <a:spcAft>
                <a:spcPts val="0"/>
              </a:spcAft>
            </a:pPr>
            <a:endParaRPr lang="lt-LT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Klausymas</a:t>
            </a: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yra svarbiausias prioritetas: Reikalauja, kad lyderiai atkreiptų dėmesį į tai, ką žmonės sako ir būtų atidūs tam, ką žmonės turi omenyje.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Ryšys per lyderius: Tik kai yra vadovų išgirsti ir suprasti, žmonės jaučiasi įvertinti ir labiau susiję su dauguma.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Empatija</a:t>
            </a: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Kai lyderis sustabdo savo jausmus, stengdamasis suprasti kitus grupėje.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Skirtingi metodai: Pvz. persakymas, perfrazavimas, refleksijas ir palaikymas. 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Įgūdis, kurio galima išmokti: Nors kai kuriems rodyti empatiją gaunasi savaime, tai yra įgūdis, kurį kiekvienas gali mokytis tobulinti.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Lūkesčių teorija: Teigia, kad pirmas žingsnis motyvuojant kitus yra pranešti darbuotojams, kad jie yra kompetentingi atlikti savo darbą.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Įskiepyti motyvaciją: Grupės nariai tampa labiau motyvuoti, kai vadovas pripažįsta jų indėlį. 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Sėkmingos grupės užduotis: Kai visi jaučiasi esantys naudingi bendruomenės kūrimo projekte, tinkamai nustatant ir panaudojant kiekvieno talentą, tokios grupės užduotys gali būti sėkmingos.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9974C31-EB4A-4B21-8134-CB5741A1DC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10.1 lentelė: Kaip rodyti </a:t>
            </a:r>
            <a:r>
              <a:rPr lang="lt-L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empatiją</a:t>
            </a:r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9974C31-EB4A-4B21-8134-CB5741A1DC5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Lūkesčių teorija: Teigia, kad pirmas žingsnis motyvuojant kitus yra pranešti darbuotojams, kad jie yra kompetentingi atlikti savo darbą.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Įskiepyti motyvaciją: Grupės nariai tampa labiau motyvuoti, kai vadovas pripažįsta jų indėlį. 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Sėkmingos grupės užduotis: Kai visi jaučiasi esantys naudingi bendruomenės kūrimo projekte, tinkamai nustatant ir panaudojant kiekvieno talentą, tokios grupės užduotys gali būti sėkmingos.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Priklausymas: Vienas iš stipriausių mūsų tarpasmeninių poreikių yra žinoti ar priklausome grupei.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Savęs suvokimas: Noras priklausyti, bet ne tiek, kad prarastų savęs suvokimą.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Vadovo atsakymas: Lyderis gali stebėti kitų grupės skleidžiamus bendravimo ženklus ir bandyti atsakyti tinkamais būdais.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Lyderio jautrumas: Vadovas turi būti jautrus kitiems grupės narių poreikiams ir stengtis reaguoti taip, kad padėtų jiems suvokti esant daugumos dalimi.</a:t>
            </a:r>
          </a:p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9974C31-EB4A-4B21-8134-CB5741A1DC5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33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Lyderio-narių mainai: Žymiausią išorės grupių tyrimą atlikę tyrai sukūrę lyderio - narių mainų (LMX) teoriją. Prielaida yra ta, kad lyderis turėtų užmegzti ypatingus santykius su kiekvienu pavaldiniu.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Siūlo naujus iššūkius: Ypatingi santykiai gali užsimegzti vadovui skatinant kitokius grupės narius įsitraukti ir išbandyti naujus dalykus. 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Atsakomybės prisiėmimas: Jei toks grupės narys prisiima šį iššūkį, tai yra pirmasis žingsnis užmezgant geresnius santykius tarp lyderio ir „kitokio“ grupės nario. 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Įvertinimas ir įsitraukimas: Rezultate kitoks grupės narys jaučiasi įvertintas ir labiau įsitraukęs į bendrą grupę.</a:t>
            </a:r>
          </a:p>
          <a:p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Vienodos sąlygos: Balso suteikimas kitokiems grupių nariams sukuria vienodas sąlygas ir leidžia jaustis lygiems su visais grupės nariais.</a:t>
            </a:r>
          </a:p>
          <a:p>
            <a:endParaRPr lang="lt-L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Įgalinant kitus: Tai reiškia, kad vadovas leidžia kitokiems grupės nariams būti labiau įsitraukusiems, nepriklausomiems ir atsakingesniems už savo veiksmus.</a:t>
            </a:r>
          </a:p>
          <a:p>
            <a:endParaRPr lang="lt-L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Atsisakant dalies kontrolės: Tikras įgalinimas reikalauja, kad vadovas atsisakytų dalies kontrolės, suteikdamas jos daugiau kitiems grupės nariams. </a:t>
            </a:r>
          </a:p>
          <a:p>
            <a:endParaRPr lang="lt-L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Įgalinimas suteikia daugiausia privalumų: Kitų įgalinimas yra vienas didesnių lyderystės iššūkių, tačiau tuo pačiu teikia didžiausią naudą kitiems grupės nariams.</a:t>
            </a: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Įtraukimas ne visada yra būtinas: Svarbu pažymėti, kad kitokie grupės nariai ne visada nori būti įtraukti.  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Santykiai su vadovu: Remiantis „LMX teorija“, pavaldiniai taps daugumos ar „kitos“ grupės dalimi priklausomai nuo to, kaip gerai dirbs su lyderiu ir atvirkščiai.</a:t>
            </a: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Savanoriški kitokių grupės narių pasirinkimai: Ne visi „kitokie“ grupės nariai tam priešinasi ar prieštarauja: tai gali būti arti </a:t>
            </a:r>
            <a:r>
              <a:rPr lang="lt-L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pensijinio</a:t>
            </a:r>
            <a:r>
              <a:rPr lang="lt-L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amžiaus esantys darbuotojai, pusę etato dirbantys darbuotojai, užimti tėvai, ir kt. </a:t>
            </a:r>
          </a:p>
          <a:p>
            <a:endParaRPr lang="lt-L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spcAft>
                <a:spcPts val="0"/>
              </a:spcAft>
            </a:pP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9974C31-EB4A-4B21-8134-CB5741A1DC5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1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lt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2597150"/>
            <a:ext cx="8229600" cy="1143000"/>
          </a:xfrm>
        </p:spPr>
        <p:txBody>
          <a:bodyPr rtlCol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lt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3008313" cy="72831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lt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5111750" cy="528796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lt"/>
              <a:t>Click to edit Master text styles</a:t>
            </a:r>
          </a:p>
          <a:p>
            <a:pPr lvl="1" rtl="0"/>
            <a:r>
              <a:rPr lang="lt"/>
              <a:t>Second level</a:t>
            </a:r>
          </a:p>
          <a:p>
            <a:pPr lvl="2" rtl="0"/>
            <a:r>
              <a:rPr lang="lt"/>
              <a:t>Third level</a:t>
            </a:r>
          </a:p>
          <a:p>
            <a:pPr lvl="3" rtl="0"/>
            <a:r>
              <a:rPr lang="lt"/>
              <a:t>Fourth level</a:t>
            </a:r>
          </a:p>
          <a:p>
            <a:pPr lvl="4" rtl="0"/>
            <a:r>
              <a:rPr lang="lt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lt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lt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l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lt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lt"/>
              <a:t>Click to edit Master text styles</a:t>
            </a:r>
          </a:p>
          <a:p>
            <a:pPr lvl="1" rtl="0"/>
            <a:r>
              <a:rPr lang="lt"/>
              <a:t>Second level</a:t>
            </a:r>
          </a:p>
          <a:p>
            <a:pPr lvl="2" rtl="0"/>
            <a:r>
              <a:rPr lang="lt"/>
              <a:t>Third level</a:t>
            </a:r>
          </a:p>
          <a:p>
            <a:pPr lvl="3" rtl="0"/>
            <a:r>
              <a:rPr lang="lt"/>
              <a:t>Fourth level</a:t>
            </a:r>
          </a:p>
          <a:p>
            <a:pPr lvl="4" rtl="0"/>
            <a:r>
              <a:rPr lang="lt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696200" cy="1143000"/>
          </a:xfrm>
        </p:spPr>
        <p:txBody>
          <a:bodyPr rtlCol="0"/>
          <a:lstStyle/>
          <a:p>
            <a:pPr rtl="0"/>
            <a:r>
              <a:rPr lang="lt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696200" cy="4449763"/>
          </a:xfrm>
        </p:spPr>
        <p:txBody>
          <a:bodyPr rtlCol="0"/>
          <a:lstStyle/>
          <a:p>
            <a:pPr lvl="0" rtl="0"/>
            <a:r>
              <a:rPr lang="lt"/>
              <a:t>Click to edit Master text styles</a:t>
            </a:r>
          </a:p>
          <a:p>
            <a:pPr lvl="1" rtl="0"/>
            <a:r>
              <a:rPr lang="lt"/>
              <a:t>Second level</a:t>
            </a:r>
          </a:p>
          <a:p>
            <a:pPr lvl="2" rtl="0"/>
            <a:r>
              <a:rPr lang="lt"/>
              <a:t>Third level</a:t>
            </a:r>
          </a:p>
          <a:p>
            <a:pPr lvl="3" rtl="0"/>
            <a:r>
              <a:rPr lang="lt"/>
              <a:t>Fourth level</a:t>
            </a:r>
          </a:p>
          <a:p>
            <a:pPr lvl="4" rtl="0"/>
            <a:r>
              <a:rPr lang="lt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7010400" cy="365125"/>
          </a:xfrm>
        </p:spPr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9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pPr rtl="0"/>
            <a:r>
              <a:rPr lang="lt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l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lt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lt"/>
              <a:t>Click to edit Master text styles</a:t>
            </a:r>
          </a:p>
          <a:p>
            <a:pPr lvl="1" rtl="0"/>
            <a:r>
              <a:rPr lang="lt"/>
              <a:t>Second level</a:t>
            </a:r>
          </a:p>
          <a:p>
            <a:pPr lvl="2" rtl="0"/>
            <a:r>
              <a:rPr lang="lt"/>
              <a:t>Third level</a:t>
            </a:r>
          </a:p>
          <a:p>
            <a:pPr lvl="3" rtl="0"/>
            <a:r>
              <a:rPr lang="lt"/>
              <a:t>Fourth level</a:t>
            </a:r>
          </a:p>
          <a:p>
            <a:pPr lvl="4" rtl="0"/>
            <a:r>
              <a:rPr lang="lt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lt"/>
              <a:t>Click to edit Master text styles</a:t>
            </a:r>
          </a:p>
          <a:p>
            <a:pPr lvl="1" rtl="0"/>
            <a:r>
              <a:rPr lang="lt"/>
              <a:t>Second level</a:t>
            </a:r>
          </a:p>
          <a:p>
            <a:pPr lvl="2" rtl="0"/>
            <a:r>
              <a:rPr lang="lt"/>
              <a:t>Third level</a:t>
            </a:r>
          </a:p>
          <a:p>
            <a:pPr lvl="3" rtl="0"/>
            <a:r>
              <a:rPr lang="lt"/>
              <a:t>Fourth level</a:t>
            </a:r>
          </a:p>
          <a:p>
            <a:pPr lvl="4" rtl="0"/>
            <a:r>
              <a:rPr lang="lt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lt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7238"/>
            <a:ext cx="4040188" cy="563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l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799"/>
            <a:ext cx="4040188" cy="35353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lt"/>
              <a:t>Click to edit Master text styles</a:t>
            </a:r>
          </a:p>
          <a:p>
            <a:pPr lvl="1" rtl="0"/>
            <a:r>
              <a:rPr lang="lt"/>
              <a:t>Second level</a:t>
            </a:r>
          </a:p>
          <a:p>
            <a:pPr lvl="2" rtl="0"/>
            <a:r>
              <a:rPr lang="lt"/>
              <a:t>Third level</a:t>
            </a:r>
          </a:p>
          <a:p>
            <a:pPr lvl="3" rtl="0"/>
            <a:r>
              <a:rPr lang="lt"/>
              <a:t>Fourth level</a:t>
            </a:r>
          </a:p>
          <a:p>
            <a:pPr lvl="4" rtl="0"/>
            <a:r>
              <a:rPr lang="lt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27238"/>
            <a:ext cx="4041775" cy="563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l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90799"/>
            <a:ext cx="4041775" cy="35353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lt"/>
              <a:t>Click to edit Master text styles</a:t>
            </a:r>
          </a:p>
          <a:p>
            <a:pPr lvl="1" rtl="0"/>
            <a:r>
              <a:rPr lang="lt"/>
              <a:t>Second level</a:t>
            </a:r>
          </a:p>
          <a:p>
            <a:pPr lvl="2" rtl="0"/>
            <a:r>
              <a:rPr lang="lt"/>
              <a:t>Third level</a:t>
            </a:r>
          </a:p>
          <a:p>
            <a:pPr lvl="3" rtl="0"/>
            <a:r>
              <a:rPr lang="lt"/>
              <a:t>Fourth level</a:t>
            </a:r>
          </a:p>
          <a:p>
            <a:pPr lvl="4" rtl="0"/>
            <a:r>
              <a:rPr lang="lt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lt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3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lt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lt"/>
              <a:t>Click to edit Master text styles</a:t>
            </a:r>
          </a:p>
          <a:p>
            <a:pPr lvl="1" rtl="0"/>
            <a:r>
              <a:rPr lang="lt"/>
              <a:t>Second level</a:t>
            </a:r>
          </a:p>
          <a:p>
            <a:pPr lvl="2" rtl="0"/>
            <a:r>
              <a:rPr lang="lt"/>
              <a:t>Third level</a:t>
            </a:r>
          </a:p>
          <a:p>
            <a:pPr lvl="3" rtl="0"/>
            <a:r>
              <a:rPr lang="lt"/>
              <a:t>Fourth level</a:t>
            </a:r>
          </a:p>
          <a:p>
            <a:pPr lvl="4" rtl="0"/>
            <a:r>
              <a:rPr lang="lt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563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 rtlCol="0"/>
          <a:lstStyle/>
          <a:p>
            <a:pPr rtl="0"/>
            <a:r>
              <a:rPr lang="lt" dirty="0"/>
              <a:t>Įsiklausymas į kitus/kitokius grupės narius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0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CB344B-9128-E712-8771-B0381BCC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4E17E-9FE9-20A3-CDD1-5C64EB97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 grupėje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4BCA-6747-8421-C190-3B198349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Internete ar diskusijoje su grupės nariais, surinkite idėjas apie tai, kaip pagerinti grupės dinamiką susirinkimuose</a:t>
            </a:r>
          </a:p>
          <a:p>
            <a:r>
              <a:rPr lang="lt-LT" dirty="0"/>
              <a:t>Pristatykite jas visiems.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FC8BF-EEC1-401F-6C23-0A73F926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6F15528-21DE-4FAA-801E-634DDDAF4B2B}" type="slidenum">
              <a:rPr lang="en-US" smtClean="0"/>
              <a:pPr rt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2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lt" sz="4000"/>
              <a:t>Įvadas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lt" dirty="0"/>
              <a:t>„Kiti“ grupės nariai nesitapatina su dauguma.</a:t>
            </a:r>
          </a:p>
          <a:p>
            <a:pPr lvl="1" rtl="0"/>
            <a:r>
              <a:rPr lang="lt" dirty="0"/>
              <a:t>Ne visada patys save išsiskiria.</a:t>
            </a:r>
          </a:p>
          <a:p>
            <a:pPr lvl="1" rtl="0"/>
            <a:r>
              <a:rPr lang="lt" dirty="0"/>
              <a:t>Gali padėti išvengti grupinio mąstymo.</a:t>
            </a:r>
            <a:endParaRPr lang="en-US" dirty="0"/>
          </a:p>
          <a:p>
            <a:pPr rtl="0"/>
            <a:r>
              <a:rPr lang="lt" dirty="0"/>
              <a:t>Kuriant įtraukią aplinką turėtų būti vartojama įtraukioji kalba.</a:t>
            </a:r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D8E762-E2A7-46A1-BBA7-1A95EB79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2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lt" sz="4000" dirty="0"/>
              <a:t>„Kiti“ grupėje: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lt" dirty="0"/>
              <a:t>Skiriasi nuo daugumos, nes savęs nepriskiria grupės daugumai.</a:t>
            </a:r>
            <a:endParaRPr lang="en-US" dirty="0"/>
          </a:p>
          <a:p>
            <a:pPr rtl="0"/>
            <a:r>
              <a:rPr lang="lt" dirty="0"/>
              <a:t>Atitrūkę nuo daugumos.</a:t>
            </a:r>
            <a:endParaRPr lang="en-US" dirty="0"/>
          </a:p>
          <a:p>
            <a:pPr rtl="0"/>
            <a:r>
              <a:rPr lang="lt-LT" dirty="0"/>
              <a:t>Ne visiškai įsitraukęs į grupės tikslų siekimą arba gali prieštarauti daugumos valiai.</a:t>
            </a:r>
            <a:endParaRPr lang="en-US" dirty="0"/>
          </a:p>
          <a:p>
            <a:pPr rtl="0"/>
            <a:r>
              <a:rPr lang="lt" dirty="0"/>
              <a:t>„Kitų“ grupės narių formos:</a:t>
            </a:r>
          </a:p>
          <a:p>
            <a:pPr lvl="1" rtl="0"/>
            <a:r>
              <a:rPr lang="lt" dirty="0"/>
              <a:t>Mažuma</a:t>
            </a:r>
          </a:p>
          <a:p>
            <a:pPr lvl="1" rtl="0"/>
            <a:r>
              <a:rPr lang="lt" dirty="0"/>
              <a:t>Neįvertinti </a:t>
            </a:r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60B72-779D-42F0-BDC0-BC79A047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6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 rtlCol="0">
            <a:normAutofit fontScale="90000"/>
          </a:bodyPr>
          <a:lstStyle/>
          <a:p>
            <a:r>
              <a:rPr lang="lt" sz="4000" dirty="0"/>
              <a:t>Kaip susiformuoja „kiti“ grupės nariai:</a:t>
            </a:r>
            <a:br>
              <a:rPr lang="lt" sz="2400" dirty="0"/>
            </a:b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67200"/>
          </a:xfrm>
        </p:spPr>
        <p:txBody>
          <a:bodyPr rtlCol="0">
            <a:normAutofit/>
          </a:bodyPr>
          <a:lstStyle/>
          <a:p>
            <a:pPr rtl="0"/>
            <a:r>
              <a:rPr lang="lt" dirty="0"/>
              <a:t>Socialiniai, politiniai, etiniai skirtumai.</a:t>
            </a:r>
            <a:endParaRPr lang="en-US" dirty="0"/>
          </a:p>
          <a:p>
            <a:pPr rtl="0"/>
            <a:r>
              <a:rPr lang="lt" dirty="0"/>
              <a:t>Socialinio tapatumo teorija: asmenys, kurie nesitapatina.</a:t>
            </a:r>
            <a:endParaRPr lang="en-US" dirty="0"/>
          </a:p>
          <a:p>
            <a:pPr rtl="0"/>
            <a:r>
              <a:rPr lang="lt" dirty="0"/>
              <a:t>Atskirties jausmas</a:t>
            </a:r>
            <a:endParaRPr lang="en-US" dirty="0"/>
          </a:p>
          <a:p>
            <a:pPr rtl="0"/>
            <a:r>
              <a:rPr lang="lt" dirty="0"/>
              <a:t>Trūksta socialinių ar bendravimo įgūdžių.</a:t>
            </a:r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60B72-779D-42F0-BDC0-BC79A047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lt" sz="4000" dirty="0"/>
              <a:t>Kitų grupės narių poveikis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286001"/>
            <a:ext cx="8229600" cy="32004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lt" dirty="0"/>
              <a:t>Produktyvumo efektyvumas paveikiamas neženkliai.</a:t>
            </a:r>
            <a:endParaRPr lang="en-US" dirty="0"/>
          </a:p>
          <a:p>
            <a:pPr rtl="0"/>
            <a:r>
              <a:rPr lang="lt" dirty="0"/>
              <a:t>Konfliktas ir nesantaika.</a:t>
            </a:r>
            <a:endParaRPr lang="en-US" dirty="0"/>
          </a:p>
          <a:p>
            <a:pPr rtl="0"/>
            <a:r>
              <a:rPr lang="lt" dirty="0"/>
              <a:t>Priešpriešoje bendruomenės kūrimui.</a:t>
            </a:r>
            <a:endParaRPr lang="en-US" dirty="0"/>
          </a:p>
          <a:p>
            <a:pPr rtl="0"/>
            <a:r>
              <a:rPr lang="lt" dirty="0"/>
              <a:t>Neigiamas poveikis grupės sinergijai.</a:t>
            </a:r>
            <a:endParaRPr lang="en-US" dirty="0"/>
          </a:p>
          <a:p>
            <a:pPr rtl="0"/>
            <a:r>
              <a:rPr lang="lt" dirty="0"/>
              <a:t>Pagarbos stoka iš kitų.</a:t>
            </a:r>
            <a:endParaRPr lang="en-US" dirty="0"/>
          </a:p>
          <a:p>
            <a:pPr marL="0" indent="0" rtl="0">
              <a:buNone/>
            </a:pPr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60B72-779D-42F0-BDC0-BC79A047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2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lt" sz="4000" dirty="0"/>
              <a:t>„Kiti“ grupės nariai praktikoje </a:t>
            </a:r>
            <a:r>
              <a:rPr lang="lt-LT" sz="4000" dirty="0"/>
              <a:t>(1)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lt" dirty="0"/>
              <a:t>Strategija 1: Klausykite kitų grupės narių (negirdimi balsai, Idėjų ir nuomonių išraiška, klausymas yra svarbiausias prioritetas, ryšys per lyderius).</a:t>
            </a:r>
          </a:p>
          <a:p>
            <a:pPr marL="0" indent="0">
              <a:buNone/>
            </a:pPr>
            <a:r>
              <a:rPr lang="lt" dirty="0"/>
              <a:t>Strategija 2: Parodykite empatiją kitiems grupės nariams (empatija: persakymas, perfrazavimas, palaikymas; įgūdis, kurio daugelis gali išmokti)</a:t>
            </a:r>
          </a:p>
          <a:p>
            <a:pPr marL="0" indent="0">
              <a:buNone/>
            </a:pPr>
            <a:endParaRPr lang="en-US" dirty="0"/>
          </a:p>
          <a:p>
            <a:pPr marL="0" indent="0" rtl="0">
              <a:buNone/>
            </a:pPr>
            <a:endParaRPr lang="en-US" dirty="0"/>
          </a:p>
          <a:p>
            <a:pPr marL="0" indent="0" rtl="0">
              <a:buNone/>
            </a:pPr>
            <a:endParaRPr lang="en-US" dirty="0"/>
          </a:p>
          <a:p>
            <a:pPr rt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60B72-779D-42F0-BDC0-BC79A047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 rtl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779897"/>
          </a:xfrm>
        </p:spPr>
        <p:txBody>
          <a:bodyPr rtlCol="0">
            <a:normAutofit/>
          </a:bodyPr>
          <a:lstStyle/>
          <a:p>
            <a:r>
              <a:rPr lang="en-US" b="1" dirty="0">
                <a:latin typeface="Caecilia LT Std"/>
              </a:rPr>
              <a:t>K</a:t>
            </a:r>
            <a:r>
              <a:rPr lang="lt" b="1" dirty="0">
                <a:latin typeface="Caecilia LT Std"/>
              </a:rPr>
              <a:t>aip parodyti empatiją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 rtl="0"/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87048"/>
              </p:ext>
            </p:extLst>
          </p:nvPr>
        </p:nvGraphicFramePr>
        <p:xfrm>
          <a:off x="741549" y="680524"/>
          <a:ext cx="8194301" cy="577202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194301">
                  <a:extLst>
                    <a:ext uri="{9D8B030D-6E8A-4147-A177-3AD203B41FA5}">
                      <a16:colId xmlns:a16="http://schemas.microsoft.com/office/drawing/2014/main" val="3788043128"/>
                    </a:ext>
                  </a:extLst>
                </a:gridCol>
              </a:tblGrid>
              <a:tr h="369154">
                <a:tc>
                  <a:txBody>
                    <a:bodyPr/>
                    <a:lstStyle/>
                    <a:p>
                      <a:pPr rt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lt" sz="1600" b="0" dirty="0">
                          <a:effectLst/>
                        </a:rPr>
                        <a:t>Lyderis gali parodyti empatiją naudodamas keturias bendravimo technikas:</a:t>
                      </a:r>
                      <a:endParaRPr lang="en-IN" sz="1600" b="0" dirty="0">
                        <a:solidFill>
                          <a:srgbClr val="0033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57600" marB="57600"/>
                </a:tc>
                <a:extLst>
                  <a:ext uri="{0D108BD9-81ED-4DB2-BD59-A6C34878D82A}">
                    <a16:rowId xmlns:a16="http://schemas.microsoft.com/office/drawing/2014/main" val="311857428"/>
                  </a:ext>
                </a:extLst>
              </a:tr>
              <a:tr h="369154">
                <a:tc>
                  <a:txBody>
                    <a:bodyPr/>
                    <a:lstStyle/>
                    <a:p>
                      <a:pPr rt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lt" sz="1600">
                          <a:effectLst/>
                        </a:rPr>
                        <a:t>1. Persakymas</a:t>
                      </a:r>
                      <a:endParaRPr lang="en-IN" sz="1600"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57600" marB="57600"/>
                </a:tc>
                <a:extLst>
                  <a:ext uri="{0D108BD9-81ED-4DB2-BD59-A6C34878D82A}">
                    <a16:rowId xmlns:a16="http://schemas.microsoft.com/office/drawing/2014/main" val="3556138195"/>
                  </a:ext>
                </a:extLst>
              </a:tr>
              <a:tr h="822126">
                <a:tc>
                  <a:txBody>
                    <a:bodyPr/>
                    <a:lstStyle/>
                    <a:p>
                      <a:pPr rt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lt" sz="1600" b="0" dirty="0">
                          <a:effectLst/>
                        </a:rPr>
                        <a:t>Pakartodamas tai, ką žodžiu išreiškė kitas asmuo, nepridėdamas savo asmeninių minčių ir įsitikinimų, tiesiogiai pripažįstant ir patvirtinant kito žmogaus požiūrį. Pavyzdžiui,: „Girdžiu, kad sakote. . . “ arba „Skamba, tarsi jaustumėtės. . . “</a:t>
                      </a:r>
                      <a:endParaRPr lang="en-IN" sz="1600" b="0" dirty="0"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57600" marB="57600"/>
                </a:tc>
                <a:extLst>
                  <a:ext uri="{0D108BD9-81ED-4DB2-BD59-A6C34878D82A}">
                    <a16:rowId xmlns:a16="http://schemas.microsoft.com/office/drawing/2014/main" val="3257964035"/>
                  </a:ext>
                </a:extLst>
              </a:tr>
              <a:tr h="369154">
                <a:tc>
                  <a:txBody>
                    <a:bodyPr/>
                    <a:lstStyle/>
                    <a:p>
                      <a:pPr rt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lt" sz="1600">
                          <a:effectLst/>
                        </a:rPr>
                        <a:t>2. Perfrazavimas</a:t>
                      </a:r>
                      <a:endParaRPr lang="en-IN" sz="1600"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57600" marB="57600"/>
                </a:tc>
                <a:extLst>
                  <a:ext uri="{0D108BD9-81ED-4DB2-BD59-A6C34878D82A}">
                    <a16:rowId xmlns:a16="http://schemas.microsoft.com/office/drawing/2014/main" val="2791020237"/>
                  </a:ext>
                </a:extLst>
              </a:tr>
              <a:tr h="872567">
                <a:tc>
                  <a:txBody>
                    <a:bodyPr/>
                    <a:lstStyle/>
                    <a:p>
                      <a:pPr rt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lt" sz="1600" b="0">
                          <a:effectLst/>
                        </a:rPr>
                        <a:t>Ši komunikacijos technika savo žodžiais apibendrina tai, ką žodžiu išreiškė kitas asmuo. Tai padeda iškomunikuoti kitam asmeniui, kad suprantate tai, ką jis sako. Pavyzdžiui: „Kitaip tariant, jūs sakote, / jūs siūlote, kad...“</a:t>
                      </a:r>
                      <a:endParaRPr lang="en-IN" sz="1600" b="0" dirty="0"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57600" marB="57600"/>
                </a:tc>
                <a:extLst>
                  <a:ext uri="{0D108BD9-81ED-4DB2-BD59-A6C34878D82A}">
                    <a16:rowId xmlns:a16="http://schemas.microsoft.com/office/drawing/2014/main" val="509273926"/>
                  </a:ext>
                </a:extLst>
              </a:tr>
              <a:tr h="369154">
                <a:tc>
                  <a:txBody>
                    <a:bodyPr/>
                    <a:lstStyle/>
                    <a:p>
                      <a:pPr rt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lt" sz="1600">
                          <a:effectLst/>
                        </a:rPr>
                        <a:t>3. Refleksijos</a:t>
                      </a:r>
                      <a:endParaRPr lang="en-IN" sz="1600"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57600" marB="57600"/>
                </a:tc>
                <a:extLst>
                  <a:ext uri="{0D108BD9-81ED-4DB2-BD59-A6C34878D82A}">
                    <a16:rowId xmlns:a16="http://schemas.microsoft.com/office/drawing/2014/main" val="2275057174"/>
                  </a:ext>
                </a:extLst>
              </a:tr>
              <a:tr h="1163424">
                <a:tc>
                  <a:txBody>
                    <a:bodyPr/>
                    <a:lstStyle/>
                    <a:p>
                      <a:pPr rt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lt" sz="1600" b="0" dirty="0">
                          <a:effectLst/>
                        </a:rPr>
                        <a:t>Būdamas tarsi veidrodis kito žmogaus išreikštoms ar neišreikštoms emocijoms ir požiūriui, sutelkiate dėmesį į tai, kaip kažkas buvo išreikšta arba į už žodžių esančią emocinę plotmę. Ši technika padeda kitiems suprasti savo emocijas, jas identifikuoti bei apibūdinti. Pavyzdžiui: „Taigi visa tai jus daro gana sutrikusiu ir piktu... “ arba „Ar aš teisingai suprantu, kad jus gąsdina šis procesas?“</a:t>
                      </a:r>
                      <a:endParaRPr lang="en-IN" sz="1600" b="0" dirty="0"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57600" marB="57600"/>
                </a:tc>
                <a:extLst>
                  <a:ext uri="{0D108BD9-81ED-4DB2-BD59-A6C34878D82A}">
                    <a16:rowId xmlns:a16="http://schemas.microsoft.com/office/drawing/2014/main" val="317792190"/>
                  </a:ext>
                </a:extLst>
              </a:tr>
              <a:tr h="369154">
                <a:tc>
                  <a:txBody>
                    <a:bodyPr/>
                    <a:lstStyle/>
                    <a:p>
                      <a:pPr rt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lt" sz="1600">
                          <a:effectLst/>
                        </a:rPr>
                        <a:t>4. Parama</a:t>
                      </a:r>
                      <a:endParaRPr lang="en-IN" sz="1600"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57600" marB="57600"/>
                </a:tc>
                <a:extLst>
                  <a:ext uri="{0D108BD9-81ED-4DB2-BD59-A6C34878D82A}">
                    <a16:rowId xmlns:a16="http://schemas.microsoft.com/office/drawing/2014/main" val="1037720256"/>
                  </a:ext>
                </a:extLst>
              </a:tr>
              <a:tr h="872567">
                <a:tc>
                  <a:txBody>
                    <a:bodyPr/>
                    <a:lstStyle/>
                    <a:p>
                      <a:pPr rt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lt" sz="1600" b="0" dirty="0">
                          <a:effectLst/>
                        </a:rPr>
                        <a:t>Tai supratimo, nuraminimo ir pozityvaus požiūrio išraiška, leidžianti kitam asmeniui suprasti jog jis nėra vienas. Pavyzdžiui: „Žinau, kad dėl tavo požiūrio tau seksis gerai...“ arba „Man imponuoja jūsų daroma pažanga“.</a:t>
                      </a:r>
                      <a:endParaRPr lang="en-IN" sz="1600" b="0" dirty="0"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57600" marB="57600"/>
                </a:tc>
                <a:extLst>
                  <a:ext uri="{0D108BD9-81ED-4DB2-BD59-A6C34878D82A}">
                    <a16:rowId xmlns:a16="http://schemas.microsoft.com/office/drawing/2014/main" val="11167446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rt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21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lt" sz="4000" dirty="0"/>
              <a:t>„Kiti“ grupės nariai praktikoje (2)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lt" dirty="0"/>
              <a:t>Strategija 3: Pripažinkite unikalius kitų grupės narių įnašus (leiskite darbuotojams suprasti, kad jie yra kompetentingi; motyvuoti pripažįstant indėlį; grupinės užduotys: leisti visiems pasijusti naudingais).</a:t>
            </a:r>
            <a:endParaRPr lang="en-US" dirty="0"/>
          </a:p>
          <a:p>
            <a:pPr marL="0" lvl="0" indent="0" rtl="0">
              <a:buNone/>
            </a:pPr>
            <a:r>
              <a:rPr lang="lt" dirty="0"/>
              <a:t>Strategija 4: Pagalba kitiems grupės nariams (Įsitraukimo jausmas, priklausymas, savęs suvokimas, lyderių reakcija į komunikacijos ženklus, lyderio jautrumas).</a:t>
            </a:r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60B72-779D-42F0-BDC0-BC79A047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 rtl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0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lt" sz="4000" dirty="0"/>
              <a:t>„Kiti“ grupės nariai praktikoje</a:t>
            </a:r>
            <a:r>
              <a:rPr lang="lt-LT" sz="4000" dirty="0"/>
              <a:t> (3)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lvl="0" indent="0" rtl="0">
              <a:buNone/>
            </a:pPr>
            <a:r>
              <a:rPr lang="lt" dirty="0"/>
              <a:t>Strategija 5: Užmegzkite ypatingus santykius su grupės nariais: siūlo naujus iššūkius, atsakomybės prisiėmimas, įvertinimas ir įsitraukimas.</a:t>
            </a:r>
          </a:p>
          <a:p>
            <a:pPr marL="0" indent="0">
              <a:buNone/>
            </a:pPr>
            <a:r>
              <a:rPr lang="lt" dirty="0"/>
              <a:t>Strategija 6: Suteikite kitokiems grupės nariams balsą ir galimybę veikti (vienodos sąlygos, įgalinant kitus, atsisakant dalies kontrolės, įgalinimas suteikia daugiausiai privalumų)</a:t>
            </a:r>
          </a:p>
          <a:p>
            <a:pPr marL="0" indent="0">
              <a:buNone/>
            </a:pPr>
            <a:r>
              <a:rPr lang="lt" dirty="0"/>
              <a:t>Strategija 7: Suteikite kitiems grupės nariams balsą ir galimybę veikti (įtraukimas ne visada yra būtinas, santykis su vadovu yra svarbu, savanoriški kitokių grupės narių pasirinkimai).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rtl="0">
              <a:buNone/>
            </a:pPr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lt"/>
              <a:t>Northouse, Introduction to Leadership, 5e. © SAGE Publications, 2020.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60B72-779D-42F0-BDC0-BC79A047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F15528-21DE-4FAA-801E-634DDDAF4B2B}" type="slidenum">
              <a:rPr lang="en-US" smtClean="0"/>
              <a:pPr rtl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3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1720</Words>
  <Application>Microsoft Office PowerPoint</Application>
  <PresentationFormat>On-screen Show (4:3)</PresentationFormat>
  <Paragraphs>169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Caecilia LT Std</vt:lpstr>
      <vt:lpstr>Calibri</vt:lpstr>
      <vt:lpstr>Times New Roman</vt:lpstr>
      <vt:lpstr>Office Theme</vt:lpstr>
      <vt:lpstr>Įsiklausymas į kitus/kitokius grupės narius</vt:lpstr>
      <vt:lpstr>Įvadas</vt:lpstr>
      <vt:lpstr>„Kiti“ grupėje:</vt:lpstr>
      <vt:lpstr>Kaip susiformuoja „kiti“ grupės nariai: </vt:lpstr>
      <vt:lpstr>Kitų grupės narių poveikis</vt:lpstr>
      <vt:lpstr>„Kiti“ grupės nariai praktikoje (1)</vt:lpstr>
      <vt:lpstr>Kaip parodyti empatiją</vt:lpstr>
      <vt:lpstr>„Kiti“ grupės nariai praktikoje (2)</vt:lpstr>
      <vt:lpstr>„Kiti“ grupės nariai praktikoje (3)</vt:lpstr>
      <vt:lpstr>Užduotis grupėje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Ancheta, Katie</dc:creator>
  <cp:lastModifiedBy>Erika Vaiginiene</cp:lastModifiedBy>
  <cp:revision>189</cp:revision>
  <dcterms:created xsi:type="dcterms:W3CDTF">2006-08-16T00:00:00Z</dcterms:created>
  <dcterms:modified xsi:type="dcterms:W3CDTF">2025-04-08T21:03:32Z</dcterms:modified>
</cp:coreProperties>
</file>