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7"/>
  </p:notesMasterIdLst>
  <p:handoutMasterIdLst>
    <p:handoutMasterId r:id="rId28"/>
  </p:handoutMasterIdLst>
  <p:sldIdLst>
    <p:sldId id="256" r:id="rId3"/>
    <p:sldId id="265" r:id="rId4"/>
    <p:sldId id="267" r:id="rId5"/>
    <p:sldId id="276" r:id="rId6"/>
    <p:sldId id="278" r:id="rId7"/>
    <p:sldId id="277" r:id="rId8"/>
    <p:sldId id="279" r:id="rId9"/>
    <p:sldId id="281" r:id="rId10"/>
    <p:sldId id="282" r:id="rId11"/>
    <p:sldId id="283" r:id="rId12"/>
    <p:sldId id="284" r:id="rId13"/>
    <p:sldId id="280" r:id="rId14"/>
    <p:sldId id="285" r:id="rId15"/>
    <p:sldId id="296" r:id="rId16"/>
    <p:sldId id="286" r:id="rId17"/>
    <p:sldId id="287" r:id="rId18"/>
    <p:sldId id="288" r:id="rId19"/>
    <p:sldId id="289" r:id="rId20"/>
    <p:sldId id="294" r:id="rId21"/>
    <p:sldId id="290" r:id="rId22"/>
    <p:sldId id="291" r:id="rId23"/>
    <p:sldId id="292" r:id="rId24"/>
    <p:sldId id="293"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p:cViewPr varScale="1">
        <p:scale>
          <a:sx n="74" d="100"/>
          <a:sy n="74" d="100"/>
        </p:scale>
        <p:origin x="48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06-Apr-15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06-Apr-15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06-Apr-15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06-Apr-15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06-Apr-15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06-Apr-15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06-Apr-15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06-Apr-15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06-Apr-15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06-Apr-15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06-Apr-15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06-Apr-15</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toptal.com/nodejs/why-the-hell-would-i-use-node-j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cket.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ackoverflow.com/questions/12616153/what-is-express-js" TargetMode="External"/><Relationship Id="rId2" Type="http://schemas.openxmlformats.org/officeDocument/2006/relationships/hyperlink" Target="http://expressjs.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archunifiedcommunications.techtarget.com/definition/real-time-application-RT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toptal.com/nodejs/why-the-hell-would-i-use-node-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Server side JavaScript with Node.js</a:t>
            </a:r>
            <a:endParaRPr dirty="0"/>
          </a:p>
        </p:txBody>
      </p:sp>
      <p:sp>
        <p:nvSpPr>
          <p:cNvPr id="3" name="Subtitle 2"/>
          <p:cNvSpPr>
            <a:spLocks noGrp="1"/>
          </p:cNvSpPr>
          <p:nvPr>
            <p:ph type="subTitle" idx="1"/>
          </p:nvPr>
        </p:nvSpPr>
        <p:spPr/>
        <p:txBody>
          <a:bodyPr/>
          <a:lstStyle/>
          <a:p>
            <a:r>
              <a:rPr lang="en-US" dirty="0" err="1" smtClean="0"/>
              <a:t>Mohd</a:t>
            </a:r>
            <a:r>
              <a:rPr lang="en-US" dirty="0" smtClean="0"/>
              <a:t> Ahmed Khan</a:t>
            </a:r>
          </a:p>
          <a:p>
            <a:r>
              <a:rPr lang="en-US" dirty="0" err="1" smtClean="0"/>
              <a:t>Arved</a:t>
            </a:r>
            <a:r>
              <a:rPr lang="en-US" dirty="0" smtClean="0"/>
              <a:t> </a:t>
            </a:r>
            <a:r>
              <a:rPr lang="en-US" dirty="0" err="1" smtClean="0"/>
              <a:t>Baus</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3600" dirty="0"/>
              <a:t>No CPU intensive operations</a:t>
            </a:r>
          </a:p>
        </p:txBody>
      </p:sp>
      <p:sp>
        <p:nvSpPr>
          <p:cNvPr id="3" name="Content Placeholder 2"/>
          <p:cNvSpPr>
            <a:spLocks noGrp="1"/>
          </p:cNvSpPr>
          <p:nvPr>
            <p:ph idx="1"/>
          </p:nvPr>
        </p:nvSpPr>
        <p:spPr/>
        <p:txBody>
          <a:bodyPr/>
          <a:lstStyle/>
          <a:p>
            <a:pPr marL="0" indent="0">
              <a:buNone/>
            </a:pPr>
            <a:r>
              <a:rPr lang="en-US" dirty="0" smtClean="0"/>
              <a:t>Single threaded Node.js also brings a disadvantage to the surface. Since, the application is single threaded it only use one core of the CPU even if there are more cores available. Due to this, we can’t make CPU intensive operations.</a:t>
            </a:r>
          </a:p>
          <a:p>
            <a:pPr marL="0" indent="0">
              <a:buNone/>
            </a:pPr>
            <a:r>
              <a:rPr lang="en-US" dirty="0" smtClean="0"/>
              <a:t>In our application our business logic would be simple and wouldn’t use much CPU/memory. Making complex logic would eventually result in blocking IO calls or termination (crash) of the application.</a:t>
            </a:r>
            <a:endParaRPr lang="en-US" dirty="0"/>
          </a:p>
        </p:txBody>
      </p:sp>
    </p:spTree>
    <p:extLst>
      <p:ext uri="{BB962C8B-B14F-4D97-AF65-F5344CB8AC3E}">
        <p14:creationId xmlns:p14="http://schemas.microsoft.com/office/powerpoint/2010/main" val="391133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3600" dirty="0" smtClean="0"/>
              <a:t>Scalable Application</a:t>
            </a:r>
            <a:endParaRPr lang="en-US" sz="3600" dirty="0"/>
          </a:p>
        </p:txBody>
      </p:sp>
      <p:sp>
        <p:nvSpPr>
          <p:cNvPr id="3" name="Content Placeholder 2"/>
          <p:cNvSpPr>
            <a:spLocks noGrp="1"/>
          </p:cNvSpPr>
          <p:nvPr>
            <p:ph idx="1"/>
          </p:nvPr>
        </p:nvSpPr>
        <p:spPr/>
        <p:txBody>
          <a:bodyPr/>
          <a:lstStyle/>
          <a:p>
            <a:pPr marL="0" indent="0">
              <a:buNone/>
            </a:pPr>
            <a:r>
              <a:rPr lang="en-US" dirty="0" smtClean="0"/>
              <a:t>For example, Consider a system with 8GB of RAM. Traditionally each connection would require a single thread taking </a:t>
            </a:r>
            <a:r>
              <a:rPr lang="en-US" dirty="0" err="1" smtClean="0"/>
              <a:t>upto</a:t>
            </a:r>
            <a:r>
              <a:rPr lang="en-US" dirty="0" smtClean="0"/>
              <a:t> 2MB of memory. This would result in 4000 concurrent connections plus the cost of context switching between threads.</a:t>
            </a:r>
          </a:p>
          <a:p>
            <a:pPr marL="0" indent="0">
              <a:buNone/>
            </a:pPr>
            <a:r>
              <a:rPr lang="en-US" dirty="0" smtClean="0"/>
              <a:t>With Node.js we can acquire up to 1 million concurrent connections due to the fact that all connections are handled through a single thread. </a:t>
            </a:r>
          </a:p>
          <a:p>
            <a:pPr marL="0" indent="0">
              <a:buNone/>
            </a:pPr>
            <a:r>
              <a:rPr lang="en-US" dirty="0"/>
              <a:t>But remember, Node.js was never created to solve the compute scaling problem. It was created to solve the I/O scaling </a:t>
            </a:r>
            <a:r>
              <a:rPr lang="en-US" dirty="0" smtClean="0"/>
              <a:t>problem. So, the problem that operations can’t be CPU intensive still remains.</a:t>
            </a:r>
          </a:p>
          <a:p>
            <a:pPr marL="0" indent="0">
              <a:buNone/>
            </a:pPr>
            <a:r>
              <a:rPr lang="en-US" dirty="0"/>
              <a:t>Reference - </a:t>
            </a:r>
            <a:r>
              <a:rPr lang="en-US" dirty="0">
                <a:hlinkClick r:id="rId2"/>
              </a:rPr>
              <a:t>http://</a:t>
            </a:r>
            <a:r>
              <a:rPr lang="en-US" dirty="0" smtClean="0">
                <a:hlinkClick r:id="rId2"/>
              </a:rPr>
              <a:t>www.toptal.com/nodejs/why-the-hell-would-i-use-node-js</a:t>
            </a:r>
            <a:endParaRPr lang="en-US" dirty="0" smtClean="0"/>
          </a:p>
        </p:txBody>
      </p:sp>
    </p:spTree>
    <p:extLst>
      <p:ext uri="{BB962C8B-B14F-4D97-AF65-F5344CB8AC3E}">
        <p14:creationId xmlns:p14="http://schemas.microsoft.com/office/powerpoint/2010/main" val="223785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Socket IO</a:t>
            </a:r>
            <a:endParaRPr lang="en-US" dirty="0"/>
          </a:p>
        </p:txBody>
      </p:sp>
      <p:sp>
        <p:nvSpPr>
          <p:cNvPr id="3" name="Content Placeholder 2"/>
          <p:cNvSpPr>
            <a:spLocks noGrp="1"/>
          </p:cNvSpPr>
          <p:nvPr>
            <p:ph idx="1"/>
          </p:nvPr>
        </p:nvSpPr>
        <p:spPr/>
        <p:txBody>
          <a:bodyPr/>
          <a:lstStyle/>
          <a:p>
            <a:pPr marL="0" indent="0">
              <a:buNone/>
            </a:pPr>
            <a:r>
              <a:rPr lang="en-US" dirty="0"/>
              <a:t>Socket.IO enables real-time bidirectional event-based </a:t>
            </a:r>
            <a:r>
              <a:rPr lang="en-US" dirty="0" smtClean="0"/>
              <a:t>communication. It </a:t>
            </a:r>
            <a:r>
              <a:rPr lang="en-US" dirty="0"/>
              <a:t>works on every platform, browser or device, focusing equally on reliability and speed</a:t>
            </a:r>
            <a:r>
              <a:rPr lang="en-US" dirty="0" smtClean="0"/>
              <a:t>.</a:t>
            </a:r>
          </a:p>
          <a:p>
            <a:pPr marL="0" indent="0">
              <a:buNone/>
            </a:pPr>
            <a:r>
              <a:rPr lang="en-US" dirty="0"/>
              <a:t>Reference - </a:t>
            </a:r>
            <a:r>
              <a:rPr lang="en-US" dirty="0">
                <a:hlinkClick r:id="rId2"/>
              </a:rPr>
              <a:t>http://socket.io</a:t>
            </a:r>
            <a:r>
              <a:rPr lang="en-US" dirty="0" smtClean="0">
                <a:hlinkClick r:id="rId2"/>
              </a:rPr>
              <a:t>/</a:t>
            </a:r>
            <a:endParaRPr lang="en-US" dirty="0" smtClean="0"/>
          </a:p>
          <a:p>
            <a:pPr marL="0" indent="0">
              <a:buNone/>
            </a:pPr>
            <a:r>
              <a:rPr lang="en-US" dirty="0" smtClean="0"/>
              <a:t>We will implement Sockets to communicate between the server and client. As shown in the architecture, communication could be initiated from server or client.</a:t>
            </a:r>
          </a:p>
          <a:p>
            <a:pPr marL="0" indent="0">
              <a:buNone/>
            </a:pPr>
            <a:r>
              <a:rPr lang="en-US" b="1" dirty="0" smtClean="0">
                <a:solidFill>
                  <a:schemeClr val="accent3">
                    <a:lumMod val="75000"/>
                  </a:schemeClr>
                </a:solidFill>
              </a:rPr>
              <a:t>Use-case</a:t>
            </a:r>
            <a:r>
              <a:rPr lang="en-US" dirty="0" smtClean="0"/>
              <a:t>: Client sends a bet to server provoking an event. The server detects the event, validates the bet and place the bet on a live match.</a:t>
            </a:r>
          </a:p>
          <a:p>
            <a:pPr marL="0" indent="0">
              <a:buNone/>
            </a:pPr>
            <a:r>
              <a:rPr lang="en-US" b="1" dirty="0" smtClean="0">
                <a:solidFill>
                  <a:schemeClr val="accent3">
                    <a:lumMod val="75000"/>
                  </a:schemeClr>
                </a:solidFill>
              </a:rPr>
              <a:t>Use-case</a:t>
            </a:r>
            <a:r>
              <a:rPr lang="en-US" dirty="0" smtClean="0"/>
              <a:t>: The server detects that the match is over and broadcasts the winner to all clients.</a:t>
            </a:r>
          </a:p>
          <a:p>
            <a:pPr marL="0" indent="0">
              <a:buNone/>
            </a:pPr>
            <a:r>
              <a:rPr lang="en-US" b="1" dirty="0" smtClean="0">
                <a:solidFill>
                  <a:schemeClr val="accent3">
                    <a:lumMod val="75000"/>
                  </a:schemeClr>
                </a:solidFill>
              </a:rPr>
              <a:t>Use-case</a:t>
            </a:r>
            <a:r>
              <a:rPr lang="en-US" dirty="0" smtClean="0"/>
              <a:t>: The server receives new match data and broadcasts the data to all clients.</a:t>
            </a:r>
            <a:endParaRPr lang="en-US" dirty="0"/>
          </a:p>
        </p:txBody>
      </p:sp>
    </p:spTree>
    <p:extLst>
      <p:ext uri="{BB962C8B-B14F-4D97-AF65-F5344CB8AC3E}">
        <p14:creationId xmlns:p14="http://schemas.microsoft.com/office/powerpoint/2010/main" val="3532042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Express JS</a:t>
            </a:r>
            <a:endParaRPr lang="en-US" dirty="0"/>
          </a:p>
        </p:txBody>
      </p:sp>
      <p:sp>
        <p:nvSpPr>
          <p:cNvPr id="3" name="Content Placeholder 2"/>
          <p:cNvSpPr>
            <a:spLocks noGrp="1"/>
          </p:cNvSpPr>
          <p:nvPr>
            <p:ph idx="1"/>
          </p:nvPr>
        </p:nvSpPr>
        <p:spPr/>
        <p:txBody>
          <a:bodyPr/>
          <a:lstStyle/>
          <a:p>
            <a:pPr marL="0" indent="0">
              <a:buNone/>
            </a:pPr>
            <a:r>
              <a:rPr lang="en-US" dirty="0"/>
              <a:t>Express is a minimal and flexible Node.js web application framework that provides a robust set of features for web and mobile applications</a:t>
            </a:r>
            <a:r>
              <a:rPr lang="en-US" dirty="0" smtClean="0"/>
              <a:t>.</a:t>
            </a:r>
          </a:p>
          <a:p>
            <a:pPr marL="0" indent="0">
              <a:buNone/>
            </a:pPr>
            <a:r>
              <a:rPr lang="en-US" dirty="0"/>
              <a:t>Reference - </a:t>
            </a:r>
            <a:r>
              <a:rPr lang="en-US" dirty="0">
                <a:hlinkClick r:id="rId2"/>
              </a:rPr>
              <a:t>http://expressjs.com</a:t>
            </a:r>
            <a:r>
              <a:rPr lang="en-US" dirty="0" smtClean="0">
                <a:hlinkClick r:id="rId2"/>
              </a:rPr>
              <a:t>/</a:t>
            </a:r>
            <a:endParaRPr lang="en-US" dirty="0" smtClean="0"/>
          </a:p>
          <a:p>
            <a:pPr marL="0" indent="0">
              <a:buNone/>
            </a:pPr>
            <a:r>
              <a:rPr lang="en-US" dirty="0" smtClean="0"/>
              <a:t>We will use Express.js extensively in our </a:t>
            </a:r>
            <a:r>
              <a:rPr lang="en-US" dirty="0" err="1" smtClean="0"/>
              <a:t>WebApp</a:t>
            </a:r>
            <a:r>
              <a:rPr lang="en-US" dirty="0" smtClean="0"/>
              <a:t> as it makes coding much easier and hide the low level details of the code.</a:t>
            </a:r>
          </a:p>
          <a:p>
            <a:pPr marL="0" indent="0">
              <a:buNone/>
            </a:pPr>
            <a:r>
              <a:rPr lang="en-US" dirty="0" smtClean="0"/>
              <a:t>For instance, a simple REST API server in plain Node.js is 5-10x more line of code than using express framework.</a:t>
            </a:r>
          </a:p>
          <a:p>
            <a:pPr marL="0" indent="0">
              <a:buNone/>
            </a:pPr>
            <a:r>
              <a:rPr lang="en-US" dirty="0"/>
              <a:t>Reference - </a:t>
            </a:r>
            <a:r>
              <a:rPr lang="en-US" dirty="0">
                <a:hlinkClick r:id="rId3"/>
              </a:rPr>
              <a:t>http://</a:t>
            </a:r>
            <a:r>
              <a:rPr lang="en-US" dirty="0" smtClean="0">
                <a:hlinkClick r:id="rId3"/>
              </a:rPr>
              <a:t>stackoverflow.com/questions/12616153/what-is-express-js</a:t>
            </a:r>
            <a:endParaRPr lang="en-US" dirty="0" smtClean="0"/>
          </a:p>
        </p:txBody>
      </p:sp>
    </p:spTree>
    <p:extLst>
      <p:ext uri="{BB962C8B-B14F-4D97-AF65-F5344CB8AC3E}">
        <p14:creationId xmlns:p14="http://schemas.microsoft.com/office/powerpoint/2010/main" val="137634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Real Time Application</a:t>
            </a:r>
            <a:endParaRPr lang="en-US" dirty="0"/>
          </a:p>
        </p:txBody>
      </p:sp>
      <p:sp>
        <p:nvSpPr>
          <p:cNvPr id="3" name="Content Placeholder 2"/>
          <p:cNvSpPr>
            <a:spLocks noGrp="1"/>
          </p:cNvSpPr>
          <p:nvPr>
            <p:ph idx="1"/>
          </p:nvPr>
        </p:nvSpPr>
        <p:spPr/>
        <p:txBody>
          <a:bodyPr/>
          <a:lstStyle/>
          <a:p>
            <a:pPr marL="0" indent="0">
              <a:buNone/>
            </a:pPr>
            <a:r>
              <a:rPr lang="en-US" dirty="0"/>
              <a:t>A real-time application (RTA) is an application program that functions within a time frame that the user senses as immediate or current. </a:t>
            </a:r>
            <a:endParaRPr lang="en-US" dirty="0" smtClean="0"/>
          </a:p>
          <a:p>
            <a:pPr marL="0" indent="0">
              <a:buNone/>
            </a:pPr>
            <a:r>
              <a:rPr lang="en-US" dirty="0" smtClean="0"/>
              <a:t>Reference </a:t>
            </a:r>
            <a:r>
              <a:rPr lang="en-US" dirty="0"/>
              <a:t>- </a:t>
            </a:r>
            <a:r>
              <a:rPr lang="en-US" dirty="0">
                <a:hlinkClick r:id="rId2"/>
              </a:rPr>
              <a:t>http://</a:t>
            </a:r>
            <a:r>
              <a:rPr lang="en-US" dirty="0" smtClean="0">
                <a:hlinkClick r:id="rId2"/>
              </a:rPr>
              <a:t>searchunifiedcommunications.techtarget.com/definition/real-time-application-RTA</a:t>
            </a:r>
            <a:endParaRPr lang="en-US" dirty="0" smtClean="0"/>
          </a:p>
          <a:p>
            <a:pPr marL="0" indent="0">
              <a:buNone/>
            </a:pPr>
            <a:r>
              <a:rPr lang="en-US" dirty="0" smtClean="0"/>
              <a:t>We especially made Fake </a:t>
            </a:r>
            <a:r>
              <a:rPr lang="en-US" dirty="0" err="1" smtClean="0"/>
              <a:t>openligadb</a:t>
            </a:r>
            <a:r>
              <a:rPr lang="en-US" dirty="0" smtClean="0"/>
              <a:t> server to show this aspect in our app during the time of presentation.</a:t>
            </a:r>
          </a:p>
          <a:p>
            <a:pPr marL="0" indent="0">
              <a:buNone/>
            </a:pPr>
            <a:r>
              <a:rPr lang="en-US" dirty="0" smtClean="0"/>
              <a:t>We plan to run a live match at </a:t>
            </a:r>
            <a:r>
              <a:rPr lang="en-US" dirty="0" err="1" smtClean="0"/>
              <a:t>openligadb</a:t>
            </a:r>
            <a:r>
              <a:rPr lang="en-US" dirty="0" smtClean="0"/>
              <a:t> server and let the audience bet on it in real time. </a:t>
            </a:r>
          </a:p>
        </p:txBody>
      </p:sp>
    </p:spTree>
    <p:extLst>
      <p:ext uri="{BB962C8B-B14F-4D97-AF65-F5344CB8AC3E}">
        <p14:creationId xmlns:p14="http://schemas.microsoft.com/office/powerpoint/2010/main" val="1777136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
            </a:r>
            <a:br>
              <a:rPr lang="en-US" dirty="0" smtClean="0"/>
            </a:br>
            <a:r>
              <a:rPr lang="en-US" dirty="0" smtClean="0"/>
              <a:t>(</a:t>
            </a:r>
            <a:r>
              <a:rPr lang="en-US" dirty="0" smtClean="0"/>
              <a:t>Blocking) </a:t>
            </a:r>
            <a:r>
              <a:rPr lang="en-US" dirty="0" err="1" smtClean="0"/>
              <a:t>Input/Output</a:t>
            </a:r>
            <a:endParaRPr lang="en-US" dirty="0"/>
          </a:p>
        </p:txBody>
      </p:sp>
      <p:sp>
        <p:nvSpPr>
          <p:cNvPr id="3" name="Inhaltsplatzhalter 2"/>
          <p:cNvSpPr>
            <a:spLocks noGrp="1"/>
          </p:cNvSpPr>
          <p:nvPr>
            <p:ph idx="1"/>
          </p:nvPr>
        </p:nvSpPr>
        <p:spPr/>
        <p:txBody>
          <a:bodyPr/>
          <a:lstStyle/>
          <a:p>
            <a:r>
              <a:rPr lang="en-US" dirty="0" smtClean="0"/>
              <a:t>Blocking IO operations are for example writing to a file or  connecting to a database</a:t>
            </a:r>
          </a:p>
          <a:p>
            <a:r>
              <a:rPr lang="en-US" dirty="0" smtClean="0"/>
              <a:t>Traditional blocking programming does IO in the same fashion as regular function calls</a:t>
            </a:r>
          </a:p>
          <a:p>
            <a:r>
              <a:rPr lang="en-US" dirty="0" smtClean="0"/>
              <a:t>If a Thread calls a blocking function, it has to wait until the function returns</a:t>
            </a:r>
          </a:p>
        </p:txBody>
      </p:sp>
    </p:spTree>
    <p:extLst>
      <p:ext uri="{BB962C8B-B14F-4D97-AF65-F5344CB8AC3E}">
        <p14:creationId xmlns:p14="http://schemas.microsoft.com/office/powerpoint/2010/main" val="275477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Traditional Threaded Web Model</a:t>
            </a:r>
            <a:endParaRPr lang="en-US" dirty="0"/>
          </a:p>
        </p:txBody>
      </p:sp>
      <p:sp>
        <p:nvSpPr>
          <p:cNvPr id="3" name="Inhaltsplatzhalter 2"/>
          <p:cNvSpPr>
            <a:spLocks noGrp="1"/>
          </p:cNvSpPr>
          <p:nvPr>
            <p:ph idx="1"/>
          </p:nvPr>
        </p:nvSpPr>
        <p:spPr/>
        <p:txBody>
          <a:bodyPr/>
          <a:lstStyle/>
          <a:p>
            <a:r>
              <a:rPr lang="en-US" dirty="0" smtClean="0"/>
              <a:t>Incoming Requests are assigned to available Threads</a:t>
            </a:r>
          </a:p>
          <a:p>
            <a:r>
              <a:rPr lang="en-US" dirty="0" smtClean="0"/>
              <a:t>Thread handles request and sends response on complete</a:t>
            </a:r>
          </a:p>
          <a:p>
            <a:r>
              <a:rPr lang="en-US" dirty="0" smtClean="0">
                <a:sym typeface="Wingdings" panose="05000000000000000000" pitchFamily="2" charset="2"/>
              </a:rPr>
              <a:t> Every incoming request generates a new Thread</a:t>
            </a:r>
          </a:p>
          <a:p>
            <a:pPr marL="365760" lvl="1" indent="0">
              <a:buNone/>
            </a:pP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Increasing overhead to manage them</a:t>
            </a:r>
            <a:endParaRPr lang="en-US"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4267200"/>
            <a:ext cx="7143750" cy="1238250"/>
          </a:xfrm>
          <a:prstGeom prst="rect">
            <a:avLst/>
          </a:prstGeom>
        </p:spPr>
      </p:pic>
    </p:spTree>
    <p:extLst>
      <p:ext uri="{BB962C8B-B14F-4D97-AF65-F5344CB8AC3E}">
        <p14:creationId xmlns:p14="http://schemas.microsoft.com/office/powerpoint/2010/main" val="1137642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Event Queue</a:t>
            </a:r>
            <a:endParaRPr lang="en-US" dirty="0"/>
          </a:p>
        </p:txBody>
      </p:sp>
      <p:sp>
        <p:nvSpPr>
          <p:cNvPr id="3" name="Inhaltsplatzhalter 2"/>
          <p:cNvSpPr>
            <a:spLocks noGrp="1"/>
          </p:cNvSpPr>
          <p:nvPr>
            <p:ph idx="1"/>
          </p:nvPr>
        </p:nvSpPr>
        <p:spPr/>
        <p:txBody>
          <a:bodyPr>
            <a:normAutofit/>
          </a:bodyPr>
          <a:lstStyle/>
          <a:p>
            <a:r>
              <a:rPr lang="en-US" sz="1600" dirty="0" smtClean="0"/>
              <a:t>Add Incoming requests to Event Queue</a:t>
            </a:r>
          </a:p>
          <a:p>
            <a:r>
              <a:rPr lang="en-US" sz="1600" dirty="0" smtClean="0"/>
              <a:t>Single Thread runs event Loop to pick up events from Event Queue</a:t>
            </a:r>
          </a:p>
          <a:p>
            <a:r>
              <a:rPr lang="en-US" sz="1600" dirty="0" err="1" smtClean="0"/>
              <a:t>NodeJs</a:t>
            </a:r>
            <a:r>
              <a:rPr lang="en-US" sz="1600" dirty="0" smtClean="0"/>
              <a:t> avoids to wait for blocking I/O</a:t>
            </a:r>
          </a:p>
          <a:p>
            <a:r>
              <a:rPr lang="en-US" sz="1600" dirty="0" err="1" smtClean="0"/>
              <a:t>NodeJS</a:t>
            </a:r>
            <a:r>
              <a:rPr lang="en-US" sz="1600" dirty="0" smtClean="0"/>
              <a:t> has a Built-in Thread pools which handles blocking tasks</a:t>
            </a:r>
          </a:p>
          <a:p>
            <a:r>
              <a:rPr lang="en-US" sz="1600" dirty="0" smtClean="0"/>
              <a:t>Blocking Tasks execute Callback function after finishing</a:t>
            </a:r>
            <a:endParaRPr lang="en-US" sz="1600" dirty="0"/>
          </a:p>
          <a:p>
            <a:pPr marL="0" indent="0">
              <a:buNone/>
            </a:pPr>
            <a:r>
              <a:rPr lang="en-US" sz="1600" dirty="0" smtClean="0">
                <a:sym typeface="Wingdings" panose="05000000000000000000" pitchFamily="2" charset="2"/>
              </a:rPr>
              <a:t> To develop a scalable Application work must be divided into smaller tasks. </a:t>
            </a:r>
            <a:endParaRPr lang="en-US" sz="1600"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587" y="4495800"/>
            <a:ext cx="5838825" cy="2095500"/>
          </a:xfrm>
          <a:prstGeom prst="rect">
            <a:avLst/>
          </a:prstGeom>
        </p:spPr>
      </p:pic>
    </p:spTree>
    <p:extLst>
      <p:ext uri="{BB962C8B-B14F-4D97-AF65-F5344CB8AC3E}">
        <p14:creationId xmlns:p14="http://schemas.microsoft.com/office/powerpoint/2010/main" val="428972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a:t>
            </a:r>
            <a:r>
              <a:rPr lang="en-US" dirty="0" smtClean="0"/>
              <a:t>vent </a:t>
            </a:r>
            <a:r>
              <a:rPr lang="en-US" dirty="0"/>
              <a:t>L</a:t>
            </a:r>
            <a:r>
              <a:rPr lang="en-US" dirty="0" smtClean="0"/>
              <a:t>oop</a:t>
            </a:r>
            <a:endParaRPr lang="en-US" dirty="0"/>
          </a:p>
        </p:txBody>
      </p:sp>
      <p:pic>
        <p:nvPicPr>
          <p:cNvPr id="4" name="Inhaltsplatzhalt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 y="1752600"/>
            <a:ext cx="6477000" cy="4038601"/>
          </a:xfrm>
        </p:spPr>
      </p:pic>
      <p:sp>
        <p:nvSpPr>
          <p:cNvPr id="7" name="Inhaltsplatzhalter 6"/>
          <p:cNvSpPr>
            <a:spLocks noGrp="1"/>
          </p:cNvSpPr>
          <p:nvPr>
            <p:ph sz="quarter" idx="4"/>
          </p:nvPr>
        </p:nvSpPr>
        <p:spPr>
          <a:xfrm>
            <a:off x="7391400" y="1752600"/>
            <a:ext cx="4343400" cy="4038600"/>
          </a:xfrm>
        </p:spPr>
        <p:txBody>
          <a:bodyPr>
            <a:normAutofit fontScale="92500" lnSpcReduction="10000"/>
          </a:bodyPr>
          <a:lstStyle/>
          <a:p>
            <a:r>
              <a:rPr lang="en-US" dirty="0" smtClean="0"/>
              <a:t>Blocking IO Operations are executed in a separated Thread</a:t>
            </a:r>
          </a:p>
          <a:p>
            <a:r>
              <a:rPr lang="en-US" dirty="0" smtClean="0"/>
              <a:t>Requests and other asynchronous work are placed on the event queue</a:t>
            </a:r>
          </a:p>
          <a:p>
            <a:r>
              <a:rPr lang="en-US" dirty="0" smtClean="0"/>
              <a:t>Non-Blocking functions are directly executed on the event loop</a:t>
            </a:r>
          </a:p>
          <a:p>
            <a:r>
              <a:rPr lang="en-US" dirty="0" smtClean="0"/>
              <a:t>When the blocking callback completes, the thread is released to the thread pool</a:t>
            </a:r>
          </a:p>
          <a:p>
            <a:r>
              <a:rPr lang="en-US" dirty="0" smtClean="0"/>
              <a:t>Callback function will either send a response or schedule another asynchronous tasks on the event queue</a:t>
            </a:r>
            <a:endParaRPr lang="en-US" dirty="0"/>
          </a:p>
        </p:txBody>
      </p:sp>
    </p:spTree>
    <p:extLst>
      <p:ext uri="{BB962C8B-B14F-4D97-AF65-F5344CB8AC3E}">
        <p14:creationId xmlns:p14="http://schemas.microsoft.com/office/powerpoint/2010/main" val="100477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Work to the Event Queue</a:t>
            </a:r>
            <a:endParaRPr lang="en-US" dirty="0"/>
          </a:p>
        </p:txBody>
      </p:sp>
      <p:sp>
        <p:nvSpPr>
          <p:cNvPr id="3" name="Inhaltsplatzhalter 2"/>
          <p:cNvSpPr>
            <a:spLocks noGrp="1"/>
          </p:cNvSpPr>
          <p:nvPr>
            <p:ph idx="1"/>
          </p:nvPr>
        </p:nvSpPr>
        <p:spPr/>
        <p:txBody>
          <a:bodyPr/>
          <a:lstStyle/>
          <a:p>
            <a:r>
              <a:rPr lang="en-US" dirty="0" smtClean="0"/>
              <a:t>Non Blocking IO Call</a:t>
            </a:r>
          </a:p>
          <a:p>
            <a:r>
              <a:rPr lang="en-US" dirty="0" smtClean="0"/>
              <a:t>Add event listener to built-in or custom events</a:t>
            </a:r>
          </a:p>
          <a:p>
            <a:r>
              <a:rPr lang="en-US" dirty="0" smtClean="0"/>
              <a:t>Using </a:t>
            </a:r>
            <a:r>
              <a:rPr lang="en-US" i="1" dirty="0" err="1" smtClean="0"/>
              <a:t>process.nextTick</a:t>
            </a:r>
            <a:r>
              <a:rPr lang="en-US" dirty="0" smtClean="0"/>
              <a:t> option to schedule work the next event loop</a:t>
            </a:r>
          </a:p>
          <a:p>
            <a:r>
              <a:rPr lang="en-US" dirty="0" smtClean="0"/>
              <a:t>Use timers to schedule work to be done after a particular amount of time or interval</a:t>
            </a:r>
            <a:endParaRPr lang="en-US" dirty="0"/>
          </a:p>
        </p:txBody>
      </p:sp>
    </p:spTree>
    <p:extLst>
      <p:ext uri="{BB962C8B-B14F-4D97-AF65-F5344CB8AC3E}">
        <p14:creationId xmlns:p14="http://schemas.microsoft.com/office/powerpoint/2010/main" val="265617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Overview</a:t>
            </a:r>
            <a:endParaRPr dirty="0"/>
          </a:p>
        </p:txBody>
      </p:sp>
      <p:sp>
        <p:nvSpPr>
          <p:cNvPr id="14" name="Content Placeholder 13"/>
          <p:cNvSpPr>
            <a:spLocks noGrp="1"/>
          </p:cNvSpPr>
          <p:nvPr>
            <p:ph idx="1"/>
          </p:nvPr>
        </p:nvSpPr>
        <p:spPr>
          <a:xfrm>
            <a:off x="1524000" y="1828800"/>
            <a:ext cx="4191000" cy="4267200"/>
          </a:xfrm>
        </p:spPr>
        <p:txBody>
          <a:bodyPr numCol="1">
            <a:normAutofit/>
          </a:bodyPr>
          <a:lstStyle/>
          <a:p>
            <a:r>
              <a:rPr lang="en-US" dirty="0" smtClean="0"/>
              <a:t>Node.js</a:t>
            </a:r>
          </a:p>
          <a:p>
            <a:r>
              <a:rPr lang="en-US" dirty="0" smtClean="0"/>
              <a:t>Why Node.js?</a:t>
            </a:r>
          </a:p>
          <a:p>
            <a:r>
              <a:rPr lang="en-US" dirty="0" smtClean="0"/>
              <a:t>Our Mini-</a:t>
            </a:r>
            <a:r>
              <a:rPr lang="en-US" dirty="0" err="1" smtClean="0"/>
              <a:t>WebApp</a:t>
            </a:r>
            <a:endParaRPr lang="en-US" dirty="0" smtClean="0"/>
          </a:p>
          <a:p>
            <a:r>
              <a:rPr lang="en-US" dirty="0" smtClean="0"/>
              <a:t>Topics</a:t>
            </a:r>
            <a:r>
              <a:rPr lang="en-US" dirty="0" smtClean="0"/>
              <a:t> </a:t>
            </a:r>
            <a:r>
              <a:rPr lang="en-US" dirty="0" smtClean="0"/>
              <a:t>covered </a:t>
            </a:r>
            <a:r>
              <a:rPr lang="en-US" dirty="0" smtClean="0"/>
              <a:t> in our Presentation</a:t>
            </a:r>
            <a:endParaRPr lang="en-US" dirty="0" smtClean="0"/>
          </a:p>
          <a:p>
            <a:pPr lvl="1"/>
            <a:r>
              <a:rPr lang="en-US" dirty="0" smtClean="0"/>
              <a:t>Single Threaded</a:t>
            </a:r>
          </a:p>
          <a:p>
            <a:pPr lvl="1"/>
            <a:r>
              <a:rPr lang="en-US" dirty="0"/>
              <a:t>No CPU intensive </a:t>
            </a:r>
            <a:r>
              <a:rPr lang="en-US" dirty="0" smtClean="0"/>
              <a:t>operations</a:t>
            </a:r>
          </a:p>
          <a:p>
            <a:pPr lvl="1"/>
            <a:r>
              <a:rPr lang="en-US" dirty="0" smtClean="0"/>
              <a:t>Scalable Application</a:t>
            </a:r>
          </a:p>
          <a:p>
            <a:pPr lvl="1"/>
            <a:r>
              <a:rPr lang="en-US" dirty="0" smtClean="0"/>
              <a:t>Socket IO</a:t>
            </a:r>
          </a:p>
          <a:p>
            <a:r>
              <a:rPr lang="en-US" dirty="0" smtClean="0"/>
              <a:t>Disadvantages of Node.js</a:t>
            </a:r>
          </a:p>
        </p:txBody>
      </p:sp>
      <p:sp>
        <p:nvSpPr>
          <p:cNvPr id="4" name="Content Placeholder 13"/>
          <p:cNvSpPr txBox="1">
            <a:spLocks/>
          </p:cNvSpPr>
          <p:nvPr/>
        </p:nvSpPr>
        <p:spPr>
          <a:xfrm>
            <a:off x="4800600" y="1828800"/>
            <a:ext cx="4038600" cy="426720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Express.js</a:t>
            </a:r>
          </a:p>
          <a:p>
            <a:pPr lvl="1"/>
            <a:r>
              <a:rPr lang="en-US" dirty="0" smtClean="0"/>
              <a:t>Real-Time application</a:t>
            </a:r>
          </a:p>
          <a:p>
            <a:pPr lvl="1"/>
            <a:r>
              <a:rPr lang="en-US" dirty="0" smtClean="0"/>
              <a:t>Event Queue</a:t>
            </a:r>
          </a:p>
          <a:p>
            <a:pPr lvl="1"/>
            <a:r>
              <a:rPr lang="en-US" dirty="0" smtClean="0"/>
              <a:t>Event Loop</a:t>
            </a:r>
            <a:endParaRPr lang="en-US" dirty="0" smtClean="0"/>
          </a:p>
        </p:txBody>
      </p:sp>
      <p:sp>
        <p:nvSpPr>
          <p:cNvPr id="5" name="Content Placeholder 13"/>
          <p:cNvSpPr txBox="1">
            <a:spLocks/>
          </p:cNvSpPr>
          <p:nvPr/>
        </p:nvSpPr>
        <p:spPr>
          <a:xfrm>
            <a:off x="7467600" y="1828800"/>
            <a:ext cx="4038600" cy="426720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Debugging</a:t>
            </a:r>
            <a:endParaRPr lang="en-US" dirty="0" smtClean="0"/>
          </a:p>
          <a:p>
            <a:pPr lvl="1"/>
            <a:r>
              <a:rPr lang="en-US" dirty="0" smtClean="0"/>
              <a:t>Unit Testing</a:t>
            </a:r>
            <a:endParaRPr lang="en-US" dirty="0" smtClean="0"/>
          </a:p>
          <a:p>
            <a:pPr lvl="1"/>
            <a:r>
              <a:rPr lang="en-US" dirty="0" smtClean="0"/>
              <a:t>NPM Packet Manager</a:t>
            </a:r>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Debugging</a:t>
            </a:r>
            <a:endParaRPr lang="en-US" dirty="0"/>
          </a:p>
        </p:txBody>
      </p:sp>
      <p:sp>
        <p:nvSpPr>
          <p:cNvPr id="3" name="Inhaltsplatzhalter 2"/>
          <p:cNvSpPr>
            <a:spLocks noGrp="1"/>
          </p:cNvSpPr>
          <p:nvPr>
            <p:ph idx="1"/>
          </p:nvPr>
        </p:nvSpPr>
        <p:spPr/>
        <p:txBody>
          <a:bodyPr>
            <a:normAutofit fontScale="92500"/>
          </a:bodyPr>
          <a:lstStyle/>
          <a:p>
            <a:r>
              <a:rPr lang="en-US" dirty="0" smtClean="0"/>
              <a:t>Simple </a:t>
            </a:r>
            <a:r>
              <a:rPr lang="en-US" dirty="0"/>
              <a:t>way to inspect objects:</a:t>
            </a:r>
          </a:p>
          <a:p>
            <a:pPr marL="685800" lvl="2" indent="0">
              <a:buNone/>
            </a:pPr>
            <a:r>
              <a:rPr lang="en-US" i="1" dirty="0"/>
              <a:t>Console.log(</a:t>
            </a:r>
            <a:r>
              <a:rPr lang="en-US" i="1" dirty="0" err="1"/>
              <a:t>obj</a:t>
            </a:r>
            <a:r>
              <a:rPr lang="en-US" i="1" dirty="0" smtClean="0"/>
              <a:t>)</a:t>
            </a:r>
            <a:endParaRPr lang="en-US" i="1" dirty="0"/>
          </a:p>
          <a:p>
            <a:r>
              <a:rPr lang="en-US" dirty="0" err="1" smtClean="0"/>
              <a:t>NodeJS</a:t>
            </a:r>
            <a:r>
              <a:rPr lang="en-US" dirty="0" smtClean="0"/>
              <a:t> provides also a built-in debugger to inspect the local scope during execution</a:t>
            </a:r>
          </a:p>
          <a:p>
            <a:pPr marL="685800" lvl="2" indent="0">
              <a:buNone/>
            </a:pPr>
            <a:r>
              <a:rPr lang="en-US" i="1" dirty="0" smtClean="0"/>
              <a:t>debugger;</a:t>
            </a:r>
          </a:p>
          <a:p>
            <a:pPr marL="685800" lvl="2" indent="0">
              <a:buNone/>
            </a:pPr>
            <a:r>
              <a:rPr lang="en-US" i="1" dirty="0" err="1" smtClean="0"/>
              <a:t>var</a:t>
            </a:r>
            <a:r>
              <a:rPr lang="en-US" i="1" dirty="0" smtClean="0"/>
              <a:t> b = a + 1;</a:t>
            </a:r>
          </a:p>
          <a:p>
            <a:r>
              <a:rPr lang="en-US" dirty="0" smtClean="0"/>
              <a:t>Node Inspector</a:t>
            </a:r>
          </a:p>
          <a:p>
            <a:pPr lvl="1"/>
            <a:r>
              <a:rPr lang="en-US" dirty="0" smtClean="0"/>
              <a:t>Chromes Built-In code inspector</a:t>
            </a:r>
          </a:p>
          <a:p>
            <a:pPr lvl="1"/>
            <a:r>
              <a:rPr lang="en-US" dirty="0" smtClean="0"/>
              <a:t>Breakpoints</a:t>
            </a:r>
          </a:p>
          <a:p>
            <a:pPr lvl="1"/>
            <a:r>
              <a:rPr lang="en-US" dirty="0" smtClean="0"/>
              <a:t>Profiler</a:t>
            </a:r>
          </a:p>
          <a:p>
            <a:pPr lvl="1"/>
            <a:r>
              <a:rPr lang="en-US" dirty="0" err="1" smtClean="0"/>
              <a:t>Livecoding</a:t>
            </a:r>
            <a:endParaRPr lang="en-US" dirty="0" smtClean="0"/>
          </a:p>
          <a:p>
            <a:r>
              <a:rPr lang="en-US" dirty="0" err="1" smtClean="0"/>
              <a:t>Webstorm</a:t>
            </a:r>
            <a:r>
              <a:rPr lang="en-US" dirty="0" smtClean="0"/>
              <a:t> Debugger</a:t>
            </a:r>
          </a:p>
          <a:p>
            <a:pPr lvl="2"/>
            <a:endParaRPr lang="en-US" i="1" dirty="0" smtClean="0"/>
          </a:p>
          <a:p>
            <a:pPr marL="685800" lvl="2" indent="0">
              <a:buNone/>
            </a:pPr>
            <a:endParaRPr lang="en-US" i="1" dirty="0"/>
          </a:p>
          <a:p>
            <a:pPr marL="685800" lvl="2" indent="0">
              <a:buNone/>
            </a:pPr>
            <a:endParaRPr lang="en-US" i="1" dirty="0" smtClean="0"/>
          </a:p>
          <a:p>
            <a:pPr marL="685800" lvl="2" indent="0">
              <a:buNone/>
            </a:pPr>
            <a:endParaRPr lang="en-US" i="1" dirty="0" smtClean="0"/>
          </a:p>
        </p:txBody>
      </p:sp>
    </p:spTree>
    <p:extLst>
      <p:ext uri="{BB962C8B-B14F-4D97-AF65-F5344CB8AC3E}">
        <p14:creationId xmlns:p14="http://schemas.microsoft.com/office/powerpoint/2010/main" val="3092242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Unit Testing</a:t>
            </a:r>
            <a:endParaRPr lang="en-US" dirty="0"/>
          </a:p>
        </p:txBody>
      </p:sp>
      <p:sp>
        <p:nvSpPr>
          <p:cNvPr id="3" name="Inhaltsplatzhalter 2"/>
          <p:cNvSpPr>
            <a:spLocks noGrp="1"/>
          </p:cNvSpPr>
          <p:nvPr>
            <p:ph idx="1"/>
          </p:nvPr>
        </p:nvSpPr>
        <p:spPr/>
        <p:txBody>
          <a:bodyPr/>
          <a:lstStyle/>
          <a:p>
            <a:r>
              <a:rPr lang="en-US" dirty="0" smtClean="0"/>
              <a:t>Mocha framework</a:t>
            </a:r>
          </a:p>
          <a:p>
            <a:r>
              <a:rPr lang="en-US" dirty="0" smtClean="0"/>
              <a:t>Usage similar to Junit</a:t>
            </a:r>
          </a:p>
          <a:p>
            <a:r>
              <a:rPr lang="en-US" dirty="0" smtClean="0"/>
              <a:t>Support of Assertions</a:t>
            </a:r>
          </a:p>
          <a:p>
            <a:r>
              <a:rPr lang="en-US" dirty="0" smtClean="0"/>
              <a:t>Testing of Callback flow possible </a:t>
            </a:r>
            <a:endParaRPr lang="en-US" dirty="0"/>
          </a:p>
        </p:txBody>
      </p:sp>
    </p:spTree>
    <p:extLst>
      <p:ext uri="{BB962C8B-B14F-4D97-AF65-F5344CB8AC3E}">
        <p14:creationId xmlns:p14="http://schemas.microsoft.com/office/powerpoint/2010/main" val="3456840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NPM Packet Manager</a:t>
            </a:r>
            <a:endParaRPr lang="en-US" dirty="0"/>
          </a:p>
        </p:txBody>
      </p:sp>
      <p:sp>
        <p:nvSpPr>
          <p:cNvPr id="3" name="Inhaltsplatzhalter 2"/>
          <p:cNvSpPr>
            <a:spLocks noGrp="1"/>
          </p:cNvSpPr>
          <p:nvPr>
            <p:ph idx="1"/>
          </p:nvPr>
        </p:nvSpPr>
        <p:spPr/>
        <p:txBody>
          <a:bodyPr>
            <a:normAutofit/>
          </a:bodyPr>
          <a:lstStyle/>
          <a:p>
            <a:r>
              <a:rPr lang="en-US" dirty="0" smtClean="0"/>
              <a:t>Standard Node package manager</a:t>
            </a:r>
          </a:p>
          <a:p>
            <a:r>
              <a:rPr lang="en-US" dirty="0" smtClean="0"/>
              <a:t>Bundled with Node </a:t>
            </a:r>
          </a:p>
          <a:p>
            <a:r>
              <a:rPr lang="en-US" dirty="0" smtClean="0"/>
              <a:t>Support of </a:t>
            </a:r>
            <a:r>
              <a:rPr lang="en-US" i="1" dirty="0" err="1" smtClean="0"/>
              <a:t>package.json</a:t>
            </a:r>
            <a:r>
              <a:rPr lang="en-US" dirty="0" smtClean="0"/>
              <a:t> file format to indicate dependencies and meta information</a:t>
            </a:r>
            <a:endParaRPr lang="en-US" i="1" dirty="0" smtClean="0"/>
          </a:p>
          <a:p>
            <a:r>
              <a:rPr lang="en-US" dirty="0" smtClean="0"/>
              <a:t>Provides searching for </a:t>
            </a:r>
            <a:r>
              <a:rPr lang="en-US" dirty="0" err="1" smtClean="0"/>
              <a:t>NodeJS</a:t>
            </a:r>
            <a:r>
              <a:rPr lang="en-US" dirty="0" smtClean="0"/>
              <a:t> modules</a:t>
            </a:r>
          </a:p>
          <a:p>
            <a:r>
              <a:rPr lang="en-US" dirty="0" smtClean="0"/>
              <a:t>To install a package and add its dependency type: </a:t>
            </a:r>
          </a:p>
          <a:p>
            <a:pPr marL="0" indent="0">
              <a:buNone/>
            </a:pPr>
            <a:r>
              <a:rPr lang="en-US" dirty="0" smtClean="0"/>
              <a:t>		</a:t>
            </a:r>
            <a:r>
              <a:rPr lang="en-US" i="1" dirty="0" err="1" smtClean="0"/>
              <a:t>npm</a:t>
            </a:r>
            <a:r>
              <a:rPr lang="en-US" i="1" dirty="0" smtClean="0"/>
              <a:t> install --save </a:t>
            </a:r>
            <a:r>
              <a:rPr lang="en-US" i="1" dirty="0" err="1" smtClean="0"/>
              <a:t>package_name</a:t>
            </a:r>
            <a:endParaRPr lang="en-US" dirty="0"/>
          </a:p>
          <a:p>
            <a:r>
              <a:rPr lang="en-US" dirty="0" smtClean="0"/>
              <a:t>To install all dependencies of a project: </a:t>
            </a:r>
          </a:p>
          <a:p>
            <a:pPr marL="0" indent="0">
              <a:buNone/>
            </a:pPr>
            <a:r>
              <a:rPr lang="en-US" i="1" dirty="0"/>
              <a:t>	</a:t>
            </a:r>
            <a:r>
              <a:rPr lang="en-US" i="1" dirty="0" smtClean="0"/>
              <a:t>	</a:t>
            </a:r>
            <a:r>
              <a:rPr lang="en-US" i="1" dirty="0" err="1" smtClean="0"/>
              <a:t>npm</a:t>
            </a:r>
            <a:r>
              <a:rPr lang="en-US" i="1" dirty="0" smtClean="0"/>
              <a:t> install</a:t>
            </a:r>
            <a:endParaRPr lang="en-US" i="1" dirty="0"/>
          </a:p>
        </p:txBody>
      </p:sp>
    </p:spTree>
    <p:extLst>
      <p:ext uri="{BB962C8B-B14F-4D97-AF65-F5344CB8AC3E}">
        <p14:creationId xmlns:p14="http://schemas.microsoft.com/office/powerpoint/2010/main" val="399795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Disadvantages of </a:t>
            </a:r>
            <a:r>
              <a:rPr lang="en-US" dirty="0" err="1" smtClean="0"/>
              <a:t>NodeJS</a:t>
            </a:r>
            <a:endParaRPr lang="en-US" dirty="0"/>
          </a:p>
        </p:txBody>
      </p:sp>
      <p:sp>
        <p:nvSpPr>
          <p:cNvPr id="3" name="Inhaltsplatzhalter 2"/>
          <p:cNvSpPr>
            <a:spLocks noGrp="1"/>
          </p:cNvSpPr>
          <p:nvPr>
            <p:ph idx="1"/>
          </p:nvPr>
        </p:nvSpPr>
        <p:spPr/>
        <p:txBody>
          <a:bodyPr/>
          <a:lstStyle/>
          <a:p>
            <a:r>
              <a:rPr lang="en-US" dirty="0" smtClean="0"/>
              <a:t>No CPU – intensive operations in scalable Applications</a:t>
            </a:r>
          </a:p>
          <a:p>
            <a:r>
              <a:rPr lang="en-US" dirty="0" smtClean="0"/>
              <a:t>Lack of standard library (</a:t>
            </a:r>
            <a:r>
              <a:rPr lang="en-US" dirty="0" err="1" smtClean="0"/>
              <a:t>Javascript</a:t>
            </a:r>
            <a:r>
              <a:rPr lang="en-US" dirty="0" smtClean="0"/>
              <a:t> has only a </a:t>
            </a:r>
            <a:r>
              <a:rPr lang="en-US" smtClean="0"/>
              <a:t>small library)</a:t>
            </a:r>
            <a:endParaRPr lang="en-US" dirty="0" smtClean="0"/>
          </a:p>
          <a:p>
            <a:r>
              <a:rPr lang="en-US" dirty="0" smtClean="0"/>
              <a:t>Rough edges of </a:t>
            </a:r>
            <a:r>
              <a:rPr lang="en-US" dirty="0" err="1" smtClean="0"/>
              <a:t>Javascript</a:t>
            </a:r>
            <a:r>
              <a:rPr lang="en-US" dirty="0" smtClean="0"/>
              <a:t>  Programming Language(e.g. prototype System) </a:t>
            </a:r>
          </a:p>
          <a:p>
            <a:r>
              <a:rPr lang="en-US" dirty="0" smtClean="0"/>
              <a:t>Single-Threaded</a:t>
            </a:r>
          </a:p>
          <a:p>
            <a:r>
              <a:rPr lang="en-US" dirty="0" smtClean="0"/>
              <a:t>Lack of maturity</a:t>
            </a:r>
          </a:p>
          <a:p>
            <a:r>
              <a:rPr lang="en-US" dirty="0" smtClean="0"/>
              <a:t>Callback Hell</a:t>
            </a:r>
          </a:p>
          <a:p>
            <a:pPr marL="365760" lvl="1" indent="0">
              <a:buNone/>
            </a:pPr>
            <a:r>
              <a:rPr lang="en-US" dirty="0" smtClean="0">
                <a:sym typeface="Wingdings" panose="05000000000000000000" pitchFamily="2" charset="2"/>
              </a:rPr>
              <a:t> Most functions are asynchronous by default</a:t>
            </a:r>
          </a:p>
          <a:p>
            <a:pPr marL="365760" lvl="1" indent="0">
              <a:buNone/>
            </a:pPr>
            <a:r>
              <a:rPr lang="en-US" dirty="0" smtClean="0">
                <a:sym typeface="Wingdings" panose="05000000000000000000" pitchFamily="2" charset="2"/>
              </a:rPr>
              <a:t> This leads to deeply nested anonymous function callbacks</a:t>
            </a:r>
            <a:endParaRPr lang="en-US" dirty="0" smtClean="0"/>
          </a:p>
          <a:p>
            <a:endParaRPr lang="en-US" dirty="0" smtClean="0"/>
          </a:p>
          <a:p>
            <a:endParaRPr lang="en-US" dirty="0"/>
          </a:p>
        </p:txBody>
      </p:sp>
    </p:spTree>
    <p:extLst>
      <p:ext uri="{BB962C8B-B14F-4D97-AF65-F5344CB8AC3E}">
        <p14:creationId xmlns:p14="http://schemas.microsoft.com/office/powerpoint/2010/main" val="32782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pPr algn="ctr"/>
            <a:r>
              <a:rPr lang="en-US" dirty="0" smtClean="0"/>
              <a:t>Thank you for your attention!</a:t>
            </a:r>
            <a:endParaRPr lang="en-US" dirty="0"/>
          </a:p>
        </p:txBody>
      </p:sp>
    </p:spTree>
    <p:extLst>
      <p:ext uri="{BB962C8B-B14F-4D97-AF65-F5344CB8AC3E}">
        <p14:creationId xmlns:p14="http://schemas.microsoft.com/office/powerpoint/2010/main" val="2604053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dirty="0"/>
          </a:p>
        </p:txBody>
      </p:sp>
      <p:sp>
        <p:nvSpPr>
          <p:cNvPr id="3" name="Content Placeholder 2"/>
          <p:cNvSpPr>
            <a:spLocks noGrp="1"/>
          </p:cNvSpPr>
          <p:nvPr>
            <p:ph sz="half" idx="1"/>
          </p:nvPr>
        </p:nvSpPr>
        <p:spPr/>
        <p:txBody>
          <a:bodyPr/>
          <a:lstStyle/>
          <a:p>
            <a:pPr marL="0" indent="0">
              <a:buNone/>
            </a:pPr>
            <a:r>
              <a:rPr lang="en-US" dirty="0"/>
              <a:t>Node.js® is a platform built on </a:t>
            </a:r>
            <a:r>
              <a:rPr lang="en-US" b="1" dirty="0">
                <a:solidFill>
                  <a:schemeClr val="accent3">
                    <a:lumMod val="75000"/>
                  </a:schemeClr>
                </a:solidFill>
              </a:rPr>
              <a:t>Chrome's JavaScript runtime</a:t>
            </a:r>
            <a:r>
              <a:rPr lang="en-US" dirty="0"/>
              <a:t> for easily building fast, </a:t>
            </a:r>
            <a:r>
              <a:rPr lang="en-US" b="1" dirty="0">
                <a:solidFill>
                  <a:schemeClr val="accent3">
                    <a:lumMod val="75000"/>
                  </a:schemeClr>
                </a:solidFill>
              </a:rPr>
              <a:t>scalable</a:t>
            </a:r>
            <a:r>
              <a:rPr lang="en-US" dirty="0"/>
              <a:t> network applications. Node.js uses an </a:t>
            </a:r>
            <a:r>
              <a:rPr lang="en-US" b="1" dirty="0">
                <a:solidFill>
                  <a:schemeClr val="accent3">
                    <a:lumMod val="75000"/>
                  </a:schemeClr>
                </a:solidFill>
              </a:rPr>
              <a:t>event-driven</a:t>
            </a:r>
            <a:r>
              <a:rPr lang="en-US" dirty="0"/>
              <a:t>, </a:t>
            </a:r>
            <a:r>
              <a:rPr lang="en-US" b="1" dirty="0">
                <a:solidFill>
                  <a:schemeClr val="accent3">
                    <a:lumMod val="75000"/>
                  </a:schemeClr>
                </a:solidFill>
              </a:rPr>
              <a:t>non-blocking</a:t>
            </a:r>
            <a:r>
              <a:rPr lang="en-US" dirty="0"/>
              <a:t> I/O model that makes it lightweight and efficient, perfect for data-intensive </a:t>
            </a:r>
            <a:r>
              <a:rPr lang="en-US" b="1" dirty="0">
                <a:solidFill>
                  <a:schemeClr val="accent3">
                    <a:lumMod val="75000"/>
                  </a:schemeClr>
                </a:solidFill>
              </a:rPr>
              <a:t>real-time applications</a:t>
            </a:r>
            <a:r>
              <a:rPr lang="en-US" dirty="0"/>
              <a:t> that run across distributed devices</a:t>
            </a:r>
            <a:r>
              <a:rPr lang="en-US" dirty="0" smtClean="0"/>
              <a:t>.</a:t>
            </a:r>
          </a:p>
          <a:p>
            <a:pPr marL="0" indent="0">
              <a:buNone/>
            </a:pPr>
            <a:endParaRPr lang="en-US" dirty="0"/>
          </a:p>
          <a:p>
            <a:pPr marL="0" indent="0">
              <a:buNone/>
            </a:pPr>
            <a:r>
              <a:rPr lang="en-US" dirty="0"/>
              <a:t>Reference - </a:t>
            </a:r>
            <a:r>
              <a:rPr lang="en-US" dirty="0">
                <a:hlinkClick r:id="rId2"/>
              </a:rPr>
              <a:t>https://nodejs.org</a:t>
            </a:r>
            <a:r>
              <a:rPr lang="en-US" dirty="0" smtClean="0">
                <a:hlinkClick r:id="rId2"/>
              </a:rPr>
              <a:t>/</a:t>
            </a:r>
            <a:endParaRPr lang="en-US" dirty="0"/>
          </a:p>
        </p:txBody>
      </p:sp>
      <p:graphicFrame>
        <p:nvGraphicFramePr>
          <p:cNvPr id="5" name="Content Placeholder 4" descr="Sample table with 3 columns, 4 rows" title="Table"/>
          <p:cNvGraphicFramePr>
            <a:graphicFrameLocks noGrp="1"/>
          </p:cNvGraphicFramePr>
          <p:nvPr>
            <p:ph sz="half" idx="2"/>
            <p:extLst>
              <p:ext uri="{D42A27DB-BD31-4B8C-83A1-F6EECF244321}">
                <p14:modId xmlns:p14="http://schemas.microsoft.com/office/powerpoint/2010/main" val="3834743803"/>
              </p:ext>
            </p:extLst>
          </p:nvPr>
        </p:nvGraphicFramePr>
        <p:xfrm>
          <a:off x="6172200" y="1825623"/>
          <a:ext cx="4495800" cy="4146904"/>
        </p:xfrm>
        <a:graphic>
          <a:graphicData uri="http://schemas.openxmlformats.org/drawingml/2006/table">
            <a:tbl>
              <a:tblPr firstRow="1" bandRow="1">
                <a:tableStyleId>{5C22544A-7EE6-4342-B048-85BDC9FD1C3A}</a:tableStyleId>
              </a:tblPr>
              <a:tblGrid>
                <a:gridCol w="1447800"/>
                <a:gridCol w="3048000"/>
              </a:tblGrid>
              <a:tr h="549452">
                <a:tc>
                  <a:txBody>
                    <a:bodyPr/>
                    <a:lstStyle/>
                    <a:p>
                      <a:r>
                        <a:rPr lang="en-US" sz="1600" dirty="0" smtClean="0"/>
                        <a:t>Acronyms</a:t>
                      </a:r>
                      <a:endParaRPr sz="1600" dirty="0"/>
                    </a:p>
                  </a:txBody>
                  <a:tcPr anchor="ctr"/>
                </a:tc>
                <a:tc>
                  <a:txBody>
                    <a:bodyPr/>
                    <a:lstStyle/>
                    <a:p>
                      <a:pPr algn="ctr"/>
                      <a:r>
                        <a:rPr lang="en-US" sz="1600" dirty="0" smtClean="0"/>
                        <a:t>Short definition</a:t>
                      </a:r>
                      <a:endParaRPr sz="1600" dirty="0"/>
                    </a:p>
                  </a:txBody>
                  <a:tcPr anchor="ctr"/>
                </a:tc>
              </a:tr>
              <a:tr h="549452">
                <a:tc>
                  <a:txBody>
                    <a:bodyPr/>
                    <a:lstStyle/>
                    <a:p>
                      <a:r>
                        <a:rPr lang="en-US" sz="1600" dirty="0" smtClean="0"/>
                        <a:t>Chrome’s JavaScript runtime</a:t>
                      </a:r>
                      <a:endParaRP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V8 JavaScript Engine</a:t>
                      </a:r>
                    </a:p>
                    <a:p>
                      <a:pPr algn="ctr"/>
                      <a:r>
                        <a:rPr lang="en-US" sz="1600" b="0" dirty="0" smtClean="0">
                          <a:latin typeface="+mn-lt"/>
                        </a:rPr>
                        <a:t>written in C++</a:t>
                      </a:r>
                      <a:endParaRPr sz="1600" b="0" dirty="0">
                        <a:latin typeface="+mn-lt"/>
                      </a:endParaRPr>
                    </a:p>
                  </a:txBody>
                  <a:tcPr anchor="ctr"/>
                </a:tc>
              </a:tr>
              <a:tr h="549452">
                <a:tc>
                  <a:txBody>
                    <a:bodyPr/>
                    <a:lstStyle/>
                    <a:p>
                      <a:r>
                        <a:rPr lang="en-US" sz="1600" dirty="0" smtClean="0"/>
                        <a:t>Scalable</a:t>
                      </a:r>
                      <a:endParaRPr sz="1600" dirty="0"/>
                    </a:p>
                  </a:txBody>
                  <a:tcPr anchor="ctr"/>
                </a:tc>
                <a:tc>
                  <a:txBody>
                    <a:bodyPr/>
                    <a:lstStyle/>
                    <a:p>
                      <a:pPr algn="ctr"/>
                      <a:r>
                        <a:rPr lang="en-US" sz="1600" dirty="0" smtClean="0"/>
                        <a:t>Huge number of simultaneous connections with</a:t>
                      </a:r>
                      <a:r>
                        <a:rPr lang="en-US" sz="1600" baseline="0" dirty="0" smtClean="0"/>
                        <a:t> high throughput</a:t>
                      </a:r>
                      <a:endParaRPr sz="1600" dirty="0"/>
                    </a:p>
                  </a:txBody>
                  <a:tcPr anchor="ctr"/>
                </a:tc>
              </a:tr>
              <a:tr h="549452">
                <a:tc>
                  <a:txBody>
                    <a:bodyPr/>
                    <a:lstStyle/>
                    <a:p>
                      <a:r>
                        <a:rPr lang="en-US" sz="1600" dirty="0" smtClean="0"/>
                        <a:t>Event-driven</a:t>
                      </a:r>
                      <a:endParaRPr sz="1600" dirty="0"/>
                    </a:p>
                  </a:txBody>
                  <a:tcPr anchor="ctr"/>
                </a:tc>
                <a:tc>
                  <a:txBody>
                    <a:bodyPr/>
                    <a:lstStyle/>
                    <a:p>
                      <a:pPr algn="ctr"/>
                      <a:r>
                        <a:rPr lang="en-US" sz="1600" dirty="0" smtClean="0"/>
                        <a:t>Event</a:t>
                      </a:r>
                      <a:r>
                        <a:rPr lang="en-US" sz="1600" baseline="0" dirty="0" smtClean="0"/>
                        <a:t>-Loops monitoring events</a:t>
                      </a:r>
                      <a:endParaRPr sz="1600" dirty="0"/>
                    </a:p>
                  </a:txBody>
                  <a:tcPr anchor="ctr"/>
                </a:tc>
              </a:tr>
              <a:tr h="549452">
                <a:tc>
                  <a:txBody>
                    <a:bodyPr/>
                    <a:lstStyle/>
                    <a:p>
                      <a:r>
                        <a:rPr lang="en-US" sz="1600" dirty="0" smtClean="0"/>
                        <a:t>Non-blocking</a:t>
                      </a:r>
                      <a:endParaRPr sz="1600" dirty="0"/>
                    </a:p>
                  </a:txBody>
                  <a:tcPr anchor="ctr"/>
                </a:tc>
                <a:tc>
                  <a:txBody>
                    <a:bodyPr/>
                    <a:lstStyle/>
                    <a:p>
                      <a:pPr algn="ctr"/>
                      <a:r>
                        <a:rPr lang="en-US" sz="1600" dirty="0" smtClean="0"/>
                        <a:t>Not</a:t>
                      </a:r>
                      <a:r>
                        <a:rPr lang="en-US" sz="1600" baseline="0" dirty="0" smtClean="0"/>
                        <a:t> blocking response until computation is done</a:t>
                      </a:r>
                      <a:endParaRPr sz="1600" dirty="0"/>
                    </a:p>
                  </a:txBody>
                  <a:tcPr anchor="ctr"/>
                </a:tc>
              </a:tr>
              <a:tr h="761118">
                <a:tc>
                  <a:txBody>
                    <a:bodyPr/>
                    <a:lstStyle/>
                    <a:p>
                      <a:r>
                        <a:rPr lang="en-US" sz="1600" dirty="0" smtClean="0"/>
                        <a:t>Real</a:t>
                      </a:r>
                      <a:r>
                        <a:rPr lang="en-US" sz="1600" baseline="0" dirty="0" smtClean="0"/>
                        <a:t> Time Application</a:t>
                      </a:r>
                      <a:endParaRPr sz="1600" dirty="0"/>
                    </a:p>
                  </a:txBody>
                  <a:tcPr anchor="ctr"/>
                </a:tc>
                <a:tc>
                  <a:txBody>
                    <a:bodyPr/>
                    <a:lstStyle/>
                    <a:p>
                      <a:pPr algn="ctr"/>
                      <a:r>
                        <a:rPr lang="en-US" sz="1600" dirty="0" smtClean="0"/>
                        <a:t>An application that functions in a time frame that user senses as immediate</a:t>
                      </a:r>
                      <a:endParaRPr sz="1600" dirty="0"/>
                    </a:p>
                  </a:txBody>
                  <a:tcPr anchor="ctr"/>
                </a:tc>
              </a:tr>
            </a:tbl>
          </a:graphicData>
        </a:graphic>
      </p:graphicFrame>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Why Node.js?</a:t>
            </a:r>
            <a:endParaRPr dirty="0"/>
          </a:p>
        </p:txBody>
      </p:sp>
      <p:sp>
        <p:nvSpPr>
          <p:cNvPr id="14" name="Content Placeholder 13"/>
          <p:cNvSpPr>
            <a:spLocks noGrp="1"/>
          </p:cNvSpPr>
          <p:nvPr>
            <p:ph idx="1"/>
          </p:nvPr>
        </p:nvSpPr>
        <p:spPr>
          <a:xfrm>
            <a:off x="1524000" y="1828800"/>
            <a:ext cx="9144000" cy="4267200"/>
          </a:xfrm>
        </p:spPr>
        <p:txBody>
          <a:bodyPr numCol="1">
            <a:normAutofit/>
          </a:bodyPr>
          <a:lstStyle/>
          <a:p>
            <a:r>
              <a:rPr lang="en-US" dirty="0" smtClean="0"/>
              <a:t>Real Time Applications</a:t>
            </a:r>
          </a:p>
          <a:p>
            <a:r>
              <a:rPr lang="en-US" dirty="0" smtClean="0"/>
              <a:t>2-way connection, in which client or server can initiate communication.</a:t>
            </a:r>
          </a:p>
          <a:p>
            <a:r>
              <a:rPr lang="en-US" dirty="0"/>
              <a:t>I</a:t>
            </a:r>
            <a:r>
              <a:rPr lang="en-US" dirty="0" smtClean="0"/>
              <a:t>t’s </a:t>
            </a:r>
            <a:r>
              <a:rPr lang="en-US" dirty="0"/>
              <a:t>all based on the open web stack (HTML, CSS and JS) running over the standard port </a:t>
            </a:r>
            <a:r>
              <a:rPr lang="en-US" dirty="0" smtClean="0"/>
              <a:t>80</a:t>
            </a:r>
          </a:p>
          <a:p>
            <a:r>
              <a:rPr lang="en-US" dirty="0" smtClean="0"/>
              <a:t>Push Capability from server side. So, client doesn’t need to check for new data again and again</a:t>
            </a:r>
          </a:p>
          <a:p>
            <a:r>
              <a:rPr lang="en-US" dirty="0" smtClean="0"/>
              <a:t>On a RAM of 8GB, Node.js can achieve </a:t>
            </a:r>
            <a:r>
              <a:rPr lang="en-US" dirty="0" err="1" smtClean="0"/>
              <a:t>upto</a:t>
            </a:r>
            <a:r>
              <a:rPr lang="en-US" dirty="0" smtClean="0"/>
              <a:t> a Million concurrent connections compared to 4000 with traditional web-serving techniques.</a:t>
            </a:r>
          </a:p>
          <a:p>
            <a:r>
              <a:rPr lang="en-US" dirty="0" smtClean="0"/>
              <a:t>Differs from Flash and Java Applets as they are sandboxed environments, they run in isolation and use non-standard ports, which may require extra permissions.</a:t>
            </a:r>
          </a:p>
        </p:txBody>
      </p:sp>
    </p:spTree>
    <p:extLst>
      <p:ext uri="{BB962C8B-B14F-4D97-AF65-F5344CB8AC3E}">
        <p14:creationId xmlns:p14="http://schemas.microsoft.com/office/powerpoint/2010/main" val="966230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Our Mini-</a:t>
            </a:r>
            <a:r>
              <a:rPr lang="en-US" dirty="0" err="1" smtClean="0"/>
              <a:t>WebApp</a:t>
            </a:r>
            <a:endParaRPr dirty="0"/>
          </a:p>
        </p:txBody>
      </p:sp>
      <p:sp>
        <p:nvSpPr>
          <p:cNvPr id="14" name="Content Placeholder 13"/>
          <p:cNvSpPr>
            <a:spLocks noGrp="1"/>
          </p:cNvSpPr>
          <p:nvPr>
            <p:ph idx="1"/>
          </p:nvPr>
        </p:nvSpPr>
        <p:spPr>
          <a:xfrm>
            <a:off x="1524000" y="1828800"/>
            <a:ext cx="9144000" cy="4267200"/>
          </a:xfrm>
        </p:spPr>
        <p:txBody>
          <a:bodyPr numCol="1">
            <a:normAutofit lnSpcReduction="10000"/>
          </a:bodyPr>
          <a:lstStyle/>
          <a:p>
            <a:r>
              <a:rPr lang="en-US" dirty="0" smtClean="0"/>
              <a:t>We are going to develop an online Bet system to demonstrate the core concepts of Node.js</a:t>
            </a:r>
          </a:p>
          <a:p>
            <a:r>
              <a:rPr lang="en-US" dirty="0" smtClean="0"/>
              <a:t>We will also develop a fake </a:t>
            </a:r>
            <a:r>
              <a:rPr lang="en-US" dirty="0" err="1" smtClean="0"/>
              <a:t>openligadb</a:t>
            </a:r>
            <a:r>
              <a:rPr lang="en-US" dirty="0" smtClean="0"/>
              <a:t> server to show the real time application at the time of presentation</a:t>
            </a:r>
          </a:p>
          <a:p>
            <a:r>
              <a:rPr lang="en-US" dirty="0" smtClean="0"/>
              <a:t>Our server would use 2 types of communication: </a:t>
            </a:r>
          </a:p>
          <a:p>
            <a:pPr lvl="1"/>
            <a:r>
              <a:rPr lang="en-US" dirty="0" smtClean="0"/>
              <a:t>REST – To check periodically for availability of new match at fake </a:t>
            </a:r>
            <a:r>
              <a:rPr lang="en-US" dirty="0" err="1" smtClean="0"/>
              <a:t>openligadb</a:t>
            </a:r>
            <a:r>
              <a:rPr lang="en-US" dirty="0" smtClean="0"/>
              <a:t> server. We will use this to demonstrate REST services and asynchronous callback in Node.js</a:t>
            </a:r>
          </a:p>
          <a:p>
            <a:pPr lvl="1"/>
            <a:r>
              <a:rPr lang="en-US" dirty="0" smtClean="0"/>
              <a:t>Sockets – To communicate with the client. Remember, sockets are 2 way connections and communication can be  initiated from both sides. In case of new bet, client initiates the communication. In case of new Match or winner, server initiates the communication.</a:t>
            </a:r>
          </a:p>
          <a:p>
            <a:r>
              <a:rPr lang="en-US" dirty="0" smtClean="0"/>
              <a:t>The business logic at the server would not be complex to show “No CPU intensive operations” requirement.</a:t>
            </a:r>
          </a:p>
        </p:txBody>
      </p:sp>
    </p:spTree>
    <p:extLst>
      <p:ext uri="{BB962C8B-B14F-4D97-AF65-F5344CB8AC3E}">
        <p14:creationId xmlns:p14="http://schemas.microsoft.com/office/powerpoint/2010/main" val="384628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t>BetYourFriends</a:t>
            </a:r>
            <a:r>
              <a:rPr lang="en-US" dirty="0" smtClean="0"/>
              <a:t>! - Architecture</a:t>
            </a:r>
            <a:endParaRPr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280" y="1981200"/>
            <a:ext cx="9095439" cy="4448743"/>
          </a:xfrm>
        </p:spPr>
      </p:pic>
    </p:spTree>
    <p:extLst>
      <p:ext uri="{BB962C8B-B14F-4D97-AF65-F5344CB8AC3E}">
        <p14:creationId xmlns:p14="http://schemas.microsoft.com/office/powerpoint/2010/main" val="1639122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Topics </a:t>
            </a:r>
            <a:r>
              <a:rPr lang="en-US" dirty="0"/>
              <a:t>covered </a:t>
            </a:r>
            <a:r>
              <a:rPr lang="en-US" dirty="0" smtClean="0"/>
              <a:t>in our Presentation</a:t>
            </a:r>
            <a:endParaRPr lang="en-US" dirty="0"/>
          </a:p>
        </p:txBody>
      </p:sp>
      <p:sp>
        <p:nvSpPr>
          <p:cNvPr id="2" name="Content Placeholder 1"/>
          <p:cNvSpPr>
            <a:spLocks noGrp="1"/>
          </p:cNvSpPr>
          <p:nvPr>
            <p:ph idx="1"/>
          </p:nvPr>
        </p:nvSpPr>
        <p:spPr>
          <a:xfrm>
            <a:off x="1524000" y="2133600"/>
            <a:ext cx="4038600" cy="4267200"/>
          </a:xfrm>
        </p:spPr>
        <p:txBody>
          <a:bodyPr>
            <a:noAutofit/>
          </a:bodyPr>
          <a:lstStyle/>
          <a:p>
            <a:r>
              <a:rPr lang="en-US" sz="3200" dirty="0" smtClean="0"/>
              <a:t>Single Threaded</a:t>
            </a:r>
          </a:p>
          <a:p>
            <a:r>
              <a:rPr lang="en-US" sz="3200" dirty="0"/>
              <a:t>No CPU intensive </a:t>
            </a:r>
            <a:r>
              <a:rPr lang="en-US" sz="3200" dirty="0" smtClean="0"/>
              <a:t>operations</a:t>
            </a:r>
            <a:endParaRPr lang="en-US" sz="3200" dirty="0"/>
          </a:p>
          <a:p>
            <a:r>
              <a:rPr lang="en-US" sz="3200" dirty="0"/>
              <a:t>Scalable Application</a:t>
            </a:r>
          </a:p>
          <a:p>
            <a:r>
              <a:rPr lang="en-US" sz="3200" dirty="0" smtClean="0"/>
              <a:t>Socket IO</a:t>
            </a:r>
            <a:endParaRPr lang="en-US" sz="3200" dirty="0"/>
          </a:p>
          <a:p>
            <a:r>
              <a:rPr lang="en-US" sz="3200" dirty="0" smtClean="0"/>
              <a:t>Express.js</a:t>
            </a:r>
            <a:endParaRPr lang="en-US" sz="3200" dirty="0"/>
          </a:p>
        </p:txBody>
      </p:sp>
      <p:sp>
        <p:nvSpPr>
          <p:cNvPr id="5" name="Content Placeholder 1"/>
          <p:cNvSpPr txBox="1">
            <a:spLocks/>
          </p:cNvSpPr>
          <p:nvPr/>
        </p:nvSpPr>
        <p:spPr>
          <a:xfrm>
            <a:off x="5867400" y="2133600"/>
            <a:ext cx="4648200" cy="4267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lvl="1"/>
            <a:r>
              <a:rPr lang="en-US" sz="3200" dirty="0"/>
              <a:t>Real-Time application</a:t>
            </a:r>
          </a:p>
          <a:p>
            <a:pPr lvl="1"/>
            <a:r>
              <a:rPr lang="en-US" sz="3200" dirty="0" smtClean="0"/>
              <a:t>Event Loop</a:t>
            </a:r>
          </a:p>
          <a:p>
            <a:pPr lvl="1"/>
            <a:r>
              <a:rPr lang="en-US" sz="3200" dirty="0" smtClean="0"/>
              <a:t>Event Queue</a:t>
            </a:r>
            <a:endParaRPr lang="en-US" sz="3200" dirty="0"/>
          </a:p>
          <a:p>
            <a:pPr lvl="1"/>
            <a:r>
              <a:rPr lang="en-US" sz="3200" dirty="0"/>
              <a:t>Debugging</a:t>
            </a:r>
          </a:p>
          <a:p>
            <a:pPr lvl="1"/>
            <a:r>
              <a:rPr lang="en-US" sz="3200" dirty="0" smtClean="0"/>
              <a:t>Unit Testing</a:t>
            </a:r>
            <a:endParaRPr lang="en-US" sz="3200" dirty="0"/>
          </a:p>
          <a:p>
            <a:pPr lvl="1"/>
            <a:r>
              <a:rPr lang="en-US" sz="3200" dirty="0"/>
              <a:t>NPM Packet Manager</a:t>
            </a:r>
          </a:p>
        </p:txBody>
      </p:sp>
    </p:spTree>
    <p:extLst>
      <p:ext uri="{BB962C8B-B14F-4D97-AF65-F5344CB8AC3E}">
        <p14:creationId xmlns:p14="http://schemas.microsoft.com/office/powerpoint/2010/main" val="1139060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3600" dirty="0"/>
              <a:t>Single Threaded</a:t>
            </a:r>
          </a:p>
        </p:txBody>
      </p:sp>
      <p:sp>
        <p:nvSpPr>
          <p:cNvPr id="3" name="Content Placeholder 2"/>
          <p:cNvSpPr>
            <a:spLocks noGrp="1"/>
          </p:cNvSpPr>
          <p:nvPr>
            <p:ph idx="1"/>
          </p:nvPr>
        </p:nvSpPr>
        <p:spPr/>
        <p:txBody>
          <a:bodyPr/>
          <a:lstStyle/>
          <a:p>
            <a:pPr marL="0" indent="0">
              <a:buNone/>
            </a:pPr>
            <a:r>
              <a:rPr lang="en-US" dirty="0" smtClean="0"/>
              <a:t>Traditionally each connection (request) spawns a new thread at server taking up RAM. However, Node.js uses a single thread to manage all connections.</a:t>
            </a:r>
          </a:p>
          <a:p>
            <a:pPr marL="0" indent="0">
              <a:buNone/>
            </a:pPr>
            <a:r>
              <a:rPr lang="en-US" dirty="0" smtClean="0"/>
              <a:t>We will use sockets to communicate between client and server. The client would send an event and server would be running a single thread detecting events.</a:t>
            </a:r>
          </a:p>
          <a:p>
            <a:pPr marL="0" indent="0">
              <a:buNone/>
            </a:pPr>
            <a:r>
              <a:rPr lang="en-US" dirty="0" smtClean="0"/>
              <a:t>The concept of single thread would become more clear using a pictorial representation on the following slide.</a:t>
            </a:r>
            <a:endParaRPr lang="en-US" dirty="0"/>
          </a:p>
        </p:txBody>
      </p:sp>
    </p:spTree>
    <p:extLst>
      <p:ext uri="{BB962C8B-B14F-4D97-AF65-F5344CB8AC3E}">
        <p14:creationId xmlns:p14="http://schemas.microsoft.com/office/powerpoint/2010/main" val="799364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3600" dirty="0"/>
              <a:t>Single Threaded</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82" y="2270975"/>
            <a:ext cx="5703918" cy="3638076"/>
          </a:xfrm>
        </p:spPr>
      </p:pic>
      <p:pic>
        <p:nvPicPr>
          <p:cNvPr id="5"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462" y="2270975"/>
            <a:ext cx="5689622" cy="3638076"/>
          </a:xfrm>
          <a:prstGeom prst="rect">
            <a:avLst/>
          </a:prstGeom>
        </p:spPr>
      </p:pic>
      <p:sp>
        <p:nvSpPr>
          <p:cNvPr id="4" name="TextBox 3"/>
          <p:cNvSpPr txBox="1"/>
          <p:nvPr/>
        </p:nvSpPr>
        <p:spPr>
          <a:xfrm>
            <a:off x="2320671" y="6210494"/>
            <a:ext cx="7505581" cy="369332"/>
          </a:xfrm>
          <a:prstGeom prst="rect">
            <a:avLst/>
          </a:prstGeom>
          <a:noFill/>
        </p:spPr>
        <p:txBody>
          <a:bodyPr wrap="none" rtlCol="0">
            <a:spAutoFit/>
          </a:bodyPr>
          <a:lstStyle/>
          <a:p>
            <a:pPr algn="ctr"/>
            <a:r>
              <a:rPr lang="en-US" dirty="0"/>
              <a:t>Reference - </a:t>
            </a:r>
            <a:r>
              <a:rPr lang="en-US" dirty="0">
                <a:hlinkClick r:id="rId4"/>
              </a:rPr>
              <a:t>http://</a:t>
            </a:r>
            <a:r>
              <a:rPr lang="en-US" dirty="0" smtClean="0">
                <a:hlinkClick r:id="rId4"/>
              </a:rPr>
              <a:t>www.toptal.com/nodejs/why-the-hell-would-i-use-node-js</a:t>
            </a:r>
            <a:endParaRPr lang="en-US" dirty="0"/>
          </a:p>
        </p:txBody>
      </p:sp>
    </p:spTree>
    <p:extLst>
      <p:ext uri="{BB962C8B-B14F-4D97-AF65-F5344CB8AC3E}">
        <p14:creationId xmlns:p14="http://schemas.microsoft.com/office/powerpoint/2010/main" val="260516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1268</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Candara</vt:lpstr>
      <vt:lpstr>Consolas</vt:lpstr>
      <vt:lpstr>Wingdings</vt:lpstr>
      <vt:lpstr>Tech Computer 16x9</vt:lpstr>
      <vt:lpstr>Server side JavaScript with Node.js</vt:lpstr>
      <vt:lpstr>Overview</vt:lpstr>
      <vt:lpstr>Node.js</vt:lpstr>
      <vt:lpstr>Why Node.js?</vt:lpstr>
      <vt:lpstr>Our Mini-WebApp</vt:lpstr>
      <vt:lpstr>BetYourFriends! - Architecture</vt:lpstr>
      <vt:lpstr>Topics covered in our Presentation</vt:lpstr>
      <vt:lpstr>Single Threaded</vt:lpstr>
      <vt:lpstr>Single Threaded</vt:lpstr>
      <vt:lpstr>No CPU intensive operations</vt:lpstr>
      <vt:lpstr>Scalable Application</vt:lpstr>
      <vt:lpstr>Socket IO</vt:lpstr>
      <vt:lpstr>Express JS</vt:lpstr>
      <vt:lpstr>Real Time Application</vt:lpstr>
      <vt:lpstr> (Blocking) Input/Output</vt:lpstr>
      <vt:lpstr>Traditional Threaded Web Model</vt:lpstr>
      <vt:lpstr>Event Queue</vt:lpstr>
      <vt:lpstr>Event Loop</vt:lpstr>
      <vt:lpstr>Adding Work to the Event Queue</vt:lpstr>
      <vt:lpstr>Debugging</vt:lpstr>
      <vt:lpstr>Unit Testing</vt:lpstr>
      <vt:lpstr>NPM Packet Manager</vt:lpstr>
      <vt:lpstr>Disadvantages of NodeJS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2015-04-05T10:15:51Z</dcterms:created>
  <dcterms:modified xsi:type="dcterms:W3CDTF">2015-04-06T10:11:48Z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