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Amatic SC"/>
      <p:regular r:id="rId22"/>
      <p:bold r:id="rId23"/>
    </p:embeddedFont>
    <p:embeddedFont>
      <p:font typeface="Pacifico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maticSC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Pacifico-regular.fntdata"/><Relationship Id="rId12" Type="http://schemas.openxmlformats.org/officeDocument/2006/relationships/slide" Target="slides/slide8.xml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c060c4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cc060c4f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7cd352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ac7cd352c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7cd352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ac7cd352c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cf3b00d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acf3b00d0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7cd352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c7cd352c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c7cd352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ac7cd352c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c7cd352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ac7cd352c3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c7cd352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ac7cd352c3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b737c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acb737c4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cb737c4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acb737c4a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f876236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acf8762365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f876236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cf8762365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f876236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acf8762365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hyperlink" Target="https://norasandler.com/2017/11/29/Write-a-Compiler.html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912944" y="497243"/>
            <a:ext cx="10501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 NACIONAL AUT</a:t>
            </a:r>
            <a:r>
              <a:rPr b="1" lang="es-MX" sz="4800">
                <a:solidFill>
                  <a:srgbClr val="FFFFFF"/>
                </a:solidFill>
              </a:rPr>
              <a:t>O</a:t>
            </a:r>
            <a:r>
              <a:rPr b="1" i="0" lang="es-MX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NOMA DE M</a:t>
            </a:r>
            <a:r>
              <a:rPr b="1" lang="es-MX" sz="4800">
                <a:solidFill>
                  <a:srgbClr val="FFFFFF"/>
                </a:solidFill>
              </a:rPr>
              <a:t>E</a:t>
            </a:r>
            <a:r>
              <a:rPr b="1" i="0" lang="es-MX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XICO </a:t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045801" y="4157625"/>
            <a:ext cx="45546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Aguilar Gonz</a:t>
            </a:r>
            <a:r>
              <a:rPr lang="es-MX" sz="2000">
                <a:solidFill>
                  <a:srgbClr val="974806"/>
                </a:solidFill>
              </a:rPr>
              <a:t>a</a:t>
            </a: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lez Oscar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Campos Rodr</a:t>
            </a:r>
            <a:r>
              <a:rPr lang="es-MX" sz="2000">
                <a:solidFill>
                  <a:srgbClr val="974806"/>
                </a:solidFill>
              </a:rPr>
              <a:t>i</a:t>
            </a: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guez Leonardo Jos</a:t>
            </a:r>
            <a:r>
              <a:rPr lang="es-MX" sz="2000">
                <a:solidFill>
                  <a:srgbClr val="974806"/>
                </a:solidFill>
              </a:rPr>
              <a:t>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Flores Licea Lars Alain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Hern</a:t>
            </a:r>
            <a:r>
              <a:rPr lang="es-MX" sz="2000">
                <a:solidFill>
                  <a:srgbClr val="974806"/>
                </a:solidFill>
              </a:rPr>
              <a:t>a</a:t>
            </a: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ndez Jim</a:t>
            </a:r>
            <a:r>
              <a:rPr lang="es-MX" sz="2000">
                <a:solidFill>
                  <a:srgbClr val="974806"/>
                </a:solidFill>
              </a:rPr>
              <a:t>e</a:t>
            </a: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nez Diana Lisset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Jorge Romero Fernando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Reyes Mar</a:t>
            </a:r>
            <a:r>
              <a:rPr lang="es-MX" sz="2000">
                <a:solidFill>
                  <a:srgbClr val="974806"/>
                </a:solidFill>
              </a:rPr>
              <a:t>i</a:t>
            </a:r>
            <a:r>
              <a:rPr lang="es-MX" sz="2000">
                <a:solidFill>
                  <a:srgbClr val="974806"/>
                </a:solidFill>
                <a:latin typeface="Arial"/>
                <a:ea typeface="Arial"/>
                <a:cs typeface="Arial"/>
                <a:sym typeface="Arial"/>
              </a:rPr>
              <a:t>n Alexander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818625" y="2265750"/>
            <a:ext cx="6396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rgbClr val="953734"/>
                </a:solidFill>
              </a:rPr>
              <a:t>FACULTY OF ENGINEERING</a:t>
            </a:r>
            <a:endParaRPr sz="36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066800" y="713850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</a:rPr>
              <a:t>Tests </a:t>
            </a:r>
            <a:endParaRPr sz="4000">
              <a:solidFill>
                <a:srgbClr val="1155C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200000" y="1691550"/>
            <a:ext cx="97920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A series of tests were generated in an automated way, with the intention of saving time and making the compiler more efficient.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We use Nora Sandler's recommendations.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The tests are in two folders inside another folder called "</a:t>
            </a:r>
            <a:r>
              <a:rPr b="1" i="1" lang="es-MX" sz="2000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": "</a:t>
            </a:r>
            <a:r>
              <a:rPr b="1" i="1" lang="es-MX" sz="2000">
                <a:latin typeface="Times New Roman"/>
                <a:ea typeface="Times New Roman"/>
                <a:cs typeface="Times New Roman"/>
                <a:sym typeface="Times New Roman"/>
              </a:rPr>
              <a:t>valid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" and "</a:t>
            </a:r>
            <a:r>
              <a:rPr b="1" i="1" lang="es-MX" sz="2000">
                <a:latin typeface="Times New Roman"/>
                <a:ea typeface="Times New Roman"/>
                <a:cs typeface="Times New Roman"/>
                <a:sym typeface="Times New Roman"/>
              </a:rPr>
              <a:t>invalid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066800" y="713850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</a:rPr>
              <a:t>Tests </a:t>
            </a:r>
            <a:endParaRPr sz="4000">
              <a:solidFill>
                <a:srgbClr val="1155C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171350" y="1691550"/>
            <a:ext cx="98493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"valid" 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folder has </a:t>
            </a: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 tests that contain different scenarios in the code and the compiler must pass: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multi_digit.c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newlines.c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no_newlines.c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return_0.c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return_2.c: 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this number is the one specified as the return integer value for this delivery.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spaces.c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OUR TESTS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return002.c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tabulador.c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4066800" y="713850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</a:rPr>
              <a:t>Tests </a:t>
            </a:r>
            <a:endParaRPr sz="4000">
              <a:solidFill>
                <a:srgbClr val="1155C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171350" y="1691550"/>
            <a:ext cx="98493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Inside the folder there’s a </a:t>
            </a: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 that when called with the command "</a:t>
            </a:r>
            <a:r>
              <a:rPr i="1" lang="es-MX" sz="2000">
                <a:latin typeface="Times New Roman"/>
                <a:ea typeface="Times New Roman"/>
                <a:cs typeface="Times New Roman"/>
                <a:sym typeface="Times New Roman"/>
              </a:rPr>
              <a:t>make ejecutar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" executes the automated tests and creates an assembler of the programs.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950" y="2709850"/>
            <a:ext cx="57340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066775" y="713850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</a:rPr>
              <a:t>Tests</a:t>
            </a:r>
            <a:r>
              <a:rPr lang="es-MX" sz="4000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1155C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178550" y="1691550"/>
            <a:ext cx="98349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The second folder, </a:t>
            </a: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"invalid"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, has 11 tests that contain different scenarios in the code and the compiler should reject::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missing_paren.c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missing_retval.c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no_brace.c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no_semicolon.c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no_space.c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b="1" lang="es-MX" sz="2000">
                <a:latin typeface="Times New Roman"/>
                <a:ea typeface="Times New Roman"/>
                <a:cs typeface="Times New Roman"/>
                <a:sym typeface="Times New Roman"/>
              </a:rPr>
              <a:t>wrong_case.c: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TESTS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doble_punto.c											-     returnC.c.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nt_missing.c												-     returnLong.c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return2_0.c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066775" y="713850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1155CC"/>
                </a:solidFill>
                <a:latin typeface="Cambria"/>
                <a:ea typeface="Cambria"/>
                <a:cs typeface="Cambria"/>
                <a:sym typeface="Cambria"/>
              </a:rPr>
              <a:t>Tests </a:t>
            </a:r>
            <a:endParaRPr sz="4000">
              <a:solidFill>
                <a:srgbClr val="1155C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178550" y="1691550"/>
            <a:ext cx="98349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the "</a:t>
            </a:r>
            <a:r>
              <a:rPr b="1" i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folder there’s a make that when called with the "</a:t>
            </a:r>
            <a:r>
              <a:rPr i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correr_pruebas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command executes the automated tests of the "valid" and "invalid" folders.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550" y="2681275"/>
            <a:ext cx="49149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066775" y="713850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Difficulties</a:t>
            </a:r>
            <a:r>
              <a:rPr lang="es-MX" sz="4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1178550" y="1691550"/>
            <a:ext cx="98349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a challenge to adapt to a new programming paradigm with the Elixir Language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a challenge to adapt to a new programming paradigm with the Elixir Language. Also explore Elixir.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new operative system in our computer.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organization of the teamwork, cause the 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coordination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services such meet or zoom is really hard.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 the  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knowledge for make some useful 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 world.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066775" y="713850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8E7CC3"/>
                </a:solidFill>
                <a:latin typeface="Cambria"/>
                <a:ea typeface="Cambria"/>
                <a:cs typeface="Cambria"/>
                <a:sym typeface="Cambria"/>
              </a:rPr>
              <a:t>Conclusions</a:t>
            </a:r>
            <a:r>
              <a:rPr lang="es-MX" sz="4000">
                <a:solidFill>
                  <a:srgbClr val="8E7CC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8E7CC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1178525" y="1691550"/>
            <a:ext cx="98349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first installment were thoroughly analyzed the way a compiler works, as well as the components that make it up.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of architecture, the structure of a  compiler need 3 things for be a REAL compiler, the frontend, the optimizer, and the back end.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aplicate all the possible cases  for generate a good alpha versión.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ast-tree is important for debug some part of frontend.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4066775" y="713850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Bibliographies</a:t>
            </a:r>
            <a:r>
              <a:rPr lang="es-MX" sz="4000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1178550" y="1691550"/>
            <a:ext cx="98349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Nora Sandler. (2017). </a:t>
            </a:r>
            <a:r>
              <a:rPr i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a C Compiler, Part 1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on October 1, 2020, from: </a:t>
            </a:r>
            <a:r>
              <a:rPr lang="es-MX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https://norasandler.com/2017/11/29/Write-a-Compiler.html.</a:t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Eng. Norberto Jesus Ortigoza Marquez. (2020). </a:t>
            </a:r>
            <a:r>
              <a:rPr i="1" lang="es-MX" sz="2000">
                <a:latin typeface="Times New Roman"/>
                <a:ea typeface="Times New Roman"/>
                <a:cs typeface="Times New Roman"/>
                <a:sym typeface="Times New Roman"/>
              </a:rPr>
              <a:t>Compilers</a:t>
            </a:r>
            <a:r>
              <a:rPr lang="es-MX" sz="2000">
                <a:latin typeface="Times New Roman"/>
                <a:ea typeface="Times New Roman"/>
                <a:cs typeface="Times New Roman"/>
                <a:sym typeface="Times New Roman"/>
              </a:rPr>
              <a:t>. UNAM. Faculty of Engineering. </a:t>
            </a:r>
            <a:r>
              <a:rPr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 on November 1, 2020.</a:t>
            </a:r>
            <a:endParaRPr baseline="30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686925" y="5763300"/>
            <a:ext cx="165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Assistant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525" y="1353751"/>
            <a:ext cx="8864153" cy="369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809222" y="713840"/>
            <a:ext cx="10573555" cy="54348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825" y="1411888"/>
            <a:ext cx="6100251" cy="40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21150" y="921400"/>
            <a:ext cx="2065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solidFill>
                  <a:srgbClr val="E69138"/>
                </a:solidFill>
                <a:latin typeface="Pacifico"/>
                <a:ea typeface="Pacifico"/>
                <a:cs typeface="Pacifico"/>
                <a:sym typeface="Pacifico"/>
              </a:rPr>
              <a:t>Objective</a:t>
            </a:r>
            <a:endParaRPr sz="4500">
              <a:solidFill>
                <a:srgbClr val="E69138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410675" y="1948125"/>
            <a:ext cx="5370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>
                <a:latin typeface="Amatic SC"/>
                <a:ea typeface="Amatic SC"/>
                <a:cs typeface="Amatic SC"/>
                <a:sym typeface="Amatic SC"/>
              </a:rPr>
              <a:t>The objective of this first delivery</a:t>
            </a:r>
            <a:r>
              <a:rPr lang="es-MX" sz="2900">
                <a:solidFill>
                  <a:srgbClr val="202124"/>
                </a:solidFill>
                <a:highlight>
                  <a:srgbClr val="F8F9FA"/>
                </a:highlight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s-MX" sz="2900">
                <a:latin typeface="Amatic SC"/>
                <a:ea typeface="Amatic SC"/>
                <a:cs typeface="Amatic SC"/>
                <a:sym typeface="Amatic SC"/>
              </a:rPr>
              <a:t>is to create a functional C compiler using the Elixir language as the core.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463325" y="3554075"/>
            <a:ext cx="52653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★"/>
            </a:pPr>
            <a:r>
              <a:rPr lang="es-MX" sz="2100">
                <a:latin typeface="Amatic SC"/>
                <a:ea typeface="Amatic SC"/>
                <a:cs typeface="Amatic SC"/>
                <a:sym typeface="Amatic SC"/>
              </a:rPr>
              <a:t>Introduce list of tokens</a:t>
            </a:r>
            <a:endParaRPr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★"/>
            </a:pPr>
            <a:r>
              <a:rPr lang="es-MX" sz="2100">
                <a:latin typeface="Amatic SC"/>
                <a:ea typeface="Amatic SC"/>
                <a:cs typeface="Amatic SC"/>
                <a:sym typeface="Amatic SC"/>
              </a:rPr>
              <a:t>Creating the most important parts of the compiler</a:t>
            </a:r>
            <a:endParaRPr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○"/>
            </a:pPr>
            <a:r>
              <a:rPr lang="es-MX" sz="2100">
                <a:latin typeface="Amatic SC"/>
                <a:ea typeface="Amatic SC"/>
                <a:cs typeface="Amatic SC"/>
                <a:sym typeface="Amatic SC"/>
              </a:rPr>
              <a:t>lexer</a:t>
            </a:r>
            <a:endParaRPr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○"/>
            </a:pPr>
            <a:r>
              <a:rPr lang="es-MX" sz="2100">
                <a:latin typeface="Amatic SC"/>
                <a:ea typeface="Amatic SC"/>
                <a:cs typeface="Amatic SC"/>
                <a:sym typeface="Amatic SC"/>
              </a:rPr>
              <a:t>parser</a:t>
            </a:r>
            <a:endParaRPr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○"/>
            </a:pPr>
            <a:r>
              <a:rPr lang="es-MX" sz="2100">
                <a:latin typeface="Amatic SC"/>
                <a:ea typeface="Amatic SC"/>
                <a:cs typeface="Amatic SC"/>
                <a:sym typeface="Amatic SC"/>
              </a:rPr>
              <a:t>code generator</a:t>
            </a:r>
            <a:endParaRPr sz="21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475" y="3199975"/>
            <a:ext cx="2973025" cy="1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620650" y="2432359"/>
            <a:ext cx="5304900" cy="2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latin typeface="Amatic SC"/>
                <a:ea typeface="Amatic SC"/>
                <a:cs typeface="Amatic SC"/>
                <a:sym typeface="Amatic SC"/>
              </a:rPr>
              <a:t>Elixir is a functional programming language. It is built on top of the Erlang virtual machine. It is a dynamic language with a flexible syntax and supported by macros.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707575" y="802925"/>
            <a:ext cx="2776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solidFill>
                  <a:srgbClr val="E69138"/>
                </a:solidFill>
                <a:latin typeface="Pacifico"/>
                <a:ea typeface="Pacifico"/>
                <a:cs typeface="Pacifico"/>
                <a:sym typeface="Pacifico"/>
              </a:rPr>
              <a:t>Introduction</a:t>
            </a:r>
            <a:endParaRPr sz="4500">
              <a:solidFill>
                <a:srgbClr val="E69138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850" y="1679380"/>
            <a:ext cx="3911875" cy="35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809222" y="713840"/>
            <a:ext cx="10573555" cy="54348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629325" y="1066475"/>
            <a:ext cx="4058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800">
                <a:solidFill>
                  <a:srgbClr val="E69138"/>
                </a:solidFill>
                <a:latin typeface="Pacifico"/>
                <a:ea typeface="Pacifico"/>
                <a:cs typeface="Pacifico"/>
                <a:sym typeface="Pacifico"/>
              </a:rPr>
              <a:t>Architecture</a:t>
            </a:r>
            <a:endParaRPr sz="4600"/>
          </a:p>
        </p:txBody>
      </p:sp>
      <p:sp>
        <p:nvSpPr>
          <p:cNvPr id="129" name="Google Shape;129;p18"/>
          <p:cNvSpPr txBox="1"/>
          <p:nvPr/>
        </p:nvSpPr>
        <p:spPr>
          <a:xfrm>
            <a:off x="1525650" y="2281075"/>
            <a:ext cx="87837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113" y="2686600"/>
            <a:ext cx="8901775" cy="203236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629325" y="1949475"/>
            <a:ext cx="9792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100">
                <a:solidFill>
                  <a:srgbClr val="202124"/>
                </a:solidFill>
                <a:highlight>
                  <a:srgbClr val="F8F9FA"/>
                </a:highlight>
              </a:rPr>
              <a:t>The traditional compiler design consists of three parts: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525650" y="2281075"/>
            <a:ext cx="87837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803575" y="1636075"/>
            <a:ext cx="3859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E69138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417375" y="1202400"/>
            <a:ext cx="8783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2100">
                <a:solidFill>
                  <a:srgbClr val="202124"/>
                </a:solidFill>
                <a:highlight>
                  <a:srgbClr val="F8F9FA"/>
                </a:highlight>
              </a:rPr>
              <a:t>The modules mentioned above process the code sequentially as seen in the following diagram.</a:t>
            </a:r>
            <a:endParaRPr b="1" i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238" y="2281075"/>
            <a:ext cx="8954525" cy="13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lexer (scanner or tokenizer) is the phase of the compiler that breaks up a string into a list of tokens.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617475" y="3766800"/>
            <a:ext cx="39558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635025" y="1226275"/>
            <a:ext cx="86292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192625" y="3830725"/>
            <a:ext cx="39558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825" y="1226275"/>
            <a:ext cx="3813425" cy="42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5988675" y="1617900"/>
            <a:ext cx="4771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100">
                <a:solidFill>
                  <a:srgbClr val="202124"/>
                </a:solidFill>
                <a:highlight>
                  <a:srgbClr val="F8F9FA"/>
                </a:highlight>
              </a:rPr>
              <a:t>Lexer</a:t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s-MX" sz="2100">
                <a:solidFill>
                  <a:srgbClr val="202124"/>
                </a:solidFill>
                <a:highlight>
                  <a:srgbClr val="F8F9FA"/>
                </a:highlight>
              </a:rPr>
              <a:t>Sanitize the code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s-MX" sz="2100">
                <a:solidFill>
                  <a:srgbClr val="202124"/>
                </a:solidFill>
                <a:highlight>
                  <a:srgbClr val="F8F9FA"/>
                </a:highlight>
              </a:rPr>
              <a:t>Create initial list of expressions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988675" y="3766800"/>
            <a:ext cx="47712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100">
                <a:solidFill>
                  <a:srgbClr val="202124"/>
                </a:solidFill>
                <a:highlight>
                  <a:srgbClr val="F8F9FA"/>
                </a:highlight>
              </a:rPr>
              <a:t>Parser</a:t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s-MX" sz="2100">
                <a:solidFill>
                  <a:srgbClr val="202124"/>
                </a:solidFill>
                <a:highlight>
                  <a:srgbClr val="F8F9FA"/>
                </a:highlight>
              </a:rPr>
              <a:t>Assign Tokens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s-MX" sz="2100">
                <a:solidFill>
                  <a:srgbClr val="202124"/>
                </a:solidFill>
                <a:highlight>
                  <a:srgbClr val="F8F9FA"/>
                </a:highlight>
              </a:rPr>
              <a:t>Create AST tree structure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64718" y="-2664718"/>
            <a:ext cx="6862564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809222" y="713840"/>
            <a:ext cx="10573500" cy="54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lexer (scanner or tokenizer) is the phase of the compiler that breaks up a string into a list of tokens.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617475" y="3766800"/>
            <a:ext cx="39558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6192625" y="3830725"/>
            <a:ext cx="39558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988675" y="1617900"/>
            <a:ext cx="4771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100">
                <a:solidFill>
                  <a:srgbClr val="202124"/>
                </a:solidFill>
                <a:highlight>
                  <a:srgbClr val="F8F9FA"/>
                </a:highlight>
              </a:rPr>
              <a:t>Code Generator </a:t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s-MX" sz="2100">
                <a:solidFill>
                  <a:srgbClr val="202124"/>
                </a:solidFill>
                <a:highlight>
                  <a:srgbClr val="F8F9FA"/>
                </a:highlight>
              </a:rPr>
              <a:t>Tour AST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988675" y="3766800"/>
            <a:ext cx="47712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100">
                <a:solidFill>
                  <a:srgbClr val="202124"/>
                </a:solidFill>
                <a:highlight>
                  <a:srgbClr val="F8F9FA"/>
                </a:highlight>
              </a:rPr>
              <a:t>Linker</a:t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s-MX" sz="2100">
                <a:solidFill>
                  <a:srgbClr val="202124"/>
                </a:solidFill>
                <a:highlight>
                  <a:srgbClr val="F8F9FA"/>
                </a:highlight>
              </a:rPr>
              <a:t>Call the gcc compiler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9144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475" y="1261250"/>
            <a:ext cx="3861050" cy="41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