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3638eec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23638eec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b3f0cfc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0b3f0cfc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0b3f0cfc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0b3f0cfc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23638eecf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23638eecf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0b3f0cfc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0b3f0cfc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b3f0cfc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b3f0cfc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3638eecf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23638eec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0b3f0cfc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0b3f0cfc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0b3f0cfc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0b3f0cfc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23638eecf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23638eecf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3638eec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3638eec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0b3f0cfc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0b3f0cfc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0b3f0cfc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0b3f0cfc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23638eecf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23638eecf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0b3f0cfc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0b3f0cfc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b3f0cfc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0b3f0cfc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3638eecf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3638eec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0b3f0cfc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0b3f0cf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0b3f0cfc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0b3f0cfc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23638eecf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23638eecf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0b3f0cf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0b3f0cf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3638eec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3638eec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0b3f0cfc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0b3f0cfc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23638eecf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23638eecf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0b3f0cfc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0b3f0cfc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0b3f0cfc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0b3f0cfc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23638eecf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23638eecf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3638ee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3638ee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0b3f0c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0b3f0c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b3f0cfc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b3f0cfc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638eec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3638eec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0b3f0cfc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0b3f0cfc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b3f0cfc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0b3f0cfc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418550" y="4752650"/>
            <a:ext cx="1413743" cy="307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0925"/>
            <a:ext cx="8520600" cy="10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latin typeface="Times New Roman"/>
                <a:ea typeface="Times New Roman"/>
                <a:cs typeface="Times New Roman"/>
                <a:sym typeface="Times New Roman"/>
              </a:rPr>
              <a:t> SQL Server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81788"/>
            <a:ext cx="3420050" cy="21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56275" y="2288075"/>
            <a:ext cx="4643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Professor: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Evandro Franzen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56275" y="3057563"/>
            <a:ext cx="464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Disciplina: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Sistemas de Bancos de Dados</a:t>
            </a: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2021A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56275" y="3611675"/>
            <a:ext cx="464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Estudantes: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Augusto Fritz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Dieison Alessandro Manini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Felipe Nicolodi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Guilherme Keunecke Bangemann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770350" y="3651975"/>
            <a:ext cx="313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357188"/>
            <a:ext cx="60674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/* Quantidade em estoque de cada produto */</a:t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productnumber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pin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production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product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production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productinventory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pin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productid </a:t>
            </a:r>
            <a:r>
              <a:rPr lang="pt-BR" sz="1100">
                <a:solidFill>
                  <a:srgbClr val="959DC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pin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productnumber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250" y="555600"/>
            <a:ext cx="5767508" cy="40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775" y="893400"/>
            <a:ext cx="4516450" cy="33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/* Produtos da linha 'R' e que levam menos de 4 dias para fabricação */</a:t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productnumber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listprice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production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100">
              <a:solidFill>
                <a:srgbClr val="FFCB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productline </a:t>
            </a:r>
            <a:r>
              <a:rPr lang="pt-BR" sz="1100">
                <a:solidFill>
                  <a:srgbClr val="959DC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endParaRPr sz="11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daystomanufacture </a:t>
            </a:r>
            <a:r>
              <a:rPr lang="pt-BR" sz="1100">
                <a:solidFill>
                  <a:srgbClr val="959DCB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pt-BR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F78C6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825" y="1192198"/>
            <a:ext cx="4128350" cy="33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357188"/>
            <a:ext cx="59245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/* Valor total de vendas e vendas + impostos e frete por continente e país em 2011</a:t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  OBS: No caso dos Estados Unidos é informado a região do país na tabela SalesTerritory,</a:t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  por isso é necessário o IIF para exibir apenas países */</a:t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[Group]                                             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continent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IIF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countryregioncode </a:t>
            </a:r>
            <a:r>
              <a:rPr lang="pt-BR" sz="1100">
                <a:solidFill>
                  <a:srgbClr val="959DC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'US'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'United States'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[SubTotal]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                                      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subtotal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[TotalDue]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                                      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totaldue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sales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salesorderheader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i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[Sales]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[SalesTerritory]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territoryid </a:t>
            </a:r>
            <a:r>
              <a:rPr lang="pt-BR" sz="1100">
                <a:solidFill>
                  <a:srgbClr val="959DC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territoryid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orderdate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126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BETWEEN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'2011-01-01'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'2011-12-31'</a:t>
            </a:r>
            <a:endParaRPr sz="11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[Group]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IIF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countryregioncode </a:t>
            </a:r>
            <a:r>
              <a:rPr lang="pt-BR" sz="1100">
                <a:solidFill>
                  <a:srgbClr val="959DC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'US'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'United States'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[Group]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IIF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countryregioncode </a:t>
            </a:r>
            <a:r>
              <a:rPr lang="pt-BR" sz="1100">
                <a:solidFill>
                  <a:srgbClr val="959DC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'US'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'United States'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163" y="126425"/>
            <a:ext cx="3221675" cy="489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175" y="740350"/>
            <a:ext cx="4849649" cy="36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SGBD e Procedimentos da Instalação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2374825"/>
            <a:ext cx="8520600" cy="29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Procedimentos da Instalação:</a:t>
            </a:r>
            <a:endParaRPr sz="1700">
              <a:solidFill>
                <a:srgbClr val="FFFFFF"/>
              </a:solidFill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pt-BR" sz="1500">
                <a:solidFill>
                  <a:srgbClr val="FFFFFF"/>
                </a:solidFill>
              </a:rPr>
              <a:t>VM utilizando Windows 10 Education;</a:t>
            </a:r>
            <a:endParaRPr sz="1500">
              <a:solidFill>
                <a:srgbClr val="FFFFFF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pt-BR" sz="1500">
                <a:solidFill>
                  <a:srgbClr val="FFFFFF"/>
                </a:solidFill>
              </a:rPr>
              <a:t>Ativação do Sistema Operacional utilizando a cd-key providenciada </a:t>
            </a:r>
            <a:r>
              <a:rPr lang="pt-BR" sz="1500">
                <a:solidFill>
                  <a:srgbClr val="FFFFFF"/>
                </a:solidFill>
              </a:rPr>
              <a:t>no </a:t>
            </a:r>
            <a:r>
              <a:rPr lang="pt-BR" sz="1500">
                <a:solidFill>
                  <a:srgbClr val="FFFFFF"/>
                </a:solidFill>
              </a:rPr>
              <a:t>Microsoft Azure;</a:t>
            </a:r>
            <a:endParaRPr sz="1500">
              <a:solidFill>
                <a:srgbClr val="FFFFFF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pt-BR" sz="1500">
                <a:solidFill>
                  <a:srgbClr val="FFFFFF"/>
                </a:solidFill>
              </a:rPr>
              <a:t>Instalação do SQL Server 2019;</a:t>
            </a:r>
            <a:endParaRPr sz="1500">
              <a:solidFill>
                <a:srgbClr val="FFFFFF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pt-BR" sz="1500">
                <a:solidFill>
                  <a:srgbClr val="FFFFFF"/>
                </a:solidFill>
              </a:rPr>
              <a:t>Instalação do SQL Server Management Studio;</a:t>
            </a:r>
            <a:endParaRPr sz="1500">
              <a:solidFill>
                <a:srgbClr val="FFFFFF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pt-BR" sz="1500">
                <a:solidFill>
                  <a:srgbClr val="FFFFFF"/>
                </a:solidFill>
              </a:rPr>
              <a:t>Configuração do Banco de Dados;</a:t>
            </a:r>
            <a:endParaRPr sz="1500">
              <a:solidFill>
                <a:srgbClr val="FFFFFF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pt-BR" sz="1500">
                <a:solidFill>
                  <a:srgbClr val="FFFFFF"/>
                </a:solidFill>
              </a:rPr>
              <a:t>Importação da Base de Dados;</a:t>
            </a:r>
            <a:endParaRPr sz="1500">
              <a:solidFill>
                <a:srgbClr val="FFFFFF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pt-BR" sz="1500">
                <a:solidFill>
                  <a:srgbClr val="FFFFFF"/>
                </a:solidFill>
              </a:rPr>
              <a:t>Ajustes nas portas do Firewall para permitir acesso remoto;</a:t>
            </a:r>
            <a:endParaRPr sz="1500">
              <a:solidFill>
                <a:srgbClr val="FFFFFF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pt-BR" sz="1500">
                <a:solidFill>
                  <a:srgbClr val="FFFFFF"/>
                </a:solidFill>
              </a:rPr>
              <a:t>Conexão remota ao SGBD.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1160525"/>
            <a:ext cx="7806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pt-BR" sz="1600">
                <a:solidFill>
                  <a:srgbClr val="FFFFFF"/>
                </a:solidFill>
              </a:rPr>
              <a:t>SGBD:</a:t>
            </a:r>
            <a:r>
              <a:rPr lang="pt-BR" sz="1500">
                <a:solidFill>
                  <a:srgbClr val="FFFFFF"/>
                </a:solidFill>
              </a:rPr>
              <a:t> Banco de Dados SQL Server 2019;</a:t>
            </a:r>
            <a:br>
              <a:rPr lang="pt-BR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BR" sz="1600">
                <a:solidFill>
                  <a:srgbClr val="FFFFFF"/>
                </a:solidFill>
              </a:rPr>
              <a:t>Gerenciamento do SGBD:</a:t>
            </a:r>
            <a:r>
              <a:rPr lang="pt-BR" sz="1500">
                <a:solidFill>
                  <a:srgbClr val="FFFFFF"/>
                </a:solidFill>
              </a:rPr>
              <a:t> </a:t>
            </a:r>
            <a:r>
              <a:rPr lang="pt-BR" sz="1500">
                <a:solidFill>
                  <a:srgbClr val="FFFFFF"/>
                </a:solidFill>
              </a:rPr>
              <a:t>SQL Server Management Studio e Datagrip;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/* Top 10 clientes que mais pagaram impostos em 2011*/</a:t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SELECT TOP </a:t>
            </a:r>
            <a:r>
              <a:rPr lang="pt-BR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100">
              <a:solidFill>
                <a:srgbClr val="F78C6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customerid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taxamt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totals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sales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salesorderheader</a:t>
            </a:r>
            <a:endParaRPr sz="1100">
              <a:solidFill>
                <a:srgbClr val="FFCB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orderdate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126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BETWEEN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'2011-01-01'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'2011-12-31'</a:t>
            </a:r>
            <a:endParaRPr sz="11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customerid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totals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563" y="222513"/>
            <a:ext cx="3864881" cy="46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75" y="821250"/>
            <a:ext cx="4710850" cy="3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/* Lista de produtos com média de preço maior que 1000 */</a:t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[UnitPrice]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[Average List Price]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production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product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[Sales]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[SalesOrderDetail]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i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productid </a:t>
            </a:r>
            <a:r>
              <a:rPr lang="pt-BR" sz="1100">
                <a:solidFill>
                  <a:srgbClr val="959DC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[ProductID]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[UnitPrice]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100">
                <a:solidFill>
                  <a:srgbClr val="959DCB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100">
              <a:solidFill>
                <a:srgbClr val="F78C6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762" y="245613"/>
            <a:ext cx="4052476" cy="4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38" y="357188"/>
            <a:ext cx="59531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/* Preço médio de cada produto que foi vendido mais de 10 unidades no ano de 2014 */</a:t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sod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sod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unitprice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[Average Price]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sales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salesorderdetail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sod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sales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salesorderheader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soh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soh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salesorderid </a:t>
            </a:r>
            <a:r>
              <a:rPr lang="pt-BR" sz="1100">
                <a:solidFill>
                  <a:srgbClr val="959DC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sod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salesorderid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orderqty </a:t>
            </a:r>
            <a:r>
              <a:rPr lang="pt-BR" sz="1100">
                <a:solidFill>
                  <a:srgbClr val="959DCB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100">
              <a:solidFill>
                <a:srgbClr val="F78C6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soh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orderdate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100">
                <a:solidFill>
                  <a:srgbClr val="959DC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'2014'</a:t>
            </a:r>
            <a:endParaRPr sz="110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[Average Price]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DESC;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451" y="299975"/>
            <a:ext cx="6011100" cy="4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357188"/>
            <a:ext cx="59245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/* Produtos que venderam entre $1M e $2M */</a:t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linetotal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sales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salesorderdetail</a:t>
            </a:r>
            <a:endParaRPr sz="1100">
              <a:solidFill>
                <a:srgbClr val="FFCB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linetotal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BETWEEN </a:t>
            </a:r>
            <a:r>
              <a:rPr lang="pt-BR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1000000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pt-BR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2000000</a:t>
            </a:r>
            <a:endParaRPr sz="1100">
              <a:solidFill>
                <a:srgbClr val="F78C6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total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da Base de Dados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09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pt-BR" sz="1600">
                <a:solidFill>
                  <a:srgbClr val="FFFFFF"/>
                </a:solidFill>
              </a:rPr>
              <a:t>Base de Dados utilizada:</a:t>
            </a:r>
            <a:r>
              <a:rPr lang="pt-BR">
                <a:solidFill>
                  <a:srgbClr val="FFFFFF"/>
                </a:solidFill>
              </a:rPr>
              <a:t> </a:t>
            </a:r>
            <a:r>
              <a:rPr lang="pt-BR" sz="1500">
                <a:solidFill>
                  <a:srgbClr val="FFFFFF"/>
                </a:solidFill>
              </a:rPr>
              <a:t>AdventureWorks2019</a:t>
            </a:r>
            <a:br>
              <a:rPr lang="pt-BR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Dados da Base de Dados:</a:t>
            </a:r>
            <a:endParaRPr sz="16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71 Tabelas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20 Views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10 Procedures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11 Functions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760.839 Registros</a:t>
            </a:r>
            <a:br>
              <a:rPr lang="pt-BR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239" y="245613"/>
            <a:ext cx="2669526" cy="4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675" y="902375"/>
            <a:ext cx="4482650" cy="33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/* Quantidade de vendas realizadas por vendedor e ano */</a:t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vendorid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[2011]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'2011'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[2012]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'2012'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[2013]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'2013'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[2014]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'2014'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vendorid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purchaseorderid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orderdate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changeyear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purchasing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purchaseorderheader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i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PIVOT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purchaseorderid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changeyear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[2011]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[2012]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[2013]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[2014]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vendorid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237" y="222513"/>
            <a:ext cx="3581520" cy="46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725" y="846850"/>
            <a:ext cx="4614550" cy="34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ER dos Schemas utilizados nas Queries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Production:</a:t>
            </a:r>
            <a:r>
              <a:rPr lang="pt-BR"/>
              <a:t>							     Sales: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7300"/>
            <a:ext cx="3900574" cy="30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107" y="1507300"/>
            <a:ext cx="4074191" cy="30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/* Lista de Produtos e seu respectivo preço */</a:t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productnumber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listprice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pt-BR" sz="1100">
                <a:solidFill>
                  <a:srgbClr val="EEFFE3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endParaRPr sz="1100">
              <a:solidFill>
                <a:srgbClr val="EEFF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production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100">
              <a:solidFill>
                <a:srgbClr val="FFCB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84" y="1152475"/>
            <a:ext cx="500039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400" y="831950"/>
            <a:ext cx="4669200" cy="34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/*Vendas realizadas no ano de 2011, exibindo o valor total da venda e o valor total da venda + impostos e frete.*/</a:t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customerid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salesorderid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subtotal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totaldue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--subtotal + impostos + frete</a:t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76E9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orderdate</a:t>
            </a:r>
            <a:endParaRPr sz="11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sales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salesorderheader</a:t>
            </a:r>
            <a:endParaRPr sz="1100">
              <a:solidFill>
                <a:srgbClr val="FFCB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i="1" sz="11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orderdate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126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BETWEEN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'2011-01-01' </a:t>
            </a:r>
            <a:r>
              <a:rPr i="1" lang="pt-BR" sz="11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pt-BR" sz="11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'2011-12-31'</a:t>
            </a:r>
            <a:r>
              <a:rPr lang="pt-BR" sz="11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76E9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453" y="816275"/>
            <a:ext cx="3375100" cy="40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