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8" r:id="rId1"/>
  </p:sldMasterIdLst>
  <p:notesMasterIdLst>
    <p:notesMasterId r:id="rId86"/>
  </p:notesMasterIdLst>
  <p:sldIdLst>
    <p:sldId id="333" r:id="rId2"/>
    <p:sldId id="2127" r:id="rId3"/>
    <p:sldId id="856" r:id="rId4"/>
    <p:sldId id="939" r:id="rId5"/>
    <p:sldId id="846" r:id="rId6"/>
    <p:sldId id="870" r:id="rId7"/>
    <p:sldId id="871" r:id="rId8"/>
    <p:sldId id="872" r:id="rId9"/>
    <p:sldId id="873" r:id="rId10"/>
    <p:sldId id="935" r:id="rId11"/>
    <p:sldId id="876" r:id="rId12"/>
    <p:sldId id="922" r:id="rId13"/>
    <p:sldId id="923" r:id="rId14"/>
    <p:sldId id="924" r:id="rId15"/>
    <p:sldId id="925" r:id="rId16"/>
    <p:sldId id="926" r:id="rId17"/>
    <p:sldId id="877" r:id="rId18"/>
    <p:sldId id="878" r:id="rId19"/>
    <p:sldId id="879" r:id="rId20"/>
    <p:sldId id="880" r:id="rId21"/>
    <p:sldId id="881" r:id="rId22"/>
    <p:sldId id="882" r:id="rId23"/>
    <p:sldId id="883" r:id="rId24"/>
    <p:sldId id="884" r:id="rId25"/>
    <p:sldId id="885" r:id="rId26"/>
    <p:sldId id="886" r:id="rId27"/>
    <p:sldId id="888" r:id="rId28"/>
    <p:sldId id="889" r:id="rId29"/>
    <p:sldId id="895" r:id="rId30"/>
    <p:sldId id="897" r:id="rId31"/>
    <p:sldId id="920" r:id="rId32"/>
    <p:sldId id="898" r:id="rId33"/>
    <p:sldId id="901" r:id="rId34"/>
    <p:sldId id="918" r:id="rId35"/>
    <p:sldId id="919" r:id="rId36"/>
    <p:sldId id="902" r:id="rId37"/>
    <p:sldId id="941" r:id="rId38"/>
    <p:sldId id="938" r:id="rId39"/>
    <p:sldId id="2118" r:id="rId40"/>
    <p:sldId id="921" r:id="rId41"/>
    <p:sldId id="905" r:id="rId42"/>
    <p:sldId id="940" r:id="rId43"/>
    <p:sldId id="907" r:id="rId44"/>
    <p:sldId id="908" r:id="rId45"/>
    <p:sldId id="909" r:id="rId46"/>
    <p:sldId id="910" r:id="rId47"/>
    <p:sldId id="911" r:id="rId48"/>
    <p:sldId id="912" r:id="rId49"/>
    <p:sldId id="913" r:id="rId50"/>
    <p:sldId id="914" r:id="rId51"/>
    <p:sldId id="915" r:id="rId52"/>
    <p:sldId id="942" r:id="rId53"/>
    <p:sldId id="927" r:id="rId54"/>
    <p:sldId id="928" r:id="rId55"/>
    <p:sldId id="916" r:id="rId56"/>
    <p:sldId id="917" r:id="rId57"/>
    <p:sldId id="875" r:id="rId58"/>
    <p:sldId id="874" r:id="rId59"/>
    <p:sldId id="929" r:id="rId60"/>
    <p:sldId id="930" r:id="rId61"/>
    <p:sldId id="931" r:id="rId62"/>
    <p:sldId id="932" r:id="rId63"/>
    <p:sldId id="933" r:id="rId64"/>
    <p:sldId id="934" r:id="rId65"/>
    <p:sldId id="2129" r:id="rId66"/>
    <p:sldId id="976" r:id="rId67"/>
    <p:sldId id="977" r:id="rId68"/>
    <p:sldId id="961" r:id="rId69"/>
    <p:sldId id="2128" r:id="rId70"/>
    <p:sldId id="970" r:id="rId71"/>
    <p:sldId id="962" r:id="rId72"/>
    <p:sldId id="963" r:id="rId73"/>
    <p:sldId id="964" r:id="rId74"/>
    <p:sldId id="965" r:id="rId75"/>
    <p:sldId id="969" r:id="rId76"/>
    <p:sldId id="971" r:id="rId77"/>
    <p:sldId id="973" r:id="rId78"/>
    <p:sldId id="978" r:id="rId79"/>
    <p:sldId id="979" r:id="rId80"/>
    <p:sldId id="975" r:id="rId81"/>
    <p:sldId id="980" r:id="rId82"/>
    <p:sldId id="972" r:id="rId83"/>
    <p:sldId id="937" r:id="rId84"/>
    <p:sldId id="352" r:id="rId85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1636" autoAdjust="0"/>
  </p:normalViewPr>
  <p:slideViewPr>
    <p:cSldViewPr>
      <p:cViewPr varScale="1">
        <p:scale>
          <a:sx n="102" d="100"/>
          <a:sy n="102" d="100"/>
        </p:scale>
        <p:origin x="20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81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 smtClean="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43132B69-9C71-4ECA-BDED-CC34D4C803B7}" type="datetimeFigureOut">
              <a:rPr lang="en-US"/>
              <a:pPr>
                <a:defRPr/>
              </a:pPr>
              <a:t>3/11/2025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CD0D88-AB5B-4A17-8D99-82907F6375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142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/>
            <a:fld id="{E679934A-E078-4C7C-BEDE-CE01B8947C83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694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yes and no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will get different centers, but the three outliers</a:t>
            </a:r>
            <a:r>
              <a:rPr lang="en-US" baseline="0" dirty="0"/>
              <a:t> will always get chosen!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0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fld id="{C55D479D-C4B1-2241-9013-9B5359CBAF12}" type="slidenum">
              <a:rPr lang="en-GB" sz="1200">
                <a:solidFill>
                  <a:srgbClr val="000000"/>
                </a:solidFill>
              </a:rPr>
              <a:pPr/>
              <a:t>68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33796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335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fld id="{1AF30C31-F1CC-8D46-8485-B958D249021D}" type="slidenum">
              <a:rPr lang="en-GB" sz="1200">
                <a:solidFill>
                  <a:srgbClr val="000000"/>
                </a:solidFill>
              </a:rPr>
              <a:pPr/>
              <a:t>71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35844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268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fld id="{38D1BE92-A8A9-3341-925B-CE349ACAD71D}" type="slidenum">
              <a:rPr lang="en-GB" sz="1200">
                <a:solidFill>
                  <a:srgbClr val="000000"/>
                </a:solidFill>
              </a:rPr>
              <a:pPr/>
              <a:t>74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39940" name="Text Box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7613" cy="41148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121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D85334-650A-4DCC-8878-768E494DF62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3/11/2025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42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6BF820-52C3-4A45-B01B-C780ADDC83A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3/11/2025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83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C1C46-A1BA-4573-B605-C062EED53F8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3/11/2025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58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4673FC-9E5E-4A0E-8A35-092C72E712D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3/11/2025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0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A6AF85-4188-4CD0-866E-283DCD2C680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3/11/2025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23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BFD6A7-50DA-4A1D-B074-B3AFF477440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3/11/2025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606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CCF301-F548-4817-93BC-84033E4A234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3/11/2025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894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8F2063-4082-4C93-9879-68C454E853E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3/11/2025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00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B0778-A83C-44C2-8FFA-09697FE349F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3/11/2025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26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816674-F2A3-47FB-977D-016AA25D447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3/11/2025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43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EFAD7F-99A1-4A75-B1E3-8576D067546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3/11/2025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85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8CE4C-A270-4B85-B7AB-13EB9F9B696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3/11/2025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00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9AC4270-FE70-48E2-AE33-07357F6537CD}" type="slidenum">
              <a:rPr lang="en-US" smtClean="0"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84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homl.info/colab3" TargetMode="External"/><Relationship Id="rId2" Type="http://schemas.openxmlformats.org/officeDocument/2006/relationships/hyperlink" Target="https://github.com/ageron/handson-ml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pomona.edu/~dkauchak/classes/f13/cs451-f13/" TargetMode="External"/><Relationship Id="rId2" Type="http://schemas.openxmlformats.org/officeDocument/2006/relationships/hyperlink" Target="http://www.cs.cmu.edu/~awm/tutorials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CPSC 483</a:t>
            </a:r>
            <a:br>
              <a:rPr lang="en-US" dirty="0"/>
            </a:br>
            <a:r>
              <a:rPr lang="en-US" dirty="0"/>
              <a:t>Decision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Anand Panangadan</a:t>
            </a:r>
          </a:p>
          <a:p>
            <a:r>
              <a:rPr lang="en-US" dirty="0"/>
              <a:t>apanangadan@fullerton.edu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9F33D8-5447-47F5-B4F9-489CB73D74D3}" type="slidenum">
              <a:rPr lang="en-US" noProof="0" smtClean="0"/>
              <a:pPr lvl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117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Clustering example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5pPr>
            <a:lvl6pPr marL="2280994" indent="-207363" defTabSz="414726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6pPr>
            <a:lvl7pPr marL="2695720" indent="-207363" defTabSz="414726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7pPr>
            <a:lvl8pPr marL="3110446" indent="-207363" defTabSz="414726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8pPr>
            <a:lvl9pPr marL="3525172" indent="-207363" defTabSz="414726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650" algn="l"/>
                <a:tab pos="1313299" algn="l"/>
                <a:tab pos="1969949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/>
            <a:fld id="{77DC7A90-9CD9-40D3-8944-C46E78DCC233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9" name="Picture 28" descr="Faces of the same person are in one cluster" title="48 faces to be cluster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2"/>
          <a:stretch>
            <a:fillRect/>
          </a:stretch>
        </p:blipFill>
        <p:spPr bwMode="auto">
          <a:xfrm>
            <a:off x="5816161" y="2184841"/>
            <a:ext cx="2838240" cy="283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5840640" y="2893321"/>
            <a:ext cx="915840" cy="345600"/>
          </a:xfrm>
          <a:prstGeom prst="roundRect">
            <a:avLst>
              <a:gd name="adj" fmla="val 16667"/>
            </a:avLst>
          </a:prstGeom>
          <a:solidFill>
            <a:srgbClr val="00B8FF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5840640" y="3264841"/>
            <a:ext cx="2764800" cy="345600"/>
          </a:xfrm>
          <a:prstGeom prst="roundRect">
            <a:avLst>
              <a:gd name="adj" fmla="val 16667"/>
            </a:avLst>
          </a:prstGeom>
          <a:solidFill>
            <a:srgbClr val="00B8FF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32" name="Rounded Rectangle 31"/>
          <p:cNvSpPr>
            <a:spLocks noChangeArrowheads="1"/>
          </p:cNvSpPr>
          <p:nvPr/>
        </p:nvSpPr>
        <p:spPr bwMode="auto">
          <a:xfrm>
            <a:off x="6808320" y="2184841"/>
            <a:ext cx="1797120" cy="345600"/>
          </a:xfrm>
          <a:prstGeom prst="roundRect">
            <a:avLst>
              <a:gd name="adj" fmla="val 16667"/>
            </a:avLst>
          </a:prstGeom>
          <a:solidFill>
            <a:srgbClr val="00B8FF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6808320" y="2901961"/>
            <a:ext cx="1797120" cy="345600"/>
          </a:xfrm>
          <a:prstGeom prst="roundRect">
            <a:avLst>
              <a:gd name="adj" fmla="val 16667"/>
            </a:avLst>
          </a:prstGeom>
          <a:solidFill>
            <a:srgbClr val="00B8FF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5840640" y="3636361"/>
            <a:ext cx="2764800" cy="345600"/>
          </a:xfrm>
          <a:prstGeom prst="roundRect">
            <a:avLst>
              <a:gd name="adj" fmla="val 16667"/>
            </a:avLst>
          </a:prstGeom>
          <a:solidFill>
            <a:srgbClr val="00B8FF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36" name="Rounded Rectangle 35"/>
          <p:cNvSpPr>
            <a:spLocks noChangeArrowheads="1"/>
          </p:cNvSpPr>
          <p:nvPr/>
        </p:nvSpPr>
        <p:spPr bwMode="auto">
          <a:xfrm>
            <a:off x="5840640" y="3981961"/>
            <a:ext cx="2764800" cy="345600"/>
          </a:xfrm>
          <a:prstGeom prst="roundRect">
            <a:avLst>
              <a:gd name="adj" fmla="val 16667"/>
            </a:avLst>
          </a:prstGeom>
          <a:solidFill>
            <a:srgbClr val="00B8FF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37" name="Rounded Rectangle 36"/>
          <p:cNvSpPr>
            <a:spLocks noChangeArrowheads="1"/>
          </p:cNvSpPr>
          <p:nvPr/>
        </p:nvSpPr>
        <p:spPr bwMode="auto">
          <a:xfrm>
            <a:off x="5840640" y="4327561"/>
            <a:ext cx="1797120" cy="345600"/>
          </a:xfrm>
          <a:prstGeom prst="roundRect">
            <a:avLst>
              <a:gd name="adj" fmla="val 16667"/>
            </a:avLst>
          </a:prstGeom>
          <a:solidFill>
            <a:srgbClr val="00B8FF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5840640" y="4327561"/>
            <a:ext cx="2782080" cy="691200"/>
            <a:chOff x="6640512" y="5761037"/>
            <a:chExt cx="3067050" cy="762000"/>
          </a:xfrm>
        </p:grpSpPr>
        <p:sp>
          <p:nvSpPr>
            <p:cNvPr id="17430" name="Rounded Rectangle 37"/>
            <p:cNvSpPr>
              <a:spLocks noChangeArrowheads="1"/>
            </p:cNvSpPr>
            <p:nvPr/>
          </p:nvSpPr>
          <p:spPr bwMode="auto">
            <a:xfrm>
              <a:off x="6640512" y="6142037"/>
              <a:ext cx="1981200" cy="381000"/>
            </a:xfrm>
            <a:prstGeom prst="roundRect">
              <a:avLst>
                <a:gd name="adj" fmla="val 16667"/>
              </a:avLst>
            </a:prstGeom>
            <a:solidFill>
              <a:srgbClr val="00B8FF">
                <a:alpha val="2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17431" name="Rounded Rectangle 38"/>
            <p:cNvSpPr>
              <a:spLocks noChangeArrowheads="1"/>
            </p:cNvSpPr>
            <p:nvPr/>
          </p:nvSpPr>
          <p:spPr bwMode="auto">
            <a:xfrm>
              <a:off x="8697912" y="5761037"/>
              <a:ext cx="1009650" cy="381000"/>
            </a:xfrm>
            <a:prstGeom prst="roundRect">
              <a:avLst>
                <a:gd name="adj" fmla="val 16667"/>
              </a:avLst>
            </a:prstGeom>
            <a:solidFill>
              <a:srgbClr val="00B8FF">
                <a:alpha val="2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</p:grp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7706880" y="4676775"/>
            <a:ext cx="915840" cy="345600"/>
          </a:xfrm>
          <a:prstGeom prst="roundRect">
            <a:avLst>
              <a:gd name="adj" fmla="val 16667"/>
            </a:avLst>
          </a:prstGeom>
          <a:solidFill>
            <a:srgbClr val="00B8FF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41" name="Rounded Rectangle 40"/>
          <p:cNvSpPr>
            <a:spLocks noChangeArrowheads="1"/>
          </p:cNvSpPr>
          <p:nvPr/>
        </p:nvSpPr>
        <p:spPr bwMode="auto">
          <a:xfrm>
            <a:off x="7706880" y="2530441"/>
            <a:ext cx="915840" cy="345600"/>
          </a:xfrm>
          <a:prstGeom prst="roundRect">
            <a:avLst>
              <a:gd name="adj" fmla="val 16667"/>
            </a:avLst>
          </a:prstGeom>
          <a:solidFill>
            <a:srgbClr val="00B8FF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sp>
        <p:nvSpPr>
          <p:cNvPr id="42" name="Rounded Rectangle 41"/>
          <p:cNvSpPr>
            <a:spLocks noChangeArrowheads="1"/>
          </p:cNvSpPr>
          <p:nvPr/>
        </p:nvSpPr>
        <p:spPr bwMode="auto">
          <a:xfrm>
            <a:off x="5840640" y="2184841"/>
            <a:ext cx="414720" cy="345600"/>
          </a:xfrm>
          <a:prstGeom prst="roundRect">
            <a:avLst>
              <a:gd name="adj" fmla="val 16667"/>
            </a:avLst>
          </a:prstGeom>
          <a:solidFill>
            <a:srgbClr val="00B8FF">
              <a:alpha val="2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5849280" y="2184841"/>
            <a:ext cx="1797120" cy="691200"/>
            <a:chOff x="6650037" y="3398837"/>
            <a:chExt cx="1981200" cy="762000"/>
          </a:xfrm>
        </p:grpSpPr>
        <p:sp>
          <p:nvSpPr>
            <p:cNvPr id="17428" name="Rounded Rectangle 33"/>
            <p:cNvSpPr>
              <a:spLocks noChangeArrowheads="1"/>
            </p:cNvSpPr>
            <p:nvPr/>
          </p:nvSpPr>
          <p:spPr bwMode="auto">
            <a:xfrm>
              <a:off x="6650037" y="3779837"/>
              <a:ext cx="1981200" cy="381000"/>
            </a:xfrm>
            <a:prstGeom prst="roundRect">
              <a:avLst>
                <a:gd name="adj" fmla="val 16667"/>
              </a:avLst>
            </a:prstGeom>
            <a:solidFill>
              <a:srgbClr val="00B8FF">
                <a:alpha val="2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17429" name="Rounded Rectangle 42"/>
            <p:cNvSpPr>
              <a:spLocks noChangeArrowheads="1"/>
            </p:cNvSpPr>
            <p:nvPr/>
          </p:nvSpPr>
          <p:spPr bwMode="auto">
            <a:xfrm>
              <a:off x="7145337" y="3398837"/>
              <a:ext cx="457200" cy="381000"/>
            </a:xfrm>
            <a:prstGeom prst="roundRect">
              <a:avLst>
                <a:gd name="adj" fmla="val 16667"/>
              </a:avLst>
            </a:prstGeom>
            <a:solidFill>
              <a:srgbClr val="00B8FF">
                <a:alpha val="2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altLang="en-US"/>
            </a:p>
          </p:txBody>
        </p:sp>
      </p:grp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161761" y="5018761"/>
            <a:ext cx="2280960" cy="48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270"/>
              <a:t>Clustering/Unsupervised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277783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40" grpId="0" animBg="1"/>
      <p:bldP spid="41" grpId="0" animBg="1"/>
      <p:bldP spid="42" grpId="0" animBg="1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 clustering algorithm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53400" cy="3314032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800" dirty="0"/>
              <a:t>Most popular clustering algorithm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Start with </a:t>
            </a:r>
            <a:r>
              <a:rPr lang="en-US" sz="2400" dirty="0">
                <a:solidFill>
                  <a:srgbClr val="FF0000"/>
                </a:solidFill>
              </a:rPr>
              <a:t>k</a:t>
            </a:r>
            <a:r>
              <a:rPr lang="en-US" sz="2400" dirty="0"/>
              <a:t> initial cluster centers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sz="2000" dirty="0"/>
              <a:t>Assign/cluster each example to closest center</a:t>
            </a:r>
          </a:p>
          <a:p>
            <a:pPr lvl="1" eaLnBrk="1" hangingPunct="1"/>
            <a:r>
              <a:rPr lang="en-US" sz="2000" dirty="0"/>
              <a:t>Recalculate centers as the mean of the points in a cluster</a:t>
            </a:r>
          </a:p>
        </p:txBody>
      </p:sp>
    </p:spTree>
    <p:extLst>
      <p:ext uri="{BB962C8B-B14F-4D97-AF65-F5344CB8AC3E}">
        <p14:creationId xmlns:p14="http://schemas.microsoft.com/office/powerpoint/2010/main" val="183461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2001, 2004, Andrew W. Moore</a:t>
            </a:r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2590800" cy="6858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K-means</a:t>
            </a:r>
          </a:p>
        </p:txBody>
      </p:sp>
      <p:sp>
        <p:nvSpPr>
          <p:cNvPr id="592899" name="Text Box 3"/>
          <p:cNvSpPr txBox="1">
            <a:spLocks noChangeArrowheads="1"/>
          </p:cNvSpPr>
          <p:nvPr/>
        </p:nvSpPr>
        <p:spPr bwMode="auto">
          <a:xfrm>
            <a:off x="152400" y="762000"/>
            <a:ext cx="2971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74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546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117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689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1464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6036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0608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5180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Ask user how many clusters they’d like. </a:t>
            </a:r>
            <a:r>
              <a:rPr lang="en-US" altLang="en-US" sz="2000" i="1">
                <a:solidFill>
                  <a:srgbClr val="008000"/>
                </a:solidFill>
              </a:rPr>
              <a:t>(e.g. k=5) </a:t>
            </a:r>
            <a:endParaRPr lang="en-US" altLang="en-US" sz="2000"/>
          </a:p>
        </p:txBody>
      </p:sp>
      <p:pic>
        <p:nvPicPr>
          <p:cNvPr id="592900" name="Picture 4" descr="km-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"/>
            <a:ext cx="5965825" cy="614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490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2001, 2004, Andrew W. Moore</a:t>
            </a:r>
          </a:p>
        </p:txBody>
      </p:sp>
      <p:pic>
        <p:nvPicPr>
          <p:cNvPr id="593938" name="Picture 18" descr="km-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"/>
            <a:ext cx="5965825" cy="614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2590800" cy="6858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K-means</a:t>
            </a:r>
          </a:p>
        </p:txBody>
      </p:sp>
      <p:sp>
        <p:nvSpPr>
          <p:cNvPr id="593923" name="Text Box 3"/>
          <p:cNvSpPr txBox="1">
            <a:spLocks noChangeArrowheads="1"/>
          </p:cNvSpPr>
          <p:nvPr/>
        </p:nvSpPr>
        <p:spPr bwMode="auto">
          <a:xfrm>
            <a:off x="152400" y="762000"/>
            <a:ext cx="297180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74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546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117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689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1464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6036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0608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5180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Ask user how many clusters they’d like. </a:t>
            </a:r>
            <a:r>
              <a:rPr lang="en-US" altLang="en-US" sz="2000" i="1">
                <a:solidFill>
                  <a:srgbClr val="008000"/>
                </a:solidFill>
              </a:rPr>
              <a:t>(e.g. k=5) </a:t>
            </a:r>
            <a:endParaRPr lang="en-US" altLang="en-US" sz="2000"/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Randomly guess k cluster Center locations</a:t>
            </a:r>
          </a:p>
        </p:txBody>
      </p:sp>
      <p:sp>
        <p:nvSpPr>
          <p:cNvPr id="593926" name="Oval 6"/>
          <p:cNvSpPr>
            <a:spLocks noChangeArrowheads="1"/>
          </p:cNvSpPr>
          <p:nvPr/>
        </p:nvSpPr>
        <p:spPr bwMode="auto">
          <a:xfrm>
            <a:off x="5873750" y="4867275"/>
            <a:ext cx="71438" cy="6985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27" name="Oval 7"/>
          <p:cNvSpPr>
            <a:spLocks noChangeArrowheads="1"/>
          </p:cNvSpPr>
          <p:nvPr/>
        </p:nvSpPr>
        <p:spPr bwMode="auto">
          <a:xfrm>
            <a:off x="6230938" y="4997450"/>
            <a:ext cx="71437" cy="6985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28" name="Oval 8"/>
          <p:cNvSpPr>
            <a:spLocks noChangeArrowheads="1"/>
          </p:cNvSpPr>
          <p:nvPr/>
        </p:nvSpPr>
        <p:spPr bwMode="auto">
          <a:xfrm>
            <a:off x="6862763" y="4178300"/>
            <a:ext cx="71437" cy="6985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29" name="Oval 9"/>
          <p:cNvSpPr>
            <a:spLocks noChangeArrowheads="1"/>
          </p:cNvSpPr>
          <p:nvPr/>
        </p:nvSpPr>
        <p:spPr bwMode="auto">
          <a:xfrm>
            <a:off x="5991225" y="4371975"/>
            <a:ext cx="71438" cy="6985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30" name="Oval 10"/>
          <p:cNvSpPr>
            <a:spLocks noChangeArrowheads="1"/>
          </p:cNvSpPr>
          <p:nvPr/>
        </p:nvSpPr>
        <p:spPr bwMode="auto">
          <a:xfrm>
            <a:off x="5646738" y="2019300"/>
            <a:ext cx="71437" cy="68263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73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1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2001, 2004, Andrew W. Moore</a:t>
            </a:r>
          </a:p>
        </p:txBody>
      </p:sp>
      <p:pic>
        <p:nvPicPr>
          <p:cNvPr id="598018" name="Picture 2" descr="km-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"/>
            <a:ext cx="5965825" cy="614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8019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2590800" cy="6858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K-means</a:t>
            </a:r>
          </a:p>
        </p:txBody>
      </p:sp>
      <p:sp>
        <p:nvSpPr>
          <p:cNvPr id="598020" name="Text Box 4"/>
          <p:cNvSpPr txBox="1">
            <a:spLocks noChangeArrowheads="1"/>
          </p:cNvSpPr>
          <p:nvPr/>
        </p:nvSpPr>
        <p:spPr bwMode="auto">
          <a:xfrm>
            <a:off x="152400" y="762000"/>
            <a:ext cx="297180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74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546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117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689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1464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6036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0608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5180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Ask user how many clusters they’d like. </a:t>
            </a:r>
            <a:r>
              <a:rPr lang="en-US" altLang="en-US" sz="2000" i="1">
                <a:solidFill>
                  <a:srgbClr val="008000"/>
                </a:solidFill>
              </a:rPr>
              <a:t>(e.g. k=5) </a:t>
            </a:r>
            <a:endParaRPr lang="en-US" altLang="en-US" sz="2000"/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Randomly guess k cluster Center locations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Each datapoint finds out which Center it’s closest to. (Thus each Center “owns” a set of datapoints)</a:t>
            </a:r>
          </a:p>
        </p:txBody>
      </p:sp>
      <p:grpSp>
        <p:nvGrpSpPr>
          <p:cNvPr id="598021" name="Group 5"/>
          <p:cNvGrpSpPr>
            <a:grpSpLocks/>
          </p:cNvGrpSpPr>
          <p:nvPr/>
        </p:nvGrpSpPr>
        <p:grpSpPr bwMode="auto">
          <a:xfrm>
            <a:off x="3886200" y="1295400"/>
            <a:ext cx="4814888" cy="4362450"/>
            <a:chOff x="2158" y="822"/>
            <a:chExt cx="3256" cy="3010"/>
          </a:xfrm>
        </p:grpSpPr>
        <p:sp>
          <p:nvSpPr>
            <p:cNvPr id="598022" name="Oval 6"/>
            <p:cNvSpPr>
              <a:spLocks noChangeArrowheads="1"/>
            </p:cNvSpPr>
            <p:nvPr/>
          </p:nvSpPr>
          <p:spPr bwMode="auto">
            <a:xfrm>
              <a:off x="3502" y="3287"/>
              <a:ext cx="48" cy="4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23" name="Oval 7"/>
            <p:cNvSpPr>
              <a:spLocks noChangeArrowheads="1"/>
            </p:cNvSpPr>
            <p:nvPr/>
          </p:nvSpPr>
          <p:spPr bwMode="auto">
            <a:xfrm>
              <a:off x="3744" y="3376"/>
              <a:ext cx="48" cy="4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24" name="Oval 8"/>
            <p:cNvSpPr>
              <a:spLocks noChangeArrowheads="1"/>
            </p:cNvSpPr>
            <p:nvPr/>
          </p:nvSpPr>
          <p:spPr bwMode="auto">
            <a:xfrm>
              <a:off x="4171" y="2811"/>
              <a:ext cx="48" cy="4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25" name="Oval 9"/>
            <p:cNvSpPr>
              <a:spLocks noChangeArrowheads="1"/>
            </p:cNvSpPr>
            <p:nvPr/>
          </p:nvSpPr>
          <p:spPr bwMode="auto">
            <a:xfrm>
              <a:off x="3582" y="2945"/>
              <a:ext cx="48" cy="4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26" name="Oval 10"/>
            <p:cNvSpPr>
              <a:spLocks noChangeArrowheads="1"/>
            </p:cNvSpPr>
            <p:nvPr/>
          </p:nvSpPr>
          <p:spPr bwMode="auto">
            <a:xfrm>
              <a:off x="3349" y="1321"/>
              <a:ext cx="48" cy="4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27" name="Line 11"/>
            <p:cNvSpPr>
              <a:spLocks noChangeShapeType="1"/>
            </p:cNvSpPr>
            <p:nvPr/>
          </p:nvSpPr>
          <p:spPr bwMode="auto">
            <a:xfrm flipH="1">
              <a:off x="3771" y="822"/>
              <a:ext cx="1643" cy="13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8028" name="Line 12"/>
            <p:cNvSpPr>
              <a:spLocks noChangeShapeType="1"/>
            </p:cNvSpPr>
            <p:nvPr/>
          </p:nvSpPr>
          <p:spPr bwMode="auto">
            <a:xfrm>
              <a:off x="3771" y="2181"/>
              <a:ext cx="123" cy="8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8029" name="Line 13"/>
            <p:cNvSpPr>
              <a:spLocks noChangeShapeType="1"/>
            </p:cNvSpPr>
            <p:nvPr/>
          </p:nvSpPr>
          <p:spPr bwMode="auto">
            <a:xfrm>
              <a:off x="3894" y="3057"/>
              <a:ext cx="537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8030" name="Line 14"/>
            <p:cNvSpPr>
              <a:spLocks noChangeShapeType="1"/>
            </p:cNvSpPr>
            <p:nvPr/>
          </p:nvSpPr>
          <p:spPr bwMode="auto">
            <a:xfrm flipH="1">
              <a:off x="3640" y="3057"/>
              <a:ext cx="254" cy="1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8031" name="Line 15"/>
            <p:cNvSpPr>
              <a:spLocks noChangeShapeType="1"/>
            </p:cNvSpPr>
            <p:nvPr/>
          </p:nvSpPr>
          <p:spPr bwMode="auto">
            <a:xfrm flipH="1" flipV="1">
              <a:off x="2158" y="2796"/>
              <a:ext cx="1490" cy="3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8032" name="Line 16"/>
            <p:cNvSpPr>
              <a:spLocks noChangeShapeType="1"/>
            </p:cNvSpPr>
            <p:nvPr/>
          </p:nvSpPr>
          <p:spPr bwMode="auto">
            <a:xfrm flipH="1">
              <a:off x="3617" y="3164"/>
              <a:ext cx="31" cy="6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8033" name="Line 17"/>
            <p:cNvSpPr>
              <a:spLocks noChangeShapeType="1"/>
            </p:cNvSpPr>
            <p:nvPr/>
          </p:nvSpPr>
          <p:spPr bwMode="auto">
            <a:xfrm flipH="1">
              <a:off x="2158" y="2181"/>
              <a:ext cx="1605" cy="1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7823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2001, 2004, Andrew W. Moore</a:t>
            </a:r>
          </a:p>
        </p:txBody>
      </p:sp>
      <p:pic>
        <p:nvPicPr>
          <p:cNvPr id="599042" name="Picture 2" descr="km-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"/>
            <a:ext cx="5965825" cy="614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904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2590800" cy="6858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K-means</a:t>
            </a:r>
          </a:p>
        </p:txBody>
      </p:sp>
      <p:sp>
        <p:nvSpPr>
          <p:cNvPr id="599044" name="Text Box 4"/>
          <p:cNvSpPr txBox="1">
            <a:spLocks noChangeArrowheads="1"/>
          </p:cNvSpPr>
          <p:nvPr/>
        </p:nvSpPr>
        <p:spPr bwMode="auto">
          <a:xfrm>
            <a:off x="152400" y="762000"/>
            <a:ext cx="2971800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74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546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117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689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1464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6036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0608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5180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 dirty="0"/>
              <a:t>Ask user how many clusters they’d like. </a:t>
            </a:r>
            <a:r>
              <a:rPr lang="en-US" altLang="en-US" sz="2000" i="1" dirty="0">
                <a:solidFill>
                  <a:srgbClr val="008000"/>
                </a:solidFill>
              </a:rPr>
              <a:t>(e.g. k=5) </a:t>
            </a:r>
            <a:endParaRPr lang="en-US" altLang="en-US" sz="2000" dirty="0"/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 dirty="0"/>
              <a:t>Randomly guess k cluster Center locations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 dirty="0"/>
              <a:t>Each </a:t>
            </a:r>
            <a:r>
              <a:rPr lang="en-US" altLang="en-US" sz="2000" dirty="0" err="1"/>
              <a:t>datapoint</a:t>
            </a:r>
            <a:r>
              <a:rPr lang="en-US" altLang="en-US" sz="2000" dirty="0"/>
              <a:t> finds out which Center it’s closest to.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 dirty="0"/>
              <a:t>Each Center finds the centroid of the points it owns</a:t>
            </a:r>
          </a:p>
        </p:txBody>
      </p:sp>
      <p:sp>
        <p:nvSpPr>
          <p:cNvPr id="599046" name="Oval 6"/>
          <p:cNvSpPr>
            <a:spLocks noChangeArrowheads="1"/>
          </p:cNvSpPr>
          <p:nvPr/>
        </p:nvSpPr>
        <p:spPr bwMode="auto">
          <a:xfrm>
            <a:off x="5873750" y="4867275"/>
            <a:ext cx="71438" cy="6985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47" name="Oval 7"/>
          <p:cNvSpPr>
            <a:spLocks noChangeArrowheads="1"/>
          </p:cNvSpPr>
          <p:nvPr/>
        </p:nvSpPr>
        <p:spPr bwMode="auto">
          <a:xfrm>
            <a:off x="6230938" y="4997450"/>
            <a:ext cx="71437" cy="6985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48" name="Oval 8"/>
          <p:cNvSpPr>
            <a:spLocks noChangeArrowheads="1"/>
          </p:cNvSpPr>
          <p:nvPr/>
        </p:nvSpPr>
        <p:spPr bwMode="auto">
          <a:xfrm>
            <a:off x="6862763" y="4178300"/>
            <a:ext cx="71437" cy="6985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49" name="Oval 9"/>
          <p:cNvSpPr>
            <a:spLocks noChangeArrowheads="1"/>
          </p:cNvSpPr>
          <p:nvPr/>
        </p:nvSpPr>
        <p:spPr bwMode="auto">
          <a:xfrm>
            <a:off x="5991225" y="4371975"/>
            <a:ext cx="71438" cy="6985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50" name="Oval 10"/>
          <p:cNvSpPr>
            <a:spLocks noChangeArrowheads="1"/>
          </p:cNvSpPr>
          <p:nvPr/>
        </p:nvSpPr>
        <p:spPr bwMode="auto">
          <a:xfrm>
            <a:off x="5646738" y="2019300"/>
            <a:ext cx="71437" cy="68263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51" name="Line 11"/>
          <p:cNvSpPr>
            <a:spLocks noChangeShapeType="1"/>
          </p:cNvSpPr>
          <p:nvPr/>
        </p:nvSpPr>
        <p:spPr bwMode="auto">
          <a:xfrm flipH="1">
            <a:off x="6272213" y="1295400"/>
            <a:ext cx="2428875" cy="1970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52" name="Line 12"/>
          <p:cNvSpPr>
            <a:spLocks noChangeShapeType="1"/>
          </p:cNvSpPr>
          <p:nvPr/>
        </p:nvSpPr>
        <p:spPr bwMode="auto">
          <a:xfrm>
            <a:off x="6272213" y="3265488"/>
            <a:ext cx="180975" cy="1268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53" name="Line 13"/>
          <p:cNvSpPr>
            <a:spLocks noChangeShapeType="1"/>
          </p:cNvSpPr>
          <p:nvPr/>
        </p:nvSpPr>
        <p:spPr bwMode="auto">
          <a:xfrm>
            <a:off x="6453188" y="4533900"/>
            <a:ext cx="793750" cy="557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54" name="Line 14"/>
          <p:cNvSpPr>
            <a:spLocks noChangeShapeType="1"/>
          </p:cNvSpPr>
          <p:nvPr/>
        </p:nvSpPr>
        <p:spPr bwMode="auto">
          <a:xfrm flipH="1">
            <a:off x="6076950" y="4533900"/>
            <a:ext cx="376238" cy="155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55" name="Line 15"/>
          <p:cNvSpPr>
            <a:spLocks noChangeShapeType="1"/>
          </p:cNvSpPr>
          <p:nvPr/>
        </p:nvSpPr>
        <p:spPr bwMode="auto">
          <a:xfrm flipH="1" flipV="1">
            <a:off x="3886200" y="4156075"/>
            <a:ext cx="220345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56" name="Line 16"/>
          <p:cNvSpPr>
            <a:spLocks noChangeShapeType="1"/>
          </p:cNvSpPr>
          <p:nvPr/>
        </p:nvSpPr>
        <p:spPr bwMode="auto">
          <a:xfrm flipH="1">
            <a:off x="6043613" y="4689475"/>
            <a:ext cx="46037" cy="968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57" name="Line 17"/>
          <p:cNvSpPr>
            <a:spLocks noChangeShapeType="1"/>
          </p:cNvSpPr>
          <p:nvPr/>
        </p:nvSpPr>
        <p:spPr bwMode="auto">
          <a:xfrm flipH="1">
            <a:off x="3886200" y="3265488"/>
            <a:ext cx="2373313" cy="211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58" name="Oval 18"/>
          <p:cNvSpPr>
            <a:spLocks noChangeAspect="1" noChangeArrowheads="1"/>
          </p:cNvSpPr>
          <p:nvPr/>
        </p:nvSpPr>
        <p:spPr bwMode="auto">
          <a:xfrm>
            <a:off x="6248400" y="1828800"/>
            <a:ext cx="119063" cy="1143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59" name="Oval 19"/>
          <p:cNvSpPr>
            <a:spLocks noChangeAspect="1" noChangeArrowheads="1"/>
          </p:cNvSpPr>
          <p:nvPr/>
        </p:nvSpPr>
        <p:spPr bwMode="auto">
          <a:xfrm>
            <a:off x="6400800" y="5029200"/>
            <a:ext cx="119063" cy="1143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0" name="Oval 20"/>
          <p:cNvSpPr>
            <a:spLocks noChangeAspect="1" noChangeArrowheads="1"/>
          </p:cNvSpPr>
          <p:nvPr/>
        </p:nvSpPr>
        <p:spPr bwMode="auto">
          <a:xfrm>
            <a:off x="4953000" y="4724400"/>
            <a:ext cx="119063" cy="1143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1" name="Oval 21"/>
          <p:cNvSpPr>
            <a:spLocks noChangeAspect="1" noChangeArrowheads="1"/>
          </p:cNvSpPr>
          <p:nvPr/>
        </p:nvSpPr>
        <p:spPr bwMode="auto">
          <a:xfrm>
            <a:off x="5181600" y="4038600"/>
            <a:ext cx="119063" cy="1143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2" name="Oval 22"/>
          <p:cNvSpPr>
            <a:spLocks noChangeAspect="1" noChangeArrowheads="1"/>
          </p:cNvSpPr>
          <p:nvPr/>
        </p:nvSpPr>
        <p:spPr bwMode="auto">
          <a:xfrm>
            <a:off x="7391400" y="3276600"/>
            <a:ext cx="119063" cy="1143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3" name="Freeform 23"/>
          <p:cNvSpPr>
            <a:spLocks/>
          </p:cNvSpPr>
          <p:nvPr/>
        </p:nvSpPr>
        <p:spPr bwMode="auto">
          <a:xfrm>
            <a:off x="5694363" y="1792288"/>
            <a:ext cx="498475" cy="146050"/>
          </a:xfrm>
          <a:custGeom>
            <a:avLst/>
            <a:gdLst>
              <a:gd name="T0" fmla="*/ 0 w 314"/>
              <a:gd name="T1" fmla="*/ 92 h 92"/>
              <a:gd name="T2" fmla="*/ 138 w 314"/>
              <a:gd name="T3" fmla="*/ 0 h 92"/>
              <a:gd name="T4" fmla="*/ 222 w 314"/>
              <a:gd name="T5" fmla="*/ 8 h 92"/>
              <a:gd name="T6" fmla="*/ 314 w 314"/>
              <a:gd name="T7" fmla="*/ 15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4" h="92">
                <a:moveTo>
                  <a:pt x="0" y="92"/>
                </a:moveTo>
                <a:cubicBezTo>
                  <a:pt x="16" y="21"/>
                  <a:pt x="78" y="21"/>
                  <a:pt x="138" y="0"/>
                </a:cubicBezTo>
                <a:cubicBezTo>
                  <a:pt x="166" y="3"/>
                  <a:pt x="194" y="6"/>
                  <a:pt x="222" y="8"/>
                </a:cubicBezTo>
                <a:cubicBezTo>
                  <a:pt x="253" y="11"/>
                  <a:pt x="314" y="15"/>
                  <a:pt x="314" y="15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64" name="Freeform 24"/>
          <p:cNvSpPr>
            <a:spLocks/>
          </p:cNvSpPr>
          <p:nvPr/>
        </p:nvSpPr>
        <p:spPr bwMode="auto">
          <a:xfrm>
            <a:off x="7023100" y="3535363"/>
            <a:ext cx="425450" cy="646112"/>
          </a:xfrm>
          <a:custGeom>
            <a:avLst/>
            <a:gdLst>
              <a:gd name="T0" fmla="*/ 0 w 268"/>
              <a:gd name="T1" fmla="*/ 407 h 407"/>
              <a:gd name="T2" fmla="*/ 123 w 268"/>
              <a:gd name="T3" fmla="*/ 323 h 407"/>
              <a:gd name="T4" fmla="*/ 161 w 268"/>
              <a:gd name="T5" fmla="*/ 284 h 407"/>
              <a:gd name="T6" fmla="*/ 192 w 268"/>
              <a:gd name="T7" fmla="*/ 238 h 407"/>
              <a:gd name="T8" fmla="*/ 253 w 268"/>
              <a:gd name="T9" fmla="*/ 115 h 407"/>
              <a:gd name="T10" fmla="*/ 268 w 268"/>
              <a:gd name="T11" fmla="*/ 0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" h="407">
                <a:moveTo>
                  <a:pt x="0" y="407"/>
                </a:moveTo>
                <a:cubicBezTo>
                  <a:pt x="43" y="379"/>
                  <a:pt x="86" y="360"/>
                  <a:pt x="123" y="323"/>
                </a:cubicBezTo>
                <a:cubicBezTo>
                  <a:pt x="136" y="310"/>
                  <a:pt x="148" y="297"/>
                  <a:pt x="161" y="284"/>
                </a:cubicBezTo>
                <a:cubicBezTo>
                  <a:pt x="174" y="271"/>
                  <a:pt x="192" y="238"/>
                  <a:pt x="192" y="238"/>
                </a:cubicBezTo>
                <a:cubicBezTo>
                  <a:pt x="206" y="193"/>
                  <a:pt x="238" y="159"/>
                  <a:pt x="253" y="115"/>
                </a:cubicBezTo>
                <a:cubicBezTo>
                  <a:pt x="257" y="84"/>
                  <a:pt x="268" y="33"/>
                  <a:pt x="268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65" name="Freeform 25"/>
          <p:cNvSpPr>
            <a:spLocks/>
          </p:cNvSpPr>
          <p:nvPr/>
        </p:nvSpPr>
        <p:spPr bwMode="auto">
          <a:xfrm>
            <a:off x="5386388" y="4160838"/>
            <a:ext cx="600075" cy="155575"/>
          </a:xfrm>
          <a:custGeom>
            <a:avLst/>
            <a:gdLst>
              <a:gd name="T0" fmla="*/ 378 w 378"/>
              <a:gd name="T1" fmla="*/ 98 h 98"/>
              <a:gd name="T2" fmla="*/ 71 w 378"/>
              <a:gd name="T3" fmla="*/ 21 h 98"/>
              <a:gd name="T4" fmla="*/ 25 w 378"/>
              <a:gd name="T5" fmla="*/ 6 h 98"/>
              <a:gd name="T6" fmla="*/ 2 w 378"/>
              <a:gd name="T7" fmla="*/ 13 h 98"/>
              <a:gd name="T8" fmla="*/ 9 w 378"/>
              <a:gd name="T9" fmla="*/ 1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8" h="98">
                <a:moveTo>
                  <a:pt x="378" y="98"/>
                </a:moveTo>
                <a:cubicBezTo>
                  <a:pt x="314" y="0"/>
                  <a:pt x="172" y="27"/>
                  <a:pt x="71" y="21"/>
                </a:cubicBezTo>
                <a:cubicBezTo>
                  <a:pt x="68" y="20"/>
                  <a:pt x="29" y="6"/>
                  <a:pt x="25" y="6"/>
                </a:cubicBezTo>
                <a:cubicBezTo>
                  <a:pt x="17" y="6"/>
                  <a:pt x="9" y="10"/>
                  <a:pt x="2" y="13"/>
                </a:cubicBezTo>
                <a:cubicBezTo>
                  <a:pt x="0" y="14"/>
                  <a:pt x="7" y="13"/>
                  <a:pt x="9" y="13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66" name="Freeform 26"/>
          <p:cNvSpPr>
            <a:spLocks/>
          </p:cNvSpPr>
          <p:nvPr/>
        </p:nvSpPr>
        <p:spPr bwMode="auto">
          <a:xfrm>
            <a:off x="5205413" y="4840288"/>
            <a:ext cx="635000" cy="219075"/>
          </a:xfrm>
          <a:custGeom>
            <a:avLst/>
            <a:gdLst>
              <a:gd name="T0" fmla="*/ 400 w 400"/>
              <a:gd name="T1" fmla="*/ 107 h 138"/>
              <a:gd name="T2" fmla="*/ 323 w 400"/>
              <a:gd name="T3" fmla="*/ 138 h 138"/>
              <a:gd name="T4" fmla="*/ 200 w 400"/>
              <a:gd name="T5" fmla="*/ 131 h 138"/>
              <a:gd name="T6" fmla="*/ 39 w 400"/>
              <a:gd name="T7" fmla="*/ 23 h 138"/>
              <a:gd name="T8" fmla="*/ 23 w 400"/>
              <a:gd name="T9" fmla="*/ 8 h 138"/>
              <a:gd name="T10" fmla="*/ 0 w 400"/>
              <a:gd name="T11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0" h="138">
                <a:moveTo>
                  <a:pt x="400" y="107"/>
                </a:moveTo>
                <a:cubicBezTo>
                  <a:pt x="374" y="125"/>
                  <a:pt x="355" y="131"/>
                  <a:pt x="323" y="138"/>
                </a:cubicBezTo>
                <a:cubicBezTo>
                  <a:pt x="282" y="136"/>
                  <a:pt x="241" y="137"/>
                  <a:pt x="200" y="131"/>
                </a:cubicBezTo>
                <a:cubicBezTo>
                  <a:pt x="151" y="124"/>
                  <a:pt x="101" y="44"/>
                  <a:pt x="39" y="23"/>
                </a:cubicBezTo>
                <a:cubicBezTo>
                  <a:pt x="34" y="18"/>
                  <a:pt x="29" y="12"/>
                  <a:pt x="23" y="8"/>
                </a:cubicBezTo>
                <a:cubicBezTo>
                  <a:pt x="16" y="4"/>
                  <a:pt x="0" y="0"/>
                  <a:pt x="0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9067" name="Freeform 27"/>
          <p:cNvSpPr>
            <a:spLocks/>
          </p:cNvSpPr>
          <p:nvPr/>
        </p:nvSpPr>
        <p:spPr bwMode="auto">
          <a:xfrm>
            <a:off x="6138863" y="5145088"/>
            <a:ext cx="303212" cy="268287"/>
          </a:xfrm>
          <a:custGeom>
            <a:avLst/>
            <a:gdLst>
              <a:gd name="T0" fmla="*/ 50 w 191"/>
              <a:gd name="T1" fmla="*/ 0 h 169"/>
              <a:gd name="T2" fmla="*/ 50 w 191"/>
              <a:gd name="T3" fmla="*/ 169 h 169"/>
              <a:gd name="T4" fmla="*/ 134 w 191"/>
              <a:gd name="T5" fmla="*/ 161 h 169"/>
              <a:gd name="T6" fmla="*/ 180 w 191"/>
              <a:gd name="T7" fmla="*/ 84 h 169"/>
              <a:gd name="T8" fmla="*/ 188 w 191"/>
              <a:gd name="T9" fmla="*/ 3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169">
                <a:moveTo>
                  <a:pt x="50" y="0"/>
                </a:moveTo>
                <a:cubicBezTo>
                  <a:pt x="24" y="51"/>
                  <a:pt x="0" y="122"/>
                  <a:pt x="50" y="169"/>
                </a:cubicBezTo>
                <a:cubicBezTo>
                  <a:pt x="78" y="166"/>
                  <a:pt x="107" y="167"/>
                  <a:pt x="134" y="161"/>
                </a:cubicBezTo>
                <a:cubicBezTo>
                  <a:pt x="157" y="156"/>
                  <a:pt x="164" y="101"/>
                  <a:pt x="180" y="84"/>
                </a:cubicBezTo>
                <a:cubicBezTo>
                  <a:pt x="191" y="54"/>
                  <a:pt x="188" y="69"/>
                  <a:pt x="188" y="3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33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2001, 2004, Andrew W. Moore</a:t>
            </a:r>
          </a:p>
        </p:txBody>
      </p:sp>
      <p:pic>
        <p:nvPicPr>
          <p:cNvPr id="600066" name="Picture 2" descr="km-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"/>
            <a:ext cx="5965825" cy="614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0067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2590800" cy="6858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K-means</a:t>
            </a:r>
          </a:p>
        </p:txBody>
      </p:sp>
      <p:sp>
        <p:nvSpPr>
          <p:cNvPr id="600068" name="Text Box 4"/>
          <p:cNvSpPr txBox="1">
            <a:spLocks noChangeArrowheads="1"/>
          </p:cNvSpPr>
          <p:nvPr/>
        </p:nvSpPr>
        <p:spPr bwMode="auto">
          <a:xfrm>
            <a:off x="152400" y="762000"/>
            <a:ext cx="2971800" cy="542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74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546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117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689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1464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6036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0608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5180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Ask user how many clusters they’d like. </a:t>
            </a:r>
            <a:r>
              <a:rPr lang="en-US" altLang="en-US" sz="2000" i="1">
                <a:solidFill>
                  <a:srgbClr val="008000"/>
                </a:solidFill>
              </a:rPr>
              <a:t>(e.g. k=5) </a:t>
            </a:r>
            <a:endParaRPr lang="en-US" altLang="en-US" sz="2000"/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Randomly guess k cluster Center locations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Each datapoint finds out which Center it’s closest to.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Each Center finds the centroid of the points it owns…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…and jumps there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…Repeat until terminated!</a:t>
            </a:r>
          </a:p>
        </p:txBody>
      </p:sp>
      <p:sp>
        <p:nvSpPr>
          <p:cNvPr id="600081" name="Oval 17"/>
          <p:cNvSpPr>
            <a:spLocks noChangeAspect="1" noChangeArrowheads="1"/>
          </p:cNvSpPr>
          <p:nvPr/>
        </p:nvSpPr>
        <p:spPr bwMode="auto">
          <a:xfrm>
            <a:off x="6248400" y="1828800"/>
            <a:ext cx="82550" cy="7937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2" name="Oval 18"/>
          <p:cNvSpPr>
            <a:spLocks noChangeAspect="1" noChangeArrowheads="1"/>
          </p:cNvSpPr>
          <p:nvPr/>
        </p:nvSpPr>
        <p:spPr bwMode="auto">
          <a:xfrm>
            <a:off x="6400800" y="5029200"/>
            <a:ext cx="82550" cy="7937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3" name="Oval 19"/>
          <p:cNvSpPr>
            <a:spLocks noChangeAspect="1" noChangeArrowheads="1"/>
          </p:cNvSpPr>
          <p:nvPr/>
        </p:nvSpPr>
        <p:spPr bwMode="auto">
          <a:xfrm>
            <a:off x="4953000" y="4724400"/>
            <a:ext cx="82550" cy="7937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4" name="Oval 20"/>
          <p:cNvSpPr>
            <a:spLocks noChangeAspect="1" noChangeArrowheads="1"/>
          </p:cNvSpPr>
          <p:nvPr/>
        </p:nvSpPr>
        <p:spPr bwMode="auto">
          <a:xfrm>
            <a:off x="5181600" y="4038600"/>
            <a:ext cx="82550" cy="7937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5" name="Oval 21"/>
          <p:cNvSpPr>
            <a:spLocks noChangeAspect="1" noChangeArrowheads="1"/>
          </p:cNvSpPr>
          <p:nvPr/>
        </p:nvSpPr>
        <p:spPr bwMode="auto">
          <a:xfrm>
            <a:off x="7391400" y="3276600"/>
            <a:ext cx="82550" cy="79375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6" name="Freeform 22"/>
          <p:cNvSpPr>
            <a:spLocks/>
          </p:cNvSpPr>
          <p:nvPr/>
        </p:nvSpPr>
        <p:spPr bwMode="auto">
          <a:xfrm>
            <a:off x="5694363" y="1792288"/>
            <a:ext cx="498475" cy="146050"/>
          </a:xfrm>
          <a:custGeom>
            <a:avLst/>
            <a:gdLst>
              <a:gd name="T0" fmla="*/ 0 w 314"/>
              <a:gd name="T1" fmla="*/ 92 h 92"/>
              <a:gd name="T2" fmla="*/ 138 w 314"/>
              <a:gd name="T3" fmla="*/ 0 h 92"/>
              <a:gd name="T4" fmla="*/ 222 w 314"/>
              <a:gd name="T5" fmla="*/ 8 h 92"/>
              <a:gd name="T6" fmla="*/ 314 w 314"/>
              <a:gd name="T7" fmla="*/ 15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4" h="92">
                <a:moveTo>
                  <a:pt x="0" y="92"/>
                </a:moveTo>
                <a:cubicBezTo>
                  <a:pt x="16" y="21"/>
                  <a:pt x="78" y="21"/>
                  <a:pt x="138" y="0"/>
                </a:cubicBezTo>
                <a:cubicBezTo>
                  <a:pt x="166" y="3"/>
                  <a:pt x="194" y="6"/>
                  <a:pt x="222" y="8"/>
                </a:cubicBezTo>
                <a:cubicBezTo>
                  <a:pt x="253" y="11"/>
                  <a:pt x="314" y="15"/>
                  <a:pt x="314" y="15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087" name="Freeform 23"/>
          <p:cNvSpPr>
            <a:spLocks/>
          </p:cNvSpPr>
          <p:nvPr/>
        </p:nvSpPr>
        <p:spPr bwMode="auto">
          <a:xfrm>
            <a:off x="7023100" y="3535363"/>
            <a:ext cx="425450" cy="646112"/>
          </a:xfrm>
          <a:custGeom>
            <a:avLst/>
            <a:gdLst>
              <a:gd name="T0" fmla="*/ 0 w 268"/>
              <a:gd name="T1" fmla="*/ 407 h 407"/>
              <a:gd name="T2" fmla="*/ 123 w 268"/>
              <a:gd name="T3" fmla="*/ 323 h 407"/>
              <a:gd name="T4" fmla="*/ 161 w 268"/>
              <a:gd name="T5" fmla="*/ 284 h 407"/>
              <a:gd name="T6" fmla="*/ 192 w 268"/>
              <a:gd name="T7" fmla="*/ 238 h 407"/>
              <a:gd name="T8" fmla="*/ 253 w 268"/>
              <a:gd name="T9" fmla="*/ 115 h 407"/>
              <a:gd name="T10" fmla="*/ 268 w 268"/>
              <a:gd name="T11" fmla="*/ 0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" h="407">
                <a:moveTo>
                  <a:pt x="0" y="407"/>
                </a:moveTo>
                <a:cubicBezTo>
                  <a:pt x="43" y="379"/>
                  <a:pt x="86" y="360"/>
                  <a:pt x="123" y="323"/>
                </a:cubicBezTo>
                <a:cubicBezTo>
                  <a:pt x="136" y="310"/>
                  <a:pt x="148" y="297"/>
                  <a:pt x="161" y="284"/>
                </a:cubicBezTo>
                <a:cubicBezTo>
                  <a:pt x="174" y="271"/>
                  <a:pt x="192" y="238"/>
                  <a:pt x="192" y="238"/>
                </a:cubicBezTo>
                <a:cubicBezTo>
                  <a:pt x="206" y="193"/>
                  <a:pt x="238" y="159"/>
                  <a:pt x="253" y="115"/>
                </a:cubicBezTo>
                <a:cubicBezTo>
                  <a:pt x="257" y="84"/>
                  <a:pt x="268" y="33"/>
                  <a:pt x="268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088" name="Freeform 24"/>
          <p:cNvSpPr>
            <a:spLocks/>
          </p:cNvSpPr>
          <p:nvPr/>
        </p:nvSpPr>
        <p:spPr bwMode="auto">
          <a:xfrm>
            <a:off x="5386388" y="4160838"/>
            <a:ext cx="600075" cy="155575"/>
          </a:xfrm>
          <a:custGeom>
            <a:avLst/>
            <a:gdLst>
              <a:gd name="T0" fmla="*/ 378 w 378"/>
              <a:gd name="T1" fmla="*/ 98 h 98"/>
              <a:gd name="T2" fmla="*/ 71 w 378"/>
              <a:gd name="T3" fmla="*/ 21 h 98"/>
              <a:gd name="T4" fmla="*/ 25 w 378"/>
              <a:gd name="T5" fmla="*/ 6 h 98"/>
              <a:gd name="T6" fmla="*/ 2 w 378"/>
              <a:gd name="T7" fmla="*/ 13 h 98"/>
              <a:gd name="T8" fmla="*/ 9 w 378"/>
              <a:gd name="T9" fmla="*/ 1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8" h="98">
                <a:moveTo>
                  <a:pt x="378" y="98"/>
                </a:moveTo>
                <a:cubicBezTo>
                  <a:pt x="314" y="0"/>
                  <a:pt x="172" y="27"/>
                  <a:pt x="71" y="21"/>
                </a:cubicBezTo>
                <a:cubicBezTo>
                  <a:pt x="68" y="20"/>
                  <a:pt x="29" y="6"/>
                  <a:pt x="25" y="6"/>
                </a:cubicBezTo>
                <a:cubicBezTo>
                  <a:pt x="17" y="6"/>
                  <a:pt x="9" y="10"/>
                  <a:pt x="2" y="13"/>
                </a:cubicBezTo>
                <a:cubicBezTo>
                  <a:pt x="0" y="14"/>
                  <a:pt x="7" y="13"/>
                  <a:pt x="9" y="13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089" name="Freeform 25"/>
          <p:cNvSpPr>
            <a:spLocks/>
          </p:cNvSpPr>
          <p:nvPr/>
        </p:nvSpPr>
        <p:spPr bwMode="auto">
          <a:xfrm>
            <a:off x="5205413" y="4840288"/>
            <a:ext cx="635000" cy="219075"/>
          </a:xfrm>
          <a:custGeom>
            <a:avLst/>
            <a:gdLst>
              <a:gd name="T0" fmla="*/ 400 w 400"/>
              <a:gd name="T1" fmla="*/ 107 h 138"/>
              <a:gd name="T2" fmla="*/ 323 w 400"/>
              <a:gd name="T3" fmla="*/ 138 h 138"/>
              <a:gd name="T4" fmla="*/ 200 w 400"/>
              <a:gd name="T5" fmla="*/ 131 h 138"/>
              <a:gd name="T6" fmla="*/ 39 w 400"/>
              <a:gd name="T7" fmla="*/ 23 h 138"/>
              <a:gd name="T8" fmla="*/ 23 w 400"/>
              <a:gd name="T9" fmla="*/ 8 h 138"/>
              <a:gd name="T10" fmla="*/ 0 w 400"/>
              <a:gd name="T11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0" h="138">
                <a:moveTo>
                  <a:pt x="400" y="107"/>
                </a:moveTo>
                <a:cubicBezTo>
                  <a:pt x="374" y="125"/>
                  <a:pt x="355" y="131"/>
                  <a:pt x="323" y="138"/>
                </a:cubicBezTo>
                <a:cubicBezTo>
                  <a:pt x="282" y="136"/>
                  <a:pt x="241" y="137"/>
                  <a:pt x="200" y="131"/>
                </a:cubicBezTo>
                <a:cubicBezTo>
                  <a:pt x="151" y="124"/>
                  <a:pt x="101" y="44"/>
                  <a:pt x="39" y="23"/>
                </a:cubicBezTo>
                <a:cubicBezTo>
                  <a:pt x="34" y="18"/>
                  <a:pt x="29" y="12"/>
                  <a:pt x="23" y="8"/>
                </a:cubicBezTo>
                <a:cubicBezTo>
                  <a:pt x="16" y="4"/>
                  <a:pt x="0" y="0"/>
                  <a:pt x="0" y="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090" name="Freeform 26"/>
          <p:cNvSpPr>
            <a:spLocks/>
          </p:cNvSpPr>
          <p:nvPr/>
        </p:nvSpPr>
        <p:spPr bwMode="auto">
          <a:xfrm>
            <a:off x="6138863" y="5145088"/>
            <a:ext cx="303212" cy="268287"/>
          </a:xfrm>
          <a:custGeom>
            <a:avLst/>
            <a:gdLst>
              <a:gd name="T0" fmla="*/ 50 w 191"/>
              <a:gd name="T1" fmla="*/ 0 h 169"/>
              <a:gd name="T2" fmla="*/ 50 w 191"/>
              <a:gd name="T3" fmla="*/ 169 h 169"/>
              <a:gd name="T4" fmla="*/ 134 w 191"/>
              <a:gd name="T5" fmla="*/ 161 h 169"/>
              <a:gd name="T6" fmla="*/ 180 w 191"/>
              <a:gd name="T7" fmla="*/ 84 h 169"/>
              <a:gd name="T8" fmla="*/ 188 w 191"/>
              <a:gd name="T9" fmla="*/ 38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169">
                <a:moveTo>
                  <a:pt x="50" y="0"/>
                </a:moveTo>
                <a:cubicBezTo>
                  <a:pt x="24" y="51"/>
                  <a:pt x="0" y="122"/>
                  <a:pt x="50" y="169"/>
                </a:cubicBezTo>
                <a:cubicBezTo>
                  <a:pt x="78" y="166"/>
                  <a:pt x="107" y="167"/>
                  <a:pt x="134" y="161"/>
                </a:cubicBezTo>
                <a:cubicBezTo>
                  <a:pt x="157" y="156"/>
                  <a:pt x="164" y="101"/>
                  <a:pt x="180" y="84"/>
                </a:cubicBezTo>
                <a:cubicBezTo>
                  <a:pt x="191" y="54"/>
                  <a:pt x="188" y="69"/>
                  <a:pt x="188" y="38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71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an example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9" name="Oval 11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0" name="Oval 12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1" name="Oval 13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2" name="Oval 14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3" name="Oval 15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68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Initialize centers randomly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3048000" y="35052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5943600" y="35052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10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3048000" y="35052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9" name="Rectangle 17"/>
          <p:cNvSpPr>
            <a:spLocks noChangeArrowheads="1"/>
          </p:cNvSpPr>
          <p:nvPr/>
        </p:nvSpPr>
        <p:spPr bwMode="auto">
          <a:xfrm>
            <a:off x="5943600" y="35052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8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What we will cover this week</a:t>
            </a:r>
          </a:p>
        </p:txBody>
      </p:sp>
      <p:sp>
        <p:nvSpPr>
          <p:cNvPr id="25609" name="Rectangle 9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Decision trees</a:t>
            </a:r>
          </a:p>
          <a:p>
            <a:pPr>
              <a:defRPr/>
            </a:pPr>
            <a:r>
              <a:rPr lang="en-US" dirty="0"/>
              <a:t>ID3 algorithm</a:t>
            </a:r>
          </a:p>
          <a:p>
            <a:pPr>
              <a:defRPr/>
            </a:pPr>
            <a:r>
              <a:rPr lang="en-US" dirty="0"/>
              <a:t>CART algorithm</a:t>
            </a:r>
          </a:p>
          <a:p>
            <a:pPr>
              <a:defRPr/>
            </a:pPr>
            <a:r>
              <a:rPr lang="en-US" dirty="0"/>
              <a:t>Entropy</a:t>
            </a:r>
          </a:p>
          <a:p>
            <a:pPr marL="457200" lvl="1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01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readjust centers</a:t>
            </a:r>
          </a:p>
        </p:txBody>
      </p:sp>
      <p:sp>
        <p:nvSpPr>
          <p:cNvPr id="5427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22098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44958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65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8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0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22098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44958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28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readjust centers</a:t>
            </a:r>
          </a:p>
        </p:txBody>
      </p:sp>
      <p:sp>
        <p:nvSpPr>
          <p:cNvPr id="56323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2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3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4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21336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4419600" y="3048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89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5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6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8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21336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4419600" y="3048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09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readjust centers</a:t>
            </a:r>
          </a:p>
        </p:txBody>
      </p:sp>
      <p:sp>
        <p:nvSpPr>
          <p:cNvPr id="5939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1752600" y="4724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40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0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3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4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5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6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7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8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9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0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1752600" y="4724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2971800" y="5867400"/>
            <a:ext cx="510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No changes:  Done</a:t>
            </a:r>
          </a:p>
        </p:txBody>
      </p:sp>
    </p:spTree>
    <p:extLst>
      <p:ext uri="{BB962C8B-B14F-4D97-AF65-F5344CB8AC3E}">
        <p14:creationId xmlns:p14="http://schemas.microsoft.com/office/powerpoint/2010/main" val="833374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53400" cy="1295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Iterate:</a:t>
            </a:r>
          </a:p>
          <a:p>
            <a:pPr lvl="1"/>
            <a:r>
              <a:rPr lang="en-US" sz="2000" b="1" dirty="0">
                <a:solidFill>
                  <a:srgbClr val="0000FF"/>
                </a:solidFill>
              </a:rPr>
              <a:t>Assign each data point to closest center</a:t>
            </a:r>
          </a:p>
          <a:p>
            <a:pPr lvl="1" eaLnBrk="1" hangingPunct="1"/>
            <a:r>
              <a:rPr lang="en-US" sz="2000" dirty="0"/>
              <a:t>Recalculate centers as the mean of the points in a 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524000" y="5562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219200" y="495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9812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3152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962400" y="3200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953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40386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9718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73914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9436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524000" y="5334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324600" y="4572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048000" y="3962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029200" y="32766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943600" y="39624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27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sz="2000" b="1" dirty="0">
                <a:solidFill>
                  <a:srgbClr val="0000FF"/>
                </a:solidFill>
              </a:rPr>
              <a:t>Assign each data point to closest center</a:t>
            </a:r>
          </a:p>
          <a:p>
            <a:pPr lvl="1" eaLnBrk="1" hangingPunct="1"/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/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/>
            <a:endParaRPr lang="en-US" sz="2000" b="1" dirty="0">
              <a:solidFill>
                <a:srgbClr val="0000FF"/>
              </a:solidFill>
            </a:endParaRPr>
          </a:p>
          <a:p>
            <a:pPr lvl="1" eaLnBrk="1" hangingPunct="1"/>
            <a:r>
              <a:rPr lang="en-US" sz="2000" dirty="0"/>
              <a:t>Recalculate centers as the mean of the points in a cluster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2438400"/>
            <a:ext cx="47612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over each point:</a:t>
            </a:r>
          </a:p>
          <a:p>
            <a:r>
              <a:rPr lang="en-US" sz="2000" dirty="0"/>
              <a:t>	- get </a:t>
            </a:r>
            <a:r>
              <a:rPr lang="en-US" sz="2000" b="1" dirty="0">
                <a:solidFill>
                  <a:srgbClr val="FF0000"/>
                </a:solidFill>
              </a:rPr>
              <a:t>distance</a:t>
            </a:r>
            <a:r>
              <a:rPr lang="en-US" sz="2000" dirty="0"/>
              <a:t> to each cluster center</a:t>
            </a:r>
          </a:p>
          <a:p>
            <a:r>
              <a:rPr lang="en-US" sz="2000" dirty="0"/>
              <a:t>	- assign to closest center</a:t>
            </a:r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1371600" y="5849567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1066800" y="5239967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1828800" y="4935167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7162800" y="4630367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3810000" y="4020767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4800600" y="4096967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9"/>
          <p:cNvSpPr>
            <a:spLocks noChangeArrowheads="1"/>
          </p:cNvSpPr>
          <p:nvPr/>
        </p:nvSpPr>
        <p:spPr bwMode="auto">
          <a:xfrm>
            <a:off x="3886200" y="4782767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2819400" y="4782767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11"/>
          <p:cNvSpPr>
            <a:spLocks noChangeArrowheads="1"/>
          </p:cNvSpPr>
          <p:nvPr/>
        </p:nvSpPr>
        <p:spPr bwMode="auto">
          <a:xfrm>
            <a:off x="7239000" y="5468567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12"/>
          <p:cNvSpPr>
            <a:spLocks noChangeArrowheads="1"/>
          </p:cNvSpPr>
          <p:nvPr/>
        </p:nvSpPr>
        <p:spPr bwMode="auto">
          <a:xfrm>
            <a:off x="5791200" y="4782767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1371600" y="5620967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14"/>
          <p:cNvSpPr>
            <a:spLocks noChangeArrowheads="1"/>
          </p:cNvSpPr>
          <p:nvPr/>
        </p:nvSpPr>
        <p:spPr bwMode="auto">
          <a:xfrm>
            <a:off x="6172200" y="5392367"/>
            <a:ext cx="304800" cy="3048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2895600" y="4782767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4876800" y="4096967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5791200" y="4782767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" name="Straight Connector 20"/>
          <p:cNvCxnSpPr>
            <a:stCxn id="28" idx="7"/>
            <a:endCxn id="35" idx="2"/>
          </p:cNvCxnSpPr>
          <p:nvPr/>
        </p:nvCxnSpPr>
        <p:spPr bwMode="auto">
          <a:xfrm flipV="1">
            <a:off x="4146363" y="4325567"/>
            <a:ext cx="844737" cy="501837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28" idx="6"/>
            <a:endCxn id="36" idx="1"/>
          </p:cNvCxnSpPr>
          <p:nvPr/>
        </p:nvCxnSpPr>
        <p:spPr bwMode="auto">
          <a:xfrm flipV="1">
            <a:off x="4191000" y="4897067"/>
            <a:ext cx="1600200" cy="38100"/>
          </a:xfrm>
          <a:prstGeom prst="line">
            <a:avLst/>
          </a:prstGeom>
          <a:noFill/>
          <a:ln w="38100" cap="flat" cmpd="sng" algn="ctr">
            <a:solidFill>
              <a:srgbClr val="66006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34" idx="3"/>
            <a:endCxn id="28" idx="2"/>
          </p:cNvCxnSpPr>
          <p:nvPr/>
        </p:nvCxnSpPr>
        <p:spPr bwMode="auto">
          <a:xfrm>
            <a:off x="3124200" y="4897067"/>
            <a:ext cx="762000" cy="381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218332" y="5786735"/>
            <a:ext cx="3324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Which distance measure?</a:t>
            </a:r>
          </a:p>
        </p:txBody>
      </p:sp>
    </p:spTree>
    <p:extLst>
      <p:ext uri="{BB962C8B-B14F-4D97-AF65-F5344CB8AC3E}">
        <p14:creationId xmlns:p14="http://schemas.microsoft.com/office/powerpoint/2010/main" val="3134113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2057400" cy="533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Euclidean: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19200" y="2743200"/>
          <a:ext cx="387831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62100" imgH="368300" progId="Equation.3">
                  <p:embed/>
                </p:oleObj>
              </mc:Choice>
              <mc:Fallback>
                <p:oleObj name="Equation" r:id="rId2" imgW="1562100" imgH="3683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9200" y="2743200"/>
                        <a:ext cx="3878317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8683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1524000"/>
          </a:xfrm>
        </p:spPr>
        <p:txBody>
          <a:bodyPr>
            <a:normAutofit fontScale="92500"/>
          </a:bodyPr>
          <a:lstStyle/>
          <a:p>
            <a:pPr marL="0" indent="0" eaLnBrk="1" hangingPunct="1"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dirty="0"/>
              <a:t>Assign/cluster each example to closest center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</a:rPr>
              <a:t>Recalculate centers as the mean of the points in a 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447800" y="5715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143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905000" y="48006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239000" y="39624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886200" y="33528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876800" y="34290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3962400" y="41148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2895600" y="4114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7315200" y="48006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8674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447800" y="5486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248400" y="47244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23681" y="5647299"/>
            <a:ext cx="4526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Where are the cluster centers?</a:t>
            </a:r>
          </a:p>
        </p:txBody>
      </p:sp>
    </p:spTree>
    <p:extLst>
      <p:ext uri="{BB962C8B-B14F-4D97-AF65-F5344CB8AC3E}">
        <p14:creationId xmlns:p14="http://schemas.microsoft.com/office/powerpoint/2010/main" val="1235577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42419" y="2566676"/>
            <a:ext cx="2115389" cy="6337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1077559" y="-48471"/>
            <a:ext cx="8229600" cy="1143000"/>
          </a:xfrm>
        </p:spPr>
        <p:txBody>
          <a:bodyPr/>
          <a:lstStyle/>
          <a:p>
            <a:r>
              <a:rPr lang="en-US" dirty="0"/>
              <a:t>The Data Science Process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76399" y="4576493"/>
            <a:ext cx="2849569" cy="447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Formatting, Cleaning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50095" y="5543368"/>
            <a:ext cx="818667" cy="552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Data</a:t>
            </a:r>
          </a:p>
        </p:txBody>
      </p:sp>
      <p:sp>
        <p:nvSpPr>
          <p:cNvPr id="28" name="Up Arrow 27"/>
          <p:cNvSpPr/>
          <p:nvPr/>
        </p:nvSpPr>
        <p:spPr>
          <a:xfrm>
            <a:off x="2800114" y="5032566"/>
            <a:ext cx="376148" cy="5108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701159" y="3609618"/>
            <a:ext cx="2631330" cy="447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31" name="Up Arrow 30"/>
          <p:cNvSpPr/>
          <p:nvPr/>
        </p:nvSpPr>
        <p:spPr>
          <a:xfrm>
            <a:off x="2800114" y="4065691"/>
            <a:ext cx="376148" cy="5108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 Arrow 33"/>
          <p:cNvSpPr/>
          <p:nvPr/>
        </p:nvSpPr>
        <p:spPr>
          <a:xfrm>
            <a:off x="2740971" y="3109374"/>
            <a:ext cx="376148" cy="5108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525968" y="4574433"/>
            <a:ext cx="2290053" cy="447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 integration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847011" y="2666175"/>
            <a:ext cx="1919564" cy="447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 analysis</a:t>
            </a:r>
          </a:p>
        </p:txBody>
      </p:sp>
      <p:sp>
        <p:nvSpPr>
          <p:cNvPr id="41" name="Left Arrow 40"/>
          <p:cNvSpPr/>
          <p:nvPr/>
        </p:nvSpPr>
        <p:spPr>
          <a:xfrm>
            <a:off x="3766575" y="5562496"/>
            <a:ext cx="759394" cy="4143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87979" y="1654912"/>
            <a:ext cx="2842461" cy="447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 Visualization</a:t>
            </a:r>
          </a:p>
        </p:txBody>
      </p:sp>
      <p:sp>
        <p:nvSpPr>
          <p:cNvPr id="44" name="Up Arrow 43"/>
          <p:cNvSpPr/>
          <p:nvPr/>
        </p:nvSpPr>
        <p:spPr>
          <a:xfrm>
            <a:off x="2721136" y="2132074"/>
            <a:ext cx="376148" cy="5108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erson looking at visualization results" title="Person looking at visualization resul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618" y="1144351"/>
            <a:ext cx="529140" cy="59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Magnetic Disk 1"/>
          <p:cNvSpPr/>
          <p:nvPr/>
        </p:nvSpPr>
        <p:spPr>
          <a:xfrm>
            <a:off x="2133600" y="5562496"/>
            <a:ext cx="1632975" cy="6859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2140704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1524000"/>
          </a:xfrm>
        </p:spPr>
        <p:txBody>
          <a:bodyPr>
            <a:normAutofit fontScale="92500"/>
          </a:bodyPr>
          <a:lstStyle/>
          <a:p>
            <a:pPr marL="0" indent="0" eaLnBrk="1" hangingPunct="1">
              <a:buNone/>
            </a:pPr>
            <a:r>
              <a:rPr lang="en-US" sz="2400" dirty="0"/>
              <a:t>Iterate:</a:t>
            </a:r>
          </a:p>
          <a:p>
            <a:pPr lvl="1" eaLnBrk="1" hangingPunct="1"/>
            <a:r>
              <a:rPr lang="en-US" dirty="0"/>
              <a:t>Assign/cluster each example to closest center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</a:rPr>
              <a:t>Recalculate centers as the mean of the points in a cluster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685800" y="5486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81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143000" y="4572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1600200" y="4114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685800" y="5257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066800" y="48768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743200" y="3276600"/>
            <a:ext cx="5143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of the points in the cluster:</a:t>
            </a:r>
          </a:p>
        </p:txBody>
      </p:sp>
      <p:graphicFrame>
        <p:nvGraphicFramePr>
          <p:cNvPr id="23" name="Object 2"/>
          <p:cNvGraphicFramePr>
            <a:graphicFrameLocks noChangeAspect="1"/>
          </p:cNvGraphicFramePr>
          <p:nvPr/>
        </p:nvGraphicFramePr>
        <p:xfrm>
          <a:off x="3276600" y="3886200"/>
          <a:ext cx="2347913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3300" imgH="431800" progId="Equation.3">
                  <p:embed/>
                </p:oleObj>
              </mc:Choice>
              <mc:Fallback>
                <p:oleObj name="Equation" r:id="rId2" imgW="1003300" imgH="431800" progId="Equation.3">
                  <p:embed/>
                  <p:pic>
                    <p:nvPicPr>
                      <p:cNvPr id="2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86200"/>
                        <a:ext cx="2347913" cy="1011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4637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K-means convergence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2800" dirty="0"/>
              <a:t>When do we stop the algorithm?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A fixed number of iterations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partitions unchanged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Cluster centers don’t change</a:t>
            </a:r>
          </a:p>
          <a:p>
            <a:pPr marL="0" indent="0" eaLnBrk="1" hangingPunct="1">
              <a:buNone/>
            </a:pPr>
            <a:endParaRPr lang="en-US" sz="2800" dirty="0"/>
          </a:p>
          <a:p>
            <a:pPr marL="0" indent="0" eaLnBrk="1" hangingPunct="1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5025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loss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734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K-means tries to minimize what is called the </a:t>
            </a:r>
            <a:r>
              <a:rPr lang="en-US" i="1" dirty="0">
                <a:solidFill>
                  <a:srgbClr val="C00000"/>
                </a:solidFill>
              </a:rPr>
              <a:t>k-means loss function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474956" y="2993854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49600" imgH="457200" progId="Equation.3">
                  <p:embed/>
                </p:oleObj>
              </mc:Choice>
              <mc:Fallback>
                <p:oleObj name="Equation" r:id="rId2" imgW="3149600" imgH="457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4956" y="2993854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2648" y="4224420"/>
            <a:ext cx="71387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that is, the sum of the squared distances from each point to the associated cluster center </a:t>
            </a:r>
          </a:p>
        </p:txBody>
      </p:sp>
    </p:spTree>
    <p:extLst>
      <p:ext uri="{BB962C8B-B14F-4D97-AF65-F5344CB8AC3E}">
        <p14:creationId xmlns:p14="http://schemas.microsoft.com/office/powerpoint/2010/main" val="1031549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k-means loss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127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/>
              <a:t>Iterate:</a:t>
            </a:r>
          </a:p>
          <a:p>
            <a:pPr marL="457200" lvl="1" indent="0" eaLnBrk="1" hangingPunct="1">
              <a:buNone/>
            </a:pPr>
            <a:r>
              <a:rPr lang="en-US" sz="2000" dirty="0"/>
              <a:t>1. Assign/cluster each example to closest center</a:t>
            </a:r>
            <a:endParaRPr lang="en-US" sz="2000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</a:pPr>
            <a:r>
              <a:rPr lang="en-US" sz="2000" dirty="0">
                <a:solidFill>
                  <a:srgbClr val="000000"/>
                </a:solidFill>
              </a:rPr>
              <a:t>2. </a:t>
            </a:r>
            <a:r>
              <a:rPr lang="en-US" sz="2000" dirty="0"/>
              <a:t>Recalculate centers as the mean of the points in a cluster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7365" y="3048000"/>
            <a:ext cx="85922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74956" y="3207749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49600" imgH="457200" progId="Equation.3">
                  <p:embed/>
                </p:oleObj>
              </mc:Choice>
              <mc:Fallback>
                <p:oleObj name="Equation" r:id="rId2" imgW="3149600" imgH="4572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4956" y="3207749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3" y="4104852"/>
            <a:ext cx="75397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Each step of k-means moves towards reducing this loss function</a:t>
            </a:r>
          </a:p>
          <a:p>
            <a:r>
              <a:rPr lang="en-US" sz="2400" dirty="0">
                <a:solidFill>
                  <a:srgbClr val="FF0000"/>
                </a:solidFill>
              </a:rPr>
              <a:t>Basis of proof that k-means converges to a solution in a finite number of steps</a:t>
            </a:r>
          </a:p>
        </p:txBody>
      </p:sp>
    </p:spTree>
    <p:extLst>
      <p:ext uri="{BB962C8B-B14F-4D97-AF65-F5344CB8AC3E}">
        <p14:creationId xmlns:p14="http://schemas.microsoft.com/office/powerpoint/2010/main" val="1245212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5883275"/>
            <a:ext cx="2133600" cy="365125"/>
          </a:xfrm>
        </p:spPr>
        <p:txBody>
          <a:bodyPr/>
          <a:lstStyle/>
          <a:p>
            <a:r>
              <a:rPr lang="en-US" altLang="en-US" dirty="0"/>
              <a:t>Copyright © 2001, 2004, Andrew W. Moore</a:t>
            </a:r>
          </a:p>
        </p:txBody>
      </p:sp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34400" cy="13716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It converges – but will we find the </a:t>
            </a:r>
            <a:r>
              <a:rPr lang="en-US" altLang="en-US" dirty="0">
                <a:solidFill>
                  <a:srgbClr val="FF0000"/>
                </a:solidFill>
              </a:rPr>
              <a:t>optimal</a:t>
            </a:r>
            <a:r>
              <a:rPr lang="en-US" altLang="en-US" dirty="0"/>
              <a:t> configuration?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74088" cy="2133600"/>
          </a:xfrm>
        </p:spPr>
        <p:txBody>
          <a:bodyPr>
            <a:normAutofit/>
          </a:bodyPr>
          <a:lstStyle/>
          <a:p>
            <a:r>
              <a:rPr lang="en-US" altLang="en-US" dirty="0"/>
              <a:t>Not always</a:t>
            </a:r>
          </a:p>
          <a:p>
            <a:r>
              <a:rPr lang="en-US" altLang="en-US" dirty="0"/>
              <a:t>Example: a configuration that has converged, but does not have the minimum loss</a:t>
            </a:r>
          </a:p>
        </p:txBody>
      </p:sp>
    </p:spTree>
    <p:extLst>
      <p:ext uri="{BB962C8B-B14F-4D97-AF65-F5344CB8AC3E}">
        <p14:creationId xmlns:p14="http://schemas.microsoft.com/office/powerpoint/2010/main" val="2297267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Footer Placeholder 164"/>
          <p:cNvSpPr>
            <a:spLocks noGrp="1"/>
          </p:cNvSpPr>
          <p:nvPr>
            <p:ph type="ftr" sz="quarter" idx="10"/>
          </p:nvPr>
        </p:nvSpPr>
        <p:spPr>
          <a:xfrm>
            <a:off x="457200" y="5670550"/>
            <a:ext cx="2133600" cy="365125"/>
          </a:xfrm>
        </p:spPr>
        <p:txBody>
          <a:bodyPr/>
          <a:lstStyle/>
          <a:p>
            <a:r>
              <a:rPr lang="en-US" altLang="en-US" dirty="0"/>
              <a:t>Copyright © 2001, 2004, Andrew W. Moore</a:t>
            </a:r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34400" cy="1371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Will we find the optimal configuration?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74088" cy="1207812"/>
          </a:xfrm>
        </p:spPr>
        <p:txBody>
          <a:bodyPr>
            <a:normAutofit/>
          </a:bodyPr>
          <a:lstStyle/>
          <a:p>
            <a:r>
              <a:rPr lang="en-US" altLang="en-US" dirty="0"/>
              <a:t>A configuration that has converged, but does not have the minimum loss</a:t>
            </a:r>
            <a:endParaRPr lang="en-US" altLang="en-US" sz="1800" dirty="0">
              <a:solidFill>
                <a:schemeClr val="folHlink"/>
              </a:solidFill>
            </a:endParaRPr>
          </a:p>
        </p:txBody>
      </p:sp>
      <p:grpSp>
        <p:nvGrpSpPr>
          <p:cNvPr id="618500" name="Group 4"/>
          <p:cNvGrpSpPr>
            <a:grpSpLocks/>
          </p:cNvGrpSpPr>
          <p:nvPr/>
        </p:nvGrpSpPr>
        <p:grpSpPr bwMode="auto">
          <a:xfrm>
            <a:off x="5486400" y="4495800"/>
            <a:ext cx="1716088" cy="1419225"/>
            <a:chOff x="1774" y="2683"/>
            <a:chExt cx="1081" cy="894"/>
          </a:xfrm>
        </p:grpSpPr>
        <p:sp>
          <p:nvSpPr>
            <p:cNvPr id="618501" name="Oval 5"/>
            <p:cNvSpPr>
              <a:spLocks noChangeAspect="1" noChangeArrowheads="1"/>
            </p:cNvSpPr>
            <p:nvPr/>
          </p:nvSpPr>
          <p:spPr bwMode="auto">
            <a:xfrm>
              <a:off x="2024" y="319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02" name="Oval 6"/>
            <p:cNvSpPr>
              <a:spLocks noChangeAspect="1" noChangeArrowheads="1"/>
            </p:cNvSpPr>
            <p:nvPr/>
          </p:nvSpPr>
          <p:spPr bwMode="auto">
            <a:xfrm>
              <a:off x="2749" y="3039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03" name="Oval 7"/>
            <p:cNvSpPr>
              <a:spLocks noChangeAspect="1" noChangeArrowheads="1"/>
            </p:cNvSpPr>
            <p:nvPr/>
          </p:nvSpPr>
          <p:spPr bwMode="auto">
            <a:xfrm>
              <a:off x="2178" y="310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04" name="Oval 8"/>
            <p:cNvSpPr>
              <a:spLocks noChangeAspect="1" noChangeArrowheads="1"/>
            </p:cNvSpPr>
            <p:nvPr/>
          </p:nvSpPr>
          <p:spPr bwMode="auto">
            <a:xfrm>
              <a:off x="2145" y="3414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05" name="Oval 9"/>
            <p:cNvSpPr>
              <a:spLocks noChangeAspect="1" noChangeArrowheads="1"/>
            </p:cNvSpPr>
            <p:nvPr/>
          </p:nvSpPr>
          <p:spPr bwMode="auto">
            <a:xfrm>
              <a:off x="2408" y="3326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06" name="Oval 10"/>
            <p:cNvSpPr>
              <a:spLocks noChangeAspect="1" noChangeArrowheads="1"/>
            </p:cNvSpPr>
            <p:nvPr/>
          </p:nvSpPr>
          <p:spPr bwMode="auto">
            <a:xfrm>
              <a:off x="1781" y="3106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07" name="Oval 11"/>
            <p:cNvSpPr>
              <a:spLocks noChangeAspect="1" noChangeArrowheads="1"/>
            </p:cNvSpPr>
            <p:nvPr/>
          </p:nvSpPr>
          <p:spPr bwMode="auto">
            <a:xfrm>
              <a:off x="2329" y="2809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08" name="Oval 12"/>
            <p:cNvSpPr>
              <a:spLocks noChangeAspect="1" noChangeArrowheads="1"/>
            </p:cNvSpPr>
            <p:nvPr/>
          </p:nvSpPr>
          <p:spPr bwMode="auto">
            <a:xfrm>
              <a:off x="2348" y="3033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09" name="Oval 13"/>
            <p:cNvSpPr>
              <a:spLocks noChangeAspect="1" noChangeArrowheads="1"/>
            </p:cNvSpPr>
            <p:nvPr/>
          </p:nvSpPr>
          <p:spPr bwMode="auto">
            <a:xfrm>
              <a:off x="2054" y="2768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10" name="Oval 14"/>
            <p:cNvSpPr>
              <a:spLocks noChangeAspect="1" noChangeArrowheads="1"/>
            </p:cNvSpPr>
            <p:nvPr/>
          </p:nvSpPr>
          <p:spPr bwMode="auto">
            <a:xfrm>
              <a:off x="1820" y="3401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11" name="Oval 15"/>
            <p:cNvSpPr>
              <a:spLocks noChangeAspect="1" noChangeArrowheads="1"/>
            </p:cNvSpPr>
            <p:nvPr/>
          </p:nvSpPr>
          <p:spPr bwMode="auto">
            <a:xfrm>
              <a:off x="1895" y="2926"/>
              <a:ext cx="32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12" name="Oval 16"/>
            <p:cNvSpPr>
              <a:spLocks noChangeAspect="1" noChangeArrowheads="1"/>
            </p:cNvSpPr>
            <p:nvPr/>
          </p:nvSpPr>
          <p:spPr bwMode="auto">
            <a:xfrm>
              <a:off x="2555" y="3164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13" name="Oval 17"/>
            <p:cNvSpPr>
              <a:spLocks noChangeAspect="1" noChangeArrowheads="1"/>
            </p:cNvSpPr>
            <p:nvPr/>
          </p:nvSpPr>
          <p:spPr bwMode="auto">
            <a:xfrm>
              <a:off x="2530" y="283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14" name="Oval 18"/>
            <p:cNvSpPr>
              <a:spLocks noChangeAspect="1" noChangeArrowheads="1"/>
            </p:cNvSpPr>
            <p:nvPr/>
          </p:nvSpPr>
          <p:spPr bwMode="auto">
            <a:xfrm rot="-1118274">
              <a:off x="2198" y="3252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15" name="Oval 19"/>
            <p:cNvSpPr>
              <a:spLocks noChangeAspect="1" noChangeArrowheads="1"/>
            </p:cNvSpPr>
            <p:nvPr/>
          </p:nvSpPr>
          <p:spPr bwMode="auto">
            <a:xfrm rot="-1118274">
              <a:off x="2823" y="292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16" name="Oval 20"/>
            <p:cNvSpPr>
              <a:spLocks noChangeAspect="1" noChangeArrowheads="1"/>
            </p:cNvSpPr>
            <p:nvPr/>
          </p:nvSpPr>
          <p:spPr bwMode="auto">
            <a:xfrm rot="-1118274">
              <a:off x="2306" y="3125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17" name="Oval 21"/>
            <p:cNvSpPr>
              <a:spLocks noChangeAspect="1" noChangeArrowheads="1"/>
            </p:cNvSpPr>
            <p:nvPr/>
          </p:nvSpPr>
          <p:spPr bwMode="auto">
            <a:xfrm rot="-1118274">
              <a:off x="2400" y="343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18" name="Oval 22"/>
            <p:cNvSpPr>
              <a:spLocks noChangeAspect="1" noChangeArrowheads="1"/>
            </p:cNvSpPr>
            <p:nvPr/>
          </p:nvSpPr>
          <p:spPr bwMode="auto">
            <a:xfrm rot="-1118274">
              <a:off x="2614" y="328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19" name="Oval 23"/>
            <p:cNvSpPr>
              <a:spLocks noChangeAspect="1" noChangeArrowheads="1"/>
            </p:cNvSpPr>
            <p:nvPr/>
          </p:nvSpPr>
          <p:spPr bwMode="auto">
            <a:xfrm rot="-1118274">
              <a:off x="1933" y="323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20" name="Oval 24"/>
            <p:cNvSpPr>
              <a:spLocks noChangeAspect="1" noChangeArrowheads="1"/>
            </p:cNvSpPr>
            <p:nvPr/>
          </p:nvSpPr>
          <p:spPr bwMode="auto">
            <a:xfrm rot="-1118274">
              <a:off x="2334" y="2811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21" name="Oval 25"/>
            <p:cNvSpPr>
              <a:spLocks noChangeAspect="1" noChangeArrowheads="1"/>
            </p:cNvSpPr>
            <p:nvPr/>
          </p:nvSpPr>
          <p:spPr bwMode="auto">
            <a:xfrm rot="-1118274">
              <a:off x="2441" y="3018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22" name="Oval 26"/>
            <p:cNvSpPr>
              <a:spLocks noChangeAspect="1" noChangeArrowheads="1"/>
            </p:cNvSpPr>
            <p:nvPr/>
          </p:nvSpPr>
          <p:spPr bwMode="auto">
            <a:xfrm rot="-1118274">
              <a:off x="2057" y="284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23" name="Oval 27"/>
            <p:cNvSpPr>
              <a:spLocks noChangeAspect="1" noChangeArrowheads="1"/>
            </p:cNvSpPr>
            <p:nvPr/>
          </p:nvSpPr>
          <p:spPr bwMode="auto">
            <a:xfrm rot="-1118274">
              <a:off x="2087" y="350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24" name="Oval 28"/>
            <p:cNvSpPr>
              <a:spLocks noChangeAspect="1" noChangeArrowheads="1"/>
            </p:cNvSpPr>
            <p:nvPr/>
          </p:nvSpPr>
          <p:spPr bwMode="auto">
            <a:xfrm rot="-1118274">
              <a:off x="1969" y="3033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25" name="Oval 29"/>
            <p:cNvSpPr>
              <a:spLocks noChangeAspect="1" noChangeArrowheads="1"/>
            </p:cNvSpPr>
            <p:nvPr/>
          </p:nvSpPr>
          <p:spPr bwMode="auto">
            <a:xfrm rot="-1118274">
              <a:off x="2689" y="3090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26" name="Oval 30"/>
            <p:cNvSpPr>
              <a:spLocks noChangeAspect="1" noChangeArrowheads="1"/>
            </p:cNvSpPr>
            <p:nvPr/>
          </p:nvSpPr>
          <p:spPr bwMode="auto">
            <a:xfrm rot="-1118274">
              <a:off x="2532" y="278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27" name="Oval 31"/>
            <p:cNvSpPr>
              <a:spLocks noChangeAspect="1" noChangeArrowheads="1"/>
            </p:cNvSpPr>
            <p:nvPr/>
          </p:nvSpPr>
          <p:spPr bwMode="auto">
            <a:xfrm rot="5895381">
              <a:off x="2178" y="2874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28" name="Oval 32"/>
            <p:cNvSpPr>
              <a:spLocks noChangeAspect="1" noChangeArrowheads="1"/>
            </p:cNvSpPr>
            <p:nvPr/>
          </p:nvSpPr>
          <p:spPr bwMode="auto">
            <a:xfrm rot="5895381">
              <a:off x="2256" y="3470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29" name="Oval 33"/>
            <p:cNvSpPr>
              <a:spLocks noChangeAspect="1" noChangeArrowheads="1"/>
            </p:cNvSpPr>
            <p:nvPr/>
          </p:nvSpPr>
          <p:spPr bwMode="auto">
            <a:xfrm rot="5895381">
              <a:off x="2269" y="300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30" name="Oval 34"/>
            <p:cNvSpPr>
              <a:spLocks noChangeAspect="1" noChangeArrowheads="1"/>
            </p:cNvSpPr>
            <p:nvPr/>
          </p:nvSpPr>
          <p:spPr bwMode="auto">
            <a:xfrm rot="5895381">
              <a:off x="1884" y="2935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31" name="Oval 35"/>
            <p:cNvSpPr>
              <a:spLocks noChangeAspect="1" noChangeArrowheads="1"/>
            </p:cNvSpPr>
            <p:nvPr/>
          </p:nvSpPr>
          <p:spPr bwMode="auto">
            <a:xfrm rot="5895381">
              <a:off x="1955" y="3157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32" name="Oval 36"/>
            <p:cNvSpPr>
              <a:spLocks noChangeAspect="1" noChangeArrowheads="1"/>
            </p:cNvSpPr>
            <p:nvPr/>
          </p:nvSpPr>
          <p:spPr bwMode="auto">
            <a:xfrm rot="5895381">
              <a:off x="2319" y="2693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33" name="Oval 37"/>
            <p:cNvSpPr>
              <a:spLocks noChangeAspect="1" noChangeArrowheads="1"/>
            </p:cNvSpPr>
            <p:nvPr/>
          </p:nvSpPr>
          <p:spPr bwMode="auto">
            <a:xfrm rot="5895381">
              <a:off x="2601" y="3170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34" name="Oval 38"/>
            <p:cNvSpPr>
              <a:spLocks noChangeAspect="1" noChangeArrowheads="1"/>
            </p:cNvSpPr>
            <p:nvPr/>
          </p:nvSpPr>
          <p:spPr bwMode="auto">
            <a:xfrm rot="5895381">
              <a:off x="2327" y="3153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35" name="Oval 39"/>
            <p:cNvSpPr>
              <a:spLocks noChangeAspect="1" noChangeArrowheads="1"/>
            </p:cNvSpPr>
            <p:nvPr/>
          </p:nvSpPr>
          <p:spPr bwMode="auto">
            <a:xfrm rot="5895381">
              <a:off x="2696" y="2958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36" name="Oval 40"/>
            <p:cNvSpPr>
              <a:spLocks noChangeAspect="1" noChangeArrowheads="1"/>
            </p:cNvSpPr>
            <p:nvPr/>
          </p:nvSpPr>
          <p:spPr bwMode="auto">
            <a:xfrm rot="5895381">
              <a:off x="1947" y="2679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37" name="Oval 41"/>
            <p:cNvSpPr>
              <a:spLocks noChangeAspect="1" noChangeArrowheads="1"/>
            </p:cNvSpPr>
            <p:nvPr/>
          </p:nvSpPr>
          <p:spPr bwMode="auto">
            <a:xfrm rot="5895381">
              <a:off x="2523" y="280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38" name="Oval 42"/>
            <p:cNvSpPr>
              <a:spLocks noChangeAspect="1" noChangeArrowheads="1"/>
            </p:cNvSpPr>
            <p:nvPr/>
          </p:nvSpPr>
          <p:spPr bwMode="auto">
            <a:xfrm rot="5895381">
              <a:off x="2136" y="329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39" name="Oval 43"/>
            <p:cNvSpPr>
              <a:spLocks noChangeAspect="1" noChangeArrowheads="1"/>
            </p:cNvSpPr>
            <p:nvPr/>
          </p:nvSpPr>
          <p:spPr bwMode="auto">
            <a:xfrm rot="5895381">
              <a:off x="2547" y="3328"/>
              <a:ext cx="28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40" name="Oval 44"/>
            <p:cNvSpPr>
              <a:spLocks noChangeAspect="1" noChangeArrowheads="1"/>
            </p:cNvSpPr>
            <p:nvPr/>
          </p:nvSpPr>
          <p:spPr bwMode="auto">
            <a:xfrm rot="4777107">
              <a:off x="2069" y="3006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41" name="Oval 45"/>
            <p:cNvSpPr>
              <a:spLocks noChangeAspect="1" noChangeArrowheads="1"/>
            </p:cNvSpPr>
            <p:nvPr/>
          </p:nvSpPr>
          <p:spPr bwMode="auto">
            <a:xfrm rot="4777107">
              <a:off x="2391" y="3551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42" name="Oval 46"/>
            <p:cNvSpPr>
              <a:spLocks noChangeAspect="1" noChangeArrowheads="1"/>
            </p:cNvSpPr>
            <p:nvPr/>
          </p:nvSpPr>
          <p:spPr bwMode="auto">
            <a:xfrm rot="4777107">
              <a:off x="2214" y="3111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43" name="Oval 47"/>
            <p:cNvSpPr>
              <a:spLocks noChangeAspect="1" noChangeArrowheads="1"/>
            </p:cNvSpPr>
            <p:nvPr/>
          </p:nvSpPr>
          <p:spPr bwMode="auto">
            <a:xfrm rot="4777107">
              <a:off x="1818" y="3141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44" name="Oval 48"/>
            <p:cNvSpPr>
              <a:spLocks noChangeAspect="1" noChangeArrowheads="1"/>
            </p:cNvSpPr>
            <p:nvPr/>
          </p:nvSpPr>
          <p:spPr bwMode="auto">
            <a:xfrm rot="4777107">
              <a:off x="1976" y="3335"/>
              <a:ext cx="28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45" name="Oval 49"/>
            <p:cNvSpPr>
              <a:spLocks noChangeAspect="1" noChangeArrowheads="1"/>
            </p:cNvSpPr>
            <p:nvPr/>
          </p:nvSpPr>
          <p:spPr bwMode="auto">
            <a:xfrm rot="4777107">
              <a:off x="2135" y="279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46" name="Oval 50"/>
            <p:cNvSpPr>
              <a:spLocks noChangeAspect="1" noChangeArrowheads="1"/>
            </p:cNvSpPr>
            <p:nvPr/>
          </p:nvSpPr>
          <p:spPr bwMode="auto">
            <a:xfrm rot="4777107">
              <a:off x="2595" y="3176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47" name="Oval 51"/>
            <p:cNvSpPr>
              <a:spLocks noChangeAspect="1" noChangeArrowheads="1"/>
            </p:cNvSpPr>
            <p:nvPr/>
          </p:nvSpPr>
          <p:spPr bwMode="auto">
            <a:xfrm rot="4777107">
              <a:off x="2324" y="3231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48" name="Oval 52"/>
            <p:cNvSpPr>
              <a:spLocks noChangeAspect="1" noChangeArrowheads="1"/>
            </p:cNvSpPr>
            <p:nvPr/>
          </p:nvSpPr>
          <p:spPr bwMode="auto">
            <a:xfrm rot="4777107">
              <a:off x="2596" y="2952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49" name="Oval 53"/>
            <p:cNvSpPr>
              <a:spLocks noChangeAspect="1" noChangeArrowheads="1"/>
            </p:cNvSpPr>
            <p:nvPr/>
          </p:nvSpPr>
          <p:spPr bwMode="auto">
            <a:xfrm rot="4777107">
              <a:off x="1776" y="2882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50" name="Oval 54"/>
            <p:cNvSpPr>
              <a:spLocks noChangeAspect="1" noChangeArrowheads="1"/>
            </p:cNvSpPr>
            <p:nvPr/>
          </p:nvSpPr>
          <p:spPr bwMode="auto">
            <a:xfrm rot="4777107">
              <a:off x="2375" y="2856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51" name="Oval 55"/>
            <p:cNvSpPr>
              <a:spLocks noChangeAspect="1" noChangeArrowheads="1"/>
            </p:cNvSpPr>
            <p:nvPr/>
          </p:nvSpPr>
          <p:spPr bwMode="auto">
            <a:xfrm rot="4777107">
              <a:off x="2199" y="3419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52" name="Oval 56"/>
            <p:cNvSpPr>
              <a:spLocks noChangeAspect="1" noChangeArrowheads="1"/>
            </p:cNvSpPr>
            <p:nvPr/>
          </p:nvSpPr>
          <p:spPr bwMode="auto">
            <a:xfrm rot="4777107">
              <a:off x="2604" y="3338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8553" name="Group 57"/>
          <p:cNvGrpSpPr>
            <a:grpSpLocks/>
          </p:cNvGrpSpPr>
          <p:nvPr/>
        </p:nvGrpSpPr>
        <p:grpSpPr bwMode="auto">
          <a:xfrm>
            <a:off x="6096000" y="2667000"/>
            <a:ext cx="1716088" cy="1419225"/>
            <a:chOff x="1774" y="2683"/>
            <a:chExt cx="1081" cy="894"/>
          </a:xfrm>
        </p:grpSpPr>
        <p:sp>
          <p:nvSpPr>
            <p:cNvPr id="618554" name="Oval 58"/>
            <p:cNvSpPr>
              <a:spLocks noChangeAspect="1" noChangeArrowheads="1"/>
            </p:cNvSpPr>
            <p:nvPr/>
          </p:nvSpPr>
          <p:spPr bwMode="auto">
            <a:xfrm>
              <a:off x="2024" y="319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55" name="Oval 59"/>
            <p:cNvSpPr>
              <a:spLocks noChangeAspect="1" noChangeArrowheads="1"/>
            </p:cNvSpPr>
            <p:nvPr/>
          </p:nvSpPr>
          <p:spPr bwMode="auto">
            <a:xfrm>
              <a:off x="2749" y="3039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56" name="Oval 60"/>
            <p:cNvSpPr>
              <a:spLocks noChangeAspect="1" noChangeArrowheads="1"/>
            </p:cNvSpPr>
            <p:nvPr/>
          </p:nvSpPr>
          <p:spPr bwMode="auto">
            <a:xfrm>
              <a:off x="2178" y="310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57" name="Oval 61"/>
            <p:cNvSpPr>
              <a:spLocks noChangeAspect="1" noChangeArrowheads="1"/>
            </p:cNvSpPr>
            <p:nvPr/>
          </p:nvSpPr>
          <p:spPr bwMode="auto">
            <a:xfrm>
              <a:off x="2145" y="3414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58" name="Oval 62"/>
            <p:cNvSpPr>
              <a:spLocks noChangeAspect="1" noChangeArrowheads="1"/>
            </p:cNvSpPr>
            <p:nvPr/>
          </p:nvSpPr>
          <p:spPr bwMode="auto">
            <a:xfrm>
              <a:off x="2408" y="3326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59" name="Oval 63"/>
            <p:cNvSpPr>
              <a:spLocks noChangeAspect="1" noChangeArrowheads="1"/>
            </p:cNvSpPr>
            <p:nvPr/>
          </p:nvSpPr>
          <p:spPr bwMode="auto">
            <a:xfrm>
              <a:off x="1781" y="3106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60" name="Oval 64"/>
            <p:cNvSpPr>
              <a:spLocks noChangeAspect="1" noChangeArrowheads="1"/>
            </p:cNvSpPr>
            <p:nvPr/>
          </p:nvSpPr>
          <p:spPr bwMode="auto">
            <a:xfrm>
              <a:off x="2329" y="2809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61" name="Oval 65"/>
            <p:cNvSpPr>
              <a:spLocks noChangeAspect="1" noChangeArrowheads="1"/>
            </p:cNvSpPr>
            <p:nvPr/>
          </p:nvSpPr>
          <p:spPr bwMode="auto">
            <a:xfrm>
              <a:off x="2348" y="3033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62" name="Oval 66"/>
            <p:cNvSpPr>
              <a:spLocks noChangeAspect="1" noChangeArrowheads="1"/>
            </p:cNvSpPr>
            <p:nvPr/>
          </p:nvSpPr>
          <p:spPr bwMode="auto">
            <a:xfrm>
              <a:off x="2054" y="2768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63" name="Oval 67"/>
            <p:cNvSpPr>
              <a:spLocks noChangeAspect="1" noChangeArrowheads="1"/>
            </p:cNvSpPr>
            <p:nvPr/>
          </p:nvSpPr>
          <p:spPr bwMode="auto">
            <a:xfrm>
              <a:off x="1820" y="3401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64" name="Oval 68"/>
            <p:cNvSpPr>
              <a:spLocks noChangeAspect="1" noChangeArrowheads="1"/>
            </p:cNvSpPr>
            <p:nvPr/>
          </p:nvSpPr>
          <p:spPr bwMode="auto">
            <a:xfrm>
              <a:off x="1895" y="2926"/>
              <a:ext cx="32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65" name="Oval 69"/>
            <p:cNvSpPr>
              <a:spLocks noChangeAspect="1" noChangeArrowheads="1"/>
            </p:cNvSpPr>
            <p:nvPr/>
          </p:nvSpPr>
          <p:spPr bwMode="auto">
            <a:xfrm>
              <a:off x="2555" y="3164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66" name="Oval 70"/>
            <p:cNvSpPr>
              <a:spLocks noChangeAspect="1" noChangeArrowheads="1"/>
            </p:cNvSpPr>
            <p:nvPr/>
          </p:nvSpPr>
          <p:spPr bwMode="auto">
            <a:xfrm>
              <a:off x="2530" y="283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67" name="Oval 71"/>
            <p:cNvSpPr>
              <a:spLocks noChangeAspect="1" noChangeArrowheads="1"/>
            </p:cNvSpPr>
            <p:nvPr/>
          </p:nvSpPr>
          <p:spPr bwMode="auto">
            <a:xfrm rot="-1118274">
              <a:off x="2198" y="3252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68" name="Oval 72"/>
            <p:cNvSpPr>
              <a:spLocks noChangeAspect="1" noChangeArrowheads="1"/>
            </p:cNvSpPr>
            <p:nvPr/>
          </p:nvSpPr>
          <p:spPr bwMode="auto">
            <a:xfrm rot="-1118274">
              <a:off x="2823" y="292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69" name="Oval 73"/>
            <p:cNvSpPr>
              <a:spLocks noChangeAspect="1" noChangeArrowheads="1"/>
            </p:cNvSpPr>
            <p:nvPr/>
          </p:nvSpPr>
          <p:spPr bwMode="auto">
            <a:xfrm rot="-1118274">
              <a:off x="2306" y="3125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70" name="Oval 74"/>
            <p:cNvSpPr>
              <a:spLocks noChangeAspect="1" noChangeArrowheads="1"/>
            </p:cNvSpPr>
            <p:nvPr/>
          </p:nvSpPr>
          <p:spPr bwMode="auto">
            <a:xfrm rot="-1118274">
              <a:off x="2400" y="343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71" name="Oval 75"/>
            <p:cNvSpPr>
              <a:spLocks noChangeAspect="1" noChangeArrowheads="1"/>
            </p:cNvSpPr>
            <p:nvPr/>
          </p:nvSpPr>
          <p:spPr bwMode="auto">
            <a:xfrm rot="-1118274">
              <a:off x="2614" y="328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72" name="Oval 76"/>
            <p:cNvSpPr>
              <a:spLocks noChangeAspect="1" noChangeArrowheads="1"/>
            </p:cNvSpPr>
            <p:nvPr/>
          </p:nvSpPr>
          <p:spPr bwMode="auto">
            <a:xfrm rot="-1118274">
              <a:off x="1933" y="323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73" name="Oval 77"/>
            <p:cNvSpPr>
              <a:spLocks noChangeAspect="1" noChangeArrowheads="1"/>
            </p:cNvSpPr>
            <p:nvPr/>
          </p:nvSpPr>
          <p:spPr bwMode="auto">
            <a:xfrm rot="-1118274">
              <a:off x="2334" y="2811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74" name="Oval 78"/>
            <p:cNvSpPr>
              <a:spLocks noChangeAspect="1" noChangeArrowheads="1"/>
            </p:cNvSpPr>
            <p:nvPr/>
          </p:nvSpPr>
          <p:spPr bwMode="auto">
            <a:xfrm rot="-1118274">
              <a:off x="2441" y="3018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75" name="Oval 79"/>
            <p:cNvSpPr>
              <a:spLocks noChangeAspect="1" noChangeArrowheads="1"/>
            </p:cNvSpPr>
            <p:nvPr/>
          </p:nvSpPr>
          <p:spPr bwMode="auto">
            <a:xfrm rot="-1118274">
              <a:off x="2057" y="284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76" name="Oval 80"/>
            <p:cNvSpPr>
              <a:spLocks noChangeAspect="1" noChangeArrowheads="1"/>
            </p:cNvSpPr>
            <p:nvPr/>
          </p:nvSpPr>
          <p:spPr bwMode="auto">
            <a:xfrm rot="-1118274">
              <a:off x="2087" y="350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77" name="Oval 81"/>
            <p:cNvSpPr>
              <a:spLocks noChangeAspect="1" noChangeArrowheads="1"/>
            </p:cNvSpPr>
            <p:nvPr/>
          </p:nvSpPr>
          <p:spPr bwMode="auto">
            <a:xfrm rot="-1118274">
              <a:off x="1969" y="3033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78" name="Oval 82"/>
            <p:cNvSpPr>
              <a:spLocks noChangeAspect="1" noChangeArrowheads="1"/>
            </p:cNvSpPr>
            <p:nvPr/>
          </p:nvSpPr>
          <p:spPr bwMode="auto">
            <a:xfrm rot="-1118274">
              <a:off x="2689" y="3090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79" name="Oval 83"/>
            <p:cNvSpPr>
              <a:spLocks noChangeAspect="1" noChangeArrowheads="1"/>
            </p:cNvSpPr>
            <p:nvPr/>
          </p:nvSpPr>
          <p:spPr bwMode="auto">
            <a:xfrm rot="-1118274">
              <a:off x="2532" y="278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80" name="Oval 84"/>
            <p:cNvSpPr>
              <a:spLocks noChangeAspect="1" noChangeArrowheads="1"/>
            </p:cNvSpPr>
            <p:nvPr/>
          </p:nvSpPr>
          <p:spPr bwMode="auto">
            <a:xfrm rot="5895381">
              <a:off x="2178" y="2874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81" name="Oval 85"/>
            <p:cNvSpPr>
              <a:spLocks noChangeAspect="1" noChangeArrowheads="1"/>
            </p:cNvSpPr>
            <p:nvPr/>
          </p:nvSpPr>
          <p:spPr bwMode="auto">
            <a:xfrm rot="5895381">
              <a:off x="2256" y="3470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82" name="Oval 86"/>
            <p:cNvSpPr>
              <a:spLocks noChangeAspect="1" noChangeArrowheads="1"/>
            </p:cNvSpPr>
            <p:nvPr/>
          </p:nvSpPr>
          <p:spPr bwMode="auto">
            <a:xfrm rot="5895381">
              <a:off x="2269" y="300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83" name="Oval 87"/>
            <p:cNvSpPr>
              <a:spLocks noChangeAspect="1" noChangeArrowheads="1"/>
            </p:cNvSpPr>
            <p:nvPr/>
          </p:nvSpPr>
          <p:spPr bwMode="auto">
            <a:xfrm rot="5895381">
              <a:off x="1884" y="2935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84" name="Oval 88"/>
            <p:cNvSpPr>
              <a:spLocks noChangeAspect="1" noChangeArrowheads="1"/>
            </p:cNvSpPr>
            <p:nvPr/>
          </p:nvSpPr>
          <p:spPr bwMode="auto">
            <a:xfrm rot="5895381">
              <a:off x="1955" y="3157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85" name="Oval 89"/>
            <p:cNvSpPr>
              <a:spLocks noChangeAspect="1" noChangeArrowheads="1"/>
            </p:cNvSpPr>
            <p:nvPr/>
          </p:nvSpPr>
          <p:spPr bwMode="auto">
            <a:xfrm rot="5895381">
              <a:off x="2319" y="2693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86" name="Oval 90"/>
            <p:cNvSpPr>
              <a:spLocks noChangeAspect="1" noChangeArrowheads="1"/>
            </p:cNvSpPr>
            <p:nvPr/>
          </p:nvSpPr>
          <p:spPr bwMode="auto">
            <a:xfrm rot="5895381">
              <a:off x="2601" y="3170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87" name="Oval 91"/>
            <p:cNvSpPr>
              <a:spLocks noChangeAspect="1" noChangeArrowheads="1"/>
            </p:cNvSpPr>
            <p:nvPr/>
          </p:nvSpPr>
          <p:spPr bwMode="auto">
            <a:xfrm rot="5895381">
              <a:off x="2327" y="3153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88" name="Oval 92"/>
            <p:cNvSpPr>
              <a:spLocks noChangeAspect="1" noChangeArrowheads="1"/>
            </p:cNvSpPr>
            <p:nvPr/>
          </p:nvSpPr>
          <p:spPr bwMode="auto">
            <a:xfrm rot="5895381">
              <a:off x="2696" y="2958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89" name="Oval 93"/>
            <p:cNvSpPr>
              <a:spLocks noChangeAspect="1" noChangeArrowheads="1"/>
            </p:cNvSpPr>
            <p:nvPr/>
          </p:nvSpPr>
          <p:spPr bwMode="auto">
            <a:xfrm rot="5895381">
              <a:off x="1947" y="2679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90" name="Oval 94"/>
            <p:cNvSpPr>
              <a:spLocks noChangeAspect="1" noChangeArrowheads="1"/>
            </p:cNvSpPr>
            <p:nvPr/>
          </p:nvSpPr>
          <p:spPr bwMode="auto">
            <a:xfrm rot="5895381">
              <a:off x="2523" y="280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91" name="Oval 95"/>
            <p:cNvSpPr>
              <a:spLocks noChangeAspect="1" noChangeArrowheads="1"/>
            </p:cNvSpPr>
            <p:nvPr/>
          </p:nvSpPr>
          <p:spPr bwMode="auto">
            <a:xfrm rot="5895381">
              <a:off x="2136" y="329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92" name="Oval 96"/>
            <p:cNvSpPr>
              <a:spLocks noChangeAspect="1" noChangeArrowheads="1"/>
            </p:cNvSpPr>
            <p:nvPr/>
          </p:nvSpPr>
          <p:spPr bwMode="auto">
            <a:xfrm rot="5895381">
              <a:off x="2547" y="3328"/>
              <a:ext cx="28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93" name="Oval 97"/>
            <p:cNvSpPr>
              <a:spLocks noChangeAspect="1" noChangeArrowheads="1"/>
            </p:cNvSpPr>
            <p:nvPr/>
          </p:nvSpPr>
          <p:spPr bwMode="auto">
            <a:xfrm rot="4777107">
              <a:off x="2069" y="3006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94" name="Oval 98"/>
            <p:cNvSpPr>
              <a:spLocks noChangeAspect="1" noChangeArrowheads="1"/>
            </p:cNvSpPr>
            <p:nvPr/>
          </p:nvSpPr>
          <p:spPr bwMode="auto">
            <a:xfrm rot="4777107">
              <a:off x="2391" y="3551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95" name="Oval 99"/>
            <p:cNvSpPr>
              <a:spLocks noChangeAspect="1" noChangeArrowheads="1"/>
            </p:cNvSpPr>
            <p:nvPr/>
          </p:nvSpPr>
          <p:spPr bwMode="auto">
            <a:xfrm rot="4777107">
              <a:off x="2214" y="3111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96" name="Oval 100"/>
            <p:cNvSpPr>
              <a:spLocks noChangeAspect="1" noChangeArrowheads="1"/>
            </p:cNvSpPr>
            <p:nvPr/>
          </p:nvSpPr>
          <p:spPr bwMode="auto">
            <a:xfrm rot="4777107">
              <a:off x="1818" y="3141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97" name="Oval 101"/>
            <p:cNvSpPr>
              <a:spLocks noChangeAspect="1" noChangeArrowheads="1"/>
            </p:cNvSpPr>
            <p:nvPr/>
          </p:nvSpPr>
          <p:spPr bwMode="auto">
            <a:xfrm rot="4777107">
              <a:off x="1976" y="3335"/>
              <a:ext cx="28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98" name="Oval 102"/>
            <p:cNvSpPr>
              <a:spLocks noChangeAspect="1" noChangeArrowheads="1"/>
            </p:cNvSpPr>
            <p:nvPr/>
          </p:nvSpPr>
          <p:spPr bwMode="auto">
            <a:xfrm rot="4777107">
              <a:off x="2135" y="279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99" name="Oval 103"/>
            <p:cNvSpPr>
              <a:spLocks noChangeAspect="1" noChangeArrowheads="1"/>
            </p:cNvSpPr>
            <p:nvPr/>
          </p:nvSpPr>
          <p:spPr bwMode="auto">
            <a:xfrm rot="4777107">
              <a:off x="2595" y="3176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600" name="Oval 104"/>
            <p:cNvSpPr>
              <a:spLocks noChangeAspect="1" noChangeArrowheads="1"/>
            </p:cNvSpPr>
            <p:nvPr/>
          </p:nvSpPr>
          <p:spPr bwMode="auto">
            <a:xfrm rot="4777107">
              <a:off x="2324" y="3231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601" name="Oval 105"/>
            <p:cNvSpPr>
              <a:spLocks noChangeAspect="1" noChangeArrowheads="1"/>
            </p:cNvSpPr>
            <p:nvPr/>
          </p:nvSpPr>
          <p:spPr bwMode="auto">
            <a:xfrm rot="4777107">
              <a:off x="2596" y="2952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602" name="Oval 106"/>
            <p:cNvSpPr>
              <a:spLocks noChangeAspect="1" noChangeArrowheads="1"/>
            </p:cNvSpPr>
            <p:nvPr/>
          </p:nvSpPr>
          <p:spPr bwMode="auto">
            <a:xfrm rot="4777107">
              <a:off x="1776" y="2882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603" name="Oval 107"/>
            <p:cNvSpPr>
              <a:spLocks noChangeAspect="1" noChangeArrowheads="1"/>
            </p:cNvSpPr>
            <p:nvPr/>
          </p:nvSpPr>
          <p:spPr bwMode="auto">
            <a:xfrm rot="4777107">
              <a:off x="2375" y="2856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604" name="Oval 108"/>
            <p:cNvSpPr>
              <a:spLocks noChangeAspect="1" noChangeArrowheads="1"/>
            </p:cNvSpPr>
            <p:nvPr/>
          </p:nvSpPr>
          <p:spPr bwMode="auto">
            <a:xfrm rot="4777107">
              <a:off x="2199" y="3419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605" name="Oval 109"/>
            <p:cNvSpPr>
              <a:spLocks noChangeAspect="1" noChangeArrowheads="1"/>
            </p:cNvSpPr>
            <p:nvPr/>
          </p:nvSpPr>
          <p:spPr bwMode="auto">
            <a:xfrm rot="4777107">
              <a:off x="2604" y="3338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8607" name="Oval 111"/>
          <p:cNvSpPr>
            <a:spLocks noChangeAspect="1" noChangeArrowheads="1"/>
          </p:cNvSpPr>
          <p:nvPr/>
        </p:nvSpPr>
        <p:spPr bwMode="auto">
          <a:xfrm>
            <a:off x="2073275" y="4237038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08" name="Oval 112"/>
          <p:cNvSpPr>
            <a:spLocks noChangeAspect="1" noChangeArrowheads="1"/>
          </p:cNvSpPr>
          <p:nvPr/>
        </p:nvSpPr>
        <p:spPr bwMode="auto">
          <a:xfrm>
            <a:off x="3224213" y="3994150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09" name="Oval 113"/>
          <p:cNvSpPr>
            <a:spLocks noChangeAspect="1" noChangeArrowheads="1"/>
          </p:cNvSpPr>
          <p:nvPr/>
        </p:nvSpPr>
        <p:spPr bwMode="auto">
          <a:xfrm>
            <a:off x="2317750" y="4090988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10" name="Oval 114"/>
          <p:cNvSpPr>
            <a:spLocks noChangeAspect="1" noChangeArrowheads="1"/>
          </p:cNvSpPr>
          <p:nvPr/>
        </p:nvSpPr>
        <p:spPr bwMode="auto">
          <a:xfrm>
            <a:off x="2265363" y="4589463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11" name="Oval 115"/>
          <p:cNvSpPr>
            <a:spLocks noChangeAspect="1" noChangeArrowheads="1"/>
          </p:cNvSpPr>
          <p:nvPr/>
        </p:nvSpPr>
        <p:spPr bwMode="auto">
          <a:xfrm>
            <a:off x="2682875" y="4449763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12" name="Oval 116"/>
          <p:cNvSpPr>
            <a:spLocks noChangeAspect="1" noChangeArrowheads="1"/>
          </p:cNvSpPr>
          <p:nvPr/>
        </p:nvSpPr>
        <p:spPr bwMode="auto">
          <a:xfrm>
            <a:off x="1687513" y="4100513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13" name="Oval 117"/>
          <p:cNvSpPr>
            <a:spLocks noChangeAspect="1" noChangeArrowheads="1"/>
          </p:cNvSpPr>
          <p:nvPr/>
        </p:nvSpPr>
        <p:spPr bwMode="auto">
          <a:xfrm>
            <a:off x="2557463" y="3629025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14" name="Oval 118"/>
          <p:cNvSpPr>
            <a:spLocks noChangeAspect="1" noChangeArrowheads="1"/>
          </p:cNvSpPr>
          <p:nvPr/>
        </p:nvSpPr>
        <p:spPr bwMode="auto">
          <a:xfrm>
            <a:off x="2587625" y="3984625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15" name="Oval 119"/>
          <p:cNvSpPr>
            <a:spLocks noChangeAspect="1" noChangeArrowheads="1"/>
          </p:cNvSpPr>
          <p:nvPr/>
        </p:nvSpPr>
        <p:spPr bwMode="auto">
          <a:xfrm>
            <a:off x="2120900" y="3563938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16" name="Oval 120"/>
          <p:cNvSpPr>
            <a:spLocks noChangeAspect="1" noChangeArrowheads="1"/>
          </p:cNvSpPr>
          <p:nvPr/>
        </p:nvSpPr>
        <p:spPr bwMode="auto">
          <a:xfrm>
            <a:off x="1749425" y="4568825"/>
            <a:ext cx="4445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17" name="Oval 121"/>
          <p:cNvSpPr>
            <a:spLocks noChangeAspect="1" noChangeArrowheads="1"/>
          </p:cNvSpPr>
          <p:nvPr/>
        </p:nvSpPr>
        <p:spPr bwMode="auto">
          <a:xfrm>
            <a:off x="1868488" y="3814763"/>
            <a:ext cx="5080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18" name="Oval 122"/>
          <p:cNvSpPr>
            <a:spLocks noChangeAspect="1" noChangeArrowheads="1"/>
          </p:cNvSpPr>
          <p:nvPr/>
        </p:nvSpPr>
        <p:spPr bwMode="auto">
          <a:xfrm>
            <a:off x="2916238" y="4192588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19" name="Oval 123"/>
          <p:cNvSpPr>
            <a:spLocks noChangeAspect="1" noChangeArrowheads="1"/>
          </p:cNvSpPr>
          <p:nvPr/>
        </p:nvSpPr>
        <p:spPr bwMode="auto">
          <a:xfrm>
            <a:off x="2876550" y="3663950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20" name="Oval 124"/>
          <p:cNvSpPr>
            <a:spLocks noChangeAspect="1" noChangeArrowheads="1"/>
          </p:cNvSpPr>
          <p:nvPr/>
        </p:nvSpPr>
        <p:spPr bwMode="auto">
          <a:xfrm rot="-1118274">
            <a:off x="2349500" y="4332288"/>
            <a:ext cx="4445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21" name="Oval 125"/>
          <p:cNvSpPr>
            <a:spLocks noChangeAspect="1" noChangeArrowheads="1"/>
          </p:cNvSpPr>
          <p:nvPr/>
        </p:nvSpPr>
        <p:spPr bwMode="auto">
          <a:xfrm rot="-1118274">
            <a:off x="3341688" y="3806825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22" name="Oval 126"/>
          <p:cNvSpPr>
            <a:spLocks noChangeAspect="1" noChangeArrowheads="1"/>
          </p:cNvSpPr>
          <p:nvPr/>
        </p:nvSpPr>
        <p:spPr bwMode="auto">
          <a:xfrm rot="-1118274">
            <a:off x="2520950" y="4130675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23" name="Oval 127"/>
          <p:cNvSpPr>
            <a:spLocks noChangeAspect="1" noChangeArrowheads="1"/>
          </p:cNvSpPr>
          <p:nvPr/>
        </p:nvSpPr>
        <p:spPr bwMode="auto">
          <a:xfrm rot="-1118274">
            <a:off x="2670175" y="4616450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24" name="Oval 128"/>
          <p:cNvSpPr>
            <a:spLocks noChangeAspect="1" noChangeArrowheads="1"/>
          </p:cNvSpPr>
          <p:nvPr/>
        </p:nvSpPr>
        <p:spPr bwMode="auto">
          <a:xfrm rot="-1118274">
            <a:off x="3009900" y="4376738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25" name="Oval 129"/>
          <p:cNvSpPr>
            <a:spLocks noChangeAspect="1" noChangeArrowheads="1"/>
          </p:cNvSpPr>
          <p:nvPr/>
        </p:nvSpPr>
        <p:spPr bwMode="auto">
          <a:xfrm rot="-1118274">
            <a:off x="1928813" y="4300538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26" name="Oval 130"/>
          <p:cNvSpPr>
            <a:spLocks noChangeAspect="1" noChangeArrowheads="1"/>
          </p:cNvSpPr>
          <p:nvPr/>
        </p:nvSpPr>
        <p:spPr bwMode="auto">
          <a:xfrm rot="-1118274">
            <a:off x="2565400" y="3632200"/>
            <a:ext cx="4445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27" name="Oval 131"/>
          <p:cNvSpPr>
            <a:spLocks noChangeAspect="1" noChangeArrowheads="1"/>
          </p:cNvSpPr>
          <p:nvPr/>
        </p:nvSpPr>
        <p:spPr bwMode="auto">
          <a:xfrm rot="-1118274">
            <a:off x="2735263" y="3960813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28" name="Oval 132"/>
          <p:cNvSpPr>
            <a:spLocks noChangeAspect="1" noChangeArrowheads="1"/>
          </p:cNvSpPr>
          <p:nvPr/>
        </p:nvSpPr>
        <p:spPr bwMode="auto">
          <a:xfrm rot="-1118274">
            <a:off x="2125663" y="3681413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29" name="Oval 133"/>
          <p:cNvSpPr>
            <a:spLocks noChangeAspect="1" noChangeArrowheads="1"/>
          </p:cNvSpPr>
          <p:nvPr/>
        </p:nvSpPr>
        <p:spPr bwMode="auto">
          <a:xfrm rot="-1118274">
            <a:off x="2173288" y="4729163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30" name="Oval 134"/>
          <p:cNvSpPr>
            <a:spLocks noChangeAspect="1" noChangeArrowheads="1"/>
          </p:cNvSpPr>
          <p:nvPr/>
        </p:nvSpPr>
        <p:spPr bwMode="auto">
          <a:xfrm rot="-1118274">
            <a:off x="1985963" y="3984625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31" name="Oval 135"/>
          <p:cNvSpPr>
            <a:spLocks noChangeAspect="1" noChangeArrowheads="1"/>
          </p:cNvSpPr>
          <p:nvPr/>
        </p:nvSpPr>
        <p:spPr bwMode="auto">
          <a:xfrm rot="-1118274">
            <a:off x="3128963" y="4075113"/>
            <a:ext cx="4445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32" name="Oval 136"/>
          <p:cNvSpPr>
            <a:spLocks noChangeAspect="1" noChangeArrowheads="1"/>
          </p:cNvSpPr>
          <p:nvPr/>
        </p:nvSpPr>
        <p:spPr bwMode="auto">
          <a:xfrm rot="-1118274">
            <a:off x="2879725" y="3582988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33" name="Oval 137"/>
          <p:cNvSpPr>
            <a:spLocks noChangeAspect="1" noChangeArrowheads="1"/>
          </p:cNvSpPr>
          <p:nvPr/>
        </p:nvSpPr>
        <p:spPr bwMode="auto">
          <a:xfrm rot="5895381">
            <a:off x="2317750" y="3732213"/>
            <a:ext cx="3810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34" name="Oval 138"/>
          <p:cNvSpPr>
            <a:spLocks noChangeAspect="1" noChangeArrowheads="1"/>
          </p:cNvSpPr>
          <p:nvPr/>
        </p:nvSpPr>
        <p:spPr bwMode="auto">
          <a:xfrm rot="5895381">
            <a:off x="2441575" y="4678363"/>
            <a:ext cx="4445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35" name="Oval 139"/>
          <p:cNvSpPr>
            <a:spLocks noChangeAspect="1" noChangeArrowheads="1"/>
          </p:cNvSpPr>
          <p:nvPr/>
        </p:nvSpPr>
        <p:spPr bwMode="auto">
          <a:xfrm rot="5895381">
            <a:off x="2462213" y="3946525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36" name="Oval 140"/>
          <p:cNvSpPr>
            <a:spLocks noChangeAspect="1" noChangeArrowheads="1"/>
          </p:cNvSpPr>
          <p:nvPr/>
        </p:nvSpPr>
        <p:spPr bwMode="auto">
          <a:xfrm rot="5895381">
            <a:off x="1851025" y="3829050"/>
            <a:ext cx="3810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37" name="Oval 141"/>
          <p:cNvSpPr>
            <a:spLocks noChangeAspect="1" noChangeArrowheads="1"/>
          </p:cNvSpPr>
          <p:nvPr/>
        </p:nvSpPr>
        <p:spPr bwMode="auto">
          <a:xfrm rot="5895381">
            <a:off x="1963738" y="4181475"/>
            <a:ext cx="3810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38" name="Oval 142"/>
          <p:cNvSpPr>
            <a:spLocks noChangeAspect="1" noChangeArrowheads="1"/>
          </p:cNvSpPr>
          <p:nvPr/>
        </p:nvSpPr>
        <p:spPr bwMode="auto">
          <a:xfrm rot="5895381">
            <a:off x="2541588" y="3444875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39" name="Oval 143"/>
          <p:cNvSpPr>
            <a:spLocks noChangeAspect="1" noChangeArrowheads="1"/>
          </p:cNvSpPr>
          <p:nvPr/>
        </p:nvSpPr>
        <p:spPr bwMode="auto">
          <a:xfrm rot="5895381">
            <a:off x="2989263" y="4202113"/>
            <a:ext cx="44450" cy="508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40" name="Oval 144"/>
          <p:cNvSpPr>
            <a:spLocks noChangeAspect="1" noChangeArrowheads="1"/>
          </p:cNvSpPr>
          <p:nvPr/>
        </p:nvSpPr>
        <p:spPr bwMode="auto">
          <a:xfrm rot="5895381">
            <a:off x="2554288" y="4175125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41" name="Oval 145"/>
          <p:cNvSpPr>
            <a:spLocks noChangeAspect="1" noChangeArrowheads="1"/>
          </p:cNvSpPr>
          <p:nvPr/>
        </p:nvSpPr>
        <p:spPr bwMode="auto">
          <a:xfrm rot="5895381">
            <a:off x="3140075" y="3865563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42" name="Oval 146"/>
          <p:cNvSpPr>
            <a:spLocks noChangeAspect="1" noChangeArrowheads="1"/>
          </p:cNvSpPr>
          <p:nvPr/>
        </p:nvSpPr>
        <p:spPr bwMode="auto">
          <a:xfrm rot="5895381">
            <a:off x="1951038" y="3422650"/>
            <a:ext cx="3810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43" name="Oval 147"/>
          <p:cNvSpPr>
            <a:spLocks noChangeAspect="1" noChangeArrowheads="1"/>
          </p:cNvSpPr>
          <p:nvPr/>
        </p:nvSpPr>
        <p:spPr bwMode="auto">
          <a:xfrm rot="5895381">
            <a:off x="2865438" y="3629025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44" name="Oval 148"/>
          <p:cNvSpPr>
            <a:spLocks noChangeAspect="1" noChangeArrowheads="1"/>
          </p:cNvSpPr>
          <p:nvPr/>
        </p:nvSpPr>
        <p:spPr bwMode="auto">
          <a:xfrm rot="5895381">
            <a:off x="2251075" y="4406900"/>
            <a:ext cx="3810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45" name="Oval 149"/>
          <p:cNvSpPr>
            <a:spLocks noChangeAspect="1" noChangeArrowheads="1"/>
          </p:cNvSpPr>
          <p:nvPr/>
        </p:nvSpPr>
        <p:spPr bwMode="auto">
          <a:xfrm rot="5895381">
            <a:off x="2903538" y="4452938"/>
            <a:ext cx="4445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46" name="Oval 150"/>
          <p:cNvSpPr>
            <a:spLocks noChangeAspect="1" noChangeArrowheads="1"/>
          </p:cNvSpPr>
          <p:nvPr/>
        </p:nvSpPr>
        <p:spPr bwMode="auto">
          <a:xfrm rot="4777107">
            <a:off x="2144713" y="3941763"/>
            <a:ext cx="4445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47" name="Oval 151"/>
          <p:cNvSpPr>
            <a:spLocks noChangeAspect="1" noChangeArrowheads="1"/>
          </p:cNvSpPr>
          <p:nvPr/>
        </p:nvSpPr>
        <p:spPr bwMode="auto">
          <a:xfrm rot="4777107">
            <a:off x="2655888" y="4806950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48" name="Oval 152"/>
          <p:cNvSpPr>
            <a:spLocks noChangeAspect="1" noChangeArrowheads="1"/>
          </p:cNvSpPr>
          <p:nvPr/>
        </p:nvSpPr>
        <p:spPr bwMode="auto">
          <a:xfrm rot="4777107">
            <a:off x="2374900" y="4108450"/>
            <a:ext cx="3810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49" name="Oval 153"/>
          <p:cNvSpPr>
            <a:spLocks noChangeAspect="1" noChangeArrowheads="1"/>
          </p:cNvSpPr>
          <p:nvPr/>
        </p:nvSpPr>
        <p:spPr bwMode="auto">
          <a:xfrm rot="4777107">
            <a:off x="1746250" y="4156075"/>
            <a:ext cx="4445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50" name="Oval 154"/>
          <p:cNvSpPr>
            <a:spLocks noChangeAspect="1" noChangeArrowheads="1"/>
          </p:cNvSpPr>
          <p:nvPr/>
        </p:nvSpPr>
        <p:spPr bwMode="auto">
          <a:xfrm rot="4777107">
            <a:off x="1997075" y="4464050"/>
            <a:ext cx="4445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51" name="Oval 155"/>
          <p:cNvSpPr>
            <a:spLocks noChangeAspect="1" noChangeArrowheads="1"/>
          </p:cNvSpPr>
          <p:nvPr/>
        </p:nvSpPr>
        <p:spPr bwMode="auto">
          <a:xfrm rot="4777107">
            <a:off x="2249488" y="3613150"/>
            <a:ext cx="3810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52" name="Oval 156"/>
          <p:cNvSpPr>
            <a:spLocks noChangeAspect="1" noChangeArrowheads="1"/>
          </p:cNvSpPr>
          <p:nvPr/>
        </p:nvSpPr>
        <p:spPr bwMode="auto">
          <a:xfrm rot="4777107">
            <a:off x="2979738" y="4211638"/>
            <a:ext cx="38100" cy="508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53" name="Oval 157"/>
          <p:cNvSpPr>
            <a:spLocks noChangeAspect="1" noChangeArrowheads="1"/>
          </p:cNvSpPr>
          <p:nvPr/>
        </p:nvSpPr>
        <p:spPr bwMode="auto">
          <a:xfrm rot="4777107">
            <a:off x="2549525" y="4298950"/>
            <a:ext cx="38100" cy="508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54" name="Oval 158"/>
          <p:cNvSpPr>
            <a:spLocks noChangeAspect="1" noChangeArrowheads="1"/>
          </p:cNvSpPr>
          <p:nvPr/>
        </p:nvSpPr>
        <p:spPr bwMode="auto">
          <a:xfrm rot="4777107">
            <a:off x="2981325" y="3856038"/>
            <a:ext cx="38100" cy="508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55" name="Oval 159"/>
          <p:cNvSpPr>
            <a:spLocks noChangeAspect="1" noChangeArrowheads="1"/>
          </p:cNvSpPr>
          <p:nvPr/>
        </p:nvSpPr>
        <p:spPr bwMode="auto">
          <a:xfrm rot="4777107">
            <a:off x="1679575" y="3744913"/>
            <a:ext cx="4445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56" name="Oval 160"/>
          <p:cNvSpPr>
            <a:spLocks noChangeAspect="1" noChangeArrowheads="1"/>
          </p:cNvSpPr>
          <p:nvPr/>
        </p:nvSpPr>
        <p:spPr bwMode="auto">
          <a:xfrm rot="4777107">
            <a:off x="2630488" y="3703638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57" name="Oval 161"/>
          <p:cNvSpPr>
            <a:spLocks noChangeAspect="1" noChangeArrowheads="1"/>
          </p:cNvSpPr>
          <p:nvPr/>
        </p:nvSpPr>
        <p:spPr bwMode="auto">
          <a:xfrm rot="4777107">
            <a:off x="2351088" y="4597400"/>
            <a:ext cx="4445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58" name="Oval 162"/>
          <p:cNvSpPr>
            <a:spLocks noChangeAspect="1" noChangeArrowheads="1"/>
          </p:cNvSpPr>
          <p:nvPr/>
        </p:nvSpPr>
        <p:spPr bwMode="auto">
          <a:xfrm rot="4777107">
            <a:off x="2994025" y="4468813"/>
            <a:ext cx="38100" cy="508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59" name="Oval 163"/>
          <p:cNvSpPr>
            <a:spLocks noChangeArrowheads="1"/>
          </p:cNvSpPr>
          <p:nvPr/>
        </p:nvSpPr>
        <p:spPr bwMode="auto">
          <a:xfrm>
            <a:off x="6477000" y="419100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60" name="Oval 164"/>
          <p:cNvSpPr>
            <a:spLocks noChangeArrowheads="1"/>
          </p:cNvSpPr>
          <p:nvPr/>
        </p:nvSpPr>
        <p:spPr bwMode="auto">
          <a:xfrm>
            <a:off x="2743200" y="4038600"/>
            <a:ext cx="152400" cy="152400"/>
          </a:xfrm>
          <a:prstGeom prst="ellipse">
            <a:avLst/>
          </a:prstGeom>
          <a:solidFill>
            <a:srgbClr val="9900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61" name="Oval 165"/>
          <p:cNvSpPr>
            <a:spLocks noChangeArrowheads="1"/>
          </p:cNvSpPr>
          <p:nvPr/>
        </p:nvSpPr>
        <p:spPr bwMode="auto">
          <a:xfrm>
            <a:off x="1981200" y="40386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49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k-means loss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8153400" cy="127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itchFamily="-65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eaLnBrk="1" hangingPunct="1">
              <a:buFont typeface="Wingdings" charset="2"/>
              <a:buNone/>
            </a:pPr>
            <a:r>
              <a:rPr lang="en-US" sz="2400" dirty="0"/>
              <a:t>Iterate:</a:t>
            </a:r>
          </a:p>
          <a:p>
            <a:pPr marL="457200" lvl="1" indent="0" eaLnBrk="1" hangingPunct="1">
              <a:buNone/>
            </a:pPr>
            <a:r>
              <a:rPr lang="en-US" sz="2000" dirty="0"/>
              <a:t>1. Assign/cluster each example to closest center</a:t>
            </a:r>
            <a:endParaRPr lang="en-US" sz="2000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</a:pPr>
            <a:r>
              <a:rPr lang="en-US" sz="2000" dirty="0">
                <a:solidFill>
                  <a:srgbClr val="000000"/>
                </a:solidFill>
              </a:rPr>
              <a:t>2. </a:t>
            </a:r>
            <a:r>
              <a:rPr lang="en-US" sz="2000" dirty="0"/>
              <a:t>Recalculate centers as the mean of the points in a cluster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7365" y="3048000"/>
            <a:ext cx="85922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74956" y="3207749"/>
          <a:ext cx="57102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49600" imgH="457200" progId="Equation.3">
                  <p:embed/>
                </p:oleObj>
              </mc:Choice>
              <mc:Fallback>
                <p:oleObj name="Equation" r:id="rId2" imgW="3149600" imgH="4572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4956" y="3207749"/>
                        <a:ext cx="571023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3" y="4104852"/>
            <a:ext cx="75397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NO!  It will find </a:t>
            </a:r>
            <a:r>
              <a:rPr lang="en-US" sz="2400" i="1" dirty="0">
                <a:solidFill>
                  <a:srgbClr val="0000FF"/>
                </a:solidFill>
              </a:rPr>
              <a:t>a minimum</a:t>
            </a:r>
            <a:r>
              <a:rPr lang="en-US" sz="2400" dirty="0">
                <a:solidFill>
                  <a:srgbClr val="0000FF"/>
                </a:solidFill>
              </a:rPr>
              <a:t>.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Unfortunately, the k-means loss function is generally not convex and for most problems has many, many minima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We’re only guaranteed to find one of them</a:t>
            </a:r>
          </a:p>
        </p:txBody>
      </p:sp>
    </p:spTree>
    <p:extLst>
      <p:ext uri="{BB962C8B-B14F-4D97-AF65-F5344CB8AC3E}">
        <p14:creationId xmlns:p14="http://schemas.microsoft.com/office/powerpoint/2010/main" val="13214758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in scikit-learn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sklearn.cluster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Kmeans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kmeans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KMeans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n_clusters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n_init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=10,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=42)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kmeans.fit_predict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y_pred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kmeans.cluster_centers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</a:p>
          <a:p>
            <a:pPr marL="0" indent="0" fontAlgn="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7273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the iris dataset into 3 clusters using all four Petal/Sepal columns</a:t>
            </a:r>
          </a:p>
          <a:p>
            <a:r>
              <a:rPr lang="en-US" dirty="0"/>
              <a:t>Compare the clusters with the true labels (Species)</a:t>
            </a:r>
          </a:p>
          <a:p>
            <a:r>
              <a:rPr lang="en-US" dirty="0"/>
              <a:t>Check if increasing random restarts increases clustering accuracy</a:t>
            </a:r>
          </a:p>
          <a:p>
            <a:pPr lvl="1"/>
            <a:r>
              <a:rPr lang="en-US" dirty="0"/>
              <a:t>Optional parameter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n_init</a:t>
            </a:r>
            <a:r>
              <a:rPr lang="en-US" dirty="0"/>
              <a:t> to </a:t>
            </a:r>
            <a:r>
              <a:rPr lang="en-US" dirty="0" err="1"/>
              <a:t>kmeans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759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97A6-CB2A-430F-BF34-F7C2470D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3B33-FF71-4A88-AF6C-BA2756C1A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Textbook code</a:t>
            </a:r>
            <a:endParaRPr lang="en-US" dirty="0"/>
          </a:p>
          <a:p>
            <a:r>
              <a:rPr lang="en-US" dirty="0">
                <a:hlinkClick r:id="rId3"/>
              </a:rPr>
              <a:t>Textbook code on Google </a:t>
            </a:r>
            <a:r>
              <a:rPr lang="en-US" dirty="0" err="1">
                <a:hlinkClick r:id="rId3"/>
              </a:rPr>
              <a:t>Colab</a:t>
            </a:r>
            <a:endParaRPr lang="en-US" dirty="0"/>
          </a:p>
          <a:p>
            <a:r>
              <a:rPr lang="en-US" dirty="0"/>
              <a:t>Open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09_unsupervised_learning.ipynb</a:t>
            </a:r>
            <a:r>
              <a:rPr lang="en-US" sz="28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27177-1451-40C3-8563-6E603CB0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79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10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Seed choice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696200" cy="4876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/>
              <a:t>Results can vary drastically based on seed selection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/>
              <a:t>Some seeds can result in poor convergence rate, or convergence to sub-optimal </a:t>
            </a:r>
            <a:r>
              <a:rPr lang="en-US" sz="2400" dirty="0" err="1"/>
              <a:t>clusterings</a:t>
            </a:r>
            <a:endParaRPr lang="en-US" sz="2400" dirty="0">
              <a:ea typeface="ＭＳ Ｐゴシック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ea typeface="ＭＳ Ｐゴシック" charset="-128"/>
              </a:rPr>
              <a:t>Common heuristics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-128"/>
              </a:rPr>
              <a:t>Random centers in the space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-128"/>
              </a:rPr>
              <a:t>Randomly pick data points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-128"/>
              </a:rPr>
              <a:t>Points least similar to any existing center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charset="-128"/>
              </a:rPr>
              <a:t>Furthest centers heuristic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Do many runs of k-means, each from a different random start configuration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n_init</a:t>
            </a:r>
            <a:r>
              <a:rPr lang="en-US" sz="2000" dirty="0"/>
              <a:t> parameter in </a:t>
            </a:r>
            <a:r>
              <a:rPr lang="en-US" sz="2000" dirty="0" err="1"/>
              <a:t>Kmeans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796371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centers randomly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868968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564168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326168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307368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3916968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3383568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316768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145568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868968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7620000" y="44196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7162800" y="36576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4145568" y="32766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92253" y="5370096"/>
            <a:ext cx="3456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would happen here?</a:t>
            </a:r>
          </a:p>
        </p:txBody>
      </p:sp>
    </p:spTree>
    <p:extLst>
      <p:ext uri="{BB962C8B-B14F-4D97-AF65-F5344CB8AC3E}">
        <p14:creationId xmlns:p14="http://schemas.microsoft.com/office/powerpoint/2010/main" val="18270496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centers randomly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868968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564168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326168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307368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3916968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3383568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316768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145568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868968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7620000" y="44196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6915150" y="40005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423736" y="38862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92253" y="5370096"/>
            <a:ext cx="3456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would happen here?</a:t>
            </a:r>
          </a:p>
        </p:txBody>
      </p:sp>
      <p:sp>
        <p:nvSpPr>
          <p:cNvPr id="2" name="Oval 1"/>
          <p:cNvSpPr/>
          <p:nvPr/>
        </p:nvSpPr>
        <p:spPr>
          <a:xfrm>
            <a:off x="-152400" y="2362200"/>
            <a:ext cx="5257800" cy="34695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343949" y="3276600"/>
            <a:ext cx="1142401" cy="152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707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Furthest centers heuristic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0455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μ</a:t>
            </a:r>
            <a:r>
              <a:rPr lang="en-US" baseline="-25000" dirty="0"/>
              <a:t>1</a:t>
            </a:r>
            <a:r>
              <a:rPr lang="en-US" dirty="0"/>
              <a:t> = pick random point</a:t>
            </a:r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2 to K:</a:t>
            </a:r>
          </a:p>
          <a:p>
            <a:pPr marL="320040" lvl="1" indent="0">
              <a:buNone/>
            </a:pPr>
            <a:r>
              <a:rPr lang="en-US" dirty="0" err="1"/>
              <a:t>μ</a:t>
            </a:r>
            <a:r>
              <a:rPr lang="en-US" baseline="-25000" dirty="0" err="1"/>
              <a:t>i</a:t>
            </a:r>
            <a:r>
              <a:rPr lang="en-US" dirty="0"/>
              <a:t> = point that is furthest from </a:t>
            </a:r>
            <a:r>
              <a:rPr lang="en-US" b="1" dirty="0"/>
              <a:t>any</a:t>
            </a:r>
            <a:r>
              <a:rPr lang="en-US" dirty="0"/>
              <a:t> previous centers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51789" y="3901572"/>
          <a:ext cx="4930015" cy="1122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0" imgH="520700" progId="Equation.3">
                  <p:embed/>
                </p:oleObj>
              </mc:Choice>
              <mc:Fallback>
                <p:oleObj name="Equation" r:id="rId2" imgW="2286000" imgH="5207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51789" y="3901572"/>
                        <a:ext cx="4930015" cy="1122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01053" y="3743158"/>
            <a:ext cx="836499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14138" y="5506564"/>
            <a:ext cx="3355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smallest distance from x to any previous center</a:t>
            </a:r>
          </a:p>
        </p:txBody>
      </p:sp>
      <p:sp>
        <p:nvSpPr>
          <p:cNvPr id="11" name="Left Brace 10"/>
          <p:cNvSpPr/>
          <p:nvPr/>
        </p:nvSpPr>
        <p:spPr>
          <a:xfrm rot="16200000">
            <a:off x="5289256" y="3741196"/>
            <a:ext cx="494632" cy="2991922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7538" y="5528655"/>
            <a:ext cx="3355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point with the largest distance to any previous center</a:t>
            </a:r>
          </a:p>
        </p:txBody>
      </p:sp>
      <p:sp>
        <p:nvSpPr>
          <p:cNvPr id="13" name="Left Brace 12"/>
          <p:cNvSpPr/>
          <p:nvPr/>
        </p:nvSpPr>
        <p:spPr>
          <a:xfrm rot="16200000">
            <a:off x="3005643" y="4682747"/>
            <a:ext cx="494632" cy="1153001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596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furthest from centers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5057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Pick a random point for the first center</a:t>
            </a:r>
          </a:p>
        </p:txBody>
      </p:sp>
    </p:spTree>
    <p:extLst>
      <p:ext uri="{BB962C8B-B14F-4D97-AF65-F5344CB8AC3E}">
        <p14:creationId xmlns:p14="http://schemas.microsoft.com/office/powerpoint/2010/main" val="11302176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furthest from centers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4091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point will be chosen next?</a:t>
            </a:r>
          </a:p>
        </p:txBody>
      </p:sp>
    </p:spTree>
    <p:extLst>
      <p:ext uri="{BB962C8B-B14F-4D97-AF65-F5344CB8AC3E}">
        <p14:creationId xmlns:p14="http://schemas.microsoft.com/office/powerpoint/2010/main" val="23973921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furthest from centers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7696200" y="4469063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328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Furthest point from center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0658" y="5867400"/>
            <a:ext cx="4091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point will be chosen next?</a:t>
            </a:r>
          </a:p>
        </p:txBody>
      </p:sp>
    </p:spTree>
    <p:extLst>
      <p:ext uri="{BB962C8B-B14F-4D97-AF65-F5344CB8AC3E}">
        <p14:creationId xmlns:p14="http://schemas.microsoft.com/office/powerpoint/2010/main" val="192906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furthest from centers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7696200" y="4469063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4625472" y="28575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328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Furthest point from center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0658" y="5791200"/>
            <a:ext cx="4091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point will be chosen next?</a:t>
            </a:r>
          </a:p>
        </p:txBody>
      </p:sp>
    </p:spTree>
    <p:extLst>
      <p:ext uri="{BB962C8B-B14F-4D97-AF65-F5344CB8AC3E}">
        <p14:creationId xmlns:p14="http://schemas.microsoft.com/office/powerpoint/2010/main" val="262683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K-means: Initialize furthest from centers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572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800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629400" y="4343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7696200" y="4469063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4625472" y="28575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041358" y="4201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80658" y="5432929"/>
            <a:ext cx="328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Furthest point from center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031958" y="3533275"/>
            <a:ext cx="228600" cy="2286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443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Furthest points concerns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48748" y="5056607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0895" y="5396165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97400" y="5396165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02221" y="5757112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42305" y="433203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42305" y="467025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331437" y="442494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415011" y="5873417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691148" y="580857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493295" y="550444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744621" y="5303254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942474" y="5641475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744621" y="606257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306195" y="4096752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82632" y="406199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910095" y="13568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428916" y="186823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4068053" y="3517901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56527" y="5573601"/>
            <a:ext cx="4743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If k = 4, which points will get chosen?</a:t>
            </a:r>
          </a:p>
        </p:txBody>
      </p:sp>
    </p:spTree>
    <p:extLst>
      <p:ext uri="{BB962C8B-B14F-4D97-AF65-F5344CB8AC3E}">
        <p14:creationId xmlns:p14="http://schemas.microsoft.com/office/powerpoint/2010/main" val="386512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823720"/>
          <a:ext cx="5867400" cy="2930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1090187737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4113033958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1126504092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709603970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233862123"/>
                    </a:ext>
                  </a:extLst>
                </a:gridCol>
              </a:tblGrid>
              <a:tr h="381726">
                <a:tc>
                  <a:txBody>
                    <a:bodyPr/>
                    <a:lstStyle/>
                    <a:p>
                      <a:r>
                        <a:rPr lang="en-US" dirty="0"/>
                        <a:t>Petal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Sepal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67477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003520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313253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/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481531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07027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746490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/>
                        <a:t>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44239"/>
                  </a:ext>
                </a:extLst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 rot="16200000">
            <a:off x="2665332" y="-687467"/>
            <a:ext cx="231935" cy="46482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" name="Right Brace 7"/>
          <p:cNvSpPr/>
          <p:nvPr/>
        </p:nvSpPr>
        <p:spPr>
          <a:xfrm rot="16200000">
            <a:off x="5637132" y="1065133"/>
            <a:ext cx="231936" cy="11430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1943099" y="120439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j-lt"/>
              </a:rPr>
              <a:t>Features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4914900" y="11952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j-lt"/>
              </a:rPr>
              <a:t>Labels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6477000" y="1823720"/>
            <a:ext cx="228600" cy="293043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graphicFrame>
        <p:nvGraphicFramePr>
          <p:cNvPr id="12" name="Content Placeholder 5"/>
          <p:cNvGraphicFramePr>
            <a:graphicFrameLocks/>
          </p:cNvGraphicFramePr>
          <p:nvPr/>
        </p:nvGraphicFramePr>
        <p:xfrm>
          <a:off x="457200" y="5003791"/>
          <a:ext cx="5867400" cy="7634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1090187737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4113033958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1126504092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709603970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233862123"/>
                    </a:ext>
                  </a:extLst>
                </a:gridCol>
              </a:tblGrid>
              <a:tr h="381726">
                <a:tc>
                  <a:txBody>
                    <a:bodyPr/>
                    <a:lstStyle/>
                    <a:p>
                      <a:r>
                        <a:rPr lang="en-US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003520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/>
                        <a:t>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44239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 flipH="1">
            <a:off x="6553200" y="309950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j-lt"/>
              </a:rPr>
              <a:t>Training data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6553200" y="5003791"/>
            <a:ext cx="152400" cy="73799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6553200" y="517928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j-lt"/>
              </a:rPr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41236608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Furthest points concerns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48748" y="533466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0895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97400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02221" y="603517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42305" y="46100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42305" y="494832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331437" y="47030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415011" y="615147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691148" y="6086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493295" y="57825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744621" y="5581315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942474" y="591953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744621" y="6340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306195" y="437481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82632" y="4340054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910095" y="13568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428916" y="21462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4068053" y="3795962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8795795" y="135689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6314616" y="2146299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599813" y="5600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3940385" y="3795962"/>
            <a:ext cx="228600" cy="2286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489159" y="5119650"/>
            <a:ext cx="5276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If we do a number of trials, will we get different centers?</a:t>
            </a:r>
          </a:p>
        </p:txBody>
      </p:sp>
    </p:spTree>
    <p:extLst>
      <p:ext uri="{BB962C8B-B14F-4D97-AF65-F5344CB8AC3E}">
        <p14:creationId xmlns:p14="http://schemas.microsoft.com/office/powerpoint/2010/main" val="15722657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Furthest points concerns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48748" y="533466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50895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97400" y="567422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02221" y="603517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042305" y="46100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042305" y="494832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331437" y="47030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1415011" y="6151478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691148" y="6086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493295" y="578250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744621" y="5581315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942474" y="5919536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744621" y="6340640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1306195" y="4374813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82632" y="4340054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8910095" y="13568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428916" y="2146299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4068053" y="3795962"/>
            <a:ext cx="197853" cy="18582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068053" y="5100264"/>
            <a:ext cx="4409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Doesn’t deal well with outliers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8795795" y="135689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6314616" y="2146299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599813" y="5600695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3940385" y="3795962"/>
            <a:ext cx="228600" cy="2286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494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ata points from the Iris dataset" title="Data points from the Iris datase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47673"/>
            <a:ext cx="5771757" cy="576265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6FE3B-BD90-4128-93E2-2E50CFB663AD}"/>
              </a:ext>
            </a:extLst>
          </p:cNvPr>
          <p:cNvSpPr txBox="1"/>
          <p:nvPr/>
        </p:nvSpPr>
        <p:spPr>
          <a:xfrm>
            <a:off x="1143000" y="4876800"/>
            <a:ext cx="3810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1</a:t>
            </a:r>
          </a:p>
          <a:p>
            <a:r>
              <a:rPr lang="en-US" sz="1050" dirty="0">
                <a:solidFill>
                  <a:srgbClr val="FF0000"/>
                </a:solidFill>
              </a:rPr>
              <a:t>2</a:t>
            </a:r>
          </a:p>
          <a:p>
            <a:r>
              <a:rPr lang="en-US" sz="105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30B779-C457-4EDB-80B1-C292C6C92653}"/>
              </a:ext>
            </a:extLst>
          </p:cNvPr>
          <p:cNvSpPr txBox="1"/>
          <p:nvPr/>
        </p:nvSpPr>
        <p:spPr>
          <a:xfrm>
            <a:off x="3380360" y="2191968"/>
            <a:ext cx="457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    7</a:t>
            </a:r>
          </a:p>
          <a:p>
            <a:r>
              <a:rPr lang="en-US" sz="1050" dirty="0">
                <a:solidFill>
                  <a:srgbClr val="FF0000"/>
                </a:solidFill>
              </a:rPr>
              <a:t>6</a:t>
            </a:r>
          </a:p>
          <a:p>
            <a:r>
              <a:rPr lang="en-US" sz="1050" dirty="0">
                <a:solidFill>
                  <a:srgbClr val="FF0000"/>
                </a:solidFill>
              </a:rPr>
              <a:t>   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8F6577-3E0B-4A0B-8A27-C723B0395068}"/>
              </a:ext>
            </a:extLst>
          </p:cNvPr>
          <p:cNvSpPr txBox="1"/>
          <p:nvPr/>
        </p:nvSpPr>
        <p:spPr>
          <a:xfrm>
            <a:off x="3153389" y="2925445"/>
            <a:ext cx="381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CA9F83-9E21-4734-B3A3-212A1737D8F5}"/>
              </a:ext>
            </a:extLst>
          </p:cNvPr>
          <p:cNvSpPr txBox="1"/>
          <p:nvPr/>
        </p:nvSpPr>
        <p:spPr>
          <a:xfrm>
            <a:off x="4038600" y="1305920"/>
            <a:ext cx="15240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                                  11</a:t>
            </a:r>
          </a:p>
          <a:p>
            <a:r>
              <a:rPr lang="en-US" sz="1050" dirty="0">
                <a:solidFill>
                  <a:srgbClr val="FF0000"/>
                </a:solidFill>
              </a:rPr>
              <a:t>               10</a:t>
            </a:r>
          </a:p>
          <a:p>
            <a:r>
              <a:rPr lang="en-US" sz="1050" dirty="0">
                <a:solidFill>
                  <a:srgbClr val="FF0000"/>
                </a:solidFill>
              </a:rPr>
              <a:t>  9</a:t>
            </a:r>
          </a:p>
          <a:p>
            <a:endParaRPr lang="en-US" sz="1050" dirty="0">
              <a:solidFill>
                <a:srgbClr val="FF0000"/>
              </a:solidFill>
            </a:endParaRPr>
          </a:p>
          <a:p>
            <a:r>
              <a:rPr lang="en-US" sz="1050" dirty="0">
                <a:solidFill>
                  <a:srgbClr val="FF0000"/>
                </a:solidFill>
              </a:rPr>
              <a:t>        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4A5BCA-8B66-4594-83EF-FC13377B824F}"/>
              </a:ext>
            </a:extLst>
          </p:cNvPr>
          <p:cNvSpPr txBox="1"/>
          <p:nvPr/>
        </p:nvSpPr>
        <p:spPr>
          <a:xfrm>
            <a:off x="6172200" y="1756043"/>
            <a:ext cx="274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Pick 3 centers using the furthest distance heuristic</a:t>
            </a:r>
          </a:p>
          <a:p>
            <a:endParaRPr lang="en-US" dirty="0"/>
          </a:p>
          <a:p>
            <a:r>
              <a:rPr lang="en-US" dirty="0"/>
              <a:t>Pick 1</a:t>
            </a:r>
            <a:r>
              <a:rPr lang="en-US" baseline="30000" dirty="0"/>
              <a:t>st</a:t>
            </a:r>
            <a:r>
              <a:rPr lang="en-US" dirty="0"/>
              <a:t> center randomly</a:t>
            </a:r>
          </a:p>
          <a:p>
            <a:r>
              <a:rPr lang="en-US" dirty="0"/>
              <a:t>(repeat 3 times) </a:t>
            </a:r>
          </a:p>
        </p:txBody>
      </p:sp>
    </p:spTree>
    <p:extLst>
      <p:ext uri="{BB962C8B-B14F-4D97-AF65-F5344CB8AC3E}">
        <p14:creationId xmlns:p14="http://schemas.microsoft.com/office/powerpoint/2010/main" val="42267169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500" dirty="0"/>
              <a:t>Weaknesses of K-Mean Clustering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600" dirty="0"/>
              <a:t>Sensitive to initial conditions: Initial centers affect the final clusters 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600" dirty="0"/>
              <a:t>The number of clusters, K, must be determined before hand.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600" dirty="0"/>
              <a:t>The order of the data points in the data set matters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600" dirty="0"/>
              <a:t>Algorithm converges but not necessarily to the global optimum</a:t>
            </a:r>
          </a:p>
        </p:txBody>
      </p:sp>
    </p:spTree>
    <p:extLst>
      <p:ext uri="{BB962C8B-B14F-4D97-AF65-F5344CB8AC3E}">
        <p14:creationId xmlns:p14="http://schemas.microsoft.com/office/powerpoint/2010/main" val="38305191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500" dirty="0"/>
              <a:t>Strengths of K-Means Clustering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600" dirty="0"/>
              <a:t>Computationally efficient</a:t>
            </a:r>
          </a:p>
          <a:p>
            <a:pPr lvl="1" indent="-342900"/>
            <a:r>
              <a:rPr lang="en-US" altLang="en-US" sz="2200" dirty="0"/>
              <a:t>Linear in the number of data points</a:t>
            </a:r>
          </a:p>
          <a:p>
            <a:pPr marL="571500" indent="-571500">
              <a:buFont typeface="Wingdings" panose="05000000000000000000" pitchFamily="2" charset="2"/>
              <a:buAutoNum type="arabicPeriod"/>
            </a:pPr>
            <a:r>
              <a:rPr lang="en-US" altLang="en-US" sz="2600" dirty="0"/>
              <a:t>Improvements to seed selection continue to be made</a:t>
            </a:r>
          </a:p>
          <a:p>
            <a:pPr lvl="1" indent="-342900"/>
            <a:r>
              <a:rPr lang="en-US" altLang="en-US" sz="2200" dirty="0"/>
              <a:t>K-means++</a:t>
            </a:r>
          </a:p>
        </p:txBody>
      </p:sp>
    </p:spTree>
    <p:extLst>
      <p:ext uri="{BB962C8B-B14F-4D97-AF65-F5344CB8AC3E}">
        <p14:creationId xmlns:p14="http://schemas.microsoft.com/office/powerpoint/2010/main" val="11877099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K-means++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648" y="1600200"/>
            <a:ext cx="8153400" cy="330601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/>
              <a:t>μ</a:t>
            </a:r>
            <a:r>
              <a:rPr lang="en-US" baseline="-25000" dirty="0"/>
              <a:t>1</a:t>
            </a:r>
            <a:r>
              <a:rPr lang="en-US" dirty="0"/>
              <a:t> = pick random point</a:t>
            </a:r>
          </a:p>
          <a:p>
            <a:pPr marL="0" indent="0">
              <a:buFont typeface="Wingdings"/>
              <a:buNone/>
            </a:pPr>
            <a:endParaRPr lang="en-US" baseline="-25000" dirty="0"/>
          </a:p>
          <a:p>
            <a:pPr marL="0" indent="0">
              <a:buFont typeface="Wingdings"/>
              <a:buNone/>
            </a:pPr>
            <a:r>
              <a:rPr lang="en-US" dirty="0"/>
              <a:t>for k = 2 to </a:t>
            </a:r>
            <a:r>
              <a:rPr lang="en-US" b="1" dirty="0"/>
              <a:t>K</a:t>
            </a:r>
            <a:r>
              <a:rPr lang="en-US" dirty="0"/>
              <a:t>:</a:t>
            </a:r>
          </a:p>
          <a:p>
            <a:pPr marL="320040" lvl="1" indent="0">
              <a:buFont typeface="Wingdings 2"/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 to </a:t>
            </a:r>
            <a:r>
              <a:rPr lang="en-US" b="1" dirty="0"/>
              <a:t>N</a:t>
            </a:r>
            <a:r>
              <a:rPr lang="en-US" dirty="0"/>
              <a:t>:</a:t>
            </a:r>
          </a:p>
          <a:p>
            <a:pPr marL="594360" lvl="2" indent="0">
              <a:buFont typeface="Wingdings 2"/>
              <a:buNone/>
            </a:pP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 = min d(x</a:t>
            </a:r>
            <a:r>
              <a:rPr lang="en-US" baseline="-25000" dirty="0"/>
              <a:t>i</a:t>
            </a:r>
            <a:r>
              <a:rPr lang="en-US" dirty="0"/>
              <a:t>, μ</a:t>
            </a:r>
            <a:r>
              <a:rPr lang="en-US" baseline="-25000" dirty="0"/>
              <a:t>1…k-1</a:t>
            </a:r>
            <a:r>
              <a:rPr lang="en-US" dirty="0"/>
              <a:t>) // smallest distance to any center</a:t>
            </a:r>
          </a:p>
          <a:p>
            <a:pPr marL="594360" lvl="2" indent="0">
              <a:buFont typeface="Wingdings 2"/>
              <a:buNone/>
            </a:pPr>
            <a:endParaRPr lang="en-US" dirty="0"/>
          </a:p>
          <a:p>
            <a:pPr marL="320040" lvl="1" indent="0">
              <a:buNone/>
            </a:pPr>
            <a:r>
              <a:rPr lang="en-US" dirty="0" err="1"/>
              <a:t>μ</a:t>
            </a:r>
            <a:r>
              <a:rPr lang="en-US" baseline="-25000" dirty="0" err="1"/>
              <a:t>k</a:t>
            </a:r>
            <a:r>
              <a:rPr lang="en-US" dirty="0"/>
              <a:t> = randomly pick point </a:t>
            </a:r>
            <a:r>
              <a:rPr lang="en-US" b="1" i="1" dirty="0">
                <a:solidFill>
                  <a:srgbClr val="FF6600"/>
                </a:solidFill>
              </a:rPr>
              <a:t>proportional</a:t>
            </a:r>
            <a:r>
              <a:rPr lang="en-US" dirty="0"/>
              <a:t> to </a:t>
            </a:r>
            <a:r>
              <a:rPr lang="en-US" b="1" i="1" dirty="0">
                <a:solidFill>
                  <a:srgbClr val="FF6600"/>
                </a:solidFill>
              </a:rPr>
              <a:t>s</a:t>
            </a:r>
            <a:endParaRPr lang="en-US" b="1" i="1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7684" y="5601368"/>
            <a:ext cx="2988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does this help?</a:t>
            </a:r>
          </a:p>
        </p:txBody>
      </p:sp>
    </p:spTree>
    <p:extLst>
      <p:ext uri="{BB962C8B-B14F-4D97-AF65-F5344CB8AC3E}">
        <p14:creationId xmlns:p14="http://schemas.microsoft.com/office/powerpoint/2010/main" val="77345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K-means++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648" y="1600200"/>
            <a:ext cx="8153400" cy="330601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/>
              <a:t>μ</a:t>
            </a:r>
            <a:r>
              <a:rPr lang="en-US" baseline="-25000" dirty="0"/>
              <a:t>1</a:t>
            </a:r>
            <a:r>
              <a:rPr lang="en-US" dirty="0"/>
              <a:t> = pick random point</a:t>
            </a:r>
          </a:p>
          <a:p>
            <a:pPr marL="0" indent="0">
              <a:buFont typeface="Wingdings"/>
              <a:buNone/>
            </a:pPr>
            <a:endParaRPr lang="en-US" baseline="-25000" dirty="0"/>
          </a:p>
          <a:p>
            <a:pPr marL="0" indent="0">
              <a:buFont typeface="Wingdings"/>
              <a:buNone/>
            </a:pPr>
            <a:r>
              <a:rPr lang="en-US" dirty="0"/>
              <a:t>for k = 2 to </a:t>
            </a:r>
            <a:r>
              <a:rPr lang="en-US" b="1" dirty="0"/>
              <a:t>K</a:t>
            </a:r>
            <a:r>
              <a:rPr lang="en-US" dirty="0"/>
              <a:t>:</a:t>
            </a:r>
          </a:p>
          <a:p>
            <a:pPr marL="320040" lvl="1" indent="0">
              <a:buFont typeface="Wingdings 2"/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 to </a:t>
            </a:r>
            <a:r>
              <a:rPr lang="en-US" b="1" dirty="0"/>
              <a:t>N</a:t>
            </a:r>
            <a:r>
              <a:rPr lang="en-US" dirty="0"/>
              <a:t>:</a:t>
            </a:r>
          </a:p>
          <a:p>
            <a:pPr marL="594360" lvl="2" indent="0">
              <a:buFont typeface="Wingdings 2"/>
              <a:buNone/>
            </a:pP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 = min d(x</a:t>
            </a:r>
            <a:r>
              <a:rPr lang="en-US" baseline="-25000" dirty="0"/>
              <a:t>i</a:t>
            </a:r>
            <a:r>
              <a:rPr lang="en-US" dirty="0"/>
              <a:t>, μ</a:t>
            </a:r>
            <a:r>
              <a:rPr lang="en-US" baseline="-25000" dirty="0"/>
              <a:t>1…k-1</a:t>
            </a:r>
            <a:r>
              <a:rPr lang="en-US" dirty="0"/>
              <a:t>) // smallest distance to any center</a:t>
            </a:r>
          </a:p>
          <a:p>
            <a:pPr marL="320040" lvl="1" indent="0">
              <a:buNone/>
            </a:pPr>
            <a:r>
              <a:rPr lang="en-US" dirty="0" err="1"/>
              <a:t>μ</a:t>
            </a:r>
            <a:r>
              <a:rPr lang="en-US" baseline="-25000" dirty="0" err="1"/>
              <a:t>k</a:t>
            </a:r>
            <a:r>
              <a:rPr lang="en-US" dirty="0"/>
              <a:t> = randomly pick point </a:t>
            </a:r>
            <a:r>
              <a:rPr lang="en-US" b="1" i="1" dirty="0">
                <a:solidFill>
                  <a:srgbClr val="FF6600"/>
                </a:solidFill>
              </a:rPr>
              <a:t>proportional</a:t>
            </a:r>
            <a:r>
              <a:rPr lang="en-US" dirty="0"/>
              <a:t> to </a:t>
            </a:r>
            <a:r>
              <a:rPr lang="en-US" b="1" i="1" dirty="0">
                <a:solidFill>
                  <a:srgbClr val="FF6600"/>
                </a:solidFill>
              </a:rPr>
              <a:t>s</a:t>
            </a:r>
            <a:endParaRPr lang="en-US" b="1" i="1" baseline="-25000" dirty="0">
              <a:solidFill>
                <a:srgbClr val="FF66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4824" y="4495800"/>
            <a:ext cx="82612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Makes it possible to select other points</a:t>
            </a:r>
          </a:p>
          <a:p>
            <a:pPr marL="914400" lvl="1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if #points &gt;&gt; #outliers, we will pick good points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Makes it non-deterministic, which will help with random runs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Nice theoretical guarantees!</a:t>
            </a:r>
          </a:p>
        </p:txBody>
      </p:sp>
    </p:spTree>
    <p:extLst>
      <p:ext uri="{BB962C8B-B14F-4D97-AF65-F5344CB8AC3E}">
        <p14:creationId xmlns:p14="http://schemas.microsoft.com/office/powerpoint/2010/main" val="41179781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Hard vs. soft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400" dirty="0"/>
              <a:t>Hard clustering: Each example belongs to exactly </a:t>
            </a:r>
            <a:r>
              <a:rPr lang="en-US" sz="2400" dirty="0">
                <a:solidFill>
                  <a:srgbClr val="FF0000"/>
                </a:solidFill>
              </a:rPr>
              <a:t>one</a:t>
            </a:r>
            <a:r>
              <a:rPr lang="en-US" sz="2400" dirty="0"/>
              <a:t> cluster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marL="0" indent="0" eaLnBrk="1" hangingPunct="1">
              <a:buNone/>
            </a:pPr>
            <a:r>
              <a:rPr lang="en-US" sz="2400" dirty="0"/>
              <a:t>Soft clustering: An example can belong to </a:t>
            </a:r>
            <a:r>
              <a:rPr lang="en-US" sz="2400" dirty="0">
                <a:solidFill>
                  <a:srgbClr val="FF0000"/>
                </a:solidFill>
              </a:rPr>
              <a:t>more than one</a:t>
            </a:r>
            <a:r>
              <a:rPr lang="en-US" sz="2400" dirty="0"/>
              <a:t> cluster (probabilistic)</a:t>
            </a:r>
          </a:p>
          <a:p>
            <a:pPr lvl="1" eaLnBrk="1" hangingPunct="1"/>
            <a:r>
              <a:rPr lang="en-US" sz="2000" dirty="0">
                <a:ea typeface="ＭＳ Ｐゴシック" charset="-128"/>
              </a:rPr>
              <a:t>Makes more sense for applications like creating hierarchies</a:t>
            </a:r>
          </a:p>
          <a:p>
            <a:pPr lvl="1" eaLnBrk="1" hangingPunct="1"/>
            <a:r>
              <a:rPr lang="en-US" sz="2000" dirty="0">
                <a:ea typeface="ＭＳ Ｐゴシック" charset="-128"/>
              </a:rPr>
              <a:t>You may want to put a pair of sneakers in two clusters: </a:t>
            </a:r>
          </a:p>
          <a:p>
            <a:pPr lvl="2"/>
            <a:r>
              <a:rPr lang="en-US" sz="1600" dirty="0">
                <a:ea typeface="ＭＳ Ｐゴシック" charset="-128"/>
              </a:rPr>
              <a:t>(i) sports apparel</a:t>
            </a:r>
          </a:p>
          <a:p>
            <a:pPr lvl="2"/>
            <a:r>
              <a:rPr lang="en-US" sz="1600" dirty="0">
                <a:ea typeface="ＭＳ Ｐゴシック" charset="-128"/>
              </a:rPr>
              <a:t>(ii) shoes</a:t>
            </a:r>
          </a:p>
        </p:txBody>
      </p:sp>
    </p:spTree>
    <p:extLst>
      <p:ext uri="{BB962C8B-B14F-4D97-AF65-F5344CB8AC3E}">
        <p14:creationId xmlns:p14="http://schemas.microsoft.com/office/powerpoint/2010/main" val="178335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Type of Clustering Algorithms</a:t>
            </a:r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/>
              <a:t>Flat algorithms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Start with a random (partial) partitioning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Refine it iteratively</a:t>
            </a:r>
            <a:endParaRPr lang="en-US" sz="1200" dirty="0">
              <a:ea typeface="ＭＳ Ｐゴシック" charset="-128"/>
            </a:endParaRPr>
          </a:p>
          <a:p>
            <a:pPr lvl="2" eaLnBrk="1" hangingPunct="1"/>
            <a:r>
              <a:rPr lang="en-US" i="1" dirty="0">
                <a:ea typeface="ＭＳ Ｐゴシック" charset="-128"/>
              </a:rPr>
              <a:t>K </a:t>
            </a:r>
            <a:r>
              <a:rPr lang="en-US" dirty="0">
                <a:ea typeface="ＭＳ Ｐゴシック" charset="-128"/>
              </a:rPr>
              <a:t>means clustering</a:t>
            </a:r>
          </a:p>
          <a:p>
            <a:pPr marL="0" indent="0" eaLnBrk="1" hangingPunct="1">
              <a:buNone/>
            </a:pPr>
            <a:endParaRPr lang="en-US" sz="2800" dirty="0"/>
          </a:p>
          <a:p>
            <a:pPr marL="0" indent="0" eaLnBrk="1" hangingPunct="1">
              <a:buNone/>
            </a:pPr>
            <a:r>
              <a:rPr lang="en-US" sz="2800" dirty="0"/>
              <a:t>Hierarchical algorithms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Bottom-up, agglomerative</a:t>
            </a:r>
          </a:p>
          <a:p>
            <a:pPr lvl="1" eaLnBrk="1" hangingPunct="1"/>
            <a:r>
              <a:rPr lang="en-US" dirty="0">
                <a:ea typeface="ＭＳ Ｐゴシック" charset="-128"/>
              </a:rPr>
              <a:t>Top-down, divisive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477000" y="4953000"/>
            <a:ext cx="1143000" cy="1371600"/>
            <a:chOff x="6264275" y="4102100"/>
            <a:chExt cx="2209800" cy="2286000"/>
          </a:xfrm>
        </p:grpSpPr>
        <p:sp>
          <p:nvSpPr>
            <p:cNvPr id="7" name="Line 23"/>
            <p:cNvSpPr>
              <a:spLocks noChangeShapeType="1"/>
            </p:cNvSpPr>
            <p:nvPr/>
          </p:nvSpPr>
          <p:spPr bwMode="auto">
            <a:xfrm>
              <a:off x="7026275" y="41021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24"/>
            <p:cNvSpPr>
              <a:spLocks noChangeShapeType="1"/>
            </p:cNvSpPr>
            <p:nvPr/>
          </p:nvSpPr>
          <p:spPr bwMode="auto">
            <a:xfrm>
              <a:off x="7026275" y="41021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25"/>
            <p:cNvSpPr>
              <a:spLocks noChangeShapeType="1"/>
            </p:cNvSpPr>
            <p:nvPr/>
          </p:nvSpPr>
          <p:spPr bwMode="auto">
            <a:xfrm>
              <a:off x="8093075" y="41021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26"/>
            <p:cNvSpPr>
              <a:spLocks noChangeShapeType="1"/>
            </p:cNvSpPr>
            <p:nvPr/>
          </p:nvSpPr>
          <p:spPr bwMode="auto">
            <a:xfrm>
              <a:off x="6645275" y="46355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27"/>
            <p:cNvSpPr>
              <a:spLocks noChangeShapeType="1"/>
            </p:cNvSpPr>
            <p:nvPr/>
          </p:nvSpPr>
          <p:spPr bwMode="auto">
            <a:xfrm>
              <a:off x="6645275" y="46355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28"/>
            <p:cNvSpPr>
              <a:spLocks noChangeShapeType="1"/>
            </p:cNvSpPr>
            <p:nvPr/>
          </p:nvSpPr>
          <p:spPr bwMode="auto">
            <a:xfrm>
              <a:off x="7788275" y="51689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29"/>
            <p:cNvSpPr>
              <a:spLocks noChangeShapeType="1"/>
            </p:cNvSpPr>
            <p:nvPr/>
          </p:nvSpPr>
          <p:spPr bwMode="auto">
            <a:xfrm>
              <a:off x="6264275" y="58547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30"/>
            <p:cNvSpPr>
              <a:spLocks noChangeShapeType="1"/>
            </p:cNvSpPr>
            <p:nvPr/>
          </p:nvSpPr>
          <p:spPr bwMode="auto">
            <a:xfrm>
              <a:off x="6950075" y="58547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31"/>
            <p:cNvSpPr>
              <a:spLocks noChangeShapeType="1"/>
            </p:cNvSpPr>
            <p:nvPr/>
          </p:nvSpPr>
          <p:spPr bwMode="auto">
            <a:xfrm>
              <a:off x="6264275" y="58547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32"/>
            <p:cNvSpPr>
              <a:spLocks noChangeShapeType="1"/>
            </p:cNvSpPr>
            <p:nvPr/>
          </p:nvSpPr>
          <p:spPr bwMode="auto">
            <a:xfrm>
              <a:off x="7407275" y="4635500"/>
              <a:ext cx="0" cy="1752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33"/>
            <p:cNvSpPr>
              <a:spLocks noChangeShapeType="1"/>
            </p:cNvSpPr>
            <p:nvPr/>
          </p:nvSpPr>
          <p:spPr bwMode="auto">
            <a:xfrm>
              <a:off x="7788275" y="51689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34"/>
            <p:cNvSpPr>
              <a:spLocks noChangeShapeType="1"/>
            </p:cNvSpPr>
            <p:nvPr/>
          </p:nvSpPr>
          <p:spPr bwMode="auto">
            <a:xfrm>
              <a:off x="8474075" y="51689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Oval 25"/>
          <p:cNvSpPr/>
          <p:nvPr/>
        </p:nvSpPr>
        <p:spPr bwMode="auto">
          <a:xfrm>
            <a:off x="6172200" y="3429000"/>
            <a:ext cx="457200" cy="10668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705600" y="3124200"/>
            <a:ext cx="1219200" cy="5334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705600" y="3733800"/>
            <a:ext cx="1219200" cy="8382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  <a:ea typeface="Arial" pitchFamily="-65" charset="0"/>
              <a:cs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4358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4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2001, 2004, Andrew W. Moore</a:t>
            </a:r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Single Linkage Hierarchical Clustering</a:t>
            </a:r>
          </a:p>
        </p:txBody>
      </p:sp>
      <p:sp>
        <p:nvSpPr>
          <p:cNvPr id="627715" name="Oval 3"/>
          <p:cNvSpPr>
            <a:spLocks noChangeAspect="1" noChangeArrowheads="1"/>
          </p:cNvSpPr>
          <p:nvPr/>
        </p:nvSpPr>
        <p:spPr bwMode="auto">
          <a:xfrm>
            <a:off x="2897188" y="3386138"/>
            <a:ext cx="95250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16" name="Oval 4"/>
          <p:cNvSpPr>
            <a:spLocks noChangeAspect="1" noChangeArrowheads="1"/>
          </p:cNvSpPr>
          <p:nvPr/>
        </p:nvSpPr>
        <p:spPr bwMode="auto">
          <a:xfrm>
            <a:off x="4751388" y="316865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17" name="Oval 5"/>
          <p:cNvSpPr>
            <a:spLocks noChangeAspect="1" noChangeArrowheads="1"/>
          </p:cNvSpPr>
          <p:nvPr/>
        </p:nvSpPr>
        <p:spPr bwMode="auto">
          <a:xfrm>
            <a:off x="3192463" y="3214688"/>
            <a:ext cx="96837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18" name="Oval 6"/>
          <p:cNvSpPr>
            <a:spLocks noChangeAspect="1" noChangeArrowheads="1"/>
          </p:cNvSpPr>
          <p:nvPr/>
        </p:nvSpPr>
        <p:spPr bwMode="auto">
          <a:xfrm>
            <a:off x="3505200" y="4419600"/>
            <a:ext cx="9525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19" name="Oval 7"/>
          <p:cNvSpPr>
            <a:spLocks noChangeAspect="1" noChangeArrowheads="1"/>
          </p:cNvSpPr>
          <p:nvPr/>
        </p:nvSpPr>
        <p:spPr bwMode="auto">
          <a:xfrm>
            <a:off x="3581400" y="3276600"/>
            <a:ext cx="9683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20" name="Oval 8"/>
          <p:cNvSpPr>
            <a:spLocks noChangeAspect="1" noChangeArrowheads="1"/>
          </p:cNvSpPr>
          <p:nvPr/>
        </p:nvSpPr>
        <p:spPr bwMode="auto">
          <a:xfrm>
            <a:off x="3492500" y="245110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21" name="Oval 9"/>
          <p:cNvSpPr>
            <a:spLocks noChangeAspect="1" noChangeArrowheads="1"/>
          </p:cNvSpPr>
          <p:nvPr/>
        </p:nvSpPr>
        <p:spPr bwMode="auto">
          <a:xfrm>
            <a:off x="2668588" y="2322513"/>
            <a:ext cx="95250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22" name="Oval 10"/>
          <p:cNvSpPr>
            <a:spLocks noChangeAspect="1" noChangeArrowheads="1"/>
          </p:cNvSpPr>
          <p:nvPr/>
        </p:nvSpPr>
        <p:spPr bwMode="auto">
          <a:xfrm>
            <a:off x="2286000" y="4038600"/>
            <a:ext cx="8413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23" name="Oval 11"/>
          <p:cNvSpPr>
            <a:spLocks noChangeAspect="1" noChangeArrowheads="1"/>
          </p:cNvSpPr>
          <p:nvPr/>
        </p:nvSpPr>
        <p:spPr bwMode="auto">
          <a:xfrm>
            <a:off x="4170363" y="3559175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24" name="Oval 12"/>
          <p:cNvSpPr>
            <a:spLocks noChangeAspect="1" noChangeArrowheads="1"/>
          </p:cNvSpPr>
          <p:nvPr/>
        </p:nvSpPr>
        <p:spPr bwMode="auto">
          <a:xfrm>
            <a:off x="4419600" y="2590800"/>
            <a:ext cx="9683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25" name="Oval 13"/>
          <p:cNvSpPr>
            <a:spLocks noChangeAspect="1" noChangeArrowheads="1"/>
          </p:cNvSpPr>
          <p:nvPr/>
        </p:nvSpPr>
        <p:spPr bwMode="auto">
          <a:xfrm rot="-1118274">
            <a:off x="4973638" y="280035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26" name="Oval 14"/>
          <p:cNvSpPr>
            <a:spLocks noChangeAspect="1" noChangeArrowheads="1"/>
          </p:cNvSpPr>
          <p:nvPr/>
        </p:nvSpPr>
        <p:spPr bwMode="auto">
          <a:xfrm rot="-1118274">
            <a:off x="3810000" y="403860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27" name="Oval 15"/>
          <p:cNvSpPr>
            <a:spLocks noChangeAspect="1" noChangeArrowheads="1"/>
          </p:cNvSpPr>
          <p:nvPr/>
        </p:nvSpPr>
        <p:spPr bwMode="auto">
          <a:xfrm rot="-1118274">
            <a:off x="4164013" y="3965575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28" name="Oval 16"/>
          <p:cNvSpPr>
            <a:spLocks noChangeAspect="1" noChangeArrowheads="1"/>
          </p:cNvSpPr>
          <p:nvPr/>
        </p:nvSpPr>
        <p:spPr bwMode="auto">
          <a:xfrm rot="-1118274">
            <a:off x="2624138" y="3511550"/>
            <a:ext cx="96837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29" name="Oval 17"/>
          <p:cNvSpPr>
            <a:spLocks noChangeAspect="1" noChangeArrowheads="1"/>
          </p:cNvSpPr>
          <p:nvPr/>
        </p:nvSpPr>
        <p:spPr bwMode="auto">
          <a:xfrm rot="-1118274">
            <a:off x="3506788" y="2457450"/>
            <a:ext cx="84137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30" name="Oval 18"/>
          <p:cNvSpPr>
            <a:spLocks noChangeAspect="1" noChangeArrowheads="1"/>
          </p:cNvSpPr>
          <p:nvPr/>
        </p:nvSpPr>
        <p:spPr bwMode="auto">
          <a:xfrm rot="-1118274">
            <a:off x="3886200" y="2438400"/>
            <a:ext cx="9683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31" name="Oval 19"/>
          <p:cNvSpPr>
            <a:spLocks noChangeAspect="1" noChangeArrowheads="1"/>
          </p:cNvSpPr>
          <p:nvPr/>
        </p:nvSpPr>
        <p:spPr bwMode="auto">
          <a:xfrm rot="-1118274">
            <a:off x="2676525" y="2554288"/>
            <a:ext cx="96838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32" name="Oval 20"/>
          <p:cNvSpPr>
            <a:spLocks noChangeAspect="1" noChangeArrowheads="1"/>
          </p:cNvSpPr>
          <p:nvPr/>
        </p:nvSpPr>
        <p:spPr bwMode="auto">
          <a:xfrm rot="-1118274">
            <a:off x="3019425" y="3490913"/>
            <a:ext cx="95250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33" name="Oval 21"/>
          <p:cNvSpPr>
            <a:spLocks noChangeAspect="1" noChangeArrowheads="1"/>
          </p:cNvSpPr>
          <p:nvPr/>
        </p:nvSpPr>
        <p:spPr bwMode="auto">
          <a:xfrm rot="-1118274">
            <a:off x="4572000" y="3327400"/>
            <a:ext cx="8255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34" name="Oval 22"/>
          <p:cNvSpPr>
            <a:spLocks noChangeAspect="1" noChangeArrowheads="1"/>
          </p:cNvSpPr>
          <p:nvPr/>
        </p:nvSpPr>
        <p:spPr bwMode="auto">
          <a:xfrm rot="-1118274">
            <a:off x="4100513" y="2360613"/>
            <a:ext cx="96837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35" name="Oval 23"/>
          <p:cNvSpPr>
            <a:spLocks noChangeAspect="1" noChangeArrowheads="1"/>
          </p:cNvSpPr>
          <p:nvPr/>
        </p:nvSpPr>
        <p:spPr bwMode="auto">
          <a:xfrm rot="5895381">
            <a:off x="2138362" y="2357438"/>
            <a:ext cx="746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36" name="Oval 24"/>
          <p:cNvSpPr>
            <a:spLocks noChangeAspect="1" noChangeArrowheads="1"/>
          </p:cNvSpPr>
          <p:nvPr/>
        </p:nvSpPr>
        <p:spPr bwMode="auto">
          <a:xfrm rot="5895381">
            <a:off x="3281362" y="3576638"/>
            <a:ext cx="87313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37" name="Oval 25"/>
          <p:cNvSpPr>
            <a:spLocks noChangeAspect="1" noChangeArrowheads="1"/>
          </p:cNvSpPr>
          <p:nvPr/>
        </p:nvSpPr>
        <p:spPr bwMode="auto">
          <a:xfrm rot="5895381">
            <a:off x="2689225" y="3278188"/>
            <a:ext cx="74613" cy="968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38" name="Oval 26"/>
          <p:cNvSpPr>
            <a:spLocks noChangeAspect="1" noChangeArrowheads="1"/>
          </p:cNvSpPr>
          <p:nvPr/>
        </p:nvSpPr>
        <p:spPr bwMode="auto">
          <a:xfrm rot="5895381">
            <a:off x="3357562" y="2509838"/>
            <a:ext cx="746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39" name="Oval 27"/>
          <p:cNvSpPr>
            <a:spLocks noChangeAspect="1" noChangeArrowheads="1"/>
          </p:cNvSpPr>
          <p:nvPr/>
        </p:nvSpPr>
        <p:spPr bwMode="auto">
          <a:xfrm rot="5895381">
            <a:off x="4306093" y="3580607"/>
            <a:ext cx="87313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40" name="Oval 28"/>
          <p:cNvSpPr>
            <a:spLocks noChangeAspect="1" noChangeArrowheads="1"/>
          </p:cNvSpPr>
          <p:nvPr/>
        </p:nvSpPr>
        <p:spPr bwMode="auto">
          <a:xfrm rot="5895381">
            <a:off x="4591051" y="2917825"/>
            <a:ext cx="7461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41" name="Oval 29"/>
          <p:cNvSpPr>
            <a:spLocks noChangeAspect="1" noChangeArrowheads="1"/>
          </p:cNvSpPr>
          <p:nvPr/>
        </p:nvSpPr>
        <p:spPr bwMode="auto">
          <a:xfrm rot="5895381">
            <a:off x="2346325" y="2046288"/>
            <a:ext cx="74613" cy="968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42" name="Oval 30"/>
          <p:cNvSpPr>
            <a:spLocks noChangeAspect="1" noChangeArrowheads="1"/>
          </p:cNvSpPr>
          <p:nvPr/>
        </p:nvSpPr>
        <p:spPr bwMode="auto">
          <a:xfrm rot="5895381">
            <a:off x="4071937" y="2452688"/>
            <a:ext cx="746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43" name="Oval 31"/>
          <p:cNvSpPr>
            <a:spLocks noChangeAspect="1" noChangeArrowheads="1"/>
          </p:cNvSpPr>
          <p:nvPr/>
        </p:nvSpPr>
        <p:spPr bwMode="auto">
          <a:xfrm rot="5895381">
            <a:off x="3960812" y="4116388"/>
            <a:ext cx="873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44" name="Oval 32"/>
          <p:cNvSpPr>
            <a:spLocks noChangeAspect="1" noChangeArrowheads="1"/>
          </p:cNvSpPr>
          <p:nvPr/>
        </p:nvSpPr>
        <p:spPr bwMode="auto">
          <a:xfrm rot="4777107">
            <a:off x="3781425" y="4414838"/>
            <a:ext cx="7461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45" name="Oval 33"/>
          <p:cNvSpPr>
            <a:spLocks noChangeAspect="1" noChangeArrowheads="1"/>
          </p:cNvSpPr>
          <p:nvPr/>
        </p:nvSpPr>
        <p:spPr bwMode="auto">
          <a:xfrm rot="4777107">
            <a:off x="2278063" y="3228975"/>
            <a:ext cx="87312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46" name="Oval 34"/>
          <p:cNvSpPr>
            <a:spLocks noChangeAspect="1" noChangeArrowheads="1"/>
          </p:cNvSpPr>
          <p:nvPr/>
        </p:nvSpPr>
        <p:spPr bwMode="auto">
          <a:xfrm rot="4777107">
            <a:off x="2751137" y="3833813"/>
            <a:ext cx="873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47" name="Oval 35"/>
          <p:cNvSpPr>
            <a:spLocks noChangeAspect="1" noChangeArrowheads="1"/>
          </p:cNvSpPr>
          <p:nvPr/>
        </p:nvSpPr>
        <p:spPr bwMode="auto">
          <a:xfrm rot="4777107">
            <a:off x="2366962" y="2281238"/>
            <a:ext cx="746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48" name="Oval 36"/>
          <p:cNvSpPr>
            <a:spLocks noChangeAspect="1" noChangeArrowheads="1"/>
          </p:cNvSpPr>
          <p:nvPr/>
        </p:nvSpPr>
        <p:spPr bwMode="auto">
          <a:xfrm rot="4777107">
            <a:off x="4429125" y="3724275"/>
            <a:ext cx="7620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49" name="Oval 37"/>
          <p:cNvSpPr>
            <a:spLocks noChangeAspect="1" noChangeArrowheads="1"/>
          </p:cNvSpPr>
          <p:nvPr/>
        </p:nvSpPr>
        <p:spPr bwMode="auto">
          <a:xfrm rot="4777107">
            <a:off x="4291013" y="2898775"/>
            <a:ext cx="74612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50" name="Oval 38"/>
          <p:cNvSpPr>
            <a:spLocks noChangeAspect="1" noChangeArrowheads="1"/>
          </p:cNvSpPr>
          <p:nvPr/>
        </p:nvSpPr>
        <p:spPr bwMode="auto">
          <a:xfrm rot="4777107">
            <a:off x="3629025" y="2598738"/>
            <a:ext cx="7461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51" name="Oval 39"/>
          <p:cNvSpPr>
            <a:spLocks noChangeAspect="1" noChangeArrowheads="1"/>
          </p:cNvSpPr>
          <p:nvPr/>
        </p:nvSpPr>
        <p:spPr bwMode="auto">
          <a:xfrm rot="4777107">
            <a:off x="3353594" y="3232944"/>
            <a:ext cx="87312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52" name="Oval 40"/>
          <p:cNvSpPr>
            <a:spLocks noChangeAspect="1" noChangeArrowheads="1"/>
          </p:cNvSpPr>
          <p:nvPr/>
        </p:nvSpPr>
        <p:spPr bwMode="auto">
          <a:xfrm rot="4777107">
            <a:off x="4133056" y="4148932"/>
            <a:ext cx="74613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753" name="Text Box 41"/>
          <p:cNvSpPr txBox="1">
            <a:spLocks noChangeArrowheads="1"/>
          </p:cNvSpPr>
          <p:nvPr/>
        </p:nvSpPr>
        <p:spPr bwMode="auto">
          <a:xfrm>
            <a:off x="5334000" y="1752600"/>
            <a:ext cx="3505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Say “Every point is its own cluster”</a:t>
            </a:r>
          </a:p>
        </p:txBody>
      </p:sp>
      <p:sp>
        <p:nvSpPr>
          <p:cNvPr id="627755" name="Line 43"/>
          <p:cNvSpPr>
            <a:spLocks noChangeShapeType="1"/>
          </p:cNvSpPr>
          <p:nvPr/>
        </p:nvSpPr>
        <p:spPr bwMode="auto">
          <a:xfrm>
            <a:off x="3230563" y="3255963"/>
            <a:ext cx="46037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95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823720"/>
          <a:ext cx="5867400" cy="2930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1090187737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4113033958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1126504092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709603970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233862123"/>
                    </a:ext>
                  </a:extLst>
                </a:gridCol>
              </a:tblGrid>
              <a:tr h="381726">
                <a:tc>
                  <a:txBody>
                    <a:bodyPr/>
                    <a:lstStyle/>
                    <a:p>
                      <a:r>
                        <a:rPr lang="en-US" dirty="0"/>
                        <a:t>Petal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Sepal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67477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003520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313253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/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481531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07027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746490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/>
                        <a:t>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44239"/>
                  </a:ext>
                </a:extLst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 rot="16200000">
            <a:off x="2665332" y="-687467"/>
            <a:ext cx="231935" cy="46482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" name="Right Brace 7"/>
          <p:cNvSpPr/>
          <p:nvPr/>
        </p:nvSpPr>
        <p:spPr>
          <a:xfrm rot="16200000">
            <a:off x="5637132" y="1065133"/>
            <a:ext cx="231936" cy="11430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1943099" y="120439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j-lt"/>
              </a:rPr>
              <a:t>Features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4914900" y="11952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j-lt"/>
              </a:rPr>
              <a:t>Labels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6477000" y="1823721"/>
            <a:ext cx="228600" cy="213868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6553200" y="270839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j-lt"/>
              </a:rPr>
              <a:t>Training data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6505575" y="3962401"/>
            <a:ext cx="152400" cy="73799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7162800" y="362086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Split for evaluation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3962401"/>
            <a:ext cx="710565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flipH="1">
            <a:off x="6648450" y="429913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j-lt"/>
              </a:rPr>
              <a:t>Test data</a:t>
            </a:r>
          </a:p>
        </p:txBody>
      </p:sp>
    </p:spTree>
    <p:extLst>
      <p:ext uri="{BB962C8B-B14F-4D97-AF65-F5344CB8AC3E}">
        <p14:creationId xmlns:p14="http://schemas.microsoft.com/office/powerpoint/2010/main" val="39985256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oter Placeholder 4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2001, 2004, Andrew W. Moore</a:t>
            </a:r>
          </a:p>
        </p:txBody>
      </p:sp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Single Linkage Hierarchical Clustering</a:t>
            </a:r>
          </a:p>
        </p:txBody>
      </p:sp>
      <p:sp>
        <p:nvSpPr>
          <p:cNvPr id="626691" name="Oval 3"/>
          <p:cNvSpPr>
            <a:spLocks noChangeAspect="1" noChangeArrowheads="1"/>
          </p:cNvSpPr>
          <p:nvPr/>
        </p:nvSpPr>
        <p:spPr bwMode="auto">
          <a:xfrm>
            <a:off x="2897188" y="3386138"/>
            <a:ext cx="95250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692" name="Oval 4"/>
          <p:cNvSpPr>
            <a:spLocks noChangeAspect="1" noChangeArrowheads="1"/>
          </p:cNvSpPr>
          <p:nvPr/>
        </p:nvSpPr>
        <p:spPr bwMode="auto">
          <a:xfrm>
            <a:off x="4751388" y="316865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693" name="Oval 5"/>
          <p:cNvSpPr>
            <a:spLocks noChangeAspect="1" noChangeArrowheads="1"/>
          </p:cNvSpPr>
          <p:nvPr/>
        </p:nvSpPr>
        <p:spPr bwMode="auto">
          <a:xfrm>
            <a:off x="3192463" y="3214688"/>
            <a:ext cx="96837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694" name="Oval 6"/>
          <p:cNvSpPr>
            <a:spLocks noChangeAspect="1" noChangeArrowheads="1"/>
          </p:cNvSpPr>
          <p:nvPr/>
        </p:nvSpPr>
        <p:spPr bwMode="auto">
          <a:xfrm>
            <a:off x="3505200" y="4419600"/>
            <a:ext cx="9525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695" name="Oval 7"/>
          <p:cNvSpPr>
            <a:spLocks noChangeAspect="1" noChangeArrowheads="1"/>
          </p:cNvSpPr>
          <p:nvPr/>
        </p:nvSpPr>
        <p:spPr bwMode="auto">
          <a:xfrm>
            <a:off x="3581400" y="3276600"/>
            <a:ext cx="9683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696" name="Oval 8"/>
          <p:cNvSpPr>
            <a:spLocks noChangeAspect="1" noChangeArrowheads="1"/>
          </p:cNvSpPr>
          <p:nvPr/>
        </p:nvSpPr>
        <p:spPr bwMode="auto">
          <a:xfrm>
            <a:off x="3492500" y="245110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697" name="Oval 9"/>
          <p:cNvSpPr>
            <a:spLocks noChangeAspect="1" noChangeArrowheads="1"/>
          </p:cNvSpPr>
          <p:nvPr/>
        </p:nvSpPr>
        <p:spPr bwMode="auto">
          <a:xfrm>
            <a:off x="2668588" y="2322513"/>
            <a:ext cx="95250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698" name="Oval 10"/>
          <p:cNvSpPr>
            <a:spLocks noChangeAspect="1" noChangeArrowheads="1"/>
          </p:cNvSpPr>
          <p:nvPr/>
        </p:nvSpPr>
        <p:spPr bwMode="auto">
          <a:xfrm>
            <a:off x="2286000" y="4038600"/>
            <a:ext cx="8413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699" name="Oval 11"/>
          <p:cNvSpPr>
            <a:spLocks noChangeAspect="1" noChangeArrowheads="1"/>
          </p:cNvSpPr>
          <p:nvPr/>
        </p:nvSpPr>
        <p:spPr bwMode="auto">
          <a:xfrm>
            <a:off x="4170363" y="3559175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00" name="Oval 12"/>
          <p:cNvSpPr>
            <a:spLocks noChangeAspect="1" noChangeArrowheads="1"/>
          </p:cNvSpPr>
          <p:nvPr/>
        </p:nvSpPr>
        <p:spPr bwMode="auto">
          <a:xfrm>
            <a:off x="4419600" y="2590800"/>
            <a:ext cx="9683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01" name="Oval 13"/>
          <p:cNvSpPr>
            <a:spLocks noChangeAspect="1" noChangeArrowheads="1"/>
          </p:cNvSpPr>
          <p:nvPr/>
        </p:nvSpPr>
        <p:spPr bwMode="auto">
          <a:xfrm rot="-1118274">
            <a:off x="4973638" y="280035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02" name="Oval 14"/>
          <p:cNvSpPr>
            <a:spLocks noChangeAspect="1" noChangeArrowheads="1"/>
          </p:cNvSpPr>
          <p:nvPr/>
        </p:nvSpPr>
        <p:spPr bwMode="auto">
          <a:xfrm rot="-1118274">
            <a:off x="3810000" y="403860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03" name="Oval 15"/>
          <p:cNvSpPr>
            <a:spLocks noChangeAspect="1" noChangeArrowheads="1"/>
          </p:cNvSpPr>
          <p:nvPr/>
        </p:nvSpPr>
        <p:spPr bwMode="auto">
          <a:xfrm rot="-1118274">
            <a:off x="4164013" y="3965575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04" name="Oval 16"/>
          <p:cNvSpPr>
            <a:spLocks noChangeAspect="1" noChangeArrowheads="1"/>
          </p:cNvSpPr>
          <p:nvPr/>
        </p:nvSpPr>
        <p:spPr bwMode="auto">
          <a:xfrm rot="-1118274">
            <a:off x="2624138" y="3511550"/>
            <a:ext cx="96837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05" name="Oval 17"/>
          <p:cNvSpPr>
            <a:spLocks noChangeAspect="1" noChangeArrowheads="1"/>
          </p:cNvSpPr>
          <p:nvPr/>
        </p:nvSpPr>
        <p:spPr bwMode="auto">
          <a:xfrm rot="-1118274">
            <a:off x="3506788" y="2457450"/>
            <a:ext cx="84137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06" name="Oval 18"/>
          <p:cNvSpPr>
            <a:spLocks noChangeAspect="1" noChangeArrowheads="1"/>
          </p:cNvSpPr>
          <p:nvPr/>
        </p:nvSpPr>
        <p:spPr bwMode="auto">
          <a:xfrm rot="-1118274">
            <a:off x="3886200" y="2438400"/>
            <a:ext cx="9683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07" name="Oval 19"/>
          <p:cNvSpPr>
            <a:spLocks noChangeAspect="1" noChangeArrowheads="1"/>
          </p:cNvSpPr>
          <p:nvPr/>
        </p:nvSpPr>
        <p:spPr bwMode="auto">
          <a:xfrm rot="-1118274">
            <a:off x="2676525" y="2554288"/>
            <a:ext cx="96838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08" name="Oval 20"/>
          <p:cNvSpPr>
            <a:spLocks noChangeAspect="1" noChangeArrowheads="1"/>
          </p:cNvSpPr>
          <p:nvPr/>
        </p:nvSpPr>
        <p:spPr bwMode="auto">
          <a:xfrm rot="-1118274">
            <a:off x="3019425" y="3490913"/>
            <a:ext cx="95250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09" name="Oval 21"/>
          <p:cNvSpPr>
            <a:spLocks noChangeAspect="1" noChangeArrowheads="1"/>
          </p:cNvSpPr>
          <p:nvPr/>
        </p:nvSpPr>
        <p:spPr bwMode="auto">
          <a:xfrm rot="-1118274">
            <a:off x="4572000" y="3327400"/>
            <a:ext cx="8255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10" name="Oval 22"/>
          <p:cNvSpPr>
            <a:spLocks noChangeAspect="1" noChangeArrowheads="1"/>
          </p:cNvSpPr>
          <p:nvPr/>
        </p:nvSpPr>
        <p:spPr bwMode="auto">
          <a:xfrm rot="-1118274">
            <a:off x="4100513" y="2360613"/>
            <a:ext cx="96837" cy="7461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11" name="Oval 23"/>
          <p:cNvSpPr>
            <a:spLocks noChangeAspect="1" noChangeArrowheads="1"/>
          </p:cNvSpPr>
          <p:nvPr/>
        </p:nvSpPr>
        <p:spPr bwMode="auto">
          <a:xfrm rot="5895381">
            <a:off x="2138362" y="2357438"/>
            <a:ext cx="746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12" name="Oval 24"/>
          <p:cNvSpPr>
            <a:spLocks noChangeAspect="1" noChangeArrowheads="1"/>
          </p:cNvSpPr>
          <p:nvPr/>
        </p:nvSpPr>
        <p:spPr bwMode="auto">
          <a:xfrm rot="5895381">
            <a:off x="3281362" y="3576638"/>
            <a:ext cx="87313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13" name="Oval 25"/>
          <p:cNvSpPr>
            <a:spLocks noChangeAspect="1" noChangeArrowheads="1"/>
          </p:cNvSpPr>
          <p:nvPr/>
        </p:nvSpPr>
        <p:spPr bwMode="auto">
          <a:xfrm rot="5895381">
            <a:off x="2689225" y="3278188"/>
            <a:ext cx="74613" cy="968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14" name="Oval 26"/>
          <p:cNvSpPr>
            <a:spLocks noChangeAspect="1" noChangeArrowheads="1"/>
          </p:cNvSpPr>
          <p:nvPr/>
        </p:nvSpPr>
        <p:spPr bwMode="auto">
          <a:xfrm rot="5895381">
            <a:off x="3357562" y="2509838"/>
            <a:ext cx="746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15" name="Oval 27"/>
          <p:cNvSpPr>
            <a:spLocks noChangeAspect="1" noChangeArrowheads="1"/>
          </p:cNvSpPr>
          <p:nvPr/>
        </p:nvSpPr>
        <p:spPr bwMode="auto">
          <a:xfrm rot="5895381">
            <a:off x="4306093" y="3580607"/>
            <a:ext cx="87313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16" name="Oval 28"/>
          <p:cNvSpPr>
            <a:spLocks noChangeAspect="1" noChangeArrowheads="1"/>
          </p:cNvSpPr>
          <p:nvPr/>
        </p:nvSpPr>
        <p:spPr bwMode="auto">
          <a:xfrm rot="5895381">
            <a:off x="4591051" y="2917825"/>
            <a:ext cx="7461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17" name="Oval 29"/>
          <p:cNvSpPr>
            <a:spLocks noChangeAspect="1" noChangeArrowheads="1"/>
          </p:cNvSpPr>
          <p:nvPr/>
        </p:nvSpPr>
        <p:spPr bwMode="auto">
          <a:xfrm rot="5895381">
            <a:off x="2346325" y="2046288"/>
            <a:ext cx="74613" cy="968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18" name="Oval 30"/>
          <p:cNvSpPr>
            <a:spLocks noChangeAspect="1" noChangeArrowheads="1"/>
          </p:cNvSpPr>
          <p:nvPr/>
        </p:nvSpPr>
        <p:spPr bwMode="auto">
          <a:xfrm rot="5895381">
            <a:off x="4071937" y="2452688"/>
            <a:ext cx="74613" cy="84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19" name="Oval 31"/>
          <p:cNvSpPr>
            <a:spLocks noChangeAspect="1" noChangeArrowheads="1"/>
          </p:cNvSpPr>
          <p:nvPr/>
        </p:nvSpPr>
        <p:spPr bwMode="auto">
          <a:xfrm rot="5895381">
            <a:off x="3960812" y="4116388"/>
            <a:ext cx="873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20" name="Oval 32"/>
          <p:cNvSpPr>
            <a:spLocks noChangeAspect="1" noChangeArrowheads="1"/>
          </p:cNvSpPr>
          <p:nvPr/>
        </p:nvSpPr>
        <p:spPr bwMode="auto">
          <a:xfrm rot="4777107">
            <a:off x="3781425" y="4414838"/>
            <a:ext cx="7461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21" name="Oval 33"/>
          <p:cNvSpPr>
            <a:spLocks noChangeAspect="1" noChangeArrowheads="1"/>
          </p:cNvSpPr>
          <p:nvPr/>
        </p:nvSpPr>
        <p:spPr bwMode="auto">
          <a:xfrm rot="4777107">
            <a:off x="2278063" y="3228975"/>
            <a:ext cx="87312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22" name="Oval 34"/>
          <p:cNvSpPr>
            <a:spLocks noChangeAspect="1" noChangeArrowheads="1"/>
          </p:cNvSpPr>
          <p:nvPr/>
        </p:nvSpPr>
        <p:spPr bwMode="auto">
          <a:xfrm rot="4777107">
            <a:off x="2751137" y="3833813"/>
            <a:ext cx="873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23" name="Oval 35"/>
          <p:cNvSpPr>
            <a:spLocks noChangeAspect="1" noChangeArrowheads="1"/>
          </p:cNvSpPr>
          <p:nvPr/>
        </p:nvSpPr>
        <p:spPr bwMode="auto">
          <a:xfrm rot="4777107">
            <a:off x="2366962" y="2281238"/>
            <a:ext cx="746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24" name="Oval 36"/>
          <p:cNvSpPr>
            <a:spLocks noChangeAspect="1" noChangeArrowheads="1"/>
          </p:cNvSpPr>
          <p:nvPr/>
        </p:nvSpPr>
        <p:spPr bwMode="auto">
          <a:xfrm rot="4777107">
            <a:off x="4429125" y="3724275"/>
            <a:ext cx="7620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25" name="Oval 37"/>
          <p:cNvSpPr>
            <a:spLocks noChangeAspect="1" noChangeArrowheads="1"/>
          </p:cNvSpPr>
          <p:nvPr/>
        </p:nvSpPr>
        <p:spPr bwMode="auto">
          <a:xfrm rot="4777107">
            <a:off x="4291013" y="2898775"/>
            <a:ext cx="74612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26" name="Oval 38"/>
          <p:cNvSpPr>
            <a:spLocks noChangeAspect="1" noChangeArrowheads="1"/>
          </p:cNvSpPr>
          <p:nvPr/>
        </p:nvSpPr>
        <p:spPr bwMode="auto">
          <a:xfrm rot="4777107">
            <a:off x="3629025" y="2598738"/>
            <a:ext cx="7461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27" name="Oval 39"/>
          <p:cNvSpPr>
            <a:spLocks noChangeAspect="1" noChangeArrowheads="1"/>
          </p:cNvSpPr>
          <p:nvPr/>
        </p:nvSpPr>
        <p:spPr bwMode="auto">
          <a:xfrm rot="4777107">
            <a:off x="3353594" y="3232944"/>
            <a:ext cx="87312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28" name="Oval 40"/>
          <p:cNvSpPr>
            <a:spLocks noChangeAspect="1" noChangeArrowheads="1"/>
          </p:cNvSpPr>
          <p:nvPr/>
        </p:nvSpPr>
        <p:spPr bwMode="auto">
          <a:xfrm rot="4777107">
            <a:off x="4133056" y="4148932"/>
            <a:ext cx="74613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29" name="Text Box 41"/>
          <p:cNvSpPr txBox="1">
            <a:spLocks noChangeArrowheads="1"/>
          </p:cNvSpPr>
          <p:nvPr/>
        </p:nvSpPr>
        <p:spPr bwMode="auto">
          <a:xfrm>
            <a:off x="5334000" y="1752600"/>
            <a:ext cx="35052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Say “Every point is its own cluster”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Find “most similar” pair of clusters</a:t>
            </a:r>
          </a:p>
        </p:txBody>
      </p:sp>
      <p:sp>
        <p:nvSpPr>
          <p:cNvPr id="626731" name="Line 43"/>
          <p:cNvSpPr>
            <a:spLocks noChangeShapeType="1"/>
          </p:cNvSpPr>
          <p:nvPr/>
        </p:nvSpPr>
        <p:spPr bwMode="auto">
          <a:xfrm flipV="1">
            <a:off x="4108450" y="2401888"/>
            <a:ext cx="49213" cy="9683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32" name="Line 44"/>
          <p:cNvSpPr>
            <a:spLocks noChangeShapeType="1"/>
          </p:cNvSpPr>
          <p:nvPr/>
        </p:nvSpPr>
        <p:spPr bwMode="auto">
          <a:xfrm>
            <a:off x="3230563" y="3255963"/>
            <a:ext cx="46037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33" name="Oval 45"/>
          <p:cNvSpPr>
            <a:spLocks noChangeAspect="1" noChangeArrowheads="1"/>
          </p:cNvSpPr>
          <p:nvPr/>
        </p:nvSpPr>
        <p:spPr bwMode="auto">
          <a:xfrm rot="4777107">
            <a:off x="6854825" y="6075363"/>
            <a:ext cx="74613" cy="84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34" name="Oval 46"/>
          <p:cNvSpPr>
            <a:spLocks noChangeAspect="1" noChangeArrowheads="1"/>
          </p:cNvSpPr>
          <p:nvPr/>
        </p:nvSpPr>
        <p:spPr bwMode="auto">
          <a:xfrm rot="4777107">
            <a:off x="6481763" y="6057900"/>
            <a:ext cx="74612" cy="84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35" name="Oval 47"/>
          <p:cNvSpPr>
            <a:spLocks noChangeArrowheads="1"/>
          </p:cNvSpPr>
          <p:nvPr/>
        </p:nvSpPr>
        <p:spPr bwMode="auto">
          <a:xfrm>
            <a:off x="6565900" y="5715000"/>
            <a:ext cx="341313" cy="193675"/>
          </a:xfrm>
          <a:prstGeom prst="ellips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36" name="Line 48"/>
          <p:cNvSpPr>
            <a:spLocks noChangeShapeType="1"/>
          </p:cNvSpPr>
          <p:nvPr/>
        </p:nvSpPr>
        <p:spPr bwMode="auto">
          <a:xfrm flipV="1">
            <a:off x="6553200" y="5897563"/>
            <a:ext cx="98425" cy="14605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6737" name="Line 49"/>
          <p:cNvSpPr>
            <a:spLocks noChangeShapeType="1"/>
          </p:cNvSpPr>
          <p:nvPr/>
        </p:nvSpPr>
        <p:spPr bwMode="auto">
          <a:xfrm>
            <a:off x="6797675" y="5921375"/>
            <a:ext cx="98425" cy="1952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009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oter Placeholder 4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2001, 2004, Andrew W. Moore</a:t>
            </a:r>
          </a:p>
        </p:txBody>
      </p:sp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Single Linkage Hierarchical Clustering</a:t>
            </a:r>
          </a:p>
        </p:txBody>
      </p:sp>
      <p:sp>
        <p:nvSpPr>
          <p:cNvPr id="628739" name="Oval 3"/>
          <p:cNvSpPr>
            <a:spLocks noChangeAspect="1" noChangeArrowheads="1"/>
          </p:cNvSpPr>
          <p:nvPr/>
        </p:nvSpPr>
        <p:spPr bwMode="auto">
          <a:xfrm>
            <a:off x="2897188" y="3386138"/>
            <a:ext cx="95250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40" name="Oval 4"/>
          <p:cNvSpPr>
            <a:spLocks noChangeAspect="1" noChangeArrowheads="1"/>
          </p:cNvSpPr>
          <p:nvPr/>
        </p:nvSpPr>
        <p:spPr bwMode="auto">
          <a:xfrm>
            <a:off x="4751388" y="316865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41" name="Oval 5"/>
          <p:cNvSpPr>
            <a:spLocks noChangeAspect="1" noChangeArrowheads="1"/>
          </p:cNvSpPr>
          <p:nvPr/>
        </p:nvSpPr>
        <p:spPr bwMode="auto">
          <a:xfrm>
            <a:off x="3192463" y="3214688"/>
            <a:ext cx="96837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42" name="Oval 6"/>
          <p:cNvSpPr>
            <a:spLocks noChangeAspect="1" noChangeArrowheads="1"/>
          </p:cNvSpPr>
          <p:nvPr/>
        </p:nvSpPr>
        <p:spPr bwMode="auto">
          <a:xfrm>
            <a:off x="3505200" y="4419600"/>
            <a:ext cx="9525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43" name="Oval 7"/>
          <p:cNvSpPr>
            <a:spLocks noChangeAspect="1" noChangeArrowheads="1"/>
          </p:cNvSpPr>
          <p:nvPr/>
        </p:nvSpPr>
        <p:spPr bwMode="auto">
          <a:xfrm>
            <a:off x="3581400" y="3276600"/>
            <a:ext cx="9683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44" name="Oval 8"/>
          <p:cNvSpPr>
            <a:spLocks noChangeAspect="1" noChangeArrowheads="1"/>
          </p:cNvSpPr>
          <p:nvPr/>
        </p:nvSpPr>
        <p:spPr bwMode="auto">
          <a:xfrm>
            <a:off x="3492500" y="245110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45" name="Oval 9"/>
          <p:cNvSpPr>
            <a:spLocks noChangeAspect="1" noChangeArrowheads="1"/>
          </p:cNvSpPr>
          <p:nvPr/>
        </p:nvSpPr>
        <p:spPr bwMode="auto">
          <a:xfrm>
            <a:off x="2668588" y="2322513"/>
            <a:ext cx="95250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46" name="Oval 10"/>
          <p:cNvSpPr>
            <a:spLocks noChangeAspect="1" noChangeArrowheads="1"/>
          </p:cNvSpPr>
          <p:nvPr/>
        </p:nvSpPr>
        <p:spPr bwMode="auto">
          <a:xfrm>
            <a:off x="2286000" y="4038600"/>
            <a:ext cx="8413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47" name="Oval 11"/>
          <p:cNvSpPr>
            <a:spLocks noChangeAspect="1" noChangeArrowheads="1"/>
          </p:cNvSpPr>
          <p:nvPr/>
        </p:nvSpPr>
        <p:spPr bwMode="auto">
          <a:xfrm>
            <a:off x="4170363" y="3559175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48" name="Oval 12"/>
          <p:cNvSpPr>
            <a:spLocks noChangeAspect="1" noChangeArrowheads="1"/>
          </p:cNvSpPr>
          <p:nvPr/>
        </p:nvSpPr>
        <p:spPr bwMode="auto">
          <a:xfrm>
            <a:off x="4419600" y="2590800"/>
            <a:ext cx="9683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49" name="Oval 13"/>
          <p:cNvSpPr>
            <a:spLocks noChangeAspect="1" noChangeArrowheads="1"/>
          </p:cNvSpPr>
          <p:nvPr/>
        </p:nvSpPr>
        <p:spPr bwMode="auto">
          <a:xfrm rot="-1118274">
            <a:off x="4973638" y="280035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50" name="Oval 14"/>
          <p:cNvSpPr>
            <a:spLocks noChangeAspect="1" noChangeArrowheads="1"/>
          </p:cNvSpPr>
          <p:nvPr/>
        </p:nvSpPr>
        <p:spPr bwMode="auto">
          <a:xfrm rot="-1118274">
            <a:off x="3810000" y="403860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51" name="Oval 15"/>
          <p:cNvSpPr>
            <a:spLocks noChangeAspect="1" noChangeArrowheads="1"/>
          </p:cNvSpPr>
          <p:nvPr/>
        </p:nvSpPr>
        <p:spPr bwMode="auto">
          <a:xfrm rot="-1118274">
            <a:off x="4164013" y="3965575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52" name="Oval 16"/>
          <p:cNvSpPr>
            <a:spLocks noChangeAspect="1" noChangeArrowheads="1"/>
          </p:cNvSpPr>
          <p:nvPr/>
        </p:nvSpPr>
        <p:spPr bwMode="auto">
          <a:xfrm rot="-1118274">
            <a:off x="2624138" y="3511550"/>
            <a:ext cx="96837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53" name="Oval 17"/>
          <p:cNvSpPr>
            <a:spLocks noChangeAspect="1" noChangeArrowheads="1"/>
          </p:cNvSpPr>
          <p:nvPr/>
        </p:nvSpPr>
        <p:spPr bwMode="auto">
          <a:xfrm rot="-1118274">
            <a:off x="3506788" y="2457450"/>
            <a:ext cx="84137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54" name="Oval 18"/>
          <p:cNvSpPr>
            <a:spLocks noChangeAspect="1" noChangeArrowheads="1"/>
          </p:cNvSpPr>
          <p:nvPr/>
        </p:nvSpPr>
        <p:spPr bwMode="auto">
          <a:xfrm rot="-1118274">
            <a:off x="3886200" y="2438400"/>
            <a:ext cx="9683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55" name="Oval 19"/>
          <p:cNvSpPr>
            <a:spLocks noChangeAspect="1" noChangeArrowheads="1"/>
          </p:cNvSpPr>
          <p:nvPr/>
        </p:nvSpPr>
        <p:spPr bwMode="auto">
          <a:xfrm rot="-1118274">
            <a:off x="2676525" y="2554288"/>
            <a:ext cx="96838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56" name="Oval 20"/>
          <p:cNvSpPr>
            <a:spLocks noChangeAspect="1" noChangeArrowheads="1"/>
          </p:cNvSpPr>
          <p:nvPr/>
        </p:nvSpPr>
        <p:spPr bwMode="auto">
          <a:xfrm rot="-1118274">
            <a:off x="3019425" y="3490913"/>
            <a:ext cx="95250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57" name="Oval 21"/>
          <p:cNvSpPr>
            <a:spLocks noChangeAspect="1" noChangeArrowheads="1"/>
          </p:cNvSpPr>
          <p:nvPr/>
        </p:nvSpPr>
        <p:spPr bwMode="auto">
          <a:xfrm rot="-1118274">
            <a:off x="4572000" y="3327400"/>
            <a:ext cx="8255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58" name="Oval 22"/>
          <p:cNvSpPr>
            <a:spLocks noChangeAspect="1" noChangeArrowheads="1"/>
          </p:cNvSpPr>
          <p:nvPr/>
        </p:nvSpPr>
        <p:spPr bwMode="auto">
          <a:xfrm rot="-1118274">
            <a:off x="4100513" y="2360613"/>
            <a:ext cx="96837" cy="7461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59" name="Oval 23"/>
          <p:cNvSpPr>
            <a:spLocks noChangeAspect="1" noChangeArrowheads="1"/>
          </p:cNvSpPr>
          <p:nvPr/>
        </p:nvSpPr>
        <p:spPr bwMode="auto">
          <a:xfrm rot="5895381">
            <a:off x="2138362" y="2357438"/>
            <a:ext cx="746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60" name="Oval 24"/>
          <p:cNvSpPr>
            <a:spLocks noChangeAspect="1" noChangeArrowheads="1"/>
          </p:cNvSpPr>
          <p:nvPr/>
        </p:nvSpPr>
        <p:spPr bwMode="auto">
          <a:xfrm rot="5895381">
            <a:off x="3281362" y="3576638"/>
            <a:ext cx="87313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61" name="Oval 25"/>
          <p:cNvSpPr>
            <a:spLocks noChangeAspect="1" noChangeArrowheads="1"/>
          </p:cNvSpPr>
          <p:nvPr/>
        </p:nvSpPr>
        <p:spPr bwMode="auto">
          <a:xfrm rot="5895381">
            <a:off x="2689225" y="3278188"/>
            <a:ext cx="74613" cy="968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62" name="Oval 26"/>
          <p:cNvSpPr>
            <a:spLocks noChangeAspect="1" noChangeArrowheads="1"/>
          </p:cNvSpPr>
          <p:nvPr/>
        </p:nvSpPr>
        <p:spPr bwMode="auto">
          <a:xfrm rot="5895381">
            <a:off x="3357562" y="2509838"/>
            <a:ext cx="746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63" name="Oval 27"/>
          <p:cNvSpPr>
            <a:spLocks noChangeAspect="1" noChangeArrowheads="1"/>
          </p:cNvSpPr>
          <p:nvPr/>
        </p:nvSpPr>
        <p:spPr bwMode="auto">
          <a:xfrm rot="5895381">
            <a:off x="4306093" y="3580607"/>
            <a:ext cx="87313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64" name="Oval 28"/>
          <p:cNvSpPr>
            <a:spLocks noChangeAspect="1" noChangeArrowheads="1"/>
          </p:cNvSpPr>
          <p:nvPr/>
        </p:nvSpPr>
        <p:spPr bwMode="auto">
          <a:xfrm rot="5895381">
            <a:off x="4591051" y="2917825"/>
            <a:ext cx="7461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65" name="Oval 29"/>
          <p:cNvSpPr>
            <a:spLocks noChangeAspect="1" noChangeArrowheads="1"/>
          </p:cNvSpPr>
          <p:nvPr/>
        </p:nvSpPr>
        <p:spPr bwMode="auto">
          <a:xfrm rot="5895381">
            <a:off x="2346325" y="2046288"/>
            <a:ext cx="74613" cy="968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66" name="Oval 30"/>
          <p:cNvSpPr>
            <a:spLocks noChangeAspect="1" noChangeArrowheads="1"/>
          </p:cNvSpPr>
          <p:nvPr/>
        </p:nvSpPr>
        <p:spPr bwMode="auto">
          <a:xfrm rot="5895381">
            <a:off x="4071937" y="2452688"/>
            <a:ext cx="74613" cy="84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67" name="Oval 31"/>
          <p:cNvSpPr>
            <a:spLocks noChangeAspect="1" noChangeArrowheads="1"/>
          </p:cNvSpPr>
          <p:nvPr/>
        </p:nvSpPr>
        <p:spPr bwMode="auto">
          <a:xfrm rot="5895381">
            <a:off x="3960812" y="4116388"/>
            <a:ext cx="873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68" name="Oval 32"/>
          <p:cNvSpPr>
            <a:spLocks noChangeAspect="1" noChangeArrowheads="1"/>
          </p:cNvSpPr>
          <p:nvPr/>
        </p:nvSpPr>
        <p:spPr bwMode="auto">
          <a:xfrm rot="4777107">
            <a:off x="3781425" y="4414838"/>
            <a:ext cx="7461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69" name="Oval 33"/>
          <p:cNvSpPr>
            <a:spLocks noChangeAspect="1" noChangeArrowheads="1"/>
          </p:cNvSpPr>
          <p:nvPr/>
        </p:nvSpPr>
        <p:spPr bwMode="auto">
          <a:xfrm rot="4777107">
            <a:off x="2278063" y="3228975"/>
            <a:ext cx="87312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70" name="Oval 34"/>
          <p:cNvSpPr>
            <a:spLocks noChangeAspect="1" noChangeArrowheads="1"/>
          </p:cNvSpPr>
          <p:nvPr/>
        </p:nvSpPr>
        <p:spPr bwMode="auto">
          <a:xfrm rot="4777107">
            <a:off x="2751137" y="3833813"/>
            <a:ext cx="873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71" name="Oval 35"/>
          <p:cNvSpPr>
            <a:spLocks noChangeAspect="1" noChangeArrowheads="1"/>
          </p:cNvSpPr>
          <p:nvPr/>
        </p:nvSpPr>
        <p:spPr bwMode="auto">
          <a:xfrm rot="4777107">
            <a:off x="2366962" y="2281238"/>
            <a:ext cx="746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72" name="Oval 36"/>
          <p:cNvSpPr>
            <a:spLocks noChangeAspect="1" noChangeArrowheads="1"/>
          </p:cNvSpPr>
          <p:nvPr/>
        </p:nvSpPr>
        <p:spPr bwMode="auto">
          <a:xfrm rot="4777107">
            <a:off x="4429125" y="3724275"/>
            <a:ext cx="7620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73" name="Oval 37"/>
          <p:cNvSpPr>
            <a:spLocks noChangeAspect="1" noChangeArrowheads="1"/>
          </p:cNvSpPr>
          <p:nvPr/>
        </p:nvSpPr>
        <p:spPr bwMode="auto">
          <a:xfrm rot="4777107">
            <a:off x="4291013" y="2898775"/>
            <a:ext cx="74612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74" name="Oval 38"/>
          <p:cNvSpPr>
            <a:spLocks noChangeAspect="1" noChangeArrowheads="1"/>
          </p:cNvSpPr>
          <p:nvPr/>
        </p:nvSpPr>
        <p:spPr bwMode="auto">
          <a:xfrm rot="4777107">
            <a:off x="3629025" y="2598738"/>
            <a:ext cx="7461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75" name="Oval 39"/>
          <p:cNvSpPr>
            <a:spLocks noChangeAspect="1" noChangeArrowheads="1"/>
          </p:cNvSpPr>
          <p:nvPr/>
        </p:nvSpPr>
        <p:spPr bwMode="auto">
          <a:xfrm rot="4777107">
            <a:off x="3353594" y="3232944"/>
            <a:ext cx="87312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76" name="Oval 40"/>
          <p:cNvSpPr>
            <a:spLocks noChangeAspect="1" noChangeArrowheads="1"/>
          </p:cNvSpPr>
          <p:nvPr/>
        </p:nvSpPr>
        <p:spPr bwMode="auto">
          <a:xfrm rot="4777107">
            <a:off x="4133056" y="4148932"/>
            <a:ext cx="74613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77" name="Text Box 41"/>
          <p:cNvSpPr txBox="1">
            <a:spLocks noChangeArrowheads="1"/>
          </p:cNvSpPr>
          <p:nvPr/>
        </p:nvSpPr>
        <p:spPr bwMode="auto">
          <a:xfrm>
            <a:off x="5334000" y="1752600"/>
            <a:ext cx="35052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Say “Every point is its own cluster”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Find “most similar” pair of clusters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Merge it into a parent cluster</a:t>
            </a:r>
          </a:p>
        </p:txBody>
      </p:sp>
      <p:sp>
        <p:nvSpPr>
          <p:cNvPr id="628778" name="Oval 42"/>
          <p:cNvSpPr>
            <a:spLocks noChangeArrowheads="1"/>
          </p:cNvSpPr>
          <p:nvPr/>
        </p:nvSpPr>
        <p:spPr bwMode="auto">
          <a:xfrm rot="-3656724">
            <a:off x="3930650" y="2373313"/>
            <a:ext cx="358775" cy="193675"/>
          </a:xfrm>
          <a:prstGeom prst="ellips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79" name="Line 43"/>
          <p:cNvSpPr>
            <a:spLocks noChangeShapeType="1"/>
          </p:cNvSpPr>
          <p:nvPr/>
        </p:nvSpPr>
        <p:spPr bwMode="auto">
          <a:xfrm flipV="1">
            <a:off x="4108450" y="2401888"/>
            <a:ext cx="49213" cy="9683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780" name="Line 44"/>
          <p:cNvSpPr>
            <a:spLocks noChangeShapeType="1"/>
          </p:cNvSpPr>
          <p:nvPr/>
        </p:nvSpPr>
        <p:spPr bwMode="auto">
          <a:xfrm>
            <a:off x="3230563" y="3255963"/>
            <a:ext cx="46037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781" name="Oval 45"/>
          <p:cNvSpPr>
            <a:spLocks noChangeAspect="1" noChangeArrowheads="1"/>
          </p:cNvSpPr>
          <p:nvPr/>
        </p:nvSpPr>
        <p:spPr bwMode="auto">
          <a:xfrm rot="4777107">
            <a:off x="6854825" y="6075363"/>
            <a:ext cx="74613" cy="84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82" name="Oval 46"/>
          <p:cNvSpPr>
            <a:spLocks noChangeAspect="1" noChangeArrowheads="1"/>
          </p:cNvSpPr>
          <p:nvPr/>
        </p:nvSpPr>
        <p:spPr bwMode="auto">
          <a:xfrm rot="4777107">
            <a:off x="6481763" y="6057900"/>
            <a:ext cx="74612" cy="84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83" name="Oval 47"/>
          <p:cNvSpPr>
            <a:spLocks noChangeArrowheads="1"/>
          </p:cNvSpPr>
          <p:nvPr/>
        </p:nvSpPr>
        <p:spPr bwMode="auto">
          <a:xfrm>
            <a:off x="6565900" y="5715000"/>
            <a:ext cx="341313" cy="193675"/>
          </a:xfrm>
          <a:prstGeom prst="ellips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8784" name="Line 48"/>
          <p:cNvSpPr>
            <a:spLocks noChangeShapeType="1"/>
          </p:cNvSpPr>
          <p:nvPr/>
        </p:nvSpPr>
        <p:spPr bwMode="auto">
          <a:xfrm flipV="1">
            <a:off x="6553200" y="5897563"/>
            <a:ext cx="98425" cy="14605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785" name="Line 49"/>
          <p:cNvSpPr>
            <a:spLocks noChangeShapeType="1"/>
          </p:cNvSpPr>
          <p:nvPr/>
        </p:nvSpPr>
        <p:spPr bwMode="auto">
          <a:xfrm>
            <a:off x="6797675" y="5921375"/>
            <a:ext cx="98425" cy="1952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955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ooter Placeholder 5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2001, 2004, Andrew W. Moore</a:t>
            </a:r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Single Linkage Hierarchical Clustering</a:t>
            </a:r>
          </a:p>
        </p:txBody>
      </p:sp>
      <p:sp>
        <p:nvSpPr>
          <p:cNvPr id="625667" name="Oval 3"/>
          <p:cNvSpPr>
            <a:spLocks noChangeAspect="1" noChangeArrowheads="1"/>
          </p:cNvSpPr>
          <p:nvPr/>
        </p:nvSpPr>
        <p:spPr bwMode="auto">
          <a:xfrm>
            <a:off x="2897188" y="3386138"/>
            <a:ext cx="95250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68" name="Oval 4"/>
          <p:cNvSpPr>
            <a:spLocks noChangeAspect="1" noChangeArrowheads="1"/>
          </p:cNvSpPr>
          <p:nvPr/>
        </p:nvSpPr>
        <p:spPr bwMode="auto">
          <a:xfrm>
            <a:off x="4751388" y="316865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69" name="Oval 5"/>
          <p:cNvSpPr>
            <a:spLocks noChangeAspect="1" noChangeArrowheads="1"/>
          </p:cNvSpPr>
          <p:nvPr/>
        </p:nvSpPr>
        <p:spPr bwMode="auto">
          <a:xfrm>
            <a:off x="3192463" y="3214688"/>
            <a:ext cx="96837" cy="762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70" name="Oval 6"/>
          <p:cNvSpPr>
            <a:spLocks noChangeAspect="1" noChangeArrowheads="1"/>
          </p:cNvSpPr>
          <p:nvPr/>
        </p:nvSpPr>
        <p:spPr bwMode="auto">
          <a:xfrm>
            <a:off x="3505200" y="4419600"/>
            <a:ext cx="9525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71" name="Oval 7"/>
          <p:cNvSpPr>
            <a:spLocks noChangeAspect="1" noChangeArrowheads="1"/>
          </p:cNvSpPr>
          <p:nvPr/>
        </p:nvSpPr>
        <p:spPr bwMode="auto">
          <a:xfrm>
            <a:off x="3581400" y="3276600"/>
            <a:ext cx="9683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72" name="Oval 8"/>
          <p:cNvSpPr>
            <a:spLocks noChangeAspect="1" noChangeArrowheads="1"/>
          </p:cNvSpPr>
          <p:nvPr/>
        </p:nvSpPr>
        <p:spPr bwMode="auto">
          <a:xfrm>
            <a:off x="3492500" y="245110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73" name="Oval 9"/>
          <p:cNvSpPr>
            <a:spLocks noChangeAspect="1" noChangeArrowheads="1"/>
          </p:cNvSpPr>
          <p:nvPr/>
        </p:nvSpPr>
        <p:spPr bwMode="auto">
          <a:xfrm>
            <a:off x="2668588" y="2322513"/>
            <a:ext cx="95250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74" name="Oval 10"/>
          <p:cNvSpPr>
            <a:spLocks noChangeAspect="1" noChangeArrowheads="1"/>
          </p:cNvSpPr>
          <p:nvPr/>
        </p:nvSpPr>
        <p:spPr bwMode="auto">
          <a:xfrm>
            <a:off x="2286000" y="4038600"/>
            <a:ext cx="8413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75" name="Oval 11"/>
          <p:cNvSpPr>
            <a:spLocks noChangeAspect="1" noChangeArrowheads="1"/>
          </p:cNvSpPr>
          <p:nvPr/>
        </p:nvSpPr>
        <p:spPr bwMode="auto">
          <a:xfrm>
            <a:off x="4170363" y="3559175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76" name="Oval 12"/>
          <p:cNvSpPr>
            <a:spLocks noChangeAspect="1" noChangeArrowheads="1"/>
          </p:cNvSpPr>
          <p:nvPr/>
        </p:nvSpPr>
        <p:spPr bwMode="auto">
          <a:xfrm>
            <a:off x="4419600" y="2590800"/>
            <a:ext cx="9683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77" name="Oval 13"/>
          <p:cNvSpPr>
            <a:spLocks noChangeAspect="1" noChangeArrowheads="1"/>
          </p:cNvSpPr>
          <p:nvPr/>
        </p:nvSpPr>
        <p:spPr bwMode="auto">
          <a:xfrm rot="-1118274">
            <a:off x="4973638" y="280035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78" name="Oval 14"/>
          <p:cNvSpPr>
            <a:spLocks noChangeAspect="1" noChangeArrowheads="1"/>
          </p:cNvSpPr>
          <p:nvPr/>
        </p:nvSpPr>
        <p:spPr bwMode="auto">
          <a:xfrm rot="-1118274">
            <a:off x="3810000" y="403860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79" name="Oval 15"/>
          <p:cNvSpPr>
            <a:spLocks noChangeAspect="1" noChangeArrowheads="1"/>
          </p:cNvSpPr>
          <p:nvPr/>
        </p:nvSpPr>
        <p:spPr bwMode="auto">
          <a:xfrm rot="-1118274">
            <a:off x="4164013" y="3965575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80" name="Oval 16"/>
          <p:cNvSpPr>
            <a:spLocks noChangeAspect="1" noChangeArrowheads="1"/>
          </p:cNvSpPr>
          <p:nvPr/>
        </p:nvSpPr>
        <p:spPr bwMode="auto">
          <a:xfrm rot="-1118274">
            <a:off x="2624138" y="3511550"/>
            <a:ext cx="96837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81" name="Oval 17"/>
          <p:cNvSpPr>
            <a:spLocks noChangeAspect="1" noChangeArrowheads="1"/>
          </p:cNvSpPr>
          <p:nvPr/>
        </p:nvSpPr>
        <p:spPr bwMode="auto">
          <a:xfrm rot="-1118274">
            <a:off x="3506788" y="2457450"/>
            <a:ext cx="84137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82" name="Oval 18"/>
          <p:cNvSpPr>
            <a:spLocks noChangeAspect="1" noChangeArrowheads="1"/>
          </p:cNvSpPr>
          <p:nvPr/>
        </p:nvSpPr>
        <p:spPr bwMode="auto">
          <a:xfrm rot="-1118274">
            <a:off x="3886200" y="2438400"/>
            <a:ext cx="9683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83" name="Oval 19"/>
          <p:cNvSpPr>
            <a:spLocks noChangeAspect="1" noChangeArrowheads="1"/>
          </p:cNvSpPr>
          <p:nvPr/>
        </p:nvSpPr>
        <p:spPr bwMode="auto">
          <a:xfrm rot="-1118274">
            <a:off x="2676525" y="2554288"/>
            <a:ext cx="96838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84" name="Oval 20"/>
          <p:cNvSpPr>
            <a:spLocks noChangeAspect="1" noChangeArrowheads="1"/>
          </p:cNvSpPr>
          <p:nvPr/>
        </p:nvSpPr>
        <p:spPr bwMode="auto">
          <a:xfrm rot="-1118274">
            <a:off x="3019425" y="3490913"/>
            <a:ext cx="95250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85" name="Oval 21"/>
          <p:cNvSpPr>
            <a:spLocks noChangeAspect="1" noChangeArrowheads="1"/>
          </p:cNvSpPr>
          <p:nvPr/>
        </p:nvSpPr>
        <p:spPr bwMode="auto">
          <a:xfrm rot="-1118274">
            <a:off x="4572000" y="3327400"/>
            <a:ext cx="8255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86" name="Oval 22"/>
          <p:cNvSpPr>
            <a:spLocks noChangeAspect="1" noChangeArrowheads="1"/>
          </p:cNvSpPr>
          <p:nvPr/>
        </p:nvSpPr>
        <p:spPr bwMode="auto">
          <a:xfrm rot="-1118274">
            <a:off x="4100513" y="2360613"/>
            <a:ext cx="96837" cy="7461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87" name="Oval 23"/>
          <p:cNvSpPr>
            <a:spLocks noChangeAspect="1" noChangeArrowheads="1"/>
          </p:cNvSpPr>
          <p:nvPr/>
        </p:nvSpPr>
        <p:spPr bwMode="auto">
          <a:xfrm rot="5895381">
            <a:off x="2138362" y="2357438"/>
            <a:ext cx="746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88" name="Oval 24"/>
          <p:cNvSpPr>
            <a:spLocks noChangeAspect="1" noChangeArrowheads="1"/>
          </p:cNvSpPr>
          <p:nvPr/>
        </p:nvSpPr>
        <p:spPr bwMode="auto">
          <a:xfrm rot="5895381">
            <a:off x="3281362" y="3576638"/>
            <a:ext cx="87313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89" name="Oval 25"/>
          <p:cNvSpPr>
            <a:spLocks noChangeAspect="1" noChangeArrowheads="1"/>
          </p:cNvSpPr>
          <p:nvPr/>
        </p:nvSpPr>
        <p:spPr bwMode="auto">
          <a:xfrm rot="5895381">
            <a:off x="2689225" y="3278188"/>
            <a:ext cx="74613" cy="968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90" name="Oval 26"/>
          <p:cNvSpPr>
            <a:spLocks noChangeAspect="1" noChangeArrowheads="1"/>
          </p:cNvSpPr>
          <p:nvPr/>
        </p:nvSpPr>
        <p:spPr bwMode="auto">
          <a:xfrm rot="5895381">
            <a:off x="3357562" y="2509838"/>
            <a:ext cx="746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91" name="Oval 27"/>
          <p:cNvSpPr>
            <a:spLocks noChangeAspect="1" noChangeArrowheads="1"/>
          </p:cNvSpPr>
          <p:nvPr/>
        </p:nvSpPr>
        <p:spPr bwMode="auto">
          <a:xfrm rot="5895381">
            <a:off x="4306093" y="3580607"/>
            <a:ext cx="87313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92" name="Oval 28"/>
          <p:cNvSpPr>
            <a:spLocks noChangeAspect="1" noChangeArrowheads="1"/>
          </p:cNvSpPr>
          <p:nvPr/>
        </p:nvSpPr>
        <p:spPr bwMode="auto">
          <a:xfrm rot="5895381">
            <a:off x="4591051" y="2917825"/>
            <a:ext cx="7461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93" name="Oval 29"/>
          <p:cNvSpPr>
            <a:spLocks noChangeAspect="1" noChangeArrowheads="1"/>
          </p:cNvSpPr>
          <p:nvPr/>
        </p:nvSpPr>
        <p:spPr bwMode="auto">
          <a:xfrm rot="5895381">
            <a:off x="2346325" y="2046288"/>
            <a:ext cx="74613" cy="968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94" name="Oval 30"/>
          <p:cNvSpPr>
            <a:spLocks noChangeAspect="1" noChangeArrowheads="1"/>
          </p:cNvSpPr>
          <p:nvPr/>
        </p:nvSpPr>
        <p:spPr bwMode="auto">
          <a:xfrm rot="5895381">
            <a:off x="4071937" y="2452688"/>
            <a:ext cx="74613" cy="84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95" name="Oval 31"/>
          <p:cNvSpPr>
            <a:spLocks noChangeAspect="1" noChangeArrowheads="1"/>
          </p:cNvSpPr>
          <p:nvPr/>
        </p:nvSpPr>
        <p:spPr bwMode="auto">
          <a:xfrm rot="5895381">
            <a:off x="3960812" y="4116388"/>
            <a:ext cx="873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96" name="Oval 32"/>
          <p:cNvSpPr>
            <a:spLocks noChangeAspect="1" noChangeArrowheads="1"/>
          </p:cNvSpPr>
          <p:nvPr/>
        </p:nvSpPr>
        <p:spPr bwMode="auto">
          <a:xfrm rot="4777107">
            <a:off x="3781425" y="4414838"/>
            <a:ext cx="7461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97" name="Oval 33"/>
          <p:cNvSpPr>
            <a:spLocks noChangeAspect="1" noChangeArrowheads="1"/>
          </p:cNvSpPr>
          <p:nvPr/>
        </p:nvSpPr>
        <p:spPr bwMode="auto">
          <a:xfrm rot="4777107">
            <a:off x="2278063" y="3228975"/>
            <a:ext cx="87312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98" name="Oval 34"/>
          <p:cNvSpPr>
            <a:spLocks noChangeAspect="1" noChangeArrowheads="1"/>
          </p:cNvSpPr>
          <p:nvPr/>
        </p:nvSpPr>
        <p:spPr bwMode="auto">
          <a:xfrm rot="4777107">
            <a:off x="2751137" y="3833813"/>
            <a:ext cx="873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699" name="Oval 35"/>
          <p:cNvSpPr>
            <a:spLocks noChangeAspect="1" noChangeArrowheads="1"/>
          </p:cNvSpPr>
          <p:nvPr/>
        </p:nvSpPr>
        <p:spPr bwMode="auto">
          <a:xfrm rot="4777107">
            <a:off x="2366962" y="2281238"/>
            <a:ext cx="746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700" name="Oval 36"/>
          <p:cNvSpPr>
            <a:spLocks noChangeAspect="1" noChangeArrowheads="1"/>
          </p:cNvSpPr>
          <p:nvPr/>
        </p:nvSpPr>
        <p:spPr bwMode="auto">
          <a:xfrm rot="4777107">
            <a:off x="4429125" y="3724275"/>
            <a:ext cx="7620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701" name="Oval 37"/>
          <p:cNvSpPr>
            <a:spLocks noChangeAspect="1" noChangeArrowheads="1"/>
          </p:cNvSpPr>
          <p:nvPr/>
        </p:nvSpPr>
        <p:spPr bwMode="auto">
          <a:xfrm rot="4777107">
            <a:off x="4291013" y="2898775"/>
            <a:ext cx="74612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702" name="Oval 38"/>
          <p:cNvSpPr>
            <a:spLocks noChangeAspect="1" noChangeArrowheads="1"/>
          </p:cNvSpPr>
          <p:nvPr/>
        </p:nvSpPr>
        <p:spPr bwMode="auto">
          <a:xfrm rot="4777107">
            <a:off x="3629025" y="2598738"/>
            <a:ext cx="7461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703" name="Oval 39"/>
          <p:cNvSpPr>
            <a:spLocks noChangeAspect="1" noChangeArrowheads="1"/>
          </p:cNvSpPr>
          <p:nvPr/>
        </p:nvSpPr>
        <p:spPr bwMode="auto">
          <a:xfrm rot="4777107">
            <a:off x="3353594" y="3232944"/>
            <a:ext cx="87312" cy="952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704" name="Oval 40"/>
          <p:cNvSpPr>
            <a:spLocks noChangeAspect="1" noChangeArrowheads="1"/>
          </p:cNvSpPr>
          <p:nvPr/>
        </p:nvSpPr>
        <p:spPr bwMode="auto">
          <a:xfrm rot="4777107">
            <a:off x="4133056" y="4148932"/>
            <a:ext cx="74613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705" name="Text Box 41"/>
          <p:cNvSpPr txBox="1">
            <a:spLocks noChangeArrowheads="1"/>
          </p:cNvSpPr>
          <p:nvPr/>
        </p:nvSpPr>
        <p:spPr bwMode="auto">
          <a:xfrm>
            <a:off x="5334000" y="1752600"/>
            <a:ext cx="3505200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Say “Every point is its own cluster”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Find “most similar” pair of clusters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Merge it into a parent cluster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Repeat</a:t>
            </a:r>
          </a:p>
        </p:txBody>
      </p:sp>
      <p:sp>
        <p:nvSpPr>
          <p:cNvPr id="625706" name="Oval 42"/>
          <p:cNvSpPr>
            <a:spLocks noChangeArrowheads="1"/>
          </p:cNvSpPr>
          <p:nvPr/>
        </p:nvSpPr>
        <p:spPr bwMode="auto">
          <a:xfrm rot="-3656724">
            <a:off x="3930650" y="2373313"/>
            <a:ext cx="358775" cy="193675"/>
          </a:xfrm>
          <a:prstGeom prst="ellips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707" name="Line 43"/>
          <p:cNvSpPr>
            <a:spLocks noChangeShapeType="1"/>
          </p:cNvSpPr>
          <p:nvPr/>
        </p:nvSpPr>
        <p:spPr bwMode="auto">
          <a:xfrm flipV="1">
            <a:off x="4108450" y="2401888"/>
            <a:ext cx="49213" cy="9683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708" name="Oval 44"/>
          <p:cNvSpPr>
            <a:spLocks noChangeArrowheads="1"/>
          </p:cNvSpPr>
          <p:nvPr/>
        </p:nvSpPr>
        <p:spPr bwMode="auto">
          <a:xfrm rot="499056">
            <a:off x="3143250" y="3184525"/>
            <a:ext cx="358775" cy="193675"/>
          </a:xfrm>
          <a:prstGeom prst="ellips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709" name="Line 45"/>
          <p:cNvSpPr>
            <a:spLocks noChangeShapeType="1"/>
          </p:cNvSpPr>
          <p:nvPr/>
        </p:nvSpPr>
        <p:spPr bwMode="auto">
          <a:xfrm>
            <a:off x="3230563" y="3255963"/>
            <a:ext cx="46037" cy="95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710" name="Oval 46"/>
          <p:cNvSpPr>
            <a:spLocks noChangeAspect="1" noChangeArrowheads="1"/>
          </p:cNvSpPr>
          <p:nvPr/>
        </p:nvSpPr>
        <p:spPr bwMode="auto">
          <a:xfrm rot="4777107">
            <a:off x="5921376" y="6054725"/>
            <a:ext cx="74612" cy="84137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711" name="Oval 47"/>
          <p:cNvSpPr>
            <a:spLocks noChangeAspect="1" noChangeArrowheads="1"/>
          </p:cNvSpPr>
          <p:nvPr/>
        </p:nvSpPr>
        <p:spPr bwMode="auto">
          <a:xfrm rot="4777107">
            <a:off x="5548312" y="6037263"/>
            <a:ext cx="74613" cy="84138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712" name="Oval 48"/>
          <p:cNvSpPr>
            <a:spLocks noChangeArrowheads="1"/>
          </p:cNvSpPr>
          <p:nvPr/>
        </p:nvSpPr>
        <p:spPr bwMode="auto">
          <a:xfrm>
            <a:off x="5632450" y="5694363"/>
            <a:ext cx="341313" cy="193675"/>
          </a:xfrm>
          <a:prstGeom prst="ellips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713" name="Line 49"/>
          <p:cNvSpPr>
            <a:spLocks noChangeShapeType="1"/>
          </p:cNvSpPr>
          <p:nvPr/>
        </p:nvSpPr>
        <p:spPr bwMode="auto">
          <a:xfrm flipV="1">
            <a:off x="5619750" y="5876925"/>
            <a:ext cx="98425" cy="14605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714" name="Line 50"/>
          <p:cNvSpPr>
            <a:spLocks noChangeShapeType="1"/>
          </p:cNvSpPr>
          <p:nvPr/>
        </p:nvSpPr>
        <p:spPr bwMode="auto">
          <a:xfrm>
            <a:off x="5864225" y="5900738"/>
            <a:ext cx="98425" cy="195262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715" name="Oval 51"/>
          <p:cNvSpPr>
            <a:spLocks noChangeAspect="1" noChangeArrowheads="1"/>
          </p:cNvSpPr>
          <p:nvPr/>
        </p:nvSpPr>
        <p:spPr bwMode="auto">
          <a:xfrm rot="4777107">
            <a:off x="6854825" y="6075363"/>
            <a:ext cx="74613" cy="84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716" name="Oval 52"/>
          <p:cNvSpPr>
            <a:spLocks noChangeAspect="1" noChangeArrowheads="1"/>
          </p:cNvSpPr>
          <p:nvPr/>
        </p:nvSpPr>
        <p:spPr bwMode="auto">
          <a:xfrm rot="4777107">
            <a:off x="6481763" y="6057900"/>
            <a:ext cx="74612" cy="84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717" name="Oval 53"/>
          <p:cNvSpPr>
            <a:spLocks noChangeArrowheads="1"/>
          </p:cNvSpPr>
          <p:nvPr/>
        </p:nvSpPr>
        <p:spPr bwMode="auto">
          <a:xfrm>
            <a:off x="6565900" y="5715000"/>
            <a:ext cx="341313" cy="193675"/>
          </a:xfrm>
          <a:prstGeom prst="ellips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718" name="Line 54"/>
          <p:cNvSpPr>
            <a:spLocks noChangeShapeType="1"/>
          </p:cNvSpPr>
          <p:nvPr/>
        </p:nvSpPr>
        <p:spPr bwMode="auto">
          <a:xfrm flipV="1">
            <a:off x="6553200" y="5897563"/>
            <a:ext cx="98425" cy="14605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719" name="Line 55"/>
          <p:cNvSpPr>
            <a:spLocks noChangeShapeType="1"/>
          </p:cNvSpPr>
          <p:nvPr/>
        </p:nvSpPr>
        <p:spPr bwMode="auto">
          <a:xfrm>
            <a:off x="6797675" y="5921375"/>
            <a:ext cx="98425" cy="1952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980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2001, 2004, Andrew W. Moore</a:t>
            </a:r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Single Linkage Hierarchical Clustering</a:t>
            </a:r>
          </a:p>
        </p:txBody>
      </p:sp>
      <p:sp>
        <p:nvSpPr>
          <p:cNvPr id="624643" name="Oval 3"/>
          <p:cNvSpPr>
            <a:spLocks noChangeAspect="1" noChangeArrowheads="1"/>
          </p:cNvSpPr>
          <p:nvPr/>
        </p:nvSpPr>
        <p:spPr bwMode="auto">
          <a:xfrm>
            <a:off x="2897188" y="3386138"/>
            <a:ext cx="95250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44" name="Oval 4"/>
          <p:cNvSpPr>
            <a:spLocks noChangeAspect="1" noChangeArrowheads="1"/>
          </p:cNvSpPr>
          <p:nvPr/>
        </p:nvSpPr>
        <p:spPr bwMode="auto">
          <a:xfrm>
            <a:off x="4751388" y="316865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45" name="Oval 5"/>
          <p:cNvSpPr>
            <a:spLocks noChangeAspect="1" noChangeArrowheads="1"/>
          </p:cNvSpPr>
          <p:nvPr/>
        </p:nvSpPr>
        <p:spPr bwMode="auto">
          <a:xfrm>
            <a:off x="3192463" y="3214688"/>
            <a:ext cx="96837" cy="762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46" name="Oval 6"/>
          <p:cNvSpPr>
            <a:spLocks noChangeAspect="1" noChangeArrowheads="1"/>
          </p:cNvSpPr>
          <p:nvPr/>
        </p:nvSpPr>
        <p:spPr bwMode="auto">
          <a:xfrm>
            <a:off x="3505200" y="4419600"/>
            <a:ext cx="9525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47" name="Oval 7"/>
          <p:cNvSpPr>
            <a:spLocks noChangeAspect="1" noChangeArrowheads="1"/>
          </p:cNvSpPr>
          <p:nvPr/>
        </p:nvSpPr>
        <p:spPr bwMode="auto">
          <a:xfrm>
            <a:off x="3581400" y="3276600"/>
            <a:ext cx="9683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48" name="Oval 8"/>
          <p:cNvSpPr>
            <a:spLocks noChangeAspect="1" noChangeArrowheads="1"/>
          </p:cNvSpPr>
          <p:nvPr/>
        </p:nvSpPr>
        <p:spPr bwMode="auto">
          <a:xfrm>
            <a:off x="3492500" y="245110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49" name="Oval 9"/>
          <p:cNvSpPr>
            <a:spLocks noChangeAspect="1" noChangeArrowheads="1"/>
          </p:cNvSpPr>
          <p:nvPr/>
        </p:nvSpPr>
        <p:spPr bwMode="auto">
          <a:xfrm>
            <a:off x="2668588" y="2322513"/>
            <a:ext cx="95250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50" name="Oval 10"/>
          <p:cNvSpPr>
            <a:spLocks noChangeAspect="1" noChangeArrowheads="1"/>
          </p:cNvSpPr>
          <p:nvPr/>
        </p:nvSpPr>
        <p:spPr bwMode="auto">
          <a:xfrm>
            <a:off x="2286000" y="4038600"/>
            <a:ext cx="8413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51" name="Oval 11"/>
          <p:cNvSpPr>
            <a:spLocks noChangeAspect="1" noChangeArrowheads="1"/>
          </p:cNvSpPr>
          <p:nvPr/>
        </p:nvSpPr>
        <p:spPr bwMode="auto">
          <a:xfrm>
            <a:off x="4170363" y="3559175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52" name="Oval 12"/>
          <p:cNvSpPr>
            <a:spLocks noChangeAspect="1" noChangeArrowheads="1"/>
          </p:cNvSpPr>
          <p:nvPr/>
        </p:nvSpPr>
        <p:spPr bwMode="auto">
          <a:xfrm>
            <a:off x="4419600" y="2590800"/>
            <a:ext cx="9683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53" name="Oval 13"/>
          <p:cNvSpPr>
            <a:spLocks noChangeAspect="1" noChangeArrowheads="1"/>
          </p:cNvSpPr>
          <p:nvPr/>
        </p:nvSpPr>
        <p:spPr bwMode="auto">
          <a:xfrm rot="-1118274">
            <a:off x="4973638" y="280035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54" name="Oval 14"/>
          <p:cNvSpPr>
            <a:spLocks noChangeAspect="1" noChangeArrowheads="1"/>
          </p:cNvSpPr>
          <p:nvPr/>
        </p:nvSpPr>
        <p:spPr bwMode="auto">
          <a:xfrm rot="-1118274">
            <a:off x="3810000" y="403860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55" name="Oval 15"/>
          <p:cNvSpPr>
            <a:spLocks noChangeAspect="1" noChangeArrowheads="1"/>
          </p:cNvSpPr>
          <p:nvPr/>
        </p:nvSpPr>
        <p:spPr bwMode="auto">
          <a:xfrm rot="-1118274">
            <a:off x="4164013" y="3965575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56" name="Oval 16"/>
          <p:cNvSpPr>
            <a:spLocks noChangeAspect="1" noChangeArrowheads="1"/>
          </p:cNvSpPr>
          <p:nvPr/>
        </p:nvSpPr>
        <p:spPr bwMode="auto">
          <a:xfrm rot="-1118274">
            <a:off x="2624138" y="3511550"/>
            <a:ext cx="96837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57" name="Oval 17"/>
          <p:cNvSpPr>
            <a:spLocks noChangeAspect="1" noChangeArrowheads="1"/>
          </p:cNvSpPr>
          <p:nvPr/>
        </p:nvSpPr>
        <p:spPr bwMode="auto">
          <a:xfrm rot="-1118274">
            <a:off x="3506788" y="2457450"/>
            <a:ext cx="84137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58" name="Oval 18"/>
          <p:cNvSpPr>
            <a:spLocks noChangeAspect="1" noChangeArrowheads="1"/>
          </p:cNvSpPr>
          <p:nvPr/>
        </p:nvSpPr>
        <p:spPr bwMode="auto">
          <a:xfrm rot="-1118274">
            <a:off x="3886200" y="2438400"/>
            <a:ext cx="96838" cy="746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59" name="Oval 19"/>
          <p:cNvSpPr>
            <a:spLocks noChangeAspect="1" noChangeArrowheads="1"/>
          </p:cNvSpPr>
          <p:nvPr/>
        </p:nvSpPr>
        <p:spPr bwMode="auto">
          <a:xfrm rot="-1118274">
            <a:off x="2676525" y="2554288"/>
            <a:ext cx="96838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60" name="Oval 20"/>
          <p:cNvSpPr>
            <a:spLocks noChangeAspect="1" noChangeArrowheads="1"/>
          </p:cNvSpPr>
          <p:nvPr/>
        </p:nvSpPr>
        <p:spPr bwMode="auto">
          <a:xfrm rot="-1118274">
            <a:off x="3019425" y="3490913"/>
            <a:ext cx="95250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61" name="Oval 21"/>
          <p:cNvSpPr>
            <a:spLocks noChangeAspect="1" noChangeArrowheads="1"/>
          </p:cNvSpPr>
          <p:nvPr/>
        </p:nvSpPr>
        <p:spPr bwMode="auto">
          <a:xfrm rot="-1118274">
            <a:off x="4572000" y="3327400"/>
            <a:ext cx="8255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62" name="Oval 22"/>
          <p:cNvSpPr>
            <a:spLocks noChangeAspect="1" noChangeArrowheads="1"/>
          </p:cNvSpPr>
          <p:nvPr/>
        </p:nvSpPr>
        <p:spPr bwMode="auto">
          <a:xfrm rot="-1118274">
            <a:off x="4100513" y="2360613"/>
            <a:ext cx="96837" cy="7461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63" name="Oval 23"/>
          <p:cNvSpPr>
            <a:spLocks noChangeAspect="1" noChangeArrowheads="1"/>
          </p:cNvSpPr>
          <p:nvPr/>
        </p:nvSpPr>
        <p:spPr bwMode="auto">
          <a:xfrm rot="5895381">
            <a:off x="2138362" y="2357438"/>
            <a:ext cx="746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64" name="Oval 24"/>
          <p:cNvSpPr>
            <a:spLocks noChangeAspect="1" noChangeArrowheads="1"/>
          </p:cNvSpPr>
          <p:nvPr/>
        </p:nvSpPr>
        <p:spPr bwMode="auto">
          <a:xfrm rot="5895381">
            <a:off x="3281362" y="3576638"/>
            <a:ext cx="87313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65" name="Oval 25"/>
          <p:cNvSpPr>
            <a:spLocks noChangeAspect="1" noChangeArrowheads="1"/>
          </p:cNvSpPr>
          <p:nvPr/>
        </p:nvSpPr>
        <p:spPr bwMode="auto">
          <a:xfrm rot="5895381">
            <a:off x="2689225" y="3278188"/>
            <a:ext cx="74613" cy="968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66" name="Oval 26"/>
          <p:cNvSpPr>
            <a:spLocks noChangeAspect="1" noChangeArrowheads="1"/>
          </p:cNvSpPr>
          <p:nvPr/>
        </p:nvSpPr>
        <p:spPr bwMode="auto">
          <a:xfrm rot="5895381">
            <a:off x="3357562" y="2509838"/>
            <a:ext cx="746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67" name="Oval 27"/>
          <p:cNvSpPr>
            <a:spLocks noChangeAspect="1" noChangeArrowheads="1"/>
          </p:cNvSpPr>
          <p:nvPr/>
        </p:nvSpPr>
        <p:spPr bwMode="auto">
          <a:xfrm rot="5895381">
            <a:off x="4306093" y="3580607"/>
            <a:ext cx="87313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68" name="Oval 28"/>
          <p:cNvSpPr>
            <a:spLocks noChangeAspect="1" noChangeArrowheads="1"/>
          </p:cNvSpPr>
          <p:nvPr/>
        </p:nvSpPr>
        <p:spPr bwMode="auto">
          <a:xfrm rot="5895381">
            <a:off x="4591051" y="2917825"/>
            <a:ext cx="7461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69" name="Oval 29"/>
          <p:cNvSpPr>
            <a:spLocks noChangeAspect="1" noChangeArrowheads="1"/>
          </p:cNvSpPr>
          <p:nvPr/>
        </p:nvSpPr>
        <p:spPr bwMode="auto">
          <a:xfrm rot="5895381">
            <a:off x="2346325" y="2046288"/>
            <a:ext cx="74613" cy="968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70" name="Oval 30"/>
          <p:cNvSpPr>
            <a:spLocks noChangeAspect="1" noChangeArrowheads="1"/>
          </p:cNvSpPr>
          <p:nvPr/>
        </p:nvSpPr>
        <p:spPr bwMode="auto">
          <a:xfrm rot="5895381">
            <a:off x="4071937" y="2452688"/>
            <a:ext cx="74613" cy="84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71" name="Oval 31"/>
          <p:cNvSpPr>
            <a:spLocks noChangeAspect="1" noChangeArrowheads="1"/>
          </p:cNvSpPr>
          <p:nvPr/>
        </p:nvSpPr>
        <p:spPr bwMode="auto">
          <a:xfrm rot="5895381">
            <a:off x="3960812" y="4116388"/>
            <a:ext cx="873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72" name="Oval 32"/>
          <p:cNvSpPr>
            <a:spLocks noChangeAspect="1" noChangeArrowheads="1"/>
          </p:cNvSpPr>
          <p:nvPr/>
        </p:nvSpPr>
        <p:spPr bwMode="auto">
          <a:xfrm rot="4777107">
            <a:off x="3781425" y="4414838"/>
            <a:ext cx="7461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73" name="Oval 33"/>
          <p:cNvSpPr>
            <a:spLocks noChangeAspect="1" noChangeArrowheads="1"/>
          </p:cNvSpPr>
          <p:nvPr/>
        </p:nvSpPr>
        <p:spPr bwMode="auto">
          <a:xfrm rot="4777107">
            <a:off x="2278063" y="3228975"/>
            <a:ext cx="87312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74" name="Oval 34"/>
          <p:cNvSpPr>
            <a:spLocks noChangeAspect="1" noChangeArrowheads="1"/>
          </p:cNvSpPr>
          <p:nvPr/>
        </p:nvSpPr>
        <p:spPr bwMode="auto">
          <a:xfrm rot="4777107">
            <a:off x="2751137" y="3833813"/>
            <a:ext cx="873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75" name="Oval 35"/>
          <p:cNvSpPr>
            <a:spLocks noChangeAspect="1" noChangeArrowheads="1"/>
          </p:cNvSpPr>
          <p:nvPr/>
        </p:nvSpPr>
        <p:spPr bwMode="auto">
          <a:xfrm rot="4777107">
            <a:off x="2366962" y="2281238"/>
            <a:ext cx="746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76" name="Oval 36"/>
          <p:cNvSpPr>
            <a:spLocks noChangeAspect="1" noChangeArrowheads="1"/>
          </p:cNvSpPr>
          <p:nvPr/>
        </p:nvSpPr>
        <p:spPr bwMode="auto">
          <a:xfrm rot="4777107">
            <a:off x="4429125" y="3724275"/>
            <a:ext cx="7620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77" name="Oval 37"/>
          <p:cNvSpPr>
            <a:spLocks noChangeAspect="1" noChangeArrowheads="1"/>
          </p:cNvSpPr>
          <p:nvPr/>
        </p:nvSpPr>
        <p:spPr bwMode="auto">
          <a:xfrm rot="4777107">
            <a:off x="4291013" y="2898775"/>
            <a:ext cx="74612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78" name="Oval 38"/>
          <p:cNvSpPr>
            <a:spLocks noChangeAspect="1" noChangeArrowheads="1"/>
          </p:cNvSpPr>
          <p:nvPr/>
        </p:nvSpPr>
        <p:spPr bwMode="auto">
          <a:xfrm rot="4777107">
            <a:off x="3629025" y="2598738"/>
            <a:ext cx="7461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79" name="Oval 39"/>
          <p:cNvSpPr>
            <a:spLocks noChangeAspect="1" noChangeArrowheads="1"/>
          </p:cNvSpPr>
          <p:nvPr/>
        </p:nvSpPr>
        <p:spPr bwMode="auto">
          <a:xfrm rot="4777107">
            <a:off x="3353594" y="3232944"/>
            <a:ext cx="87312" cy="952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80" name="Oval 40"/>
          <p:cNvSpPr>
            <a:spLocks noChangeAspect="1" noChangeArrowheads="1"/>
          </p:cNvSpPr>
          <p:nvPr/>
        </p:nvSpPr>
        <p:spPr bwMode="auto">
          <a:xfrm rot="4777107">
            <a:off x="4133056" y="4148932"/>
            <a:ext cx="74613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81" name="Text Box 41"/>
          <p:cNvSpPr txBox="1">
            <a:spLocks noChangeArrowheads="1"/>
          </p:cNvSpPr>
          <p:nvPr/>
        </p:nvSpPr>
        <p:spPr bwMode="auto">
          <a:xfrm>
            <a:off x="5334000" y="1752600"/>
            <a:ext cx="3505200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Say “Every point is its own cluster”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Find “most similar” pair of clusters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Merge it into a parent cluster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Repeat</a:t>
            </a:r>
          </a:p>
        </p:txBody>
      </p:sp>
      <p:sp>
        <p:nvSpPr>
          <p:cNvPr id="624682" name="Oval 42"/>
          <p:cNvSpPr>
            <a:spLocks noChangeArrowheads="1"/>
          </p:cNvSpPr>
          <p:nvPr/>
        </p:nvSpPr>
        <p:spPr bwMode="auto">
          <a:xfrm rot="-3656724">
            <a:off x="3930650" y="2373313"/>
            <a:ext cx="358775" cy="193675"/>
          </a:xfrm>
          <a:prstGeom prst="ellips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83" name="Line 43"/>
          <p:cNvSpPr>
            <a:spLocks noChangeShapeType="1"/>
          </p:cNvSpPr>
          <p:nvPr/>
        </p:nvSpPr>
        <p:spPr bwMode="auto">
          <a:xfrm flipV="1">
            <a:off x="4108450" y="2401888"/>
            <a:ext cx="49213" cy="9683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84" name="Oval 44"/>
          <p:cNvSpPr>
            <a:spLocks noChangeArrowheads="1"/>
          </p:cNvSpPr>
          <p:nvPr/>
        </p:nvSpPr>
        <p:spPr bwMode="auto">
          <a:xfrm rot="499056">
            <a:off x="3143250" y="3184525"/>
            <a:ext cx="358775" cy="193675"/>
          </a:xfrm>
          <a:prstGeom prst="ellips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85" name="Line 45"/>
          <p:cNvSpPr>
            <a:spLocks noChangeShapeType="1"/>
          </p:cNvSpPr>
          <p:nvPr/>
        </p:nvSpPr>
        <p:spPr bwMode="auto">
          <a:xfrm>
            <a:off x="3230563" y="3255963"/>
            <a:ext cx="46037" cy="95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86" name="Oval 46"/>
          <p:cNvSpPr>
            <a:spLocks noChangeArrowheads="1"/>
          </p:cNvSpPr>
          <p:nvPr/>
        </p:nvSpPr>
        <p:spPr bwMode="auto">
          <a:xfrm rot="499056">
            <a:off x="3836988" y="2195513"/>
            <a:ext cx="536575" cy="522287"/>
          </a:xfrm>
          <a:prstGeom prst="ellips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87" name="Line 47"/>
          <p:cNvSpPr>
            <a:spLocks noChangeShapeType="1"/>
          </p:cNvSpPr>
          <p:nvPr/>
        </p:nvSpPr>
        <p:spPr bwMode="auto">
          <a:xfrm>
            <a:off x="3943350" y="2470150"/>
            <a:ext cx="171450" cy="36513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88" name="Oval 48"/>
          <p:cNvSpPr>
            <a:spLocks noChangeAspect="1" noChangeArrowheads="1"/>
          </p:cNvSpPr>
          <p:nvPr/>
        </p:nvSpPr>
        <p:spPr bwMode="auto">
          <a:xfrm rot="4777107">
            <a:off x="5921376" y="6054725"/>
            <a:ext cx="74612" cy="84137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89" name="Oval 49"/>
          <p:cNvSpPr>
            <a:spLocks noChangeAspect="1" noChangeArrowheads="1"/>
          </p:cNvSpPr>
          <p:nvPr/>
        </p:nvSpPr>
        <p:spPr bwMode="auto">
          <a:xfrm rot="4777107">
            <a:off x="5548312" y="6037263"/>
            <a:ext cx="74613" cy="84138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90" name="Oval 50"/>
          <p:cNvSpPr>
            <a:spLocks noChangeArrowheads="1"/>
          </p:cNvSpPr>
          <p:nvPr/>
        </p:nvSpPr>
        <p:spPr bwMode="auto">
          <a:xfrm>
            <a:off x="5632450" y="5694363"/>
            <a:ext cx="341313" cy="193675"/>
          </a:xfrm>
          <a:prstGeom prst="ellips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91" name="Line 51"/>
          <p:cNvSpPr>
            <a:spLocks noChangeShapeType="1"/>
          </p:cNvSpPr>
          <p:nvPr/>
        </p:nvSpPr>
        <p:spPr bwMode="auto">
          <a:xfrm flipV="1">
            <a:off x="5619750" y="5876925"/>
            <a:ext cx="98425" cy="14605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92" name="Line 52"/>
          <p:cNvSpPr>
            <a:spLocks noChangeShapeType="1"/>
          </p:cNvSpPr>
          <p:nvPr/>
        </p:nvSpPr>
        <p:spPr bwMode="auto">
          <a:xfrm>
            <a:off x="5864225" y="5900738"/>
            <a:ext cx="98425" cy="195262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93" name="Oval 53"/>
          <p:cNvSpPr>
            <a:spLocks noChangeAspect="1" noChangeArrowheads="1"/>
          </p:cNvSpPr>
          <p:nvPr/>
        </p:nvSpPr>
        <p:spPr bwMode="auto">
          <a:xfrm rot="4777107">
            <a:off x="6854825" y="6075363"/>
            <a:ext cx="74613" cy="84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94" name="Oval 54"/>
          <p:cNvSpPr>
            <a:spLocks noChangeAspect="1" noChangeArrowheads="1"/>
          </p:cNvSpPr>
          <p:nvPr/>
        </p:nvSpPr>
        <p:spPr bwMode="auto">
          <a:xfrm rot="4777107">
            <a:off x="6481763" y="6057900"/>
            <a:ext cx="74612" cy="84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95" name="Oval 55"/>
          <p:cNvSpPr>
            <a:spLocks noChangeArrowheads="1"/>
          </p:cNvSpPr>
          <p:nvPr/>
        </p:nvSpPr>
        <p:spPr bwMode="auto">
          <a:xfrm>
            <a:off x="6565900" y="5715000"/>
            <a:ext cx="341313" cy="193675"/>
          </a:xfrm>
          <a:prstGeom prst="ellips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96" name="Line 56"/>
          <p:cNvSpPr>
            <a:spLocks noChangeShapeType="1"/>
          </p:cNvSpPr>
          <p:nvPr/>
        </p:nvSpPr>
        <p:spPr bwMode="auto">
          <a:xfrm flipV="1">
            <a:off x="6553200" y="5897563"/>
            <a:ext cx="98425" cy="14605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97" name="Line 57"/>
          <p:cNvSpPr>
            <a:spLocks noChangeShapeType="1"/>
          </p:cNvSpPr>
          <p:nvPr/>
        </p:nvSpPr>
        <p:spPr bwMode="auto">
          <a:xfrm>
            <a:off x="6797675" y="5921375"/>
            <a:ext cx="98425" cy="1952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98" name="Oval 58"/>
          <p:cNvSpPr>
            <a:spLocks noChangeAspect="1" noChangeArrowheads="1"/>
          </p:cNvSpPr>
          <p:nvPr/>
        </p:nvSpPr>
        <p:spPr bwMode="auto">
          <a:xfrm rot="4777107">
            <a:off x="7319962" y="6015038"/>
            <a:ext cx="74613" cy="841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99" name="Oval 59"/>
          <p:cNvSpPr>
            <a:spLocks noChangeArrowheads="1"/>
          </p:cNvSpPr>
          <p:nvPr/>
        </p:nvSpPr>
        <p:spPr bwMode="auto">
          <a:xfrm>
            <a:off x="6858000" y="5334000"/>
            <a:ext cx="341313" cy="193675"/>
          </a:xfrm>
          <a:prstGeom prst="ellips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00" name="Line 60"/>
          <p:cNvSpPr>
            <a:spLocks noChangeShapeType="1"/>
          </p:cNvSpPr>
          <p:nvPr/>
        </p:nvSpPr>
        <p:spPr bwMode="auto">
          <a:xfrm flipV="1">
            <a:off x="6858000" y="5562600"/>
            <a:ext cx="98425" cy="14605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01" name="Line 61"/>
          <p:cNvSpPr>
            <a:spLocks noChangeShapeType="1"/>
          </p:cNvSpPr>
          <p:nvPr/>
        </p:nvSpPr>
        <p:spPr bwMode="auto">
          <a:xfrm>
            <a:off x="7086600" y="5562600"/>
            <a:ext cx="228600" cy="4572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084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ooter Placeholder 6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Copyright © 2001, 2004, Andrew W. Moore</a:t>
            </a:r>
          </a:p>
        </p:txBody>
      </p:sp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Single Linkage Hierarchical Clustering</a:t>
            </a:r>
          </a:p>
        </p:txBody>
      </p:sp>
      <p:sp>
        <p:nvSpPr>
          <p:cNvPr id="629763" name="Oval 3"/>
          <p:cNvSpPr>
            <a:spLocks noChangeAspect="1" noChangeArrowheads="1"/>
          </p:cNvSpPr>
          <p:nvPr/>
        </p:nvSpPr>
        <p:spPr bwMode="auto">
          <a:xfrm>
            <a:off x="2897188" y="3386138"/>
            <a:ext cx="95250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64" name="Oval 4"/>
          <p:cNvSpPr>
            <a:spLocks noChangeAspect="1" noChangeArrowheads="1"/>
          </p:cNvSpPr>
          <p:nvPr/>
        </p:nvSpPr>
        <p:spPr bwMode="auto">
          <a:xfrm>
            <a:off x="4751388" y="316865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65" name="Oval 5"/>
          <p:cNvSpPr>
            <a:spLocks noChangeAspect="1" noChangeArrowheads="1"/>
          </p:cNvSpPr>
          <p:nvPr/>
        </p:nvSpPr>
        <p:spPr bwMode="auto">
          <a:xfrm>
            <a:off x="3192463" y="3214688"/>
            <a:ext cx="96837" cy="762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66" name="Oval 6"/>
          <p:cNvSpPr>
            <a:spLocks noChangeAspect="1" noChangeArrowheads="1"/>
          </p:cNvSpPr>
          <p:nvPr/>
        </p:nvSpPr>
        <p:spPr bwMode="auto">
          <a:xfrm>
            <a:off x="3505200" y="4419600"/>
            <a:ext cx="9525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67" name="Oval 7"/>
          <p:cNvSpPr>
            <a:spLocks noChangeAspect="1" noChangeArrowheads="1"/>
          </p:cNvSpPr>
          <p:nvPr/>
        </p:nvSpPr>
        <p:spPr bwMode="auto">
          <a:xfrm>
            <a:off x="3581400" y="3276600"/>
            <a:ext cx="9683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68" name="Oval 8"/>
          <p:cNvSpPr>
            <a:spLocks noChangeAspect="1" noChangeArrowheads="1"/>
          </p:cNvSpPr>
          <p:nvPr/>
        </p:nvSpPr>
        <p:spPr bwMode="auto">
          <a:xfrm>
            <a:off x="3492500" y="245110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69" name="Oval 9"/>
          <p:cNvSpPr>
            <a:spLocks noChangeAspect="1" noChangeArrowheads="1"/>
          </p:cNvSpPr>
          <p:nvPr/>
        </p:nvSpPr>
        <p:spPr bwMode="auto">
          <a:xfrm>
            <a:off x="2668588" y="2322513"/>
            <a:ext cx="95250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0" name="Oval 10"/>
          <p:cNvSpPr>
            <a:spLocks noChangeAspect="1" noChangeArrowheads="1"/>
          </p:cNvSpPr>
          <p:nvPr/>
        </p:nvSpPr>
        <p:spPr bwMode="auto">
          <a:xfrm>
            <a:off x="2286000" y="4038600"/>
            <a:ext cx="8413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1" name="Oval 11"/>
          <p:cNvSpPr>
            <a:spLocks noChangeAspect="1" noChangeArrowheads="1"/>
          </p:cNvSpPr>
          <p:nvPr/>
        </p:nvSpPr>
        <p:spPr bwMode="auto">
          <a:xfrm>
            <a:off x="4170363" y="3559175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2" name="Oval 12"/>
          <p:cNvSpPr>
            <a:spLocks noChangeAspect="1" noChangeArrowheads="1"/>
          </p:cNvSpPr>
          <p:nvPr/>
        </p:nvSpPr>
        <p:spPr bwMode="auto">
          <a:xfrm>
            <a:off x="4419600" y="2590800"/>
            <a:ext cx="96838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3" name="Oval 13"/>
          <p:cNvSpPr>
            <a:spLocks noChangeAspect="1" noChangeArrowheads="1"/>
          </p:cNvSpPr>
          <p:nvPr/>
        </p:nvSpPr>
        <p:spPr bwMode="auto">
          <a:xfrm rot="-1118274">
            <a:off x="4973638" y="280035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4" name="Oval 14"/>
          <p:cNvSpPr>
            <a:spLocks noChangeAspect="1" noChangeArrowheads="1"/>
          </p:cNvSpPr>
          <p:nvPr/>
        </p:nvSpPr>
        <p:spPr bwMode="auto">
          <a:xfrm rot="-1118274">
            <a:off x="3810000" y="4038600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5" name="Oval 15"/>
          <p:cNvSpPr>
            <a:spLocks noChangeAspect="1" noChangeArrowheads="1"/>
          </p:cNvSpPr>
          <p:nvPr/>
        </p:nvSpPr>
        <p:spPr bwMode="auto">
          <a:xfrm rot="-1118274">
            <a:off x="4164013" y="3965575"/>
            <a:ext cx="9525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6" name="Oval 16"/>
          <p:cNvSpPr>
            <a:spLocks noChangeAspect="1" noChangeArrowheads="1"/>
          </p:cNvSpPr>
          <p:nvPr/>
        </p:nvSpPr>
        <p:spPr bwMode="auto">
          <a:xfrm rot="-1118274">
            <a:off x="2624138" y="3511550"/>
            <a:ext cx="96837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7" name="Oval 17"/>
          <p:cNvSpPr>
            <a:spLocks noChangeAspect="1" noChangeArrowheads="1"/>
          </p:cNvSpPr>
          <p:nvPr/>
        </p:nvSpPr>
        <p:spPr bwMode="auto">
          <a:xfrm rot="-1118274">
            <a:off x="3506788" y="2457450"/>
            <a:ext cx="84137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8" name="Oval 18"/>
          <p:cNvSpPr>
            <a:spLocks noChangeAspect="1" noChangeArrowheads="1"/>
          </p:cNvSpPr>
          <p:nvPr/>
        </p:nvSpPr>
        <p:spPr bwMode="auto">
          <a:xfrm rot="-1118274">
            <a:off x="3886200" y="2438400"/>
            <a:ext cx="96838" cy="746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79" name="Oval 19"/>
          <p:cNvSpPr>
            <a:spLocks noChangeAspect="1" noChangeArrowheads="1"/>
          </p:cNvSpPr>
          <p:nvPr/>
        </p:nvSpPr>
        <p:spPr bwMode="auto">
          <a:xfrm rot="-1118274">
            <a:off x="2676525" y="2554288"/>
            <a:ext cx="96838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80" name="Oval 20"/>
          <p:cNvSpPr>
            <a:spLocks noChangeAspect="1" noChangeArrowheads="1"/>
          </p:cNvSpPr>
          <p:nvPr/>
        </p:nvSpPr>
        <p:spPr bwMode="auto">
          <a:xfrm rot="-1118274">
            <a:off x="3019425" y="3490913"/>
            <a:ext cx="95250" cy="746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81" name="Oval 21"/>
          <p:cNvSpPr>
            <a:spLocks noChangeAspect="1" noChangeArrowheads="1"/>
          </p:cNvSpPr>
          <p:nvPr/>
        </p:nvSpPr>
        <p:spPr bwMode="auto">
          <a:xfrm rot="-1118274">
            <a:off x="4572000" y="3327400"/>
            <a:ext cx="8255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82" name="Oval 22"/>
          <p:cNvSpPr>
            <a:spLocks noChangeAspect="1" noChangeArrowheads="1"/>
          </p:cNvSpPr>
          <p:nvPr/>
        </p:nvSpPr>
        <p:spPr bwMode="auto">
          <a:xfrm rot="-1118274">
            <a:off x="4100513" y="2360613"/>
            <a:ext cx="96837" cy="7461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83" name="Oval 23"/>
          <p:cNvSpPr>
            <a:spLocks noChangeAspect="1" noChangeArrowheads="1"/>
          </p:cNvSpPr>
          <p:nvPr/>
        </p:nvSpPr>
        <p:spPr bwMode="auto">
          <a:xfrm rot="5895381">
            <a:off x="2138362" y="2357438"/>
            <a:ext cx="746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84" name="Oval 24"/>
          <p:cNvSpPr>
            <a:spLocks noChangeAspect="1" noChangeArrowheads="1"/>
          </p:cNvSpPr>
          <p:nvPr/>
        </p:nvSpPr>
        <p:spPr bwMode="auto">
          <a:xfrm rot="5895381">
            <a:off x="3281362" y="3576638"/>
            <a:ext cx="87313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85" name="Oval 25"/>
          <p:cNvSpPr>
            <a:spLocks noChangeAspect="1" noChangeArrowheads="1"/>
          </p:cNvSpPr>
          <p:nvPr/>
        </p:nvSpPr>
        <p:spPr bwMode="auto">
          <a:xfrm rot="5895381">
            <a:off x="2689225" y="3278188"/>
            <a:ext cx="74613" cy="968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86" name="Oval 26"/>
          <p:cNvSpPr>
            <a:spLocks noChangeAspect="1" noChangeArrowheads="1"/>
          </p:cNvSpPr>
          <p:nvPr/>
        </p:nvSpPr>
        <p:spPr bwMode="auto">
          <a:xfrm rot="5895381">
            <a:off x="3357562" y="2509838"/>
            <a:ext cx="746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87" name="Oval 27"/>
          <p:cNvSpPr>
            <a:spLocks noChangeAspect="1" noChangeArrowheads="1"/>
          </p:cNvSpPr>
          <p:nvPr/>
        </p:nvSpPr>
        <p:spPr bwMode="auto">
          <a:xfrm rot="5895381">
            <a:off x="4306093" y="3580607"/>
            <a:ext cx="87313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88" name="Oval 28"/>
          <p:cNvSpPr>
            <a:spLocks noChangeAspect="1" noChangeArrowheads="1"/>
          </p:cNvSpPr>
          <p:nvPr/>
        </p:nvSpPr>
        <p:spPr bwMode="auto">
          <a:xfrm rot="5895381">
            <a:off x="4591051" y="2917825"/>
            <a:ext cx="7461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89" name="Oval 29"/>
          <p:cNvSpPr>
            <a:spLocks noChangeAspect="1" noChangeArrowheads="1"/>
          </p:cNvSpPr>
          <p:nvPr/>
        </p:nvSpPr>
        <p:spPr bwMode="auto">
          <a:xfrm rot="5895381">
            <a:off x="2346325" y="2046288"/>
            <a:ext cx="74613" cy="968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90" name="Oval 30"/>
          <p:cNvSpPr>
            <a:spLocks noChangeAspect="1" noChangeArrowheads="1"/>
          </p:cNvSpPr>
          <p:nvPr/>
        </p:nvSpPr>
        <p:spPr bwMode="auto">
          <a:xfrm rot="5895381">
            <a:off x="4071937" y="2452688"/>
            <a:ext cx="74613" cy="84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91" name="Oval 31"/>
          <p:cNvSpPr>
            <a:spLocks noChangeAspect="1" noChangeArrowheads="1"/>
          </p:cNvSpPr>
          <p:nvPr/>
        </p:nvSpPr>
        <p:spPr bwMode="auto">
          <a:xfrm rot="5895381">
            <a:off x="3960812" y="4116388"/>
            <a:ext cx="873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92" name="Oval 32"/>
          <p:cNvSpPr>
            <a:spLocks noChangeAspect="1" noChangeArrowheads="1"/>
          </p:cNvSpPr>
          <p:nvPr/>
        </p:nvSpPr>
        <p:spPr bwMode="auto">
          <a:xfrm rot="4777107">
            <a:off x="3781425" y="4414838"/>
            <a:ext cx="7461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93" name="Oval 33"/>
          <p:cNvSpPr>
            <a:spLocks noChangeAspect="1" noChangeArrowheads="1"/>
          </p:cNvSpPr>
          <p:nvPr/>
        </p:nvSpPr>
        <p:spPr bwMode="auto">
          <a:xfrm rot="4777107">
            <a:off x="2278063" y="3228975"/>
            <a:ext cx="87312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94" name="Oval 34"/>
          <p:cNvSpPr>
            <a:spLocks noChangeAspect="1" noChangeArrowheads="1"/>
          </p:cNvSpPr>
          <p:nvPr/>
        </p:nvSpPr>
        <p:spPr bwMode="auto">
          <a:xfrm rot="4777107">
            <a:off x="2751137" y="3833813"/>
            <a:ext cx="873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95" name="Oval 35"/>
          <p:cNvSpPr>
            <a:spLocks noChangeAspect="1" noChangeArrowheads="1"/>
          </p:cNvSpPr>
          <p:nvPr/>
        </p:nvSpPr>
        <p:spPr bwMode="auto">
          <a:xfrm rot="4777107">
            <a:off x="2366962" y="2281238"/>
            <a:ext cx="7461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96" name="Oval 36"/>
          <p:cNvSpPr>
            <a:spLocks noChangeAspect="1" noChangeArrowheads="1"/>
          </p:cNvSpPr>
          <p:nvPr/>
        </p:nvSpPr>
        <p:spPr bwMode="auto">
          <a:xfrm rot="4777107">
            <a:off x="4429125" y="3724275"/>
            <a:ext cx="76200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97" name="Oval 37"/>
          <p:cNvSpPr>
            <a:spLocks noChangeAspect="1" noChangeArrowheads="1"/>
          </p:cNvSpPr>
          <p:nvPr/>
        </p:nvSpPr>
        <p:spPr bwMode="auto">
          <a:xfrm rot="4777107">
            <a:off x="4291013" y="2898775"/>
            <a:ext cx="74612" cy="968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98" name="Oval 38"/>
          <p:cNvSpPr>
            <a:spLocks noChangeAspect="1" noChangeArrowheads="1"/>
          </p:cNvSpPr>
          <p:nvPr/>
        </p:nvSpPr>
        <p:spPr bwMode="auto">
          <a:xfrm rot="4777107">
            <a:off x="3629025" y="2598738"/>
            <a:ext cx="7461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799" name="Oval 39"/>
          <p:cNvSpPr>
            <a:spLocks noChangeAspect="1" noChangeArrowheads="1"/>
          </p:cNvSpPr>
          <p:nvPr/>
        </p:nvSpPr>
        <p:spPr bwMode="auto">
          <a:xfrm rot="4777107">
            <a:off x="3353594" y="3232944"/>
            <a:ext cx="87312" cy="952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800" name="Oval 40"/>
          <p:cNvSpPr>
            <a:spLocks noChangeAspect="1" noChangeArrowheads="1"/>
          </p:cNvSpPr>
          <p:nvPr/>
        </p:nvSpPr>
        <p:spPr bwMode="auto">
          <a:xfrm rot="4777107">
            <a:off x="4133056" y="4148932"/>
            <a:ext cx="74613" cy="952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801" name="Text Box 41"/>
          <p:cNvSpPr txBox="1">
            <a:spLocks noChangeArrowheads="1"/>
          </p:cNvSpPr>
          <p:nvPr/>
        </p:nvSpPr>
        <p:spPr bwMode="auto">
          <a:xfrm>
            <a:off x="5334000" y="1752600"/>
            <a:ext cx="3505200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Say “Every point is its own cluster”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Find “most similar” pair of clusters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Merge it into a parent cluster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2000"/>
              <a:t>Repeat…until you’ve merged the whole dataset into one cluster</a:t>
            </a:r>
          </a:p>
        </p:txBody>
      </p:sp>
      <p:sp>
        <p:nvSpPr>
          <p:cNvPr id="629802" name="Oval 42"/>
          <p:cNvSpPr>
            <a:spLocks noChangeArrowheads="1"/>
          </p:cNvSpPr>
          <p:nvPr/>
        </p:nvSpPr>
        <p:spPr bwMode="auto">
          <a:xfrm rot="-3656724">
            <a:off x="3930650" y="2373313"/>
            <a:ext cx="358775" cy="193675"/>
          </a:xfrm>
          <a:prstGeom prst="ellips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803" name="Line 43"/>
          <p:cNvSpPr>
            <a:spLocks noChangeShapeType="1"/>
          </p:cNvSpPr>
          <p:nvPr/>
        </p:nvSpPr>
        <p:spPr bwMode="auto">
          <a:xfrm flipV="1">
            <a:off x="4108450" y="2401888"/>
            <a:ext cx="49213" cy="9683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04" name="Oval 44"/>
          <p:cNvSpPr>
            <a:spLocks noChangeArrowheads="1"/>
          </p:cNvSpPr>
          <p:nvPr/>
        </p:nvSpPr>
        <p:spPr bwMode="auto">
          <a:xfrm rot="499056">
            <a:off x="3143250" y="3184525"/>
            <a:ext cx="358775" cy="193675"/>
          </a:xfrm>
          <a:prstGeom prst="ellips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805" name="Line 45"/>
          <p:cNvSpPr>
            <a:spLocks noChangeShapeType="1"/>
          </p:cNvSpPr>
          <p:nvPr/>
        </p:nvSpPr>
        <p:spPr bwMode="auto">
          <a:xfrm>
            <a:off x="3230563" y="3255963"/>
            <a:ext cx="46037" cy="95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06" name="Oval 46"/>
          <p:cNvSpPr>
            <a:spLocks noChangeArrowheads="1"/>
          </p:cNvSpPr>
          <p:nvPr/>
        </p:nvSpPr>
        <p:spPr bwMode="auto">
          <a:xfrm rot="499056">
            <a:off x="3836988" y="2195513"/>
            <a:ext cx="536575" cy="522287"/>
          </a:xfrm>
          <a:prstGeom prst="ellips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807" name="Line 47"/>
          <p:cNvSpPr>
            <a:spLocks noChangeShapeType="1"/>
          </p:cNvSpPr>
          <p:nvPr/>
        </p:nvSpPr>
        <p:spPr bwMode="auto">
          <a:xfrm>
            <a:off x="3943350" y="2470150"/>
            <a:ext cx="171450" cy="36513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08" name="Oval 48"/>
          <p:cNvSpPr>
            <a:spLocks noChangeAspect="1" noChangeArrowheads="1"/>
          </p:cNvSpPr>
          <p:nvPr/>
        </p:nvSpPr>
        <p:spPr bwMode="auto">
          <a:xfrm rot="4777107">
            <a:off x="5921376" y="6054725"/>
            <a:ext cx="74612" cy="84137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809" name="Oval 49"/>
          <p:cNvSpPr>
            <a:spLocks noChangeAspect="1" noChangeArrowheads="1"/>
          </p:cNvSpPr>
          <p:nvPr/>
        </p:nvSpPr>
        <p:spPr bwMode="auto">
          <a:xfrm rot="4777107">
            <a:off x="5548312" y="6037263"/>
            <a:ext cx="74613" cy="84138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810" name="Oval 50"/>
          <p:cNvSpPr>
            <a:spLocks noChangeArrowheads="1"/>
          </p:cNvSpPr>
          <p:nvPr/>
        </p:nvSpPr>
        <p:spPr bwMode="auto">
          <a:xfrm>
            <a:off x="5632450" y="5694363"/>
            <a:ext cx="341313" cy="193675"/>
          </a:xfrm>
          <a:prstGeom prst="ellips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811" name="Line 51"/>
          <p:cNvSpPr>
            <a:spLocks noChangeShapeType="1"/>
          </p:cNvSpPr>
          <p:nvPr/>
        </p:nvSpPr>
        <p:spPr bwMode="auto">
          <a:xfrm flipV="1">
            <a:off x="5619750" y="5876925"/>
            <a:ext cx="98425" cy="14605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12" name="Line 52"/>
          <p:cNvSpPr>
            <a:spLocks noChangeShapeType="1"/>
          </p:cNvSpPr>
          <p:nvPr/>
        </p:nvSpPr>
        <p:spPr bwMode="auto">
          <a:xfrm>
            <a:off x="5864225" y="5900738"/>
            <a:ext cx="98425" cy="195262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13" name="Oval 53"/>
          <p:cNvSpPr>
            <a:spLocks noChangeAspect="1" noChangeArrowheads="1"/>
          </p:cNvSpPr>
          <p:nvPr/>
        </p:nvSpPr>
        <p:spPr bwMode="auto">
          <a:xfrm rot="4777107">
            <a:off x="6854825" y="6075363"/>
            <a:ext cx="74613" cy="84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814" name="Oval 54"/>
          <p:cNvSpPr>
            <a:spLocks noChangeAspect="1" noChangeArrowheads="1"/>
          </p:cNvSpPr>
          <p:nvPr/>
        </p:nvSpPr>
        <p:spPr bwMode="auto">
          <a:xfrm rot="4777107">
            <a:off x="6481763" y="6057900"/>
            <a:ext cx="74612" cy="84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815" name="Oval 55"/>
          <p:cNvSpPr>
            <a:spLocks noChangeArrowheads="1"/>
          </p:cNvSpPr>
          <p:nvPr/>
        </p:nvSpPr>
        <p:spPr bwMode="auto">
          <a:xfrm>
            <a:off x="6565900" y="5715000"/>
            <a:ext cx="341313" cy="193675"/>
          </a:xfrm>
          <a:prstGeom prst="ellips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816" name="Line 56"/>
          <p:cNvSpPr>
            <a:spLocks noChangeShapeType="1"/>
          </p:cNvSpPr>
          <p:nvPr/>
        </p:nvSpPr>
        <p:spPr bwMode="auto">
          <a:xfrm flipV="1">
            <a:off x="6553200" y="5897563"/>
            <a:ext cx="98425" cy="14605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17" name="Line 57"/>
          <p:cNvSpPr>
            <a:spLocks noChangeShapeType="1"/>
          </p:cNvSpPr>
          <p:nvPr/>
        </p:nvSpPr>
        <p:spPr bwMode="auto">
          <a:xfrm>
            <a:off x="6797675" y="5921375"/>
            <a:ext cx="98425" cy="1952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18" name="Oval 58"/>
          <p:cNvSpPr>
            <a:spLocks noChangeAspect="1" noChangeArrowheads="1"/>
          </p:cNvSpPr>
          <p:nvPr/>
        </p:nvSpPr>
        <p:spPr bwMode="auto">
          <a:xfrm rot="4777107">
            <a:off x="7319962" y="6015038"/>
            <a:ext cx="74613" cy="841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819" name="Oval 59"/>
          <p:cNvSpPr>
            <a:spLocks noChangeArrowheads="1"/>
          </p:cNvSpPr>
          <p:nvPr/>
        </p:nvSpPr>
        <p:spPr bwMode="auto">
          <a:xfrm>
            <a:off x="6858000" y="5334000"/>
            <a:ext cx="341313" cy="193675"/>
          </a:xfrm>
          <a:prstGeom prst="ellips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9820" name="Line 60"/>
          <p:cNvSpPr>
            <a:spLocks noChangeShapeType="1"/>
          </p:cNvSpPr>
          <p:nvPr/>
        </p:nvSpPr>
        <p:spPr bwMode="auto">
          <a:xfrm flipV="1">
            <a:off x="6858000" y="5562600"/>
            <a:ext cx="98425" cy="14605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21" name="Line 61"/>
          <p:cNvSpPr>
            <a:spLocks noChangeShapeType="1"/>
          </p:cNvSpPr>
          <p:nvPr/>
        </p:nvSpPr>
        <p:spPr bwMode="auto">
          <a:xfrm>
            <a:off x="7086600" y="5562600"/>
            <a:ext cx="228600" cy="4572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9822" name="AutoShape 62"/>
          <p:cNvSpPr>
            <a:spLocks noChangeArrowheads="1"/>
          </p:cNvSpPr>
          <p:nvPr/>
        </p:nvSpPr>
        <p:spPr bwMode="auto">
          <a:xfrm>
            <a:off x="1295400" y="4724400"/>
            <a:ext cx="3657600" cy="1295400"/>
          </a:xfrm>
          <a:prstGeom prst="wedgeRectCallout">
            <a:avLst>
              <a:gd name="adj1" fmla="val 66231"/>
              <a:gd name="adj2" fmla="val 27694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dirty="0" err="1"/>
              <a:t>Dendrogram</a:t>
            </a:r>
            <a:r>
              <a:rPr lang="en-US" altLang="en-US" dirty="0"/>
              <a:t>: a hierarchy of </a:t>
            </a:r>
            <a:r>
              <a:rPr lang="en-US" altLang="en-US" dirty="0" err="1"/>
              <a:t>datapoints</a:t>
            </a:r>
            <a:endParaRPr lang="en-US" altLang="en-US" dirty="0"/>
          </a:p>
        </p:txBody>
      </p:sp>
      <p:sp>
        <p:nvSpPr>
          <p:cNvPr id="629823" name="AutoShape 63"/>
          <p:cNvSpPr>
            <a:spLocks noChangeArrowheads="1"/>
          </p:cNvSpPr>
          <p:nvPr/>
        </p:nvSpPr>
        <p:spPr bwMode="auto">
          <a:xfrm>
            <a:off x="0" y="533400"/>
            <a:ext cx="3810000" cy="4038600"/>
          </a:xfrm>
          <a:prstGeom prst="wedgeRectCallout">
            <a:avLst>
              <a:gd name="adj1" fmla="val 116875"/>
              <a:gd name="adj2" fmla="val 5384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3838" indent="-223838"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 dirty="0"/>
              <a:t>How do we define similarity between clusters?</a:t>
            </a:r>
          </a:p>
          <a:p>
            <a:pPr>
              <a:spcBef>
                <a:spcPct val="20000"/>
              </a:spcBef>
            </a:pPr>
            <a:endParaRPr lang="en-US" altLang="en-US" sz="2000" dirty="0"/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 dirty="0"/>
              <a:t>Minimum distance between points in clusters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 dirty="0"/>
              <a:t>Maximum distance between points in clusters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 dirty="0"/>
              <a:t>Average distance between points in clusters </a:t>
            </a:r>
          </a:p>
        </p:txBody>
      </p:sp>
    </p:spTree>
    <p:extLst>
      <p:ext uri="{BB962C8B-B14F-4D97-AF65-F5344CB8AC3E}">
        <p14:creationId xmlns:p14="http://schemas.microsoft.com/office/powerpoint/2010/main" val="12841981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D432E5-61AD-67AD-4946-E8D608DF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clustering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89951E-DE59-CB9D-9FE9-F1469CF40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80081-3ED4-7A05-95E1-A3CE44D6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88433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1908175" y="6021388"/>
            <a:ext cx="510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400" b="0"/>
              <a:t>Data on a 2D space</a:t>
            </a:r>
            <a:endParaRPr lang="en-GB" altLang="en-US" sz="2400" b="0"/>
          </a:p>
        </p:txBody>
      </p:sp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773238"/>
            <a:ext cx="491490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493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>
                <a:solidFill>
                  <a:schemeClr val="hlink"/>
                </a:solidFill>
              </a:rPr>
              <a:t>Clustering and cluster validity assessment</a:t>
            </a:r>
          </a:p>
        </p:txBody>
      </p:sp>
    </p:spTree>
    <p:extLst>
      <p:ext uri="{BB962C8B-B14F-4D97-AF65-F5344CB8AC3E}">
        <p14:creationId xmlns:p14="http://schemas.microsoft.com/office/powerpoint/2010/main" val="21075208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2743200" y="12192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400" dirty="0">
                <a:latin typeface="Arial" panose="020B0604020202020204" pitchFamily="34" charset="0"/>
              </a:rPr>
              <a:t> k = 2</a:t>
            </a:r>
            <a:endParaRPr lang="en-GB" altLang="en-US" sz="2400" dirty="0">
              <a:latin typeface="Arial" panose="020B0604020202020204" pitchFamily="34" charset="0"/>
            </a:endParaRP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5551488" y="12192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400" dirty="0">
                <a:latin typeface="Arial" panose="020B0604020202020204" pitchFamily="34" charset="0"/>
              </a:rPr>
              <a:t> k = 4</a:t>
            </a:r>
            <a:endParaRPr lang="en-GB" altLang="en-US" sz="2400" dirty="0">
              <a:latin typeface="Arial" panose="020B0604020202020204" pitchFamily="34" charset="0"/>
            </a:endParaRPr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187325" y="272097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000" b="0" dirty="0">
                <a:latin typeface="Arial" panose="020B0604020202020204" pitchFamily="34" charset="0"/>
              </a:rPr>
              <a:t>Clustering 1</a:t>
            </a:r>
            <a:endParaRPr lang="en-GB" altLang="en-US" sz="2000" b="0" dirty="0">
              <a:latin typeface="Arial" panose="020B0604020202020204" pitchFamily="34" charset="0"/>
            </a:endParaRPr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187325" y="4881563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2000" dirty="0">
                <a:latin typeface="Arial" panose="020B0604020202020204" pitchFamily="34" charset="0"/>
              </a:rPr>
              <a:t>Clustering </a:t>
            </a:r>
            <a:r>
              <a:rPr lang="en-US" altLang="en-US" sz="2000" b="0" dirty="0">
                <a:latin typeface="Arial" panose="020B0604020202020204" pitchFamily="34" charset="0"/>
              </a:rPr>
              <a:t>2</a:t>
            </a:r>
            <a:endParaRPr lang="en-GB" altLang="en-US" sz="2000" b="0" dirty="0">
              <a:latin typeface="Arial" panose="020B0604020202020204" pitchFamily="34" charset="0"/>
            </a:endParaRPr>
          </a:p>
        </p:txBody>
      </p:sp>
      <p:grpSp>
        <p:nvGrpSpPr>
          <p:cNvPr id="126523" name="Group 571"/>
          <p:cNvGrpSpPr>
            <a:grpSpLocks/>
          </p:cNvGrpSpPr>
          <p:nvPr/>
        </p:nvGrpSpPr>
        <p:grpSpPr bwMode="auto">
          <a:xfrm>
            <a:off x="2166938" y="1639888"/>
            <a:ext cx="5616575" cy="4608512"/>
            <a:chOff x="1018" y="723"/>
            <a:chExt cx="4104" cy="3487"/>
          </a:xfrm>
        </p:grpSpPr>
        <p:sp>
          <p:nvSpPr>
            <p:cNvPr id="125959" name="Oval 7"/>
            <p:cNvSpPr>
              <a:spLocks noChangeArrowheads="1"/>
            </p:cNvSpPr>
            <p:nvPr/>
          </p:nvSpPr>
          <p:spPr bwMode="auto">
            <a:xfrm>
              <a:off x="1480" y="1894"/>
              <a:ext cx="73" cy="73"/>
            </a:xfrm>
            <a:prstGeom prst="ellipse">
              <a:avLst/>
            </a:prstGeom>
            <a:solidFill>
              <a:srgbClr val="FFFF00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0" name="Oval 8"/>
            <p:cNvSpPr>
              <a:spLocks noChangeArrowheads="1"/>
            </p:cNvSpPr>
            <p:nvPr/>
          </p:nvSpPr>
          <p:spPr bwMode="auto">
            <a:xfrm>
              <a:off x="1358" y="1918"/>
              <a:ext cx="74" cy="73"/>
            </a:xfrm>
            <a:prstGeom prst="ellipse">
              <a:avLst/>
            </a:prstGeom>
            <a:solidFill>
              <a:srgbClr val="FFFF00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1" name="Oval 9"/>
            <p:cNvSpPr>
              <a:spLocks noChangeArrowheads="1"/>
            </p:cNvSpPr>
            <p:nvPr/>
          </p:nvSpPr>
          <p:spPr bwMode="auto">
            <a:xfrm>
              <a:off x="1455" y="1991"/>
              <a:ext cx="74" cy="73"/>
            </a:xfrm>
            <a:prstGeom prst="ellipse">
              <a:avLst/>
            </a:prstGeom>
            <a:solidFill>
              <a:srgbClr val="FFFF00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2" name="Oval 10"/>
            <p:cNvSpPr>
              <a:spLocks noChangeArrowheads="1"/>
            </p:cNvSpPr>
            <p:nvPr/>
          </p:nvSpPr>
          <p:spPr bwMode="auto">
            <a:xfrm>
              <a:off x="1553" y="1966"/>
              <a:ext cx="73" cy="74"/>
            </a:xfrm>
            <a:prstGeom prst="ellipse">
              <a:avLst/>
            </a:prstGeom>
            <a:solidFill>
              <a:srgbClr val="FFFF00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3" name="Oval 11"/>
            <p:cNvSpPr>
              <a:spLocks noChangeArrowheads="1"/>
            </p:cNvSpPr>
            <p:nvPr/>
          </p:nvSpPr>
          <p:spPr bwMode="auto">
            <a:xfrm>
              <a:off x="1358" y="2039"/>
              <a:ext cx="74" cy="73"/>
            </a:xfrm>
            <a:prstGeom prst="ellipse">
              <a:avLst/>
            </a:prstGeom>
            <a:solidFill>
              <a:srgbClr val="FFFF00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4" name="Oval 12"/>
            <p:cNvSpPr>
              <a:spLocks noChangeArrowheads="1"/>
            </p:cNvSpPr>
            <p:nvPr/>
          </p:nvSpPr>
          <p:spPr bwMode="auto">
            <a:xfrm>
              <a:off x="1480" y="2088"/>
              <a:ext cx="73" cy="73"/>
            </a:xfrm>
            <a:prstGeom prst="ellipse">
              <a:avLst/>
            </a:prstGeom>
            <a:solidFill>
              <a:srgbClr val="FFFF00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5" name="Oval 13"/>
            <p:cNvSpPr>
              <a:spLocks noChangeArrowheads="1"/>
            </p:cNvSpPr>
            <p:nvPr/>
          </p:nvSpPr>
          <p:spPr bwMode="auto">
            <a:xfrm>
              <a:off x="1577" y="2063"/>
              <a:ext cx="73" cy="74"/>
            </a:xfrm>
            <a:prstGeom prst="ellipse">
              <a:avLst/>
            </a:prstGeom>
            <a:solidFill>
              <a:srgbClr val="FFFF00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6" name="Oval 14"/>
            <p:cNvSpPr>
              <a:spLocks noChangeArrowheads="1"/>
            </p:cNvSpPr>
            <p:nvPr/>
          </p:nvSpPr>
          <p:spPr bwMode="auto">
            <a:xfrm>
              <a:off x="1698" y="1651"/>
              <a:ext cx="74" cy="74"/>
            </a:xfrm>
            <a:prstGeom prst="ellipse">
              <a:avLst/>
            </a:prstGeom>
            <a:solidFill>
              <a:srgbClr val="99CCFF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7" name="Oval 15"/>
            <p:cNvSpPr>
              <a:spLocks noChangeArrowheads="1"/>
            </p:cNvSpPr>
            <p:nvPr/>
          </p:nvSpPr>
          <p:spPr bwMode="auto">
            <a:xfrm>
              <a:off x="1796" y="1627"/>
              <a:ext cx="73" cy="73"/>
            </a:xfrm>
            <a:prstGeom prst="ellipse">
              <a:avLst/>
            </a:prstGeom>
            <a:solidFill>
              <a:srgbClr val="99CCFF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8" name="Oval 16"/>
            <p:cNvSpPr>
              <a:spLocks noChangeArrowheads="1"/>
            </p:cNvSpPr>
            <p:nvPr/>
          </p:nvSpPr>
          <p:spPr bwMode="auto">
            <a:xfrm>
              <a:off x="1771" y="1724"/>
              <a:ext cx="74" cy="73"/>
            </a:xfrm>
            <a:prstGeom prst="ellipse">
              <a:avLst/>
            </a:prstGeom>
            <a:solidFill>
              <a:srgbClr val="99CCFF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69" name="Oval 17"/>
            <p:cNvSpPr>
              <a:spLocks noChangeArrowheads="1"/>
            </p:cNvSpPr>
            <p:nvPr/>
          </p:nvSpPr>
          <p:spPr bwMode="auto">
            <a:xfrm>
              <a:off x="1868" y="1700"/>
              <a:ext cx="74" cy="73"/>
            </a:xfrm>
            <a:prstGeom prst="ellipse">
              <a:avLst/>
            </a:prstGeom>
            <a:solidFill>
              <a:srgbClr val="99CCFF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0" name="Oval 18"/>
            <p:cNvSpPr>
              <a:spLocks noChangeArrowheads="1"/>
            </p:cNvSpPr>
            <p:nvPr/>
          </p:nvSpPr>
          <p:spPr bwMode="auto">
            <a:xfrm>
              <a:off x="1990" y="1118"/>
              <a:ext cx="73" cy="73"/>
            </a:xfrm>
            <a:prstGeom prst="ellipse">
              <a:avLst/>
            </a:prstGeom>
            <a:solidFill>
              <a:srgbClr val="99CCFF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1" name="Oval 19"/>
            <p:cNvSpPr>
              <a:spLocks noChangeArrowheads="1"/>
            </p:cNvSpPr>
            <p:nvPr/>
          </p:nvSpPr>
          <p:spPr bwMode="auto">
            <a:xfrm>
              <a:off x="2184" y="900"/>
              <a:ext cx="74" cy="73"/>
            </a:xfrm>
            <a:prstGeom prst="ellipse">
              <a:avLst/>
            </a:prstGeom>
            <a:solidFill>
              <a:srgbClr val="99CCFF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2" name="Oval 20"/>
            <p:cNvSpPr>
              <a:spLocks noChangeArrowheads="1"/>
            </p:cNvSpPr>
            <p:nvPr/>
          </p:nvSpPr>
          <p:spPr bwMode="auto">
            <a:xfrm>
              <a:off x="2184" y="1239"/>
              <a:ext cx="74" cy="73"/>
            </a:xfrm>
            <a:prstGeom prst="ellipse">
              <a:avLst/>
            </a:prstGeom>
            <a:solidFill>
              <a:srgbClr val="99CCFF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3" name="Oval 21"/>
            <p:cNvSpPr>
              <a:spLocks noChangeArrowheads="1"/>
            </p:cNvSpPr>
            <p:nvPr/>
          </p:nvSpPr>
          <p:spPr bwMode="auto">
            <a:xfrm>
              <a:off x="2282" y="1239"/>
              <a:ext cx="73" cy="73"/>
            </a:xfrm>
            <a:prstGeom prst="ellipse">
              <a:avLst/>
            </a:prstGeom>
            <a:solidFill>
              <a:srgbClr val="99CCFF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4" name="Oval 22"/>
            <p:cNvSpPr>
              <a:spLocks noChangeArrowheads="1"/>
            </p:cNvSpPr>
            <p:nvPr/>
          </p:nvSpPr>
          <p:spPr bwMode="auto">
            <a:xfrm>
              <a:off x="2427" y="1070"/>
              <a:ext cx="74" cy="73"/>
            </a:xfrm>
            <a:prstGeom prst="ellipse">
              <a:avLst/>
            </a:prstGeom>
            <a:solidFill>
              <a:srgbClr val="99CCFF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5" name="Rectangle 23"/>
            <p:cNvSpPr>
              <a:spLocks noChangeArrowheads="1"/>
            </p:cNvSpPr>
            <p:nvPr/>
          </p:nvSpPr>
          <p:spPr bwMode="auto">
            <a:xfrm>
              <a:off x="1018" y="730"/>
              <a:ext cx="1944" cy="1673"/>
            </a:xfrm>
            <a:prstGeom prst="rect">
              <a:avLst/>
            </a:prstGeom>
            <a:noFill/>
            <a:ln w="31750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5976" name="Group 24"/>
            <p:cNvGrpSpPr>
              <a:grpSpLocks/>
            </p:cNvGrpSpPr>
            <p:nvPr/>
          </p:nvGrpSpPr>
          <p:grpSpPr bwMode="auto">
            <a:xfrm>
              <a:off x="1227" y="1787"/>
              <a:ext cx="506" cy="481"/>
              <a:chOff x="1179" y="1883"/>
              <a:chExt cx="506" cy="481"/>
            </a:xfrm>
          </p:grpSpPr>
          <p:sp>
            <p:nvSpPr>
              <p:cNvPr id="125977" name="Freeform 25"/>
              <p:cNvSpPr>
                <a:spLocks/>
              </p:cNvSpPr>
              <p:nvPr/>
            </p:nvSpPr>
            <p:spPr bwMode="auto">
              <a:xfrm>
                <a:off x="1411" y="1883"/>
                <a:ext cx="21" cy="20"/>
              </a:xfrm>
              <a:custGeom>
                <a:avLst/>
                <a:gdLst>
                  <a:gd name="T0" fmla="*/ 42 w 42"/>
                  <a:gd name="T1" fmla="*/ 41 h 42"/>
                  <a:gd name="T2" fmla="*/ 42 w 42"/>
                  <a:gd name="T3" fmla="*/ 0 h 42"/>
                  <a:gd name="T4" fmla="*/ 16 w 42"/>
                  <a:gd name="T5" fmla="*/ 1 h 42"/>
                  <a:gd name="T6" fmla="*/ 0 w 42"/>
                  <a:gd name="T7" fmla="*/ 2 h 42"/>
                  <a:gd name="T8" fmla="*/ 3 w 42"/>
                  <a:gd name="T9" fmla="*/ 42 h 42"/>
                  <a:gd name="T10" fmla="*/ 16 w 42"/>
                  <a:gd name="T11" fmla="*/ 42 h 42"/>
                  <a:gd name="T12" fmla="*/ 42 w 42"/>
                  <a:gd name="T13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42">
                    <a:moveTo>
                      <a:pt x="42" y="41"/>
                    </a:moveTo>
                    <a:lnTo>
                      <a:pt x="42" y="0"/>
                    </a:lnTo>
                    <a:lnTo>
                      <a:pt x="16" y="1"/>
                    </a:lnTo>
                    <a:lnTo>
                      <a:pt x="0" y="2"/>
                    </a:lnTo>
                    <a:lnTo>
                      <a:pt x="3" y="42"/>
                    </a:lnTo>
                    <a:lnTo>
                      <a:pt x="16" y="42"/>
                    </a:lnTo>
                    <a:lnTo>
                      <a:pt x="42" y="4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78" name="Freeform 26"/>
              <p:cNvSpPr>
                <a:spLocks/>
              </p:cNvSpPr>
              <p:nvPr/>
            </p:nvSpPr>
            <p:spPr bwMode="auto">
              <a:xfrm>
                <a:off x="1369" y="1886"/>
                <a:ext cx="24" cy="23"/>
              </a:xfrm>
              <a:custGeom>
                <a:avLst/>
                <a:gdLst>
                  <a:gd name="T0" fmla="*/ 47 w 47"/>
                  <a:gd name="T1" fmla="*/ 40 h 47"/>
                  <a:gd name="T2" fmla="*/ 40 w 47"/>
                  <a:gd name="T3" fmla="*/ 0 h 47"/>
                  <a:gd name="T4" fmla="*/ 26 w 47"/>
                  <a:gd name="T5" fmla="*/ 2 h 47"/>
                  <a:gd name="T6" fmla="*/ 18 w 47"/>
                  <a:gd name="T7" fmla="*/ 4 h 47"/>
                  <a:gd name="T8" fmla="*/ 0 w 47"/>
                  <a:gd name="T9" fmla="*/ 9 h 47"/>
                  <a:gd name="T10" fmla="*/ 8 w 47"/>
                  <a:gd name="T11" fmla="*/ 47 h 47"/>
                  <a:gd name="T12" fmla="*/ 34 w 47"/>
                  <a:gd name="T13" fmla="*/ 42 h 47"/>
                  <a:gd name="T14" fmla="*/ 26 w 47"/>
                  <a:gd name="T15" fmla="*/ 23 h 47"/>
                  <a:gd name="T16" fmla="*/ 26 w 47"/>
                  <a:gd name="T17" fmla="*/ 43 h 47"/>
                  <a:gd name="T18" fmla="*/ 47 w 47"/>
                  <a:gd name="T19" fmla="*/ 4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47">
                    <a:moveTo>
                      <a:pt x="47" y="40"/>
                    </a:moveTo>
                    <a:lnTo>
                      <a:pt x="40" y="0"/>
                    </a:lnTo>
                    <a:lnTo>
                      <a:pt x="26" y="2"/>
                    </a:lnTo>
                    <a:lnTo>
                      <a:pt x="18" y="4"/>
                    </a:lnTo>
                    <a:lnTo>
                      <a:pt x="0" y="9"/>
                    </a:lnTo>
                    <a:lnTo>
                      <a:pt x="8" y="47"/>
                    </a:lnTo>
                    <a:lnTo>
                      <a:pt x="34" y="42"/>
                    </a:lnTo>
                    <a:lnTo>
                      <a:pt x="26" y="23"/>
                    </a:lnTo>
                    <a:lnTo>
                      <a:pt x="26" y="43"/>
                    </a:lnTo>
                    <a:lnTo>
                      <a:pt x="47" y="4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79" name="Freeform 27"/>
              <p:cNvSpPr>
                <a:spLocks/>
              </p:cNvSpPr>
              <p:nvPr/>
            </p:nvSpPr>
            <p:spPr bwMode="auto">
              <a:xfrm>
                <a:off x="1329" y="1896"/>
                <a:ext cx="26" cy="26"/>
              </a:xfrm>
              <a:custGeom>
                <a:avLst/>
                <a:gdLst>
                  <a:gd name="T0" fmla="*/ 53 w 53"/>
                  <a:gd name="T1" fmla="*/ 38 h 51"/>
                  <a:gd name="T2" fmla="*/ 40 w 53"/>
                  <a:gd name="T3" fmla="*/ 0 h 51"/>
                  <a:gd name="T4" fmla="*/ 30 w 53"/>
                  <a:gd name="T5" fmla="*/ 3 h 51"/>
                  <a:gd name="T6" fmla="*/ 8 w 53"/>
                  <a:gd name="T7" fmla="*/ 11 h 51"/>
                  <a:gd name="T8" fmla="*/ 0 w 53"/>
                  <a:gd name="T9" fmla="*/ 15 h 51"/>
                  <a:gd name="T10" fmla="*/ 17 w 53"/>
                  <a:gd name="T11" fmla="*/ 51 h 51"/>
                  <a:gd name="T12" fmla="*/ 24 w 53"/>
                  <a:gd name="T13" fmla="*/ 48 h 51"/>
                  <a:gd name="T14" fmla="*/ 47 w 53"/>
                  <a:gd name="T15" fmla="*/ 40 h 51"/>
                  <a:gd name="T16" fmla="*/ 53 w 53"/>
                  <a:gd name="T17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1">
                    <a:moveTo>
                      <a:pt x="53" y="38"/>
                    </a:moveTo>
                    <a:lnTo>
                      <a:pt x="40" y="0"/>
                    </a:lnTo>
                    <a:lnTo>
                      <a:pt x="30" y="3"/>
                    </a:lnTo>
                    <a:lnTo>
                      <a:pt x="8" y="11"/>
                    </a:lnTo>
                    <a:lnTo>
                      <a:pt x="0" y="15"/>
                    </a:lnTo>
                    <a:lnTo>
                      <a:pt x="17" y="51"/>
                    </a:lnTo>
                    <a:lnTo>
                      <a:pt x="24" y="48"/>
                    </a:lnTo>
                    <a:lnTo>
                      <a:pt x="47" y="40"/>
                    </a:lnTo>
                    <a:lnTo>
                      <a:pt x="53" y="3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80" name="Freeform 28"/>
              <p:cNvSpPr>
                <a:spLocks/>
              </p:cNvSpPr>
              <p:nvPr/>
            </p:nvSpPr>
            <p:spPr bwMode="auto">
              <a:xfrm>
                <a:off x="1293" y="1912"/>
                <a:ext cx="27" cy="28"/>
              </a:xfrm>
              <a:custGeom>
                <a:avLst/>
                <a:gdLst>
                  <a:gd name="T0" fmla="*/ 55 w 55"/>
                  <a:gd name="T1" fmla="*/ 34 h 55"/>
                  <a:gd name="T2" fmla="*/ 36 w 55"/>
                  <a:gd name="T3" fmla="*/ 0 h 55"/>
                  <a:gd name="T4" fmla="*/ 0 w 55"/>
                  <a:gd name="T5" fmla="*/ 20 h 55"/>
                  <a:gd name="T6" fmla="*/ 19 w 55"/>
                  <a:gd name="T7" fmla="*/ 55 h 55"/>
                  <a:gd name="T8" fmla="*/ 55 w 55"/>
                  <a:gd name="T9" fmla="*/ 3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5">
                    <a:moveTo>
                      <a:pt x="55" y="34"/>
                    </a:moveTo>
                    <a:lnTo>
                      <a:pt x="36" y="0"/>
                    </a:lnTo>
                    <a:lnTo>
                      <a:pt x="0" y="20"/>
                    </a:lnTo>
                    <a:lnTo>
                      <a:pt x="19" y="55"/>
                    </a:lnTo>
                    <a:lnTo>
                      <a:pt x="55" y="3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81" name="Freeform 29"/>
              <p:cNvSpPr>
                <a:spLocks/>
              </p:cNvSpPr>
              <p:nvPr/>
            </p:nvSpPr>
            <p:spPr bwMode="auto">
              <a:xfrm>
                <a:off x="1259" y="1935"/>
                <a:ext cx="27" cy="28"/>
              </a:xfrm>
              <a:custGeom>
                <a:avLst/>
                <a:gdLst>
                  <a:gd name="T0" fmla="*/ 56 w 56"/>
                  <a:gd name="T1" fmla="*/ 33 h 58"/>
                  <a:gd name="T2" fmla="*/ 34 w 56"/>
                  <a:gd name="T3" fmla="*/ 0 h 58"/>
                  <a:gd name="T4" fmla="*/ 24 w 56"/>
                  <a:gd name="T5" fmla="*/ 7 h 58"/>
                  <a:gd name="T6" fmla="*/ 0 w 56"/>
                  <a:gd name="T7" fmla="*/ 28 h 58"/>
                  <a:gd name="T8" fmla="*/ 27 w 56"/>
                  <a:gd name="T9" fmla="*/ 58 h 58"/>
                  <a:gd name="T10" fmla="*/ 52 w 56"/>
                  <a:gd name="T11" fmla="*/ 36 h 58"/>
                  <a:gd name="T12" fmla="*/ 56 w 56"/>
                  <a:gd name="T13" fmla="*/ 3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8">
                    <a:moveTo>
                      <a:pt x="56" y="33"/>
                    </a:moveTo>
                    <a:lnTo>
                      <a:pt x="34" y="0"/>
                    </a:lnTo>
                    <a:lnTo>
                      <a:pt x="24" y="7"/>
                    </a:lnTo>
                    <a:lnTo>
                      <a:pt x="0" y="28"/>
                    </a:lnTo>
                    <a:lnTo>
                      <a:pt x="27" y="58"/>
                    </a:lnTo>
                    <a:lnTo>
                      <a:pt x="52" y="36"/>
                    </a:lnTo>
                    <a:lnTo>
                      <a:pt x="56" y="3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82" name="Freeform 30"/>
              <p:cNvSpPr>
                <a:spLocks/>
              </p:cNvSpPr>
              <p:nvPr/>
            </p:nvSpPr>
            <p:spPr bwMode="auto">
              <a:xfrm>
                <a:off x="1230" y="1963"/>
                <a:ext cx="28" cy="28"/>
              </a:xfrm>
              <a:custGeom>
                <a:avLst/>
                <a:gdLst>
                  <a:gd name="T0" fmla="*/ 56 w 56"/>
                  <a:gd name="T1" fmla="*/ 28 h 57"/>
                  <a:gd name="T2" fmla="*/ 27 w 56"/>
                  <a:gd name="T3" fmla="*/ 0 h 57"/>
                  <a:gd name="T4" fmla="*/ 15 w 56"/>
                  <a:gd name="T5" fmla="*/ 13 h 57"/>
                  <a:gd name="T6" fmla="*/ 0 w 56"/>
                  <a:gd name="T7" fmla="*/ 32 h 57"/>
                  <a:gd name="T8" fmla="*/ 31 w 56"/>
                  <a:gd name="T9" fmla="*/ 57 h 57"/>
                  <a:gd name="T10" fmla="*/ 43 w 56"/>
                  <a:gd name="T11" fmla="*/ 41 h 57"/>
                  <a:gd name="T12" fmla="*/ 56 w 56"/>
                  <a:gd name="T13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7">
                    <a:moveTo>
                      <a:pt x="56" y="28"/>
                    </a:moveTo>
                    <a:lnTo>
                      <a:pt x="27" y="0"/>
                    </a:lnTo>
                    <a:lnTo>
                      <a:pt x="15" y="13"/>
                    </a:lnTo>
                    <a:lnTo>
                      <a:pt x="0" y="32"/>
                    </a:lnTo>
                    <a:lnTo>
                      <a:pt x="31" y="57"/>
                    </a:lnTo>
                    <a:lnTo>
                      <a:pt x="43" y="41"/>
                    </a:lnTo>
                    <a:lnTo>
                      <a:pt x="56" y="2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83" name="Freeform 31"/>
              <p:cNvSpPr>
                <a:spLocks/>
              </p:cNvSpPr>
              <p:nvPr/>
            </p:nvSpPr>
            <p:spPr bwMode="auto">
              <a:xfrm>
                <a:off x="1207" y="1996"/>
                <a:ext cx="27" cy="28"/>
              </a:xfrm>
              <a:custGeom>
                <a:avLst/>
                <a:gdLst>
                  <a:gd name="T0" fmla="*/ 55 w 55"/>
                  <a:gd name="T1" fmla="*/ 21 h 54"/>
                  <a:gd name="T2" fmla="*/ 21 w 55"/>
                  <a:gd name="T3" fmla="*/ 0 h 54"/>
                  <a:gd name="T4" fmla="*/ 4 w 55"/>
                  <a:gd name="T5" fmla="*/ 26 h 54"/>
                  <a:gd name="T6" fmla="*/ 0 w 55"/>
                  <a:gd name="T7" fmla="*/ 35 h 54"/>
                  <a:gd name="T8" fmla="*/ 35 w 55"/>
                  <a:gd name="T9" fmla="*/ 54 h 54"/>
                  <a:gd name="T10" fmla="*/ 42 w 55"/>
                  <a:gd name="T11" fmla="*/ 42 h 54"/>
                  <a:gd name="T12" fmla="*/ 55 w 55"/>
                  <a:gd name="T13" fmla="*/ 2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54">
                    <a:moveTo>
                      <a:pt x="55" y="21"/>
                    </a:moveTo>
                    <a:lnTo>
                      <a:pt x="21" y="0"/>
                    </a:lnTo>
                    <a:lnTo>
                      <a:pt x="4" y="26"/>
                    </a:lnTo>
                    <a:lnTo>
                      <a:pt x="0" y="35"/>
                    </a:lnTo>
                    <a:lnTo>
                      <a:pt x="35" y="54"/>
                    </a:lnTo>
                    <a:lnTo>
                      <a:pt x="42" y="42"/>
                    </a:lnTo>
                    <a:lnTo>
                      <a:pt x="55" y="2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84" name="Freeform 32"/>
              <p:cNvSpPr>
                <a:spLocks/>
              </p:cNvSpPr>
              <p:nvPr/>
            </p:nvSpPr>
            <p:spPr bwMode="auto">
              <a:xfrm>
                <a:off x="1190" y="2033"/>
                <a:ext cx="26" cy="25"/>
              </a:xfrm>
              <a:custGeom>
                <a:avLst/>
                <a:gdLst>
                  <a:gd name="T0" fmla="*/ 51 w 51"/>
                  <a:gd name="T1" fmla="*/ 17 h 52"/>
                  <a:gd name="T2" fmla="*/ 14 w 51"/>
                  <a:gd name="T3" fmla="*/ 0 h 52"/>
                  <a:gd name="T4" fmla="*/ 9 w 51"/>
                  <a:gd name="T5" fmla="*/ 15 h 52"/>
                  <a:gd name="T6" fmla="*/ 1 w 51"/>
                  <a:gd name="T7" fmla="*/ 36 h 52"/>
                  <a:gd name="T8" fmla="*/ 0 w 51"/>
                  <a:gd name="T9" fmla="*/ 41 h 52"/>
                  <a:gd name="T10" fmla="*/ 38 w 51"/>
                  <a:gd name="T11" fmla="*/ 52 h 52"/>
                  <a:gd name="T12" fmla="*/ 38 w 51"/>
                  <a:gd name="T13" fmla="*/ 52 h 52"/>
                  <a:gd name="T14" fmla="*/ 46 w 51"/>
                  <a:gd name="T15" fmla="*/ 31 h 52"/>
                  <a:gd name="T16" fmla="*/ 51 w 51"/>
                  <a:gd name="T17" fmla="*/ 1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52">
                    <a:moveTo>
                      <a:pt x="51" y="17"/>
                    </a:moveTo>
                    <a:lnTo>
                      <a:pt x="14" y="0"/>
                    </a:lnTo>
                    <a:lnTo>
                      <a:pt x="9" y="15"/>
                    </a:lnTo>
                    <a:lnTo>
                      <a:pt x="1" y="36"/>
                    </a:lnTo>
                    <a:lnTo>
                      <a:pt x="0" y="41"/>
                    </a:lnTo>
                    <a:lnTo>
                      <a:pt x="38" y="52"/>
                    </a:lnTo>
                    <a:lnTo>
                      <a:pt x="38" y="52"/>
                    </a:lnTo>
                    <a:lnTo>
                      <a:pt x="46" y="31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85" name="Freeform 33"/>
              <p:cNvSpPr>
                <a:spLocks/>
              </p:cNvSpPr>
              <p:nvPr/>
            </p:nvSpPr>
            <p:spPr bwMode="auto">
              <a:xfrm>
                <a:off x="1181" y="2073"/>
                <a:ext cx="23" cy="23"/>
              </a:xfrm>
              <a:custGeom>
                <a:avLst/>
                <a:gdLst>
                  <a:gd name="T0" fmla="*/ 46 w 47"/>
                  <a:gd name="T1" fmla="*/ 10 h 48"/>
                  <a:gd name="T2" fmla="*/ 7 w 47"/>
                  <a:gd name="T3" fmla="*/ 1 h 48"/>
                  <a:gd name="T4" fmla="*/ 7 w 47"/>
                  <a:gd name="T5" fmla="*/ 0 h 48"/>
                  <a:gd name="T6" fmla="*/ 6 w 47"/>
                  <a:gd name="T7" fmla="*/ 8 h 48"/>
                  <a:gd name="T8" fmla="*/ 2 w 47"/>
                  <a:gd name="T9" fmla="*/ 31 h 48"/>
                  <a:gd name="T10" fmla="*/ 0 w 47"/>
                  <a:gd name="T11" fmla="*/ 43 h 48"/>
                  <a:gd name="T12" fmla="*/ 40 w 47"/>
                  <a:gd name="T13" fmla="*/ 48 h 48"/>
                  <a:gd name="T14" fmla="*/ 43 w 47"/>
                  <a:gd name="T15" fmla="*/ 31 h 48"/>
                  <a:gd name="T16" fmla="*/ 47 w 47"/>
                  <a:gd name="T17" fmla="*/ 8 h 48"/>
                  <a:gd name="T18" fmla="*/ 27 w 47"/>
                  <a:gd name="T19" fmla="*/ 8 h 48"/>
                  <a:gd name="T20" fmla="*/ 45 w 47"/>
                  <a:gd name="T21" fmla="*/ 16 h 48"/>
                  <a:gd name="T22" fmla="*/ 46 w 47"/>
                  <a:gd name="T23" fmla="*/ 1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" h="48">
                    <a:moveTo>
                      <a:pt x="46" y="10"/>
                    </a:moveTo>
                    <a:lnTo>
                      <a:pt x="7" y="1"/>
                    </a:lnTo>
                    <a:lnTo>
                      <a:pt x="7" y="0"/>
                    </a:lnTo>
                    <a:lnTo>
                      <a:pt x="6" y="8"/>
                    </a:lnTo>
                    <a:lnTo>
                      <a:pt x="2" y="31"/>
                    </a:lnTo>
                    <a:lnTo>
                      <a:pt x="0" y="43"/>
                    </a:lnTo>
                    <a:lnTo>
                      <a:pt x="40" y="48"/>
                    </a:lnTo>
                    <a:lnTo>
                      <a:pt x="43" y="31"/>
                    </a:lnTo>
                    <a:lnTo>
                      <a:pt x="47" y="8"/>
                    </a:lnTo>
                    <a:lnTo>
                      <a:pt x="27" y="8"/>
                    </a:lnTo>
                    <a:lnTo>
                      <a:pt x="45" y="16"/>
                    </a:lnTo>
                    <a:lnTo>
                      <a:pt x="46" y="1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86" name="Freeform 34"/>
              <p:cNvSpPr>
                <a:spLocks/>
              </p:cNvSpPr>
              <p:nvPr/>
            </p:nvSpPr>
            <p:spPr bwMode="auto">
              <a:xfrm>
                <a:off x="1179" y="2116"/>
                <a:ext cx="20" cy="20"/>
              </a:xfrm>
              <a:custGeom>
                <a:avLst/>
                <a:gdLst>
                  <a:gd name="T0" fmla="*/ 41 w 42"/>
                  <a:gd name="T1" fmla="*/ 0 h 41"/>
                  <a:gd name="T2" fmla="*/ 0 w 42"/>
                  <a:gd name="T3" fmla="*/ 0 h 41"/>
                  <a:gd name="T4" fmla="*/ 0 w 42"/>
                  <a:gd name="T5" fmla="*/ 15 h 41"/>
                  <a:gd name="T6" fmla="*/ 1 w 42"/>
                  <a:gd name="T7" fmla="*/ 39 h 41"/>
                  <a:gd name="T8" fmla="*/ 1 w 42"/>
                  <a:gd name="T9" fmla="*/ 41 h 41"/>
                  <a:gd name="T10" fmla="*/ 41 w 42"/>
                  <a:gd name="T11" fmla="*/ 38 h 41"/>
                  <a:gd name="T12" fmla="*/ 42 w 42"/>
                  <a:gd name="T13" fmla="*/ 39 h 41"/>
                  <a:gd name="T14" fmla="*/ 41 w 42"/>
                  <a:gd name="T15" fmla="*/ 15 h 41"/>
                  <a:gd name="T16" fmla="*/ 41 w 42"/>
                  <a:gd name="T1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" h="41">
                    <a:moveTo>
                      <a:pt x="41" y="0"/>
                    </a:moveTo>
                    <a:lnTo>
                      <a:pt x="0" y="0"/>
                    </a:lnTo>
                    <a:lnTo>
                      <a:pt x="0" y="15"/>
                    </a:lnTo>
                    <a:lnTo>
                      <a:pt x="1" y="39"/>
                    </a:lnTo>
                    <a:lnTo>
                      <a:pt x="1" y="41"/>
                    </a:lnTo>
                    <a:lnTo>
                      <a:pt x="41" y="38"/>
                    </a:lnTo>
                    <a:lnTo>
                      <a:pt x="42" y="39"/>
                    </a:lnTo>
                    <a:lnTo>
                      <a:pt x="41" y="15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87" name="Freeform 35"/>
              <p:cNvSpPr>
                <a:spLocks/>
              </p:cNvSpPr>
              <p:nvPr/>
            </p:nvSpPr>
            <p:spPr bwMode="auto">
              <a:xfrm>
                <a:off x="1181" y="2154"/>
                <a:ext cx="24" cy="24"/>
              </a:xfrm>
              <a:custGeom>
                <a:avLst/>
                <a:gdLst>
                  <a:gd name="T0" fmla="*/ 40 w 48"/>
                  <a:gd name="T1" fmla="*/ 0 h 46"/>
                  <a:gd name="T2" fmla="*/ 0 w 48"/>
                  <a:gd name="T3" fmla="*/ 5 h 46"/>
                  <a:gd name="T4" fmla="*/ 1 w 48"/>
                  <a:gd name="T5" fmla="*/ 8 h 46"/>
                  <a:gd name="T6" fmla="*/ 5 w 48"/>
                  <a:gd name="T7" fmla="*/ 30 h 46"/>
                  <a:gd name="T8" fmla="*/ 6 w 48"/>
                  <a:gd name="T9" fmla="*/ 38 h 46"/>
                  <a:gd name="T10" fmla="*/ 10 w 48"/>
                  <a:gd name="T11" fmla="*/ 46 h 46"/>
                  <a:gd name="T12" fmla="*/ 48 w 48"/>
                  <a:gd name="T13" fmla="*/ 37 h 46"/>
                  <a:gd name="T14" fmla="*/ 44 w 48"/>
                  <a:gd name="T15" fmla="*/ 22 h 46"/>
                  <a:gd name="T16" fmla="*/ 26 w 48"/>
                  <a:gd name="T17" fmla="*/ 30 h 46"/>
                  <a:gd name="T18" fmla="*/ 46 w 48"/>
                  <a:gd name="T19" fmla="*/ 30 h 46"/>
                  <a:gd name="T20" fmla="*/ 42 w 48"/>
                  <a:gd name="T21" fmla="*/ 8 h 46"/>
                  <a:gd name="T22" fmla="*/ 40 w 48"/>
                  <a:gd name="T2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6">
                    <a:moveTo>
                      <a:pt x="40" y="0"/>
                    </a:moveTo>
                    <a:lnTo>
                      <a:pt x="0" y="5"/>
                    </a:lnTo>
                    <a:lnTo>
                      <a:pt x="1" y="8"/>
                    </a:lnTo>
                    <a:lnTo>
                      <a:pt x="5" y="30"/>
                    </a:lnTo>
                    <a:lnTo>
                      <a:pt x="6" y="38"/>
                    </a:lnTo>
                    <a:lnTo>
                      <a:pt x="10" y="46"/>
                    </a:lnTo>
                    <a:lnTo>
                      <a:pt x="48" y="37"/>
                    </a:lnTo>
                    <a:lnTo>
                      <a:pt x="44" y="22"/>
                    </a:lnTo>
                    <a:lnTo>
                      <a:pt x="26" y="30"/>
                    </a:lnTo>
                    <a:lnTo>
                      <a:pt x="46" y="30"/>
                    </a:lnTo>
                    <a:lnTo>
                      <a:pt x="42" y="8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88" name="Freeform 36"/>
              <p:cNvSpPr>
                <a:spLocks/>
              </p:cNvSpPr>
              <p:nvPr/>
            </p:nvSpPr>
            <p:spPr bwMode="auto">
              <a:xfrm>
                <a:off x="1191" y="2191"/>
                <a:ext cx="27" cy="27"/>
              </a:xfrm>
              <a:custGeom>
                <a:avLst/>
                <a:gdLst>
                  <a:gd name="T0" fmla="*/ 37 w 52"/>
                  <a:gd name="T1" fmla="*/ 0 h 53"/>
                  <a:gd name="T2" fmla="*/ 0 w 52"/>
                  <a:gd name="T3" fmla="*/ 14 h 53"/>
                  <a:gd name="T4" fmla="*/ 6 w 52"/>
                  <a:gd name="T5" fmla="*/ 30 h 53"/>
                  <a:gd name="T6" fmla="*/ 14 w 52"/>
                  <a:gd name="T7" fmla="*/ 51 h 53"/>
                  <a:gd name="T8" fmla="*/ 16 w 52"/>
                  <a:gd name="T9" fmla="*/ 53 h 53"/>
                  <a:gd name="T10" fmla="*/ 52 w 52"/>
                  <a:gd name="T11" fmla="*/ 36 h 53"/>
                  <a:gd name="T12" fmla="*/ 51 w 52"/>
                  <a:gd name="T13" fmla="*/ 35 h 53"/>
                  <a:gd name="T14" fmla="*/ 43 w 52"/>
                  <a:gd name="T15" fmla="*/ 14 h 53"/>
                  <a:gd name="T16" fmla="*/ 37 w 52"/>
                  <a:gd name="T1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53">
                    <a:moveTo>
                      <a:pt x="37" y="0"/>
                    </a:moveTo>
                    <a:lnTo>
                      <a:pt x="0" y="14"/>
                    </a:lnTo>
                    <a:lnTo>
                      <a:pt x="6" y="30"/>
                    </a:lnTo>
                    <a:lnTo>
                      <a:pt x="14" y="51"/>
                    </a:lnTo>
                    <a:lnTo>
                      <a:pt x="16" y="53"/>
                    </a:lnTo>
                    <a:lnTo>
                      <a:pt x="52" y="36"/>
                    </a:lnTo>
                    <a:lnTo>
                      <a:pt x="51" y="35"/>
                    </a:lnTo>
                    <a:lnTo>
                      <a:pt x="43" y="1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89" name="Freeform 37"/>
              <p:cNvSpPr>
                <a:spLocks/>
              </p:cNvSpPr>
              <p:nvPr/>
            </p:nvSpPr>
            <p:spPr bwMode="auto">
              <a:xfrm>
                <a:off x="1209" y="2227"/>
                <a:ext cx="28" cy="27"/>
              </a:xfrm>
              <a:custGeom>
                <a:avLst/>
                <a:gdLst>
                  <a:gd name="T0" fmla="*/ 35 w 57"/>
                  <a:gd name="T1" fmla="*/ 0 h 55"/>
                  <a:gd name="T2" fmla="*/ 0 w 57"/>
                  <a:gd name="T3" fmla="*/ 19 h 55"/>
                  <a:gd name="T4" fmla="*/ 0 w 57"/>
                  <a:gd name="T5" fmla="*/ 20 h 55"/>
                  <a:gd name="T6" fmla="*/ 23 w 57"/>
                  <a:gd name="T7" fmla="*/ 55 h 55"/>
                  <a:gd name="T8" fmla="*/ 57 w 57"/>
                  <a:gd name="T9" fmla="*/ 34 h 55"/>
                  <a:gd name="T10" fmla="*/ 38 w 57"/>
                  <a:gd name="T11" fmla="*/ 4 h 55"/>
                  <a:gd name="T12" fmla="*/ 35 w 57"/>
                  <a:gd name="T1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55">
                    <a:moveTo>
                      <a:pt x="35" y="0"/>
                    </a:moveTo>
                    <a:lnTo>
                      <a:pt x="0" y="19"/>
                    </a:lnTo>
                    <a:lnTo>
                      <a:pt x="0" y="20"/>
                    </a:lnTo>
                    <a:lnTo>
                      <a:pt x="23" y="55"/>
                    </a:lnTo>
                    <a:lnTo>
                      <a:pt x="57" y="34"/>
                    </a:lnTo>
                    <a:lnTo>
                      <a:pt x="38" y="4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90" name="Freeform 38"/>
              <p:cNvSpPr>
                <a:spLocks/>
              </p:cNvSpPr>
              <p:nvPr/>
            </p:nvSpPr>
            <p:spPr bwMode="auto">
              <a:xfrm>
                <a:off x="1233" y="2259"/>
                <a:ext cx="28" cy="28"/>
              </a:xfrm>
              <a:custGeom>
                <a:avLst/>
                <a:gdLst>
                  <a:gd name="T0" fmla="*/ 31 w 56"/>
                  <a:gd name="T1" fmla="*/ 0 h 55"/>
                  <a:gd name="T2" fmla="*/ 0 w 56"/>
                  <a:gd name="T3" fmla="*/ 24 h 55"/>
                  <a:gd name="T4" fmla="*/ 9 w 56"/>
                  <a:gd name="T5" fmla="*/ 35 h 55"/>
                  <a:gd name="T6" fmla="*/ 27 w 56"/>
                  <a:gd name="T7" fmla="*/ 55 h 55"/>
                  <a:gd name="T8" fmla="*/ 56 w 56"/>
                  <a:gd name="T9" fmla="*/ 27 h 55"/>
                  <a:gd name="T10" fmla="*/ 37 w 56"/>
                  <a:gd name="T11" fmla="*/ 7 h 55"/>
                  <a:gd name="T12" fmla="*/ 31 w 56"/>
                  <a:gd name="T1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5">
                    <a:moveTo>
                      <a:pt x="31" y="0"/>
                    </a:moveTo>
                    <a:lnTo>
                      <a:pt x="0" y="24"/>
                    </a:lnTo>
                    <a:lnTo>
                      <a:pt x="9" y="35"/>
                    </a:lnTo>
                    <a:lnTo>
                      <a:pt x="27" y="55"/>
                    </a:lnTo>
                    <a:lnTo>
                      <a:pt x="56" y="27"/>
                    </a:lnTo>
                    <a:lnTo>
                      <a:pt x="37" y="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91" name="Freeform 39"/>
              <p:cNvSpPr>
                <a:spLocks/>
              </p:cNvSpPr>
              <p:nvPr/>
            </p:nvSpPr>
            <p:spPr bwMode="auto">
              <a:xfrm>
                <a:off x="1262" y="2286"/>
                <a:ext cx="29" cy="28"/>
              </a:xfrm>
              <a:custGeom>
                <a:avLst/>
                <a:gdLst>
                  <a:gd name="T0" fmla="*/ 27 w 57"/>
                  <a:gd name="T1" fmla="*/ 0 h 56"/>
                  <a:gd name="T2" fmla="*/ 0 w 57"/>
                  <a:gd name="T3" fmla="*/ 31 h 56"/>
                  <a:gd name="T4" fmla="*/ 17 w 57"/>
                  <a:gd name="T5" fmla="*/ 44 h 56"/>
                  <a:gd name="T6" fmla="*/ 34 w 57"/>
                  <a:gd name="T7" fmla="*/ 56 h 56"/>
                  <a:gd name="T8" fmla="*/ 57 w 57"/>
                  <a:gd name="T9" fmla="*/ 24 h 56"/>
                  <a:gd name="T10" fmla="*/ 45 w 57"/>
                  <a:gd name="T11" fmla="*/ 16 h 56"/>
                  <a:gd name="T12" fmla="*/ 27 w 57"/>
                  <a:gd name="T1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56">
                    <a:moveTo>
                      <a:pt x="27" y="0"/>
                    </a:moveTo>
                    <a:lnTo>
                      <a:pt x="0" y="31"/>
                    </a:lnTo>
                    <a:lnTo>
                      <a:pt x="17" y="44"/>
                    </a:lnTo>
                    <a:lnTo>
                      <a:pt x="34" y="56"/>
                    </a:lnTo>
                    <a:lnTo>
                      <a:pt x="57" y="24"/>
                    </a:lnTo>
                    <a:lnTo>
                      <a:pt x="45" y="16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92" name="Freeform 40"/>
              <p:cNvSpPr>
                <a:spLocks/>
              </p:cNvSpPr>
              <p:nvPr/>
            </p:nvSpPr>
            <p:spPr bwMode="auto">
              <a:xfrm>
                <a:off x="1297" y="2309"/>
                <a:ext cx="26" cy="27"/>
              </a:xfrm>
              <a:custGeom>
                <a:avLst/>
                <a:gdLst>
                  <a:gd name="T0" fmla="*/ 20 w 54"/>
                  <a:gd name="T1" fmla="*/ 0 h 54"/>
                  <a:gd name="T2" fmla="*/ 0 w 54"/>
                  <a:gd name="T3" fmla="*/ 34 h 54"/>
                  <a:gd name="T4" fmla="*/ 31 w 54"/>
                  <a:gd name="T5" fmla="*/ 52 h 54"/>
                  <a:gd name="T6" fmla="*/ 37 w 54"/>
                  <a:gd name="T7" fmla="*/ 54 h 54"/>
                  <a:gd name="T8" fmla="*/ 54 w 54"/>
                  <a:gd name="T9" fmla="*/ 18 h 54"/>
                  <a:gd name="T10" fmla="*/ 47 w 54"/>
                  <a:gd name="T11" fmla="*/ 15 h 54"/>
                  <a:gd name="T12" fmla="*/ 20 w 54"/>
                  <a:gd name="T13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54">
                    <a:moveTo>
                      <a:pt x="20" y="0"/>
                    </a:moveTo>
                    <a:lnTo>
                      <a:pt x="0" y="34"/>
                    </a:lnTo>
                    <a:lnTo>
                      <a:pt x="31" y="52"/>
                    </a:lnTo>
                    <a:lnTo>
                      <a:pt x="37" y="54"/>
                    </a:lnTo>
                    <a:lnTo>
                      <a:pt x="54" y="18"/>
                    </a:lnTo>
                    <a:lnTo>
                      <a:pt x="47" y="15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93" name="Freeform 41"/>
              <p:cNvSpPr>
                <a:spLocks/>
              </p:cNvSpPr>
              <p:nvPr/>
            </p:nvSpPr>
            <p:spPr bwMode="auto">
              <a:xfrm>
                <a:off x="1334" y="2326"/>
                <a:ext cx="26" cy="26"/>
              </a:xfrm>
              <a:custGeom>
                <a:avLst/>
                <a:gdLst>
                  <a:gd name="T0" fmla="*/ 14 w 52"/>
                  <a:gd name="T1" fmla="*/ 0 h 52"/>
                  <a:gd name="T2" fmla="*/ 0 w 52"/>
                  <a:gd name="T3" fmla="*/ 38 h 52"/>
                  <a:gd name="T4" fmla="*/ 20 w 52"/>
                  <a:gd name="T5" fmla="*/ 46 h 52"/>
                  <a:gd name="T6" fmla="*/ 40 w 52"/>
                  <a:gd name="T7" fmla="*/ 52 h 52"/>
                  <a:gd name="T8" fmla="*/ 52 w 52"/>
                  <a:gd name="T9" fmla="*/ 13 h 52"/>
                  <a:gd name="T10" fmla="*/ 37 w 52"/>
                  <a:gd name="T11" fmla="*/ 8 h 52"/>
                  <a:gd name="T12" fmla="*/ 14 w 52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52">
                    <a:moveTo>
                      <a:pt x="14" y="0"/>
                    </a:moveTo>
                    <a:lnTo>
                      <a:pt x="0" y="38"/>
                    </a:lnTo>
                    <a:lnTo>
                      <a:pt x="20" y="46"/>
                    </a:lnTo>
                    <a:lnTo>
                      <a:pt x="40" y="52"/>
                    </a:lnTo>
                    <a:lnTo>
                      <a:pt x="52" y="13"/>
                    </a:lnTo>
                    <a:lnTo>
                      <a:pt x="37" y="8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94" name="Freeform 42"/>
              <p:cNvSpPr>
                <a:spLocks/>
              </p:cNvSpPr>
              <p:nvPr/>
            </p:nvSpPr>
            <p:spPr bwMode="auto">
              <a:xfrm>
                <a:off x="1374" y="2338"/>
                <a:ext cx="23" cy="23"/>
              </a:xfrm>
              <a:custGeom>
                <a:avLst/>
                <a:gdLst>
                  <a:gd name="T0" fmla="*/ 9 w 47"/>
                  <a:gd name="T1" fmla="*/ 0 h 47"/>
                  <a:gd name="T2" fmla="*/ 0 w 47"/>
                  <a:gd name="T3" fmla="*/ 39 h 47"/>
                  <a:gd name="T4" fmla="*/ 9 w 47"/>
                  <a:gd name="T5" fmla="*/ 41 h 47"/>
                  <a:gd name="T6" fmla="*/ 17 w 47"/>
                  <a:gd name="T7" fmla="*/ 43 h 47"/>
                  <a:gd name="T8" fmla="*/ 42 w 47"/>
                  <a:gd name="T9" fmla="*/ 47 h 47"/>
                  <a:gd name="T10" fmla="*/ 42 w 47"/>
                  <a:gd name="T11" fmla="*/ 47 h 47"/>
                  <a:gd name="T12" fmla="*/ 47 w 47"/>
                  <a:gd name="T13" fmla="*/ 8 h 47"/>
                  <a:gd name="T14" fmla="*/ 42 w 47"/>
                  <a:gd name="T15" fmla="*/ 7 h 47"/>
                  <a:gd name="T16" fmla="*/ 17 w 47"/>
                  <a:gd name="T17" fmla="*/ 3 h 47"/>
                  <a:gd name="T18" fmla="*/ 17 w 47"/>
                  <a:gd name="T19" fmla="*/ 23 h 47"/>
                  <a:gd name="T20" fmla="*/ 25 w 47"/>
                  <a:gd name="T21" fmla="*/ 4 h 47"/>
                  <a:gd name="T22" fmla="*/ 9 w 47"/>
                  <a:gd name="T2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" h="47">
                    <a:moveTo>
                      <a:pt x="9" y="0"/>
                    </a:moveTo>
                    <a:lnTo>
                      <a:pt x="0" y="39"/>
                    </a:lnTo>
                    <a:lnTo>
                      <a:pt x="9" y="41"/>
                    </a:lnTo>
                    <a:lnTo>
                      <a:pt x="17" y="43"/>
                    </a:lnTo>
                    <a:lnTo>
                      <a:pt x="42" y="47"/>
                    </a:lnTo>
                    <a:lnTo>
                      <a:pt x="42" y="47"/>
                    </a:lnTo>
                    <a:lnTo>
                      <a:pt x="47" y="8"/>
                    </a:lnTo>
                    <a:lnTo>
                      <a:pt x="42" y="7"/>
                    </a:lnTo>
                    <a:lnTo>
                      <a:pt x="17" y="3"/>
                    </a:lnTo>
                    <a:lnTo>
                      <a:pt x="17" y="23"/>
                    </a:lnTo>
                    <a:lnTo>
                      <a:pt x="25" y="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95" name="Freeform 43"/>
              <p:cNvSpPr>
                <a:spLocks/>
              </p:cNvSpPr>
              <p:nvPr/>
            </p:nvSpPr>
            <p:spPr bwMode="auto">
              <a:xfrm>
                <a:off x="1416" y="2343"/>
                <a:ext cx="21" cy="21"/>
              </a:xfrm>
              <a:custGeom>
                <a:avLst/>
                <a:gdLst>
                  <a:gd name="T0" fmla="*/ 3 w 43"/>
                  <a:gd name="T1" fmla="*/ 1 h 41"/>
                  <a:gd name="T2" fmla="*/ 0 w 43"/>
                  <a:gd name="T3" fmla="*/ 40 h 41"/>
                  <a:gd name="T4" fmla="*/ 7 w 43"/>
                  <a:gd name="T5" fmla="*/ 40 h 41"/>
                  <a:gd name="T6" fmla="*/ 33 w 43"/>
                  <a:gd name="T7" fmla="*/ 41 h 41"/>
                  <a:gd name="T8" fmla="*/ 43 w 43"/>
                  <a:gd name="T9" fmla="*/ 41 h 41"/>
                  <a:gd name="T10" fmla="*/ 43 w 43"/>
                  <a:gd name="T11" fmla="*/ 1 h 41"/>
                  <a:gd name="T12" fmla="*/ 33 w 43"/>
                  <a:gd name="T13" fmla="*/ 1 h 41"/>
                  <a:gd name="T14" fmla="*/ 7 w 43"/>
                  <a:gd name="T15" fmla="*/ 0 h 41"/>
                  <a:gd name="T16" fmla="*/ 3 w 43"/>
                  <a:gd name="T17" fmla="*/ 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41">
                    <a:moveTo>
                      <a:pt x="3" y="1"/>
                    </a:moveTo>
                    <a:lnTo>
                      <a:pt x="0" y="40"/>
                    </a:lnTo>
                    <a:lnTo>
                      <a:pt x="7" y="40"/>
                    </a:lnTo>
                    <a:lnTo>
                      <a:pt x="33" y="41"/>
                    </a:lnTo>
                    <a:lnTo>
                      <a:pt x="43" y="41"/>
                    </a:lnTo>
                    <a:lnTo>
                      <a:pt x="43" y="1"/>
                    </a:lnTo>
                    <a:lnTo>
                      <a:pt x="33" y="1"/>
                    </a:lnTo>
                    <a:lnTo>
                      <a:pt x="7" y="0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96" name="Freeform 44"/>
              <p:cNvSpPr>
                <a:spLocks/>
              </p:cNvSpPr>
              <p:nvPr/>
            </p:nvSpPr>
            <p:spPr bwMode="auto">
              <a:xfrm>
                <a:off x="1456" y="2340"/>
                <a:ext cx="22" cy="22"/>
              </a:xfrm>
              <a:custGeom>
                <a:avLst/>
                <a:gdLst>
                  <a:gd name="T0" fmla="*/ 0 w 46"/>
                  <a:gd name="T1" fmla="*/ 5 h 44"/>
                  <a:gd name="T2" fmla="*/ 5 w 46"/>
                  <a:gd name="T3" fmla="*/ 44 h 44"/>
                  <a:gd name="T4" fmla="*/ 26 w 46"/>
                  <a:gd name="T5" fmla="*/ 42 h 44"/>
                  <a:gd name="T6" fmla="*/ 46 w 46"/>
                  <a:gd name="T7" fmla="*/ 39 h 44"/>
                  <a:gd name="T8" fmla="*/ 40 w 46"/>
                  <a:gd name="T9" fmla="*/ 0 h 44"/>
                  <a:gd name="T10" fmla="*/ 26 w 46"/>
                  <a:gd name="T11" fmla="*/ 2 h 44"/>
                  <a:gd name="T12" fmla="*/ 0 w 46"/>
                  <a:gd name="T13" fmla="*/ 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44">
                    <a:moveTo>
                      <a:pt x="0" y="5"/>
                    </a:moveTo>
                    <a:lnTo>
                      <a:pt x="5" y="44"/>
                    </a:lnTo>
                    <a:lnTo>
                      <a:pt x="26" y="42"/>
                    </a:lnTo>
                    <a:lnTo>
                      <a:pt x="46" y="39"/>
                    </a:lnTo>
                    <a:lnTo>
                      <a:pt x="40" y="0"/>
                    </a:lnTo>
                    <a:lnTo>
                      <a:pt x="26" y="2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97" name="Freeform 45"/>
              <p:cNvSpPr>
                <a:spLocks/>
              </p:cNvSpPr>
              <p:nvPr/>
            </p:nvSpPr>
            <p:spPr bwMode="auto">
              <a:xfrm>
                <a:off x="1494" y="2330"/>
                <a:ext cx="25" cy="24"/>
              </a:xfrm>
              <a:custGeom>
                <a:avLst/>
                <a:gdLst>
                  <a:gd name="T0" fmla="*/ 0 w 51"/>
                  <a:gd name="T1" fmla="*/ 11 h 50"/>
                  <a:gd name="T2" fmla="*/ 10 w 51"/>
                  <a:gd name="T3" fmla="*/ 50 h 50"/>
                  <a:gd name="T4" fmla="*/ 28 w 51"/>
                  <a:gd name="T5" fmla="*/ 46 h 50"/>
                  <a:gd name="T6" fmla="*/ 51 w 51"/>
                  <a:gd name="T7" fmla="*/ 39 h 50"/>
                  <a:gd name="T8" fmla="*/ 51 w 51"/>
                  <a:gd name="T9" fmla="*/ 38 h 50"/>
                  <a:gd name="T10" fmla="*/ 36 w 51"/>
                  <a:gd name="T11" fmla="*/ 0 h 50"/>
                  <a:gd name="T12" fmla="*/ 34 w 51"/>
                  <a:gd name="T13" fmla="*/ 1 h 50"/>
                  <a:gd name="T14" fmla="*/ 12 w 51"/>
                  <a:gd name="T15" fmla="*/ 8 h 50"/>
                  <a:gd name="T16" fmla="*/ 0 w 51"/>
                  <a:gd name="T17" fmla="*/ 1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50">
                    <a:moveTo>
                      <a:pt x="0" y="11"/>
                    </a:moveTo>
                    <a:lnTo>
                      <a:pt x="10" y="50"/>
                    </a:lnTo>
                    <a:lnTo>
                      <a:pt x="28" y="46"/>
                    </a:lnTo>
                    <a:lnTo>
                      <a:pt x="51" y="39"/>
                    </a:lnTo>
                    <a:lnTo>
                      <a:pt x="51" y="38"/>
                    </a:lnTo>
                    <a:lnTo>
                      <a:pt x="36" y="0"/>
                    </a:lnTo>
                    <a:lnTo>
                      <a:pt x="34" y="1"/>
                    </a:lnTo>
                    <a:lnTo>
                      <a:pt x="12" y="8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98" name="Freeform 46"/>
              <p:cNvSpPr>
                <a:spLocks/>
              </p:cNvSpPr>
              <p:nvPr/>
            </p:nvSpPr>
            <p:spPr bwMode="auto">
              <a:xfrm>
                <a:off x="1530" y="2314"/>
                <a:ext cx="28" cy="27"/>
              </a:xfrm>
              <a:custGeom>
                <a:avLst/>
                <a:gdLst>
                  <a:gd name="T0" fmla="*/ 0 w 55"/>
                  <a:gd name="T1" fmla="*/ 17 h 54"/>
                  <a:gd name="T2" fmla="*/ 17 w 55"/>
                  <a:gd name="T3" fmla="*/ 54 h 54"/>
                  <a:gd name="T4" fmla="*/ 42 w 55"/>
                  <a:gd name="T5" fmla="*/ 42 h 54"/>
                  <a:gd name="T6" fmla="*/ 55 w 55"/>
                  <a:gd name="T7" fmla="*/ 34 h 54"/>
                  <a:gd name="T8" fmla="*/ 35 w 55"/>
                  <a:gd name="T9" fmla="*/ 0 h 54"/>
                  <a:gd name="T10" fmla="*/ 26 w 55"/>
                  <a:gd name="T11" fmla="*/ 5 h 54"/>
                  <a:gd name="T12" fmla="*/ 0 w 55"/>
                  <a:gd name="T13" fmla="*/ 1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54">
                    <a:moveTo>
                      <a:pt x="0" y="17"/>
                    </a:moveTo>
                    <a:lnTo>
                      <a:pt x="17" y="54"/>
                    </a:lnTo>
                    <a:lnTo>
                      <a:pt x="42" y="42"/>
                    </a:lnTo>
                    <a:lnTo>
                      <a:pt x="55" y="34"/>
                    </a:lnTo>
                    <a:lnTo>
                      <a:pt x="35" y="0"/>
                    </a:lnTo>
                    <a:lnTo>
                      <a:pt x="26" y="5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99" name="Freeform 47"/>
              <p:cNvSpPr>
                <a:spLocks/>
              </p:cNvSpPr>
              <p:nvPr/>
            </p:nvSpPr>
            <p:spPr bwMode="auto">
              <a:xfrm>
                <a:off x="1565" y="2293"/>
                <a:ext cx="28" cy="27"/>
              </a:xfrm>
              <a:custGeom>
                <a:avLst/>
                <a:gdLst>
                  <a:gd name="T0" fmla="*/ 0 w 56"/>
                  <a:gd name="T1" fmla="*/ 22 h 54"/>
                  <a:gd name="T2" fmla="*/ 22 w 56"/>
                  <a:gd name="T3" fmla="*/ 54 h 54"/>
                  <a:gd name="T4" fmla="*/ 56 w 56"/>
                  <a:gd name="T5" fmla="*/ 30 h 54"/>
                  <a:gd name="T6" fmla="*/ 56 w 56"/>
                  <a:gd name="T7" fmla="*/ 30 h 54"/>
                  <a:gd name="T8" fmla="*/ 30 w 56"/>
                  <a:gd name="T9" fmla="*/ 0 h 54"/>
                  <a:gd name="T10" fmla="*/ 28 w 56"/>
                  <a:gd name="T11" fmla="*/ 2 h 54"/>
                  <a:gd name="T12" fmla="*/ 0 w 56"/>
                  <a:gd name="T13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4">
                    <a:moveTo>
                      <a:pt x="0" y="22"/>
                    </a:moveTo>
                    <a:lnTo>
                      <a:pt x="22" y="54"/>
                    </a:lnTo>
                    <a:lnTo>
                      <a:pt x="56" y="30"/>
                    </a:lnTo>
                    <a:lnTo>
                      <a:pt x="56" y="30"/>
                    </a:lnTo>
                    <a:lnTo>
                      <a:pt x="30" y="0"/>
                    </a:lnTo>
                    <a:lnTo>
                      <a:pt x="28" y="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00" name="Freeform 48"/>
              <p:cNvSpPr>
                <a:spLocks/>
              </p:cNvSpPr>
              <p:nvPr/>
            </p:nvSpPr>
            <p:spPr bwMode="auto">
              <a:xfrm>
                <a:off x="1595" y="2266"/>
                <a:ext cx="29" cy="29"/>
              </a:xfrm>
              <a:custGeom>
                <a:avLst/>
                <a:gdLst>
                  <a:gd name="T0" fmla="*/ 0 w 57"/>
                  <a:gd name="T1" fmla="*/ 28 h 59"/>
                  <a:gd name="T2" fmla="*/ 27 w 57"/>
                  <a:gd name="T3" fmla="*/ 59 h 59"/>
                  <a:gd name="T4" fmla="*/ 31 w 57"/>
                  <a:gd name="T5" fmla="*/ 56 h 59"/>
                  <a:gd name="T6" fmla="*/ 57 w 57"/>
                  <a:gd name="T7" fmla="*/ 28 h 59"/>
                  <a:gd name="T8" fmla="*/ 28 w 57"/>
                  <a:gd name="T9" fmla="*/ 0 h 59"/>
                  <a:gd name="T10" fmla="*/ 3 w 57"/>
                  <a:gd name="T11" fmla="*/ 27 h 59"/>
                  <a:gd name="T12" fmla="*/ 0 w 57"/>
                  <a:gd name="T13" fmla="*/ 2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59">
                    <a:moveTo>
                      <a:pt x="0" y="28"/>
                    </a:moveTo>
                    <a:lnTo>
                      <a:pt x="27" y="59"/>
                    </a:lnTo>
                    <a:lnTo>
                      <a:pt x="31" y="56"/>
                    </a:lnTo>
                    <a:lnTo>
                      <a:pt x="57" y="28"/>
                    </a:lnTo>
                    <a:lnTo>
                      <a:pt x="28" y="0"/>
                    </a:lnTo>
                    <a:lnTo>
                      <a:pt x="3" y="27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01" name="Freeform 49"/>
              <p:cNvSpPr>
                <a:spLocks/>
              </p:cNvSpPr>
              <p:nvPr/>
            </p:nvSpPr>
            <p:spPr bwMode="auto">
              <a:xfrm>
                <a:off x="1621" y="2235"/>
                <a:ext cx="28" cy="29"/>
              </a:xfrm>
              <a:custGeom>
                <a:avLst/>
                <a:gdLst>
                  <a:gd name="T0" fmla="*/ 0 w 56"/>
                  <a:gd name="T1" fmla="*/ 33 h 57"/>
                  <a:gd name="T2" fmla="*/ 32 w 56"/>
                  <a:gd name="T3" fmla="*/ 57 h 57"/>
                  <a:gd name="T4" fmla="*/ 39 w 56"/>
                  <a:gd name="T5" fmla="*/ 48 h 57"/>
                  <a:gd name="T6" fmla="*/ 44 w 56"/>
                  <a:gd name="T7" fmla="*/ 42 h 57"/>
                  <a:gd name="T8" fmla="*/ 56 w 56"/>
                  <a:gd name="T9" fmla="*/ 22 h 57"/>
                  <a:gd name="T10" fmla="*/ 22 w 56"/>
                  <a:gd name="T11" fmla="*/ 0 h 57"/>
                  <a:gd name="T12" fmla="*/ 6 w 56"/>
                  <a:gd name="T13" fmla="*/ 26 h 57"/>
                  <a:gd name="T14" fmla="*/ 24 w 56"/>
                  <a:gd name="T15" fmla="*/ 34 h 57"/>
                  <a:gd name="T16" fmla="*/ 10 w 56"/>
                  <a:gd name="T17" fmla="*/ 20 h 57"/>
                  <a:gd name="T18" fmla="*/ 0 w 56"/>
                  <a:gd name="T19" fmla="*/ 3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7">
                    <a:moveTo>
                      <a:pt x="0" y="33"/>
                    </a:moveTo>
                    <a:lnTo>
                      <a:pt x="32" y="57"/>
                    </a:lnTo>
                    <a:lnTo>
                      <a:pt x="39" y="48"/>
                    </a:lnTo>
                    <a:lnTo>
                      <a:pt x="44" y="42"/>
                    </a:lnTo>
                    <a:lnTo>
                      <a:pt x="56" y="22"/>
                    </a:lnTo>
                    <a:lnTo>
                      <a:pt x="22" y="0"/>
                    </a:lnTo>
                    <a:lnTo>
                      <a:pt x="6" y="26"/>
                    </a:lnTo>
                    <a:lnTo>
                      <a:pt x="24" y="34"/>
                    </a:lnTo>
                    <a:lnTo>
                      <a:pt x="10" y="2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02" name="Freeform 50"/>
              <p:cNvSpPr>
                <a:spLocks/>
              </p:cNvSpPr>
              <p:nvPr/>
            </p:nvSpPr>
            <p:spPr bwMode="auto">
              <a:xfrm>
                <a:off x="1641" y="2201"/>
                <a:ext cx="27" cy="27"/>
              </a:xfrm>
              <a:custGeom>
                <a:avLst/>
                <a:gdLst>
                  <a:gd name="T0" fmla="*/ 1 w 53"/>
                  <a:gd name="T1" fmla="*/ 35 h 54"/>
                  <a:gd name="T2" fmla="*/ 36 w 53"/>
                  <a:gd name="T3" fmla="*/ 54 h 54"/>
                  <a:gd name="T4" fmla="*/ 37 w 53"/>
                  <a:gd name="T5" fmla="*/ 52 h 54"/>
                  <a:gd name="T6" fmla="*/ 47 w 53"/>
                  <a:gd name="T7" fmla="*/ 32 h 54"/>
                  <a:gd name="T8" fmla="*/ 53 w 53"/>
                  <a:gd name="T9" fmla="*/ 16 h 54"/>
                  <a:gd name="T10" fmla="*/ 16 w 53"/>
                  <a:gd name="T11" fmla="*/ 0 h 54"/>
                  <a:gd name="T12" fmla="*/ 10 w 53"/>
                  <a:gd name="T13" fmla="*/ 16 h 54"/>
                  <a:gd name="T14" fmla="*/ 0 w 53"/>
                  <a:gd name="T15" fmla="*/ 36 h 54"/>
                  <a:gd name="T16" fmla="*/ 1 w 53"/>
                  <a:gd name="T17" fmla="*/ 3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4">
                    <a:moveTo>
                      <a:pt x="1" y="35"/>
                    </a:moveTo>
                    <a:lnTo>
                      <a:pt x="36" y="54"/>
                    </a:lnTo>
                    <a:lnTo>
                      <a:pt x="37" y="52"/>
                    </a:lnTo>
                    <a:lnTo>
                      <a:pt x="47" y="32"/>
                    </a:lnTo>
                    <a:lnTo>
                      <a:pt x="53" y="16"/>
                    </a:lnTo>
                    <a:lnTo>
                      <a:pt x="16" y="0"/>
                    </a:lnTo>
                    <a:lnTo>
                      <a:pt x="10" y="16"/>
                    </a:lnTo>
                    <a:lnTo>
                      <a:pt x="0" y="36"/>
                    </a:lnTo>
                    <a:lnTo>
                      <a:pt x="1" y="35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03" name="Freeform 51"/>
              <p:cNvSpPr>
                <a:spLocks/>
              </p:cNvSpPr>
              <p:nvPr/>
            </p:nvSpPr>
            <p:spPr bwMode="auto">
              <a:xfrm>
                <a:off x="1656" y="2165"/>
                <a:ext cx="24" cy="23"/>
              </a:xfrm>
              <a:custGeom>
                <a:avLst/>
                <a:gdLst>
                  <a:gd name="T0" fmla="*/ 0 w 49"/>
                  <a:gd name="T1" fmla="*/ 36 h 47"/>
                  <a:gd name="T2" fmla="*/ 38 w 49"/>
                  <a:gd name="T3" fmla="*/ 47 h 47"/>
                  <a:gd name="T4" fmla="*/ 40 w 49"/>
                  <a:gd name="T5" fmla="*/ 40 h 47"/>
                  <a:gd name="T6" fmla="*/ 47 w 49"/>
                  <a:gd name="T7" fmla="*/ 18 h 47"/>
                  <a:gd name="T8" fmla="*/ 48 w 49"/>
                  <a:gd name="T9" fmla="*/ 10 h 47"/>
                  <a:gd name="T10" fmla="*/ 49 w 49"/>
                  <a:gd name="T11" fmla="*/ 7 h 47"/>
                  <a:gd name="T12" fmla="*/ 9 w 49"/>
                  <a:gd name="T13" fmla="*/ 0 h 47"/>
                  <a:gd name="T14" fmla="*/ 7 w 49"/>
                  <a:gd name="T15" fmla="*/ 10 h 47"/>
                  <a:gd name="T16" fmla="*/ 27 w 49"/>
                  <a:gd name="T17" fmla="*/ 10 h 47"/>
                  <a:gd name="T18" fmla="*/ 9 w 49"/>
                  <a:gd name="T19" fmla="*/ 2 h 47"/>
                  <a:gd name="T20" fmla="*/ 3 w 49"/>
                  <a:gd name="T21" fmla="*/ 24 h 47"/>
                  <a:gd name="T22" fmla="*/ 0 w 49"/>
                  <a:gd name="T23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47">
                    <a:moveTo>
                      <a:pt x="0" y="36"/>
                    </a:moveTo>
                    <a:lnTo>
                      <a:pt x="38" y="47"/>
                    </a:lnTo>
                    <a:lnTo>
                      <a:pt x="40" y="40"/>
                    </a:lnTo>
                    <a:lnTo>
                      <a:pt x="47" y="18"/>
                    </a:lnTo>
                    <a:lnTo>
                      <a:pt x="48" y="10"/>
                    </a:lnTo>
                    <a:lnTo>
                      <a:pt x="49" y="7"/>
                    </a:lnTo>
                    <a:lnTo>
                      <a:pt x="9" y="0"/>
                    </a:lnTo>
                    <a:lnTo>
                      <a:pt x="7" y="10"/>
                    </a:lnTo>
                    <a:lnTo>
                      <a:pt x="27" y="10"/>
                    </a:lnTo>
                    <a:lnTo>
                      <a:pt x="9" y="2"/>
                    </a:lnTo>
                    <a:lnTo>
                      <a:pt x="3" y="2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04" name="Freeform 52"/>
              <p:cNvSpPr>
                <a:spLocks/>
              </p:cNvSpPr>
              <p:nvPr/>
            </p:nvSpPr>
            <p:spPr bwMode="auto">
              <a:xfrm>
                <a:off x="1664" y="2126"/>
                <a:ext cx="21" cy="21"/>
              </a:xfrm>
              <a:custGeom>
                <a:avLst/>
                <a:gdLst>
                  <a:gd name="T0" fmla="*/ 0 w 43"/>
                  <a:gd name="T1" fmla="*/ 39 h 42"/>
                  <a:gd name="T2" fmla="*/ 40 w 43"/>
                  <a:gd name="T3" fmla="*/ 42 h 42"/>
                  <a:gd name="T4" fmla="*/ 42 w 43"/>
                  <a:gd name="T5" fmla="*/ 18 h 42"/>
                  <a:gd name="T6" fmla="*/ 43 w 43"/>
                  <a:gd name="T7" fmla="*/ 0 h 42"/>
                  <a:gd name="T8" fmla="*/ 2 w 43"/>
                  <a:gd name="T9" fmla="*/ 0 h 42"/>
                  <a:gd name="T10" fmla="*/ 1 w 43"/>
                  <a:gd name="T11" fmla="*/ 18 h 42"/>
                  <a:gd name="T12" fmla="*/ 0 w 43"/>
                  <a:gd name="T13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42">
                    <a:moveTo>
                      <a:pt x="0" y="39"/>
                    </a:moveTo>
                    <a:lnTo>
                      <a:pt x="40" y="42"/>
                    </a:lnTo>
                    <a:lnTo>
                      <a:pt x="42" y="18"/>
                    </a:lnTo>
                    <a:lnTo>
                      <a:pt x="43" y="0"/>
                    </a:lnTo>
                    <a:lnTo>
                      <a:pt x="2" y="0"/>
                    </a:lnTo>
                    <a:lnTo>
                      <a:pt x="1" y="18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05" name="Freeform 53"/>
              <p:cNvSpPr>
                <a:spLocks/>
              </p:cNvSpPr>
              <p:nvPr/>
            </p:nvSpPr>
            <p:spPr bwMode="auto">
              <a:xfrm>
                <a:off x="1662" y="2084"/>
                <a:ext cx="22" cy="22"/>
              </a:xfrm>
              <a:custGeom>
                <a:avLst/>
                <a:gdLst>
                  <a:gd name="T0" fmla="*/ 5 w 45"/>
                  <a:gd name="T1" fmla="*/ 46 h 46"/>
                  <a:gd name="T2" fmla="*/ 45 w 45"/>
                  <a:gd name="T3" fmla="*/ 43 h 46"/>
                  <a:gd name="T4" fmla="*/ 45 w 45"/>
                  <a:gd name="T5" fmla="*/ 32 h 46"/>
                  <a:gd name="T6" fmla="*/ 41 w 45"/>
                  <a:gd name="T7" fmla="*/ 9 h 46"/>
                  <a:gd name="T8" fmla="*/ 40 w 45"/>
                  <a:gd name="T9" fmla="*/ 0 h 46"/>
                  <a:gd name="T10" fmla="*/ 0 w 45"/>
                  <a:gd name="T11" fmla="*/ 7 h 46"/>
                  <a:gd name="T12" fmla="*/ 0 w 45"/>
                  <a:gd name="T13" fmla="*/ 9 h 46"/>
                  <a:gd name="T14" fmla="*/ 4 w 45"/>
                  <a:gd name="T15" fmla="*/ 32 h 46"/>
                  <a:gd name="T16" fmla="*/ 5 w 45"/>
                  <a:gd name="T1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46">
                    <a:moveTo>
                      <a:pt x="5" y="46"/>
                    </a:moveTo>
                    <a:lnTo>
                      <a:pt x="45" y="43"/>
                    </a:lnTo>
                    <a:lnTo>
                      <a:pt x="45" y="32"/>
                    </a:lnTo>
                    <a:lnTo>
                      <a:pt x="41" y="9"/>
                    </a:lnTo>
                    <a:lnTo>
                      <a:pt x="40" y="0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4" y="32"/>
                    </a:lnTo>
                    <a:lnTo>
                      <a:pt x="5" y="4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06" name="Freeform 54"/>
              <p:cNvSpPr>
                <a:spLocks/>
              </p:cNvSpPr>
              <p:nvPr/>
            </p:nvSpPr>
            <p:spPr bwMode="auto">
              <a:xfrm>
                <a:off x="1651" y="2043"/>
                <a:ext cx="26" cy="27"/>
              </a:xfrm>
              <a:custGeom>
                <a:avLst/>
                <a:gdLst>
                  <a:gd name="T0" fmla="*/ 12 w 50"/>
                  <a:gd name="T1" fmla="*/ 49 h 52"/>
                  <a:gd name="T2" fmla="*/ 50 w 50"/>
                  <a:gd name="T3" fmla="*/ 40 h 52"/>
                  <a:gd name="T4" fmla="*/ 49 w 50"/>
                  <a:gd name="T5" fmla="*/ 36 h 52"/>
                  <a:gd name="T6" fmla="*/ 43 w 50"/>
                  <a:gd name="T7" fmla="*/ 14 h 52"/>
                  <a:gd name="T8" fmla="*/ 37 w 50"/>
                  <a:gd name="T9" fmla="*/ 0 h 52"/>
                  <a:gd name="T10" fmla="*/ 0 w 50"/>
                  <a:gd name="T11" fmla="*/ 14 h 52"/>
                  <a:gd name="T12" fmla="*/ 6 w 50"/>
                  <a:gd name="T13" fmla="*/ 30 h 52"/>
                  <a:gd name="T14" fmla="*/ 12 w 50"/>
                  <a:gd name="T15" fmla="*/ 52 h 52"/>
                  <a:gd name="T16" fmla="*/ 12 w 50"/>
                  <a:gd name="T17" fmla="*/ 4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2">
                    <a:moveTo>
                      <a:pt x="12" y="49"/>
                    </a:moveTo>
                    <a:lnTo>
                      <a:pt x="50" y="40"/>
                    </a:lnTo>
                    <a:lnTo>
                      <a:pt x="49" y="36"/>
                    </a:lnTo>
                    <a:lnTo>
                      <a:pt x="43" y="14"/>
                    </a:lnTo>
                    <a:lnTo>
                      <a:pt x="37" y="0"/>
                    </a:lnTo>
                    <a:lnTo>
                      <a:pt x="0" y="14"/>
                    </a:lnTo>
                    <a:lnTo>
                      <a:pt x="6" y="30"/>
                    </a:lnTo>
                    <a:lnTo>
                      <a:pt x="12" y="52"/>
                    </a:lnTo>
                    <a:lnTo>
                      <a:pt x="12" y="49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07" name="Freeform 55"/>
              <p:cNvSpPr>
                <a:spLocks/>
              </p:cNvSpPr>
              <p:nvPr/>
            </p:nvSpPr>
            <p:spPr bwMode="auto">
              <a:xfrm>
                <a:off x="1635" y="2005"/>
                <a:ext cx="27" cy="28"/>
              </a:xfrm>
              <a:custGeom>
                <a:avLst/>
                <a:gdLst>
                  <a:gd name="T0" fmla="*/ 18 w 54"/>
                  <a:gd name="T1" fmla="*/ 55 h 55"/>
                  <a:gd name="T2" fmla="*/ 54 w 54"/>
                  <a:gd name="T3" fmla="*/ 38 h 55"/>
                  <a:gd name="T4" fmla="*/ 50 w 54"/>
                  <a:gd name="T5" fmla="*/ 28 h 55"/>
                  <a:gd name="T6" fmla="*/ 40 w 54"/>
                  <a:gd name="T7" fmla="*/ 9 h 55"/>
                  <a:gd name="T8" fmla="*/ 34 w 54"/>
                  <a:gd name="T9" fmla="*/ 0 h 55"/>
                  <a:gd name="T10" fmla="*/ 0 w 54"/>
                  <a:gd name="T11" fmla="*/ 21 h 55"/>
                  <a:gd name="T12" fmla="*/ 2 w 54"/>
                  <a:gd name="T13" fmla="*/ 25 h 55"/>
                  <a:gd name="T14" fmla="*/ 13 w 54"/>
                  <a:gd name="T15" fmla="*/ 44 h 55"/>
                  <a:gd name="T16" fmla="*/ 18 w 54"/>
                  <a:gd name="T17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55">
                    <a:moveTo>
                      <a:pt x="18" y="55"/>
                    </a:moveTo>
                    <a:lnTo>
                      <a:pt x="54" y="38"/>
                    </a:lnTo>
                    <a:lnTo>
                      <a:pt x="50" y="28"/>
                    </a:lnTo>
                    <a:lnTo>
                      <a:pt x="40" y="9"/>
                    </a:lnTo>
                    <a:lnTo>
                      <a:pt x="34" y="0"/>
                    </a:lnTo>
                    <a:lnTo>
                      <a:pt x="0" y="21"/>
                    </a:lnTo>
                    <a:lnTo>
                      <a:pt x="2" y="25"/>
                    </a:lnTo>
                    <a:lnTo>
                      <a:pt x="13" y="44"/>
                    </a:lnTo>
                    <a:lnTo>
                      <a:pt x="18" y="55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08" name="Freeform 56"/>
              <p:cNvSpPr>
                <a:spLocks/>
              </p:cNvSpPr>
              <p:nvPr/>
            </p:nvSpPr>
            <p:spPr bwMode="auto">
              <a:xfrm>
                <a:off x="1612" y="1972"/>
                <a:ext cx="28" cy="27"/>
              </a:xfrm>
              <a:custGeom>
                <a:avLst/>
                <a:gdLst>
                  <a:gd name="T0" fmla="*/ 25 w 57"/>
                  <a:gd name="T1" fmla="*/ 56 h 56"/>
                  <a:gd name="T2" fmla="*/ 57 w 57"/>
                  <a:gd name="T3" fmla="*/ 31 h 56"/>
                  <a:gd name="T4" fmla="*/ 31 w 57"/>
                  <a:gd name="T5" fmla="*/ 0 h 56"/>
                  <a:gd name="T6" fmla="*/ 0 w 57"/>
                  <a:gd name="T7" fmla="*/ 24 h 56"/>
                  <a:gd name="T8" fmla="*/ 25 w 5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6">
                    <a:moveTo>
                      <a:pt x="25" y="56"/>
                    </a:moveTo>
                    <a:lnTo>
                      <a:pt x="57" y="31"/>
                    </a:lnTo>
                    <a:lnTo>
                      <a:pt x="31" y="0"/>
                    </a:lnTo>
                    <a:lnTo>
                      <a:pt x="0" y="24"/>
                    </a:lnTo>
                    <a:lnTo>
                      <a:pt x="25" y="5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09" name="Freeform 57"/>
              <p:cNvSpPr>
                <a:spLocks/>
              </p:cNvSpPr>
              <p:nvPr/>
            </p:nvSpPr>
            <p:spPr bwMode="auto">
              <a:xfrm>
                <a:off x="1585" y="1942"/>
                <a:ext cx="28" cy="28"/>
              </a:xfrm>
              <a:custGeom>
                <a:avLst/>
                <a:gdLst>
                  <a:gd name="T0" fmla="*/ 29 w 58"/>
                  <a:gd name="T1" fmla="*/ 56 h 56"/>
                  <a:gd name="T2" fmla="*/ 58 w 58"/>
                  <a:gd name="T3" fmla="*/ 28 h 56"/>
                  <a:gd name="T4" fmla="*/ 52 w 58"/>
                  <a:gd name="T5" fmla="*/ 23 h 56"/>
                  <a:gd name="T6" fmla="*/ 27 w 58"/>
                  <a:gd name="T7" fmla="*/ 0 h 56"/>
                  <a:gd name="T8" fmla="*/ 0 w 58"/>
                  <a:gd name="T9" fmla="*/ 30 h 56"/>
                  <a:gd name="T10" fmla="*/ 24 w 58"/>
                  <a:gd name="T11" fmla="*/ 51 h 56"/>
                  <a:gd name="T12" fmla="*/ 29 w 58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56">
                    <a:moveTo>
                      <a:pt x="29" y="56"/>
                    </a:moveTo>
                    <a:lnTo>
                      <a:pt x="58" y="28"/>
                    </a:lnTo>
                    <a:lnTo>
                      <a:pt x="52" y="23"/>
                    </a:lnTo>
                    <a:lnTo>
                      <a:pt x="27" y="0"/>
                    </a:lnTo>
                    <a:lnTo>
                      <a:pt x="0" y="30"/>
                    </a:lnTo>
                    <a:lnTo>
                      <a:pt x="24" y="51"/>
                    </a:lnTo>
                    <a:lnTo>
                      <a:pt x="29" y="5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10" name="Freeform 58"/>
              <p:cNvSpPr>
                <a:spLocks/>
              </p:cNvSpPr>
              <p:nvPr/>
            </p:nvSpPr>
            <p:spPr bwMode="auto">
              <a:xfrm>
                <a:off x="1553" y="1918"/>
                <a:ext cx="28" cy="27"/>
              </a:xfrm>
              <a:custGeom>
                <a:avLst/>
                <a:gdLst>
                  <a:gd name="T0" fmla="*/ 33 w 56"/>
                  <a:gd name="T1" fmla="*/ 55 h 55"/>
                  <a:gd name="T2" fmla="*/ 56 w 56"/>
                  <a:gd name="T3" fmla="*/ 22 h 55"/>
                  <a:gd name="T4" fmla="*/ 44 w 56"/>
                  <a:gd name="T5" fmla="*/ 14 h 55"/>
                  <a:gd name="T6" fmla="*/ 38 w 56"/>
                  <a:gd name="T7" fmla="*/ 9 h 55"/>
                  <a:gd name="T8" fmla="*/ 21 w 56"/>
                  <a:gd name="T9" fmla="*/ 0 h 55"/>
                  <a:gd name="T10" fmla="*/ 0 w 56"/>
                  <a:gd name="T11" fmla="*/ 34 h 55"/>
                  <a:gd name="T12" fmla="*/ 22 w 56"/>
                  <a:gd name="T13" fmla="*/ 47 h 55"/>
                  <a:gd name="T14" fmla="*/ 30 w 56"/>
                  <a:gd name="T15" fmla="*/ 28 h 55"/>
                  <a:gd name="T16" fmla="*/ 16 w 56"/>
                  <a:gd name="T17" fmla="*/ 43 h 55"/>
                  <a:gd name="T18" fmla="*/ 33 w 56"/>
                  <a:gd name="T19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5">
                    <a:moveTo>
                      <a:pt x="33" y="55"/>
                    </a:moveTo>
                    <a:lnTo>
                      <a:pt x="56" y="22"/>
                    </a:lnTo>
                    <a:lnTo>
                      <a:pt x="44" y="14"/>
                    </a:lnTo>
                    <a:lnTo>
                      <a:pt x="38" y="9"/>
                    </a:lnTo>
                    <a:lnTo>
                      <a:pt x="21" y="0"/>
                    </a:lnTo>
                    <a:lnTo>
                      <a:pt x="0" y="34"/>
                    </a:lnTo>
                    <a:lnTo>
                      <a:pt x="22" y="47"/>
                    </a:lnTo>
                    <a:lnTo>
                      <a:pt x="30" y="28"/>
                    </a:lnTo>
                    <a:lnTo>
                      <a:pt x="16" y="43"/>
                    </a:lnTo>
                    <a:lnTo>
                      <a:pt x="33" y="55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11" name="Freeform 59"/>
              <p:cNvSpPr>
                <a:spLocks/>
              </p:cNvSpPr>
              <p:nvPr/>
            </p:nvSpPr>
            <p:spPr bwMode="auto">
              <a:xfrm>
                <a:off x="1518" y="1900"/>
                <a:ext cx="26" cy="26"/>
              </a:xfrm>
              <a:custGeom>
                <a:avLst/>
                <a:gdLst>
                  <a:gd name="T0" fmla="*/ 35 w 52"/>
                  <a:gd name="T1" fmla="*/ 52 h 52"/>
                  <a:gd name="T2" fmla="*/ 52 w 52"/>
                  <a:gd name="T3" fmla="*/ 16 h 52"/>
                  <a:gd name="T4" fmla="*/ 25 w 52"/>
                  <a:gd name="T5" fmla="*/ 3 h 52"/>
                  <a:gd name="T6" fmla="*/ 14 w 52"/>
                  <a:gd name="T7" fmla="*/ 0 h 52"/>
                  <a:gd name="T8" fmla="*/ 0 w 52"/>
                  <a:gd name="T9" fmla="*/ 37 h 52"/>
                  <a:gd name="T10" fmla="*/ 9 w 52"/>
                  <a:gd name="T11" fmla="*/ 40 h 52"/>
                  <a:gd name="T12" fmla="*/ 35 w 52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52">
                    <a:moveTo>
                      <a:pt x="35" y="52"/>
                    </a:moveTo>
                    <a:lnTo>
                      <a:pt x="52" y="16"/>
                    </a:lnTo>
                    <a:lnTo>
                      <a:pt x="25" y="3"/>
                    </a:lnTo>
                    <a:lnTo>
                      <a:pt x="14" y="0"/>
                    </a:lnTo>
                    <a:lnTo>
                      <a:pt x="0" y="37"/>
                    </a:lnTo>
                    <a:lnTo>
                      <a:pt x="9" y="40"/>
                    </a:lnTo>
                    <a:lnTo>
                      <a:pt x="35" y="5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12" name="Freeform 60"/>
              <p:cNvSpPr>
                <a:spLocks/>
              </p:cNvSpPr>
              <p:nvPr/>
            </p:nvSpPr>
            <p:spPr bwMode="auto">
              <a:xfrm>
                <a:off x="1480" y="1888"/>
                <a:ext cx="25" cy="24"/>
              </a:xfrm>
              <a:custGeom>
                <a:avLst/>
                <a:gdLst>
                  <a:gd name="T0" fmla="*/ 38 w 48"/>
                  <a:gd name="T1" fmla="*/ 49 h 49"/>
                  <a:gd name="T2" fmla="*/ 48 w 48"/>
                  <a:gd name="T3" fmla="*/ 11 h 49"/>
                  <a:gd name="T4" fmla="*/ 32 w 48"/>
                  <a:gd name="T5" fmla="*/ 6 h 49"/>
                  <a:gd name="T6" fmla="*/ 9 w 48"/>
                  <a:gd name="T7" fmla="*/ 0 h 49"/>
                  <a:gd name="T8" fmla="*/ 0 w 48"/>
                  <a:gd name="T9" fmla="*/ 39 h 49"/>
                  <a:gd name="T10" fmla="*/ 16 w 48"/>
                  <a:gd name="T11" fmla="*/ 43 h 49"/>
                  <a:gd name="T12" fmla="*/ 38 w 48"/>
                  <a:gd name="T1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49">
                    <a:moveTo>
                      <a:pt x="38" y="49"/>
                    </a:moveTo>
                    <a:lnTo>
                      <a:pt x="48" y="11"/>
                    </a:lnTo>
                    <a:lnTo>
                      <a:pt x="32" y="6"/>
                    </a:lnTo>
                    <a:lnTo>
                      <a:pt x="9" y="0"/>
                    </a:lnTo>
                    <a:lnTo>
                      <a:pt x="0" y="39"/>
                    </a:lnTo>
                    <a:lnTo>
                      <a:pt x="16" y="43"/>
                    </a:lnTo>
                    <a:lnTo>
                      <a:pt x="38" y="49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13" name="Freeform 61"/>
              <p:cNvSpPr>
                <a:spLocks/>
              </p:cNvSpPr>
              <p:nvPr/>
            </p:nvSpPr>
            <p:spPr bwMode="auto">
              <a:xfrm>
                <a:off x="1442" y="1883"/>
                <a:ext cx="22" cy="21"/>
              </a:xfrm>
              <a:custGeom>
                <a:avLst/>
                <a:gdLst>
                  <a:gd name="T0" fmla="*/ 37 w 42"/>
                  <a:gd name="T1" fmla="*/ 44 h 44"/>
                  <a:gd name="T2" fmla="*/ 42 w 42"/>
                  <a:gd name="T3" fmla="*/ 4 h 44"/>
                  <a:gd name="T4" fmla="*/ 28 w 42"/>
                  <a:gd name="T5" fmla="*/ 2 h 44"/>
                  <a:gd name="T6" fmla="*/ 4 w 42"/>
                  <a:gd name="T7" fmla="*/ 1 h 44"/>
                  <a:gd name="T8" fmla="*/ 0 w 42"/>
                  <a:gd name="T9" fmla="*/ 0 h 44"/>
                  <a:gd name="T10" fmla="*/ 0 w 42"/>
                  <a:gd name="T11" fmla="*/ 41 h 44"/>
                  <a:gd name="T12" fmla="*/ 4 w 42"/>
                  <a:gd name="T13" fmla="*/ 42 h 44"/>
                  <a:gd name="T14" fmla="*/ 28 w 42"/>
                  <a:gd name="T15" fmla="*/ 43 h 44"/>
                  <a:gd name="T16" fmla="*/ 37 w 42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" h="44">
                    <a:moveTo>
                      <a:pt x="37" y="44"/>
                    </a:moveTo>
                    <a:lnTo>
                      <a:pt x="42" y="4"/>
                    </a:lnTo>
                    <a:lnTo>
                      <a:pt x="28" y="2"/>
                    </a:lnTo>
                    <a:lnTo>
                      <a:pt x="4" y="1"/>
                    </a:lnTo>
                    <a:lnTo>
                      <a:pt x="0" y="0"/>
                    </a:lnTo>
                    <a:lnTo>
                      <a:pt x="0" y="41"/>
                    </a:lnTo>
                    <a:lnTo>
                      <a:pt x="4" y="42"/>
                    </a:lnTo>
                    <a:lnTo>
                      <a:pt x="28" y="43"/>
                    </a:lnTo>
                    <a:lnTo>
                      <a:pt x="37" y="4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6014" name="Group 62"/>
            <p:cNvGrpSpPr>
              <a:grpSpLocks/>
            </p:cNvGrpSpPr>
            <p:nvPr/>
          </p:nvGrpSpPr>
          <p:grpSpPr bwMode="auto">
            <a:xfrm>
              <a:off x="1494" y="817"/>
              <a:ext cx="1162" cy="1135"/>
              <a:chOff x="1446" y="913"/>
              <a:chExt cx="1162" cy="1135"/>
            </a:xfrm>
          </p:grpSpPr>
          <p:sp>
            <p:nvSpPr>
              <p:cNvPr id="126015" name="Freeform 63"/>
              <p:cNvSpPr>
                <a:spLocks/>
              </p:cNvSpPr>
              <p:nvPr/>
            </p:nvSpPr>
            <p:spPr bwMode="auto">
              <a:xfrm>
                <a:off x="2007" y="913"/>
                <a:ext cx="20" cy="21"/>
              </a:xfrm>
              <a:custGeom>
                <a:avLst/>
                <a:gdLst>
                  <a:gd name="T0" fmla="*/ 40 w 40"/>
                  <a:gd name="T1" fmla="*/ 40 h 41"/>
                  <a:gd name="T2" fmla="*/ 40 w 40"/>
                  <a:gd name="T3" fmla="*/ 0 h 41"/>
                  <a:gd name="T4" fmla="*/ 0 w 40"/>
                  <a:gd name="T5" fmla="*/ 1 h 41"/>
                  <a:gd name="T6" fmla="*/ 0 w 40"/>
                  <a:gd name="T7" fmla="*/ 41 h 41"/>
                  <a:gd name="T8" fmla="*/ 40 w 40"/>
                  <a:gd name="T9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1">
                    <a:moveTo>
                      <a:pt x="40" y="40"/>
                    </a:moveTo>
                    <a:lnTo>
                      <a:pt x="40" y="0"/>
                    </a:lnTo>
                    <a:lnTo>
                      <a:pt x="0" y="1"/>
                    </a:lnTo>
                    <a:lnTo>
                      <a:pt x="0" y="41"/>
                    </a:lnTo>
                    <a:lnTo>
                      <a:pt x="40" y="4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16" name="Freeform 64"/>
              <p:cNvSpPr>
                <a:spLocks/>
              </p:cNvSpPr>
              <p:nvPr/>
            </p:nvSpPr>
            <p:spPr bwMode="auto">
              <a:xfrm>
                <a:off x="1965" y="915"/>
                <a:ext cx="23" cy="21"/>
              </a:xfrm>
              <a:custGeom>
                <a:avLst/>
                <a:gdLst>
                  <a:gd name="T0" fmla="*/ 44 w 44"/>
                  <a:gd name="T1" fmla="*/ 39 h 42"/>
                  <a:gd name="T2" fmla="*/ 41 w 44"/>
                  <a:gd name="T3" fmla="*/ 0 h 42"/>
                  <a:gd name="T4" fmla="*/ 7 w 44"/>
                  <a:gd name="T5" fmla="*/ 2 h 42"/>
                  <a:gd name="T6" fmla="*/ 0 w 44"/>
                  <a:gd name="T7" fmla="*/ 3 h 42"/>
                  <a:gd name="T8" fmla="*/ 5 w 44"/>
                  <a:gd name="T9" fmla="*/ 42 h 42"/>
                  <a:gd name="T10" fmla="*/ 7 w 44"/>
                  <a:gd name="T11" fmla="*/ 42 h 42"/>
                  <a:gd name="T12" fmla="*/ 44 w 44"/>
                  <a:gd name="T13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42">
                    <a:moveTo>
                      <a:pt x="44" y="39"/>
                    </a:moveTo>
                    <a:lnTo>
                      <a:pt x="41" y="0"/>
                    </a:lnTo>
                    <a:lnTo>
                      <a:pt x="7" y="2"/>
                    </a:lnTo>
                    <a:lnTo>
                      <a:pt x="0" y="3"/>
                    </a:lnTo>
                    <a:lnTo>
                      <a:pt x="5" y="42"/>
                    </a:lnTo>
                    <a:lnTo>
                      <a:pt x="7" y="42"/>
                    </a:lnTo>
                    <a:lnTo>
                      <a:pt x="44" y="39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17" name="Freeform 65"/>
              <p:cNvSpPr>
                <a:spLocks/>
              </p:cNvSpPr>
              <p:nvPr/>
            </p:nvSpPr>
            <p:spPr bwMode="auto">
              <a:xfrm>
                <a:off x="1925" y="919"/>
                <a:ext cx="23" cy="23"/>
              </a:xfrm>
              <a:custGeom>
                <a:avLst/>
                <a:gdLst>
                  <a:gd name="T0" fmla="*/ 45 w 45"/>
                  <a:gd name="T1" fmla="*/ 39 h 46"/>
                  <a:gd name="T2" fmla="*/ 40 w 45"/>
                  <a:gd name="T3" fmla="*/ 0 h 46"/>
                  <a:gd name="T4" fmla="*/ 30 w 45"/>
                  <a:gd name="T5" fmla="*/ 1 h 46"/>
                  <a:gd name="T6" fmla="*/ 0 w 45"/>
                  <a:gd name="T7" fmla="*/ 6 h 46"/>
                  <a:gd name="T8" fmla="*/ 7 w 45"/>
                  <a:gd name="T9" fmla="*/ 46 h 46"/>
                  <a:gd name="T10" fmla="*/ 30 w 45"/>
                  <a:gd name="T11" fmla="*/ 41 h 46"/>
                  <a:gd name="T12" fmla="*/ 45 w 45"/>
                  <a:gd name="T13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46">
                    <a:moveTo>
                      <a:pt x="45" y="39"/>
                    </a:moveTo>
                    <a:lnTo>
                      <a:pt x="40" y="0"/>
                    </a:lnTo>
                    <a:lnTo>
                      <a:pt x="30" y="1"/>
                    </a:lnTo>
                    <a:lnTo>
                      <a:pt x="0" y="6"/>
                    </a:lnTo>
                    <a:lnTo>
                      <a:pt x="7" y="46"/>
                    </a:lnTo>
                    <a:lnTo>
                      <a:pt x="30" y="41"/>
                    </a:lnTo>
                    <a:lnTo>
                      <a:pt x="45" y="39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18" name="Freeform 66"/>
              <p:cNvSpPr>
                <a:spLocks/>
              </p:cNvSpPr>
              <p:nvPr/>
            </p:nvSpPr>
            <p:spPr bwMode="auto">
              <a:xfrm>
                <a:off x="1884" y="926"/>
                <a:ext cx="25" cy="24"/>
              </a:xfrm>
              <a:custGeom>
                <a:avLst/>
                <a:gdLst>
                  <a:gd name="T0" fmla="*/ 48 w 48"/>
                  <a:gd name="T1" fmla="*/ 39 h 48"/>
                  <a:gd name="T2" fmla="*/ 39 w 48"/>
                  <a:gd name="T3" fmla="*/ 0 h 48"/>
                  <a:gd name="T4" fmla="*/ 0 w 48"/>
                  <a:gd name="T5" fmla="*/ 9 h 48"/>
                  <a:gd name="T6" fmla="*/ 9 w 48"/>
                  <a:gd name="T7" fmla="*/ 48 h 48"/>
                  <a:gd name="T8" fmla="*/ 48 w 48"/>
                  <a:gd name="T9" fmla="*/ 39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8">
                    <a:moveTo>
                      <a:pt x="48" y="39"/>
                    </a:moveTo>
                    <a:lnTo>
                      <a:pt x="39" y="0"/>
                    </a:lnTo>
                    <a:lnTo>
                      <a:pt x="0" y="9"/>
                    </a:lnTo>
                    <a:lnTo>
                      <a:pt x="9" y="48"/>
                    </a:lnTo>
                    <a:lnTo>
                      <a:pt x="48" y="39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19" name="Freeform 67"/>
              <p:cNvSpPr>
                <a:spLocks/>
              </p:cNvSpPr>
              <p:nvPr/>
            </p:nvSpPr>
            <p:spPr bwMode="auto">
              <a:xfrm>
                <a:off x="1844" y="936"/>
                <a:ext cx="26" cy="24"/>
              </a:xfrm>
              <a:custGeom>
                <a:avLst/>
                <a:gdLst>
                  <a:gd name="T0" fmla="*/ 51 w 51"/>
                  <a:gd name="T1" fmla="*/ 39 h 50"/>
                  <a:gd name="T2" fmla="*/ 40 w 51"/>
                  <a:gd name="T3" fmla="*/ 0 h 50"/>
                  <a:gd name="T4" fmla="*/ 18 w 51"/>
                  <a:gd name="T5" fmla="*/ 6 h 50"/>
                  <a:gd name="T6" fmla="*/ 0 w 51"/>
                  <a:gd name="T7" fmla="*/ 13 h 50"/>
                  <a:gd name="T8" fmla="*/ 13 w 51"/>
                  <a:gd name="T9" fmla="*/ 50 h 50"/>
                  <a:gd name="T10" fmla="*/ 34 w 51"/>
                  <a:gd name="T11" fmla="*/ 44 h 50"/>
                  <a:gd name="T12" fmla="*/ 51 w 51"/>
                  <a:gd name="T13" fmla="*/ 3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50">
                    <a:moveTo>
                      <a:pt x="51" y="39"/>
                    </a:moveTo>
                    <a:lnTo>
                      <a:pt x="40" y="0"/>
                    </a:lnTo>
                    <a:lnTo>
                      <a:pt x="18" y="6"/>
                    </a:lnTo>
                    <a:lnTo>
                      <a:pt x="0" y="13"/>
                    </a:lnTo>
                    <a:lnTo>
                      <a:pt x="13" y="50"/>
                    </a:lnTo>
                    <a:lnTo>
                      <a:pt x="34" y="44"/>
                    </a:lnTo>
                    <a:lnTo>
                      <a:pt x="51" y="39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20" name="Freeform 68"/>
              <p:cNvSpPr>
                <a:spLocks/>
              </p:cNvSpPr>
              <p:nvPr/>
            </p:nvSpPr>
            <p:spPr bwMode="auto">
              <a:xfrm>
                <a:off x="1806" y="948"/>
                <a:ext cx="26" cy="27"/>
              </a:xfrm>
              <a:custGeom>
                <a:avLst/>
                <a:gdLst>
                  <a:gd name="T0" fmla="*/ 52 w 52"/>
                  <a:gd name="T1" fmla="*/ 37 h 52"/>
                  <a:gd name="T2" fmla="*/ 37 w 52"/>
                  <a:gd name="T3" fmla="*/ 0 h 52"/>
                  <a:gd name="T4" fmla="*/ 0 w 52"/>
                  <a:gd name="T5" fmla="*/ 15 h 52"/>
                  <a:gd name="T6" fmla="*/ 15 w 52"/>
                  <a:gd name="T7" fmla="*/ 52 h 52"/>
                  <a:gd name="T8" fmla="*/ 52 w 52"/>
                  <a:gd name="T9" fmla="*/ 3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52" y="37"/>
                    </a:moveTo>
                    <a:lnTo>
                      <a:pt x="37" y="0"/>
                    </a:lnTo>
                    <a:lnTo>
                      <a:pt x="0" y="15"/>
                    </a:lnTo>
                    <a:lnTo>
                      <a:pt x="15" y="52"/>
                    </a:lnTo>
                    <a:lnTo>
                      <a:pt x="52" y="3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21" name="Freeform 69"/>
              <p:cNvSpPr>
                <a:spLocks/>
              </p:cNvSpPr>
              <p:nvPr/>
            </p:nvSpPr>
            <p:spPr bwMode="auto">
              <a:xfrm>
                <a:off x="1768" y="964"/>
                <a:ext cx="27" cy="26"/>
              </a:xfrm>
              <a:custGeom>
                <a:avLst/>
                <a:gdLst>
                  <a:gd name="T0" fmla="*/ 53 w 53"/>
                  <a:gd name="T1" fmla="*/ 36 h 52"/>
                  <a:gd name="T2" fmla="*/ 37 w 53"/>
                  <a:gd name="T3" fmla="*/ 0 h 52"/>
                  <a:gd name="T4" fmla="*/ 14 w 53"/>
                  <a:gd name="T5" fmla="*/ 9 h 52"/>
                  <a:gd name="T6" fmla="*/ 0 w 53"/>
                  <a:gd name="T7" fmla="*/ 17 h 52"/>
                  <a:gd name="T8" fmla="*/ 18 w 53"/>
                  <a:gd name="T9" fmla="*/ 52 h 52"/>
                  <a:gd name="T10" fmla="*/ 30 w 53"/>
                  <a:gd name="T11" fmla="*/ 46 h 52"/>
                  <a:gd name="T12" fmla="*/ 53 w 53"/>
                  <a:gd name="T13" fmla="*/ 3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2">
                    <a:moveTo>
                      <a:pt x="53" y="36"/>
                    </a:moveTo>
                    <a:lnTo>
                      <a:pt x="37" y="0"/>
                    </a:lnTo>
                    <a:lnTo>
                      <a:pt x="14" y="9"/>
                    </a:lnTo>
                    <a:lnTo>
                      <a:pt x="0" y="17"/>
                    </a:lnTo>
                    <a:lnTo>
                      <a:pt x="18" y="52"/>
                    </a:lnTo>
                    <a:lnTo>
                      <a:pt x="30" y="46"/>
                    </a:lnTo>
                    <a:lnTo>
                      <a:pt x="53" y="3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22" name="Freeform 70"/>
              <p:cNvSpPr>
                <a:spLocks/>
              </p:cNvSpPr>
              <p:nvPr/>
            </p:nvSpPr>
            <p:spPr bwMode="auto">
              <a:xfrm>
                <a:off x="1732" y="982"/>
                <a:ext cx="27" cy="27"/>
              </a:xfrm>
              <a:custGeom>
                <a:avLst/>
                <a:gdLst>
                  <a:gd name="T0" fmla="*/ 54 w 54"/>
                  <a:gd name="T1" fmla="*/ 35 h 54"/>
                  <a:gd name="T2" fmla="*/ 35 w 54"/>
                  <a:gd name="T3" fmla="*/ 0 h 54"/>
                  <a:gd name="T4" fmla="*/ 0 w 54"/>
                  <a:gd name="T5" fmla="*/ 20 h 54"/>
                  <a:gd name="T6" fmla="*/ 19 w 54"/>
                  <a:gd name="T7" fmla="*/ 54 h 54"/>
                  <a:gd name="T8" fmla="*/ 54 w 54"/>
                  <a:gd name="T9" fmla="*/ 3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4">
                    <a:moveTo>
                      <a:pt x="54" y="35"/>
                    </a:moveTo>
                    <a:lnTo>
                      <a:pt x="35" y="0"/>
                    </a:lnTo>
                    <a:lnTo>
                      <a:pt x="0" y="20"/>
                    </a:lnTo>
                    <a:lnTo>
                      <a:pt x="19" y="54"/>
                    </a:lnTo>
                    <a:lnTo>
                      <a:pt x="54" y="35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23" name="Freeform 71"/>
              <p:cNvSpPr>
                <a:spLocks/>
              </p:cNvSpPr>
              <p:nvPr/>
            </p:nvSpPr>
            <p:spPr bwMode="auto">
              <a:xfrm>
                <a:off x="1697" y="1002"/>
                <a:ext cx="28" cy="28"/>
              </a:xfrm>
              <a:custGeom>
                <a:avLst/>
                <a:gdLst>
                  <a:gd name="T0" fmla="*/ 56 w 56"/>
                  <a:gd name="T1" fmla="*/ 33 h 55"/>
                  <a:gd name="T2" fmla="*/ 34 w 56"/>
                  <a:gd name="T3" fmla="*/ 0 h 55"/>
                  <a:gd name="T4" fmla="*/ 13 w 56"/>
                  <a:gd name="T5" fmla="*/ 13 h 55"/>
                  <a:gd name="T6" fmla="*/ 7 w 56"/>
                  <a:gd name="T7" fmla="*/ 18 h 55"/>
                  <a:gd name="T8" fmla="*/ 0 w 56"/>
                  <a:gd name="T9" fmla="*/ 23 h 55"/>
                  <a:gd name="T10" fmla="*/ 22 w 56"/>
                  <a:gd name="T11" fmla="*/ 55 h 55"/>
                  <a:gd name="T12" fmla="*/ 35 w 56"/>
                  <a:gd name="T13" fmla="*/ 46 h 55"/>
                  <a:gd name="T14" fmla="*/ 21 w 56"/>
                  <a:gd name="T15" fmla="*/ 32 h 55"/>
                  <a:gd name="T16" fmla="*/ 29 w 56"/>
                  <a:gd name="T17" fmla="*/ 50 h 55"/>
                  <a:gd name="T18" fmla="*/ 56 w 56"/>
                  <a:gd name="T19" fmla="*/ 3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5">
                    <a:moveTo>
                      <a:pt x="56" y="33"/>
                    </a:moveTo>
                    <a:lnTo>
                      <a:pt x="34" y="0"/>
                    </a:lnTo>
                    <a:lnTo>
                      <a:pt x="13" y="13"/>
                    </a:lnTo>
                    <a:lnTo>
                      <a:pt x="7" y="18"/>
                    </a:lnTo>
                    <a:lnTo>
                      <a:pt x="0" y="23"/>
                    </a:lnTo>
                    <a:lnTo>
                      <a:pt x="22" y="55"/>
                    </a:lnTo>
                    <a:lnTo>
                      <a:pt x="35" y="46"/>
                    </a:lnTo>
                    <a:lnTo>
                      <a:pt x="21" y="32"/>
                    </a:lnTo>
                    <a:lnTo>
                      <a:pt x="29" y="50"/>
                    </a:lnTo>
                    <a:lnTo>
                      <a:pt x="56" y="3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24" name="Freeform 72"/>
              <p:cNvSpPr>
                <a:spLocks/>
              </p:cNvSpPr>
              <p:nvPr/>
            </p:nvSpPr>
            <p:spPr bwMode="auto">
              <a:xfrm>
                <a:off x="1664" y="1025"/>
                <a:ext cx="28" cy="28"/>
              </a:xfrm>
              <a:custGeom>
                <a:avLst/>
                <a:gdLst>
                  <a:gd name="T0" fmla="*/ 55 w 57"/>
                  <a:gd name="T1" fmla="*/ 33 h 57"/>
                  <a:gd name="T2" fmla="*/ 33 w 57"/>
                  <a:gd name="T3" fmla="*/ 0 h 57"/>
                  <a:gd name="T4" fmla="*/ 29 w 57"/>
                  <a:gd name="T5" fmla="*/ 3 h 57"/>
                  <a:gd name="T6" fmla="*/ 0 w 57"/>
                  <a:gd name="T7" fmla="*/ 25 h 57"/>
                  <a:gd name="T8" fmla="*/ 24 w 57"/>
                  <a:gd name="T9" fmla="*/ 57 h 57"/>
                  <a:gd name="T10" fmla="*/ 57 w 57"/>
                  <a:gd name="T11" fmla="*/ 32 h 57"/>
                  <a:gd name="T12" fmla="*/ 55 w 57"/>
                  <a:gd name="T13" fmla="*/ 3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57">
                    <a:moveTo>
                      <a:pt x="55" y="33"/>
                    </a:moveTo>
                    <a:lnTo>
                      <a:pt x="33" y="0"/>
                    </a:lnTo>
                    <a:lnTo>
                      <a:pt x="29" y="3"/>
                    </a:lnTo>
                    <a:lnTo>
                      <a:pt x="0" y="25"/>
                    </a:lnTo>
                    <a:lnTo>
                      <a:pt x="24" y="57"/>
                    </a:lnTo>
                    <a:lnTo>
                      <a:pt x="57" y="32"/>
                    </a:lnTo>
                    <a:lnTo>
                      <a:pt x="55" y="3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25" name="Freeform 73"/>
              <p:cNvSpPr>
                <a:spLocks/>
              </p:cNvSpPr>
              <p:nvPr/>
            </p:nvSpPr>
            <p:spPr bwMode="auto">
              <a:xfrm>
                <a:off x="1632" y="1051"/>
                <a:ext cx="29" cy="28"/>
              </a:xfrm>
              <a:custGeom>
                <a:avLst/>
                <a:gdLst>
                  <a:gd name="T0" fmla="*/ 57 w 57"/>
                  <a:gd name="T1" fmla="*/ 30 h 56"/>
                  <a:gd name="T2" fmla="*/ 32 w 57"/>
                  <a:gd name="T3" fmla="*/ 0 h 56"/>
                  <a:gd name="T4" fmla="*/ 8 w 57"/>
                  <a:gd name="T5" fmla="*/ 20 h 56"/>
                  <a:gd name="T6" fmla="*/ 0 w 57"/>
                  <a:gd name="T7" fmla="*/ 27 h 56"/>
                  <a:gd name="T8" fmla="*/ 28 w 57"/>
                  <a:gd name="T9" fmla="*/ 56 h 56"/>
                  <a:gd name="T10" fmla="*/ 37 w 57"/>
                  <a:gd name="T11" fmla="*/ 48 h 56"/>
                  <a:gd name="T12" fmla="*/ 57 w 57"/>
                  <a:gd name="T13" fmla="*/ 3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56">
                    <a:moveTo>
                      <a:pt x="57" y="30"/>
                    </a:moveTo>
                    <a:lnTo>
                      <a:pt x="32" y="0"/>
                    </a:lnTo>
                    <a:lnTo>
                      <a:pt x="8" y="20"/>
                    </a:lnTo>
                    <a:lnTo>
                      <a:pt x="0" y="27"/>
                    </a:lnTo>
                    <a:lnTo>
                      <a:pt x="28" y="56"/>
                    </a:lnTo>
                    <a:lnTo>
                      <a:pt x="37" y="48"/>
                    </a:lnTo>
                    <a:lnTo>
                      <a:pt x="57" y="3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26" name="Freeform 74"/>
              <p:cNvSpPr>
                <a:spLocks/>
              </p:cNvSpPr>
              <p:nvPr/>
            </p:nvSpPr>
            <p:spPr bwMode="auto">
              <a:xfrm>
                <a:off x="1603" y="1078"/>
                <a:ext cx="28" cy="29"/>
              </a:xfrm>
              <a:custGeom>
                <a:avLst/>
                <a:gdLst>
                  <a:gd name="T0" fmla="*/ 56 w 56"/>
                  <a:gd name="T1" fmla="*/ 30 h 58"/>
                  <a:gd name="T2" fmla="*/ 29 w 56"/>
                  <a:gd name="T3" fmla="*/ 0 h 58"/>
                  <a:gd name="T4" fmla="*/ 26 w 56"/>
                  <a:gd name="T5" fmla="*/ 2 h 58"/>
                  <a:gd name="T6" fmla="*/ 0 w 56"/>
                  <a:gd name="T7" fmla="*/ 30 h 58"/>
                  <a:gd name="T8" fmla="*/ 28 w 56"/>
                  <a:gd name="T9" fmla="*/ 58 h 58"/>
                  <a:gd name="T10" fmla="*/ 54 w 56"/>
                  <a:gd name="T11" fmla="*/ 31 h 58"/>
                  <a:gd name="T12" fmla="*/ 56 w 56"/>
                  <a:gd name="T13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8">
                    <a:moveTo>
                      <a:pt x="56" y="30"/>
                    </a:moveTo>
                    <a:lnTo>
                      <a:pt x="29" y="0"/>
                    </a:lnTo>
                    <a:lnTo>
                      <a:pt x="26" y="2"/>
                    </a:lnTo>
                    <a:lnTo>
                      <a:pt x="0" y="30"/>
                    </a:lnTo>
                    <a:lnTo>
                      <a:pt x="28" y="58"/>
                    </a:lnTo>
                    <a:lnTo>
                      <a:pt x="54" y="31"/>
                    </a:lnTo>
                    <a:lnTo>
                      <a:pt x="56" y="3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27" name="Freeform 75"/>
              <p:cNvSpPr>
                <a:spLocks/>
              </p:cNvSpPr>
              <p:nvPr/>
            </p:nvSpPr>
            <p:spPr bwMode="auto">
              <a:xfrm>
                <a:off x="1576" y="1108"/>
                <a:ext cx="28" cy="28"/>
              </a:xfrm>
              <a:custGeom>
                <a:avLst/>
                <a:gdLst>
                  <a:gd name="T0" fmla="*/ 57 w 57"/>
                  <a:gd name="T1" fmla="*/ 26 h 55"/>
                  <a:gd name="T2" fmla="*/ 27 w 57"/>
                  <a:gd name="T3" fmla="*/ 0 h 55"/>
                  <a:gd name="T4" fmla="*/ 8 w 57"/>
                  <a:gd name="T5" fmla="*/ 21 h 55"/>
                  <a:gd name="T6" fmla="*/ 0 w 57"/>
                  <a:gd name="T7" fmla="*/ 30 h 55"/>
                  <a:gd name="T8" fmla="*/ 31 w 57"/>
                  <a:gd name="T9" fmla="*/ 55 h 55"/>
                  <a:gd name="T10" fmla="*/ 36 w 57"/>
                  <a:gd name="T11" fmla="*/ 49 h 55"/>
                  <a:gd name="T12" fmla="*/ 57 w 57"/>
                  <a:gd name="T13" fmla="*/ 2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55">
                    <a:moveTo>
                      <a:pt x="57" y="26"/>
                    </a:moveTo>
                    <a:lnTo>
                      <a:pt x="27" y="0"/>
                    </a:lnTo>
                    <a:lnTo>
                      <a:pt x="8" y="21"/>
                    </a:lnTo>
                    <a:lnTo>
                      <a:pt x="0" y="30"/>
                    </a:lnTo>
                    <a:lnTo>
                      <a:pt x="31" y="55"/>
                    </a:lnTo>
                    <a:lnTo>
                      <a:pt x="36" y="49"/>
                    </a:lnTo>
                    <a:lnTo>
                      <a:pt x="57" y="2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28" name="Freeform 76"/>
              <p:cNvSpPr>
                <a:spLocks/>
              </p:cNvSpPr>
              <p:nvPr/>
            </p:nvSpPr>
            <p:spPr bwMode="auto">
              <a:xfrm>
                <a:off x="1550" y="1140"/>
                <a:ext cx="28" cy="28"/>
              </a:xfrm>
              <a:custGeom>
                <a:avLst/>
                <a:gdLst>
                  <a:gd name="T0" fmla="*/ 56 w 56"/>
                  <a:gd name="T1" fmla="*/ 26 h 57"/>
                  <a:gd name="T2" fmla="*/ 25 w 56"/>
                  <a:gd name="T3" fmla="*/ 0 h 57"/>
                  <a:gd name="T4" fmla="*/ 25 w 56"/>
                  <a:gd name="T5" fmla="*/ 0 h 57"/>
                  <a:gd name="T6" fmla="*/ 0 w 56"/>
                  <a:gd name="T7" fmla="*/ 34 h 57"/>
                  <a:gd name="T8" fmla="*/ 33 w 56"/>
                  <a:gd name="T9" fmla="*/ 57 h 57"/>
                  <a:gd name="T10" fmla="*/ 53 w 56"/>
                  <a:gd name="T11" fmla="*/ 29 h 57"/>
                  <a:gd name="T12" fmla="*/ 56 w 56"/>
                  <a:gd name="T13" fmla="*/ 2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7">
                    <a:moveTo>
                      <a:pt x="56" y="26"/>
                    </a:moveTo>
                    <a:lnTo>
                      <a:pt x="25" y="0"/>
                    </a:lnTo>
                    <a:lnTo>
                      <a:pt x="25" y="0"/>
                    </a:lnTo>
                    <a:lnTo>
                      <a:pt x="0" y="34"/>
                    </a:lnTo>
                    <a:lnTo>
                      <a:pt x="33" y="57"/>
                    </a:lnTo>
                    <a:lnTo>
                      <a:pt x="53" y="29"/>
                    </a:lnTo>
                    <a:lnTo>
                      <a:pt x="56" y="2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29" name="Freeform 77"/>
              <p:cNvSpPr>
                <a:spLocks/>
              </p:cNvSpPr>
              <p:nvPr/>
            </p:nvSpPr>
            <p:spPr bwMode="auto">
              <a:xfrm>
                <a:off x="1527" y="1174"/>
                <a:ext cx="28" cy="27"/>
              </a:xfrm>
              <a:custGeom>
                <a:avLst/>
                <a:gdLst>
                  <a:gd name="T0" fmla="*/ 56 w 56"/>
                  <a:gd name="T1" fmla="*/ 21 h 55"/>
                  <a:gd name="T2" fmla="*/ 22 w 56"/>
                  <a:gd name="T3" fmla="*/ 0 h 55"/>
                  <a:gd name="T4" fmla="*/ 4 w 56"/>
                  <a:gd name="T5" fmla="*/ 28 h 55"/>
                  <a:gd name="T6" fmla="*/ 0 w 56"/>
                  <a:gd name="T7" fmla="*/ 35 h 55"/>
                  <a:gd name="T8" fmla="*/ 34 w 56"/>
                  <a:gd name="T9" fmla="*/ 55 h 55"/>
                  <a:gd name="T10" fmla="*/ 41 w 56"/>
                  <a:gd name="T11" fmla="*/ 45 h 55"/>
                  <a:gd name="T12" fmla="*/ 56 w 56"/>
                  <a:gd name="T13" fmla="*/ 2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5">
                    <a:moveTo>
                      <a:pt x="56" y="21"/>
                    </a:moveTo>
                    <a:lnTo>
                      <a:pt x="22" y="0"/>
                    </a:lnTo>
                    <a:lnTo>
                      <a:pt x="4" y="28"/>
                    </a:lnTo>
                    <a:lnTo>
                      <a:pt x="0" y="35"/>
                    </a:lnTo>
                    <a:lnTo>
                      <a:pt x="34" y="55"/>
                    </a:lnTo>
                    <a:lnTo>
                      <a:pt x="41" y="45"/>
                    </a:lnTo>
                    <a:lnTo>
                      <a:pt x="56" y="2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30" name="Freeform 78"/>
              <p:cNvSpPr>
                <a:spLocks/>
              </p:cNvSpPr>
              <p:nvPr/>
            </p:nvSpPr>
            <p:spPr bwMode="auto">
              <a:xfrm>
                <a:off x="1508" y="1208"/>
                <a:ext cx="27" cy="28"/>
              </a:xfrm>
              <a:custGeom>
                <a:avLst/>
                <a:gdLst>
                  <a:gd name="T0" fmla="*/ 54 w 54"/>
                  <a:gd name="T1" fmla="*/ 20 h 54"/>
                  <a:gd name="T2" fmla="*/ 20 w 54"/>
                  <a:gd name="T3" fmla="*/ 0 h 54"/>
                  <a:gd name="T4" fmla="*/ 17 w 54"/>
                  <a:gd name="T5" fmla="*/ 5 h 54"/>
                  <a:gd name="T6" fmla="*/ 0 w 54"/>
                  <a:gd name="T7" fmla="*/ 36 h 54"/>
                  <a:gd name="T8" fmla="*/ 36 w 54"/>
                  <a:gd name="T9" fmla="*/ 54 h 54"/>
                  <a:gd name="T10" fmla="*/ 54 w 54"/>
                  <a:gd name="T11" fmla="*/ 21 h 54"/>
                  <a:gd name="T12" fmla="*/ 54 w 54"/>
                  <a:gd name="T13" fmla="*/ 2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54">
                    <a:moveTo>
                      <a:pt x="54" y="20"/>
                    </a:moveTo>
                    <a:lnTo>
                      <a:pt x="20" y="0"/>
                    </a:lnTo>
                    <a:lnTo>
                      <a:pt x="17" y="5"/>
                    </a:lnTo>
                    <a:lnTo>
                      <a:pt x="0" y="36"/>
                    </a:lnTo>
                    <a:lnTo>
                      <a:pt x="36" y="54"/>
                    </a:lnTo>
                    <a:lnTo>
                      <a:pt x="54" y="21"/>
                    </a:lnTo>
                    <a:lnTo>
                      <a:pt x="54" y="2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31" name="Freeform 79"/>
              <p:cNvSpPr>
                <a:spLocks/>
              </p:cNvSpPr>
              <p:nvPr/>
            </p:nvSpPr>
            <p:spPr bwMode="auto">
              <a:xfrm>
                <a:off x="1490" y="1245"/>
                <a:ext cx="27" cy="27"/>
              </a:xfrm>
              <a:custGeom>
                <a:avLst/>
                <a:gdLst>
                  <a:gd name="T0" fmla="*/ 54 w 54"/>
                  <a:gd name="T1" fmla="*/ 17 h 53"/>
                  <a:gd name="T2" fmla="*/ 17 w 54"/>
                  <a:gd name="T3" fmla="*/ 0 h 53"/>
                  <a:gd name="T4" fmla="*/ 3 w 54"/>
                  <a:gd name="T5" fmla="*/ 29 h 53"/>
                  <a:gd name="T6" fmla="*/ 0 w 54"/>
                  <a:gd name="T7" fmla="*/ 38 h 53"/>
                  <a:gd name="T8" fmla="*/ 37 w 54"/>
                  <a:gd name="T9" fmla="*/ 53 h 53"/>
                  <a:gd name="T10" fmla="*/ 40 w 54"/>
                  <a:gd name="T11" fmla="*/ 45 h 53"/>
                  <a:gd name="T12" fmla="*/ 54 w 54"/>
                  <a:gd name="T13" fmla="*/ 1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53">
                    <a:moveTo>
                      <a:pt x="54" y="17"/>
                    </a:moveTo>
                    <a:lnTo>
                      <a:pt x="17" y="0"/>
                    </a:lnTo>
                    <a:lnTo>
                      <a:pt x="3" y="29"/>
                    </a:lnTo>
                    <a:lnTo>
                      <a:pt x="0" y="38"/>
                    </a:lnTo>
                    <a:lnTo>
                      <a:pt x="37" y="53"/>
                    </a:lnTo>
                    <a:lnTo>
                      <a:pt x="40" y="45"/>
                    </a:lnTo>
                    <a:lnTo>
                      <a:pt x="54" y="1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32" name="Freeform 80"/>
              <p:cNvSpPr>
                <a:spLocks/>
              </p:cNvSpPr>
              <p:nvPr/>
            </p:nvSpPr>
            <p:spPr bwMode="auto">
              <a:xfrm>
                <a:off x="1476" y="1283"/>
                <a:ext cx="25" cy="26"/>
              </a:xfrm>
              <a:custGeom>
                <a:avLst/>
                <a:gdLst>
                  <a:gd name="T0" fmla="*/ 50 w 50"/>
                  <a:gd name="T1" fmla="*/ 16 h 53"/>
                  <a:gd name="T2" fmla="*/ 13 w 50"/>
                  <a:gd name="T3" fmla="*/ 0 h 53"/>
                  <a:gd name="T4" fmla="*/ 11 w 50"/>
                  <a:gd name="T5" fmla="*/ 4 h 53"/>
                  <a:gd name="T6" fmla="*/ 0 w 50"/>
                  <a:gd name="T7" fmla="*/ 40 h 53"/>
                  <a:gd name="T8" fmla="*/ 37 w 50"/>
                  <a:gd name="T9" fmla="*/ 53 h 53"/>
                  <a:gd name="T10" fmla="*/ 48 w 50"/>
                  <a:gd name="T11" fmla="*/ 21 h 53"/>
                  <a:gd name="T12" fmla="*/ 50 w 50"/>
                  <a:gd name="T13" fmla="*/ 1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53">
                    <a:moveTo>
                      <a:pt x="50" y="16"/>
                    </a:moveTo>
                    <a:lnTo>
                      <a:pt x="13" y="0"/>
                    </a:lnTo>
                    <a:lnTo>
                      <a:pt x="11" y="4"/>
                    </a:lnTo>
                    <a:lnTo>
                      <a:pt x="0" y="40"/>
                    </a:lnTo>
                    <a:lnTo>
                      <a:pt x="37" y="53"/>
                    </a:lnTo>
                    <a:lnTo>
                      <a:pt x="48" y="21"/>
                    </a:lnTo>
                    <a:lnTo>
                      <a:pt x="50" y="1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33" name="Freeform 81"/>
              <p:cNvSpPr>
                <a:spLocks/>
              </p:cNvSpPr>
              <p:nvPr/>
            </p:nvSpPr>
            <p:spPr bwMode="auto">
              <a:xfrm>
                <a:off x="1464" y="1322"/>
                <a:ext cx="24" cy="24"/>
              </a:xfrm>
              <a:custGeom>
                <a:avLst/>
                <a:gdLst>
                  <a:gd name="T0" fmla="*/ 50 w 50"/>
                  <a:gd name="T1" fmla="*/ 11 h 49"/>
                  <a:gd name="T2" fmla="*/ 11 w 50"/>
                  <a:gd name="T3" fmla="*/ 0 h 49"/>
                  <a:gd name="T4" fmla="*/ 2 w 50"/>
                  <a:gd name="T5" fmla="*/ 30 h 49"/>
                  <a:gd name="T6" fmla="*/ 0 w 50"/>
                  <a:gd name="T7" fmla="*/ 40 h 49"/>
                  <a:gd name="T8" fmla="*/ 39 w 50"/>
                  <a:gd name="T9" fmla="*/ 49 h 49"/>
                  <a:gd name="T10" fmla="*/ 40 w 50"/>
                  <a:gd name="T11" fmla="*/ 47 h 49"/>
                  <a:gd name="T12" fmla="*/ 50 w 50"/>
                  <a:gd name="T13" fmla="*/ 1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49">
                    <a:moveTo>
                      <a:pt x="50" y="11"/>
                    </a:moveTo>
                    <a:lnTo>
                      <a:pt x="11" y="0"/>
                    </a:lnTo>
                    <a:lnTo>
                      <a:pt x="2" y="30"/>
                    </a:lnTo>
                    <a:lnTo>
                      <a:pt x="0" y="40"/>
                    </a:lnTo>
                    <a:lnTo>
                      <a:pt x="39" y="49"/>
                    </a:lnTo>
                    <a:lnTo>
                      <a:pt x="40" y="47"/>
                    </a:lnTo>
                    <a:lnTo>
                      <a:pt x="50" y="1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34" name="Freeform 82"/>
              <p:cNvSpPr>
                <a:spLocks/>
              </p:cNvSpPr>
              <p:nvPr/>
            </p:nvSpPr>
            <p:spPr bwMode="auto">
              <a:xfrm>
                <a:off x="1455" y="1361"/>
                <a:ext cx="23" cy="24"/>
              </a:xfrm>
              <a:custGeom>
                <a:avLst/>
                <a:gdLst>
                  <a:gd name="T0" fmla="*/ 47 w 47"/>
                  <a:gd name="T1" fmla="*/ 9 h 47"/>
                  <a:gd name="T2" fmla="*/ 8 w 47"/>
                  <a:gd name="T3" fmla="*/ 0 h 47"/>
                  <a:gd name="T4" fmla="*/ 7 w 47"/>
                  <a:gd name="T5" fmla="*/ 6 h 47"/>
                  <a:gd name="T6" fmla="*/ 5 w 47"/>
                  <a:gd name="T7" fmla="*/ 14 h 47"/>
                  <a:gd name="T8" fmla="*/ 0 w 47"/>
                  <a:gd name="T9" fmla="*/ 40 h 47"/>
                  <a:gd name="T10" fmla="*/ 40 w 47"/>
                  <a:gd name="T11" fmla="*/ 47 h 47"/>
                  <a:gd name="T12" fmla="*/ 46 w 47"/>
                  <a:gd name="T13" fmla="*/ 14 h 47"/>
                  <a:gd name="T14" fmla="*/ 25 w 47"/>
                  <a:gd name="T15" fmla="*/ 14 h 47"/>
                  <a:gd name="T16" fmla="*/ 45 w 47"/>
                  <a:gd name="T17" fmla="*/ 22 h 47"/>
                  <a:gd name="T18" fmla="*/ 47 w 47"/>
                  <a:gd name="T19" fmla="*/ 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47">
                    <a:moveTo>
                      <a:pt x="47" y="9"/>
                    </a:moveTo>
                    <a:lnTo>
                      <a:pt x="8" y="0"/>
                    </a:lnTo>
                    <a:lnTo>
                      <a:pt x="7" y="6"/>
                    </a:lnTo>
                    <a:lnTo>
                      <a:pt x="5" y="14"/>
                    </a:lnTo>
                    <a:lnTo>
                      <a:pt x="0" y="40"/>
                    </a:lnTo>
                    <a:lnTo>
                      <a:pt x="40" y="47"/>
                    </a:lnTo>
                    <a:lnTo>
                      <a:pt x="46" y="14"/>
                    </a:lnTo>
                    <a:lnTo>
                      <a:pt x="25" y="14"/>
                    </a:lnTo>
                    <a:lnTo>
                      <a:pt x="45" y="22"/>
                    </a:lnTo>
                    <a:lnTo>
                      <a:pt x="47" y="9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35" name="Freeform 83"/>
              <p:cNvSpPr>
                <a:spLocks/>
              </p:cNvSpPr>
              <p:nvPr/>
            </p:nvSpPr>
            <p:spPr bwMode="auto">
              <a:xfrm>
                <a:off x="1449" y="1402"/>
                <a:ext cx="23" cy="23"/>
              </a:xfrm>
              <a:custGeom>
                <a:avLst/>
                <a:gdLst>
                  <a:gd name="T0" fmla="*/ 45 w 45"/>
                  <a:gd name="T1" fmla="*/ 5 h 45"/>
                  <a:gd name="T2" fmla="*/ 6 w 45"/>
                  <a:gd name="T3" fmla="*/ 0 h 45"/>
                  <a:gd name="T4" fmla="*/ 0 w 45"/>
                  <a:gd name="T5" fmla="*/ 40 h 45"/>
                  <a:gd name="T6" fmla="*/ 39 w 45"/>
                  <a:gd name="T7" fmla="*/ 45 h 45"/>
                  <a:gd name="T8" fmla="*/ 45 w 45"/>
                  <a:gd name="T9" fmla="*/ 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5">
                    <a:moveTo>
                      <a:pt x="45" y="5"/>
                    </a:moveTo>
                    <a:lnTo>
                      <a:pt x="6" y="0"/>
                    </a:lnTo>
                    <a:lnTo>
                      <a:pt x="0" y="40"/>
                    </a:lnTo>
                    <a:lnTo>
                      <a:pt x="39" y="45"/>
                    </a:lnTo>
                    <a:lnTo>
                      <a:pt x="45" y="5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36" name="Freeform 84"/>
              <p:cNvSpPr>
                <a:spLocks/>
              </p:cNvSpPr>
              <p:nvPr/>
            </p:nvSpPr>
            <p:spPr bwMode="auto">
              <a:xfrm>
                <a:off x="1446" y="1443"/>
                <a:ext cx="21" cy="21"/>
              </a:xfrm>
              <a:custGeom>
                <a:avLst/>
                <a:gdLst>
                  <a:gd name="T0" fmla="*/ 41 w 41"/>
                  <a:gd name="T1" fmla="*/ 3 h 42"/>
                  <a:gd name="T2" fmla="*/ 2 w 41"/>
                  <a:gd name="T3" fmla="*/ 0 h 42"/>
                  <a:gd name="T4" fmla="*/ 1 w 41"/>
                  <a:gd name="T5" fmla="*/ 18 h 42"/>
                  <a:gd name="T6" fmla="*/ 0 w 41"/>
                  <a:gd name="T7" fmla="*/ 42 h 42"/>
                  <a:gd name="T8" fmla="*/ 40 w 41"/>
                  <a:gd name="T9" fmla="*/ 42 h 42"/>
                  <a:gd name="T10" fmla="*/ 41 w 41"/>
                  <a:gd name="T11" fmla="*/ 18 h 42"/>
                  <a:gd name="T12" fmla="*/ 41 w 41"/>
                  <a:gd name="T13" fmla="*/ 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42">
                    <a:moveTo>
                      <a:pt x="41" y="3"/>
                    </a:moveTo>
                    <a:lnTo>
                      <a:pt x="2" y="0"/>
                    </a:lnTo>
                    <a:lnTo>
                      <a:pt x="1" y="18"/>
                    </a:lnTo>
                    <a:lnTo>
                      <a:pt x="0" y="42"/>
                    </a:lnTo>
                    <a:lnTo>
                      <a:pt x="40" y="42"/>
                    </a:lnTo>
                    <a:lnTo>
                      <a:pt x="41" y="18"/>
                    </a:lnTo>
                    <a:lnTo>
                      <a:pt x="41" y="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37" name="Freeform 85"/>
              <p:cNvSpPr>
                <a:spLocks/>
              </p:cNvSpPr>
              <p:nvPr/>
            </p:nvSpPr>
            <p:spPr bwMode="auto">
              <a:xfrm>
                <a:off x="1446" y="1484"/>
                <a:ext cx="21" cy="20"/>
              </a:xfrm>
              <a:custGeom>
                <a:avLst/>
                <a:gdLst>
                  <a:gd name="T0" fmla="*/ 40 w 41"/>
                  <a:gd name="T1" fmla="*/ 0 h 41"/>
                  <a:gd name="T2" fmla="*/ 0 w 41"/>
                  <a:gd name="T3" fmla="*/ 0 h 41"/>
                  <a:gd name="T4" fmla="*/ 1 w 41"/>
                  <a:gd name="T5" fmla="*/ 41 h 41"/>
                  <a:gd name="T6" fmla="*/ 41 w 41"/>
                  <a:gd name="T7" fmla="*/ 41 h 41"/>
                  <a:gd name="T8" fmla="*/ 40 w 41"/>
                  <a:gd name="T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40" y="0"/>
                    </a:moveTo>
                    <a:lnTo>
                      <a:pt x="0" y="0"/>
                    </a:lnTo>
                    <a:lnTo>
                      <a:pt x="1" y="41"/>
                    </a:lnTo>
                    <a:lnTo>
                      <a:pt x="41" y="41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38" name="Freeform 86"/>
              <p:cNvSpPr>
                <a:spLocks/>
              </p:cNvSpPr>
              <p:nvPr/>
            </p:nvSpPr>
            <p:spPr bwMode="auto">
              <a:xfrm>
                <a:off x="1448" y="1524"/>
                <a:ext cx="22" cy="22"/>
              </a:xfrm>
              <a:custGeom>
                <a:avLst/>
                <a:gdLst>
                  <a:gd name="T0" fmla="*/ 39 w 43"/>
                  <a:gd name="T1" fmla="*/ 0 h 45"/>
                  <a:gd name="T2" fmla="*/ 0 w 43"/>
                  <a:gd name="T3" fmla="*/ 3 h 45"/>
                  <a:gd name="T4" fmla="*/ 2 w 43"/>
                  <a:gd name="T5" fmla="*/ 28 h 45"/>
                  <a:gd name="T6" fmla="*/ 4 w 43"/>
                  <a:gd name="T7" fmla="*/ 45 h 45"/>
                  <a:gd name="T8" fmla="*/ 43 w 43"/>
                  <a:gd name="T9" fmla="*/ 40 h 45"/>
                  <a:gd name="T10" fmla="*/ 42 w 43"/>
                  <a:gd name="T11" fmla="*/ 28 h 45"/>
                  <a:gd name="T12" fmla="*/ 39 w 43"/>
                  <a:gd name="T13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45">
                    <a:moveTo>
                      <a:pt x="39" y="0"/>
                    </a:moveTo>
                    <a:lnTo>
                      <a:pt x="0" y="3"/>
                    </a:lnTo>
                    <a:lnTo>
                      <a:pt x="2" y="28"/>
                    </a:lnTo>
                    <a:lnTo>
                      <a:pt x="4" y="45"/>
                    </a:lnTo>
                    <a:lnTo>
                      <a:pt x="43" y="40"/>
                    </a:lnTo>
                    <a:lnTo>
                      <a:pt x="42" y="28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39" name="Freeform 87"/>
              <p:cNvSpPr>
                <a:spLocks/>
              </p:cNvSpPr>
              <p:nvPr/>
            </p:nvSpPr>
            <p:spPr bwMode="auto">
              <a:xfrm>
                <a:off x="1453" y="1563"/>
                <a:ext cx="23" cy="23"/>
              </a:xfrm>
              <a:custGeom>
                <a:avLst/>
                <a:gdLst>
                  <a:gd name="T0" fmla="*/ 39 w 47"/>
                  <a:gd name="T1" fmla="*/ 0 h 45"/>
                  <a:gd name="T2" fmla="*/ 0 w 47"/>
                  <a:gd name="T3" fmla="*/ 5 h 45"/>
                  <a:gd name="T4" fmla="*/ 0 w 47"/>
                  <a:gd name="T5" fmla="*/ 4 h 45"/>
                  <a:gd name="T6" fmla="*/ 7 w 47"/>
                  <a:gd name="T7" fmla="*/ 45 h 45"/>
                  <a:gd name="T8" fmla="*/ 47 w 47"/>
                  <a:gd name="T9" fmla="*/ 38 h 45"/>
                  <a:gd name="T10" fmla="*/ 41 w 47"/>
                  <a:gd name="T11" fmla="*/ 4 h 45"/>
                  <a:gd name="T12" fmla="*/ 39 w 47"/>
                  <a:gd name="T13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5">
                    <a:moveTo>
                      <a:pt x="39" y="0"/>
                    </a:moveTo>
                    <a:lnTo>
                      <a:pt x="0" y="5"/>
                    </a:lnTo>
                    <a:lnTo>
                      <a:pt x="0" y="4"/>
                    </a:lnTo>
                    <a:lnTo>
                      <a:pt x="7" y="45"/>
                    </a:lnTo>
                    <a:lnTo>
                      <a:pt x="47" y="38"/>
                    </a:lnTo>
                    <a:lnTo>
                      <a:pt x="41" y="4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40" name="Freeform 88"/>
              <p:cNvSpPr>
                <a:spLocks/>
              </p:cNvSpPr>
              <p:nvPr/>
            </p:nvSpPr>
            <p:spPr bwMode="auto">
              <a:xfrm>
                <a:off x="1461" y="1602"/>
                <a:ext cx="24" cy="25"/>
              </a:xfrm>
              <a:custGeom>
                <a:avLst/>
                <a:gdLst>
                  <a:gd name="T0" fmla="*/ 39 w 49"/>
                  <a:gd name="T1" fmla="*/ 0 h 49"/>
                  <a:gd name="T2" fmla="*/ 0 w 49"/>
                  <a:gd name="T3" fmla="*/ 9 h 49"/>
                  <a:gd name="T4" fmla="*/ 8 w 49"/>
                  <a:gd name="T5" fmla="*/ 44 h 49"/>
                  <a:gd name="T6" fmla="*/ 10 w 49"/>
                  <a:gd name="T7" fmla="*/ 49 h 49"/>
                  <a:gd name="T8" fmla="*/ 49 w 49"/>
                  <a:gd name="T9" fmla="*/ 38 h 49"/>
                  <a:gd name="T10" fmla="*/ 46 w 49"/>
                  <a:gd name="T11" fmla="*/ 28 h 49"/>
                  <a:gd name="T12" fmla="*/ 39 w 49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49">
                    <a:moveTo>
                      <a:pt x="39" y="0"/>
                    </a:moveTo>
                    <a:lnTo>
                      <a:pt x="0" y="9"/>
                    </a:lnTo>
                    <a:lnTo>
                      <a:pt x="8" y="44"/>
                    </a:lnTo>
                    <a:lnTo>
                      <a:pt x="10" y="49"/>
                    </a:lnTo>
                    <a:lnTo>
                      <a:pt x="49" y="38"/>
                    </a:lnTo>
                    <a:lnTo>
                      <a:pt x="46" y="28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41" name="Freeform 89"/>
              <p:cNvSpPr>
                <a:spLocks/>
              </p:cNvSpPr>
              <p:nvPr/>
            </p:nvSpPr>
            <p:spPr bwMode="auto">
              <a:xfrm>
                <a:off x="1471" y="1641"/>
                <a:ext cx="26" cy="25"/>
              </a:xfrm>
              <a:custGeom>
                <a:avLst/>
                <a:gdLst>
                  <a:gd name="T0" fmla="*/ 39 w 51"/>
                  <a:gd name="T1" fmla="*/ 0 h 49"/>
                  <a:gd name="T2" fmla="*/ 0 w 51"/>
                  <a:gd name="T3" fmla="*/ 11 h 49"/>
                  <a:gd name="T4" fmla="*/ 2 w 51"/>
                  <a:gd name="T5" fmla="*/ 20 h 49"/>
                  <a:gd name="T6" fmla="*/ 14 w 51"/>
                  <a:gd name="T7" fmla="*/ 49 h 49"/>
                  <a:gd name="T8" fmla="*/ 51 w 51"/>
                  <a:gd name="T9" fmla="*/ 36 h 49"/>
                  <a:gd name="T10" fmla="*/ 40 w 51"/>
                  <a:gd name="T11" fmla="*/ 4 h 49"/>
                  <a:gd name="T12" fmla="*/ 39 w 51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49">
                    <a:moveTo>
                      <a:pt x="39" y="0"/>
                    </a:moveTo>
                    <a:lnTo>
                      <a:pt x="0" y="11"/>
                    </a:lnTo>
                    <a:lnTo>
                      <a:pt x="2" y="20"/>
                    </a:lnTo>
                    <a:lnTo>
                      <a:pt x="14" y="49"/>
                    </a:lnTo>
                    <a:lnTo>
                      <a:pt x="51" y="36"/>
                    </a:lnTo>
                    <a:lnTo>
                      <a:pt x="40" y="4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42" name="Freeform 90"/>
              <p:cNvSpPr>
                <a:spLocks/>
              </p:cNvSpPr>
              <p:nvPr/>
            </p:nvSpPr>
            <p:spPr bwMode="auto">
              <a:xfrm>
                <a:off x="1485" y="1678"/>
                <a:ext cx="26" cy="26"/>
              </a:xfrm>
              <a:custGeom>
                <a:avLst/>
                <a:gdLst>
                  <a:gd name="T0" fmla="*/ 37 w 52"/>
                  <a:gd name="T1" fmla="*/ 0 h 54"/>
                  <a:gd name="T2" fmla="*/ 0 w 52"/>
                  <a:gd name="T3" fmla="*/ 15 h 54"/>
                  <a:gd name="T4" fmla="*/ 13 w 52"/>
                  <a:gd name="T5" fmla="*/ 49 h 54"/>
                  <a:gd name="T6" fmla="*/ 16 w 52"/>
                  <a:gd name="T7" fmla="*/ 54 h 54"/>
                  <a:gd name="T8" fmla="*/ 52 w 52"/>
                  <a:gd name="T9" fmla="*/ 37 h 54"/>
                  <a:gd name="T10" fmla="*/ 50 w 52"/>
                  <a:gd name="T11" fmla="*/ 33 h 54"/>
                  <a:gd name="T12" fmla="*/ 37 w 52"/>
                  <a:gd name="T13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54">
                    <a:moveTo>
                      <a:pt x="37" y="0"/>
                    </a:moveTo>
                    <a:lnTo>
                      <a:pt x="0" y="15"/>
                    </a:lnTo>
                    <a:lnTo>
                      <a:pt x="13" y="49"/>
                    </a:lnTo>
                    <a:lnTo>
                      <a:pt x="16" y="54"/>
                    </a:lnTo>
                    <a:lnTo>
                      <a:pt x="52" y="37"/>
                    </a:lnTo>
                    <a:lnTo>
                      <a:pt x="50" y="33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43" name="Freeform 91"/>
              <p:cNvSpPr>
                <a:spLocks/>
              </p:cNvSpPr>
              <p:nvPr/>
            </p:nvSpPr>
            <p:spPr bwMode="auto">
              <a:xfrm>
                <a:off x="1502" y="1714"/>
                <a:ext cx="26" cy="27"/>
              </a:xfrm>
              <a:custGeom>
                <a:avLst/>
                <a:gdLst>
                  <a:gd name="T0" fmla="*/ 37 w 54"/>
                  <a:gd name="T1" fmla="*/ 0 h 54"/>
                  <a:gd name="T2" fmla="*/ 0 w 54"/>
                  <a:gd name="T3" fmla="*/ 17 h 54"/>
                  <a:gd name="T4" fmla="*/ 3 w 54"/>
                  <a:gd name="T5" fmla="*/ 25 h 54"/>
                  <a:gd name="T6" fmla="*/ 18 w 54"/>
                  <a:gd name="T7" fmla="*/ 54 h 54"/>
                  <a:gd name="T8" fmla="*/ 54 w 54"/>
                  <a:gd name="T9" fmla="*/ 35 h 54"/>
                  <a:gd name="T10" fmla="*/ 41 w 54"/>
                  <a:gd name="T11" fmla="*/ 9 h 54"/>
                  <a:gd name="T12" fmla="*/ 37 w 54"/>
                  <a:gd name="T13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54">
                    <a:moveTo>
                      <a:pt x="37" y="0"/>
                    </a:moveTo>
                    <a:lnTo>
                      <a:pt x="0" y="17"/>
                    </a:lnTo>
                    <a:lnTo>
                      <a:pt x="3" y="25"/>
                    </a:lnTo>
                    <a:lnTo>
                      <a:pt x="18" y="54"/>
                    </a:lnTo>
                    <a:lnTo>
                      <a:pt x="54" y="35"/>
                    </a:lnTo>
                    <a:lnTo>
                      <a:pt x="41" y="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44" name="Freeform 92"/>
              <p:cNvSpPr>
                <a:spLocks/>
              </p:cNvSpPr>
              <p:nvPr/>
            </p:nvSpPr>
            <p:spPr bwMode="auto">
              <a:xfrm>
                <a:off x="1521" y="1749"/>
                <a:ext cx="27" cy="28"/>
              </a:xfrm>
              <a:custGeom>
                <a:avLst/>
                <a:gdLst>
                  <a:gd name="T0" fmla="*/ 34 w 54"/>
                  <a:gd name="T1" fmla="*/ 0 h 55"/>
                  <a:gd name="T2" fmla="*/ 0 w 54"/>
                  <a:gd name="T3" fmla="*/ 20 h 55"/>
                  <a:gd name="T4" fmla="*/ 17 w 54"/>
                  <a:gd name="T5" fmla="*/ 50 h 55"/>
                  <a:gd name="T6" fmla="*/ 21 w 54"/>
                  <a:gd name="T7" fmla="*/ 55 h 55"/>
                  <a:gd name="T8" fmla="*/ 54 w 54"/>
                  <a:gd name="T9" fmla="*/ 34 h 55"/>
                  <a:gd name="T10" fmla="*/ 54 w 54"/>
                  <a:gd name="T11" fmla="*/ 34 h 55"/>
                  <a:gd name="T12" fmla="*/ 34 w 54"/>
                  <a:gd name="T1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55">
                    <a:moveTo>
                      <a:pt x="34" y="0"/>
                    </a:moveTo>
                    <a:lnTo>
                      <a:pt x="0" y="20"/>
                    </a:lnTo>
                    <a:lnTo>
                      <a:pt x="17" y="50"/>
                    </a:lnTo>
                    <a:lnTo>
                      <a:pt x="21" y="55"/>
                    </a:lnTo>
                    <a:lnTo>
                      <a:pt x="54" y="34"/>
                    </a:lnTo>
                    <a:lnTo>
                      <a:pt x="54" y="34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45" name="Freeform 93"/>
              <p:cNvSpPr>
                <a:spLocks/>
              </p:cNvSpPr>
              <p:nvPr/>
            </p:nvSpPr>
            <p:spPr bwMode="auto">
              <a:xfrm>
                <a:off x="1543" y="1783"/>
                <a:ext cx="27" cy="27"/>
              </a:xfrm>
              <a:custGeom>
                <a:avLst/>
                <a:gdLst>
                  <a:gd name="T0" fmla="*/ 34 w 56"/>
                  <a:gd name="T1" fmla="*/ 0 h 55"/>
                  <a:gd name="T2" fmla="*/ 0 w 56"/>
                  <a:gd name="T3" fmla="*/ 22 h 55"/>
                  <a:gd name="T4" fmla="*/ 3 w 56"/>
                  <a:gd name="T5" fmla="*/ 27 h 55"/>
                  <a:gd name="T6" fmla="*/ 8 w 56"/>
                  <a:gd name="T7" fmla="*/ 33 h 55"/>
                  <a:gd name="T8" fmla="*/ 23 w 56"/>
                  <a:gd name="T9" fmla="*/ 55 h 55"/>
                  <a:gd name="T10" fmla="*/ 56 w 56"/>
                  <a:gd name="T11" fmla="*/ 32 h 55"/>
                  <a:gd name="T12" fmla="*/ 37 w 56"/>
                  <a:gd name="T13" fmla="*/ 4 h 55"/>
                  <a:gd name="T14" fmla="*/ 22 w 56"/>
                  <a:gd name="T15" fmla="*/ 19 h 55"/>
                  <a:gd name="T16" fmla="*/ 41 w 56"/>
                  <a:gd name="T17" fmla="*/ 10 h 55"/>
                  <a:gd name="T18" fmla="*/ 34 w 56"/>
                  <a:gd name="T1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5">
                    <a:moveTo>
                      <a:pt x="34" y="0"/>
                    </a:moveTo>
                    <a:lnTo>
                      <a:pt x="0" y="22"/>
                    </a:lnTo>
                    <a:lnTo>
                      <a:pt x="3" y="27"/>
                    </a:lnTo>
                    <a:lnTo>
                      <a:pt x="8" y="33"/>
                    </a:lnTo>
                    <a:lnTo>
                      <a:pt x="23" y="55"/>
                    </a:lnTo>
                    <a:lnTo>
                      <a:pt x="56" y="32"/>
                    </a:lnTo>
                    <a:lnTo>
                      <a:pt x="37" y="4"/>
                    </a:lnTo>
                    <a:lnTo>
                      <a:pt x="22" y="19"/>
                    </a:lnTo>
                    <a:lnTo>
                      <a:pt x="41" y="1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46" name="Freeform 94"/>
              <p:cNvSpPr>
                <a:spLocks/>
              </p:cNvSpPr>
              <p:nvPr/>
            </p:nvSpPr>
            <p:spPr bwMode="auto">
              <a:xfrm>
                <a:off x="1567" y="1815"/>
                <a:ext cx="28" cy="28"/>
              </a:xfrm>
              <a:custGeom>
                <a:avLst/>
                <a:gdLst>
                  <a:gd name="T0" fmla="*/ 31 w 56"/>
                  <a:gd name="T1" fmla="*/ 0 h 58"/>
                  <a:gd name="T2" fmla="*/ 0 w 56"/>
                  <a:gd name="T3" fmla="*/ 25 h 58"/>
                  <a:gd name="T4" fmla="*/ 25 w 56"/>
                  <a:gd name="T5" fmla="*/ 56 h 58"/>
                  <a:gd name="T6" fmla="*/ 26 w 56"/>
                  <a:gd name="T7" fmla="*/ 58 h 58"/>
                  <a:gd name="T8" fmla="*/ 56 w 56"/>
                  <a:gd name="T9" fmla="*/ 31 h 58"/>
                  <a:gd name="T10" fmla="*/ 53 w 56"/>
                  <a:gd name="T11" fmla="*/ 27 h 58"/>
                  <a:gd name="T12" fmla="*/ 31 w 56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8">
                    <a:moveTo>
                      <a:pt x="31" y="0"/>
                    </a:moveTo>
                    <a:lnTo>
                      <a:pt x="0" y="25"/>
                    </a:lnTo>
                    <a:lnTo>
                      <a:pt x="25" y="56"/>
                    </a:lnTo>
                    <a:lnTo>
                      <a:pt x="26" y="58"/>
                    </a:lnTo>
                    <a:lnTo>
                      <a:pt x="56" y="31"/>
                    </a:lnTo>
                    <a:lnTo>
                      <a:pt x="53" y="2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47" name="Freeform 95"/>
              <p:cNvSpPr>
                <a:spLocks/>
              </p:cNvSpPr>
              <p:nvPr/>
            </p:nvSpPr>
            <p:spPr bwMode="auto">
              <a:xfrm>
                <a:off x="1593" y="1845"/>
                <a:ext cx="29" cy="29"/>
              </a:xfrm>
              <a:custGeom>
                <a:avLst/>
                <a:gdLst>
                  <a:gd name="T0" fmla="*/ 31 w 58"/>
                  <a:gd name="T1" fmla="*/ 0 h 56"/>
                  <a:gd name="T2" fmla="*/ 0 w 58"/>
                  <a:gd name="T3" fmla="*/ 26 h 56"/>
                  <a:gd name="T4" fmla="*/ 9 w 58"/>
                  <a:gd name="T5" fmla="*/ 35 h 56"/>
                  <a:gd name="T6" fmla="*/ 30 w 58"/>
                  <a:gd name="T7" fmla="*/ 56 h 56"/>
                  <a:gd name="T8" fmla="*/ 58 w 58"/>
                  <a:gd name="T9" fmla="*/ 28 h 56"/>
                  <a:gd name="T10" fmla="*/ 37 w 58"/>
                  <a:gd name="T11" fmla="*/ 7 h 56"/>
                  <a:gd name="T12" fmla="*/ 31 w 58"/>
                  <a:gd name="T1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56">
                    <a:moveTo>
                      <a:pt x="31" y="0"/>
                    </a:moveTo>
                    <a:lnTo>
                      <a:pt x="0" y="26"/>
                    </a:lnTo>
                    <a:lnTo>
                      <a:pt x="9" y="35"/>
                    </a:lnTo>
                    <a:lnTo>
                      <a:pt x="30" y="56"/>
                    </a:lnTo>
                    <a:lnTo>
                      <a:pt x="58" y="28"/>
                    </a:lnTo>
                    <a:lnTo>
                      <a:pt x="37" y="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48" name="Freeform 96"/>
              <p:cNvSpPr>
                <a:spLocks/>
              </p:cNvSpPr>
              <p:nvPr/>
            </p:nvSpPr>
            <p:spPr bwMode="auto">
              <a:xfrm>
                <a:off x="1623" y="1873"/>
                <a:ext cx="27" cy="29"/>
              </a:xfrm>
              <a:custGeom>
                <a:avLst/>
                <a:gdLst>
                  <a:gd name="T0" fmla="*/ 27 w 56"/>
                  <a:gd name="T1" fmla="*/ 0 h 58"/>
                  <a:gd name="T2" fmla="*/ 0 w 56"/>
                  <a:gd name="T3" fmla="*/ 29 h 58"/>
                  <a:gd name="T4" fmla="*/ 27 w 56"/>
                  <a:gd name="T5" fmla="*/ 55 h 58"/>
                  <a:gd name="T6" fmla="*/ 31 w 56"/>
                  <a:gd name="T7" fmla="*/ 58 h 58"/>
                  <a:gd name="T8" fmla="*/ 56 w 56"/>
                  <a:gd name="T9" fmla="*/ 27 h 58"/>
                  <a:gd name="T10" fmla="*/ 56 w 56"/>
                  <a:gd name="T11" fmla="*/ 26 h 58"/>
                  <a:gd name="T12" fmla="*/ 27 w 56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8">
                    <a:moveTo>
                      <a:pt x="27" y="0"/>
                    </a:moveTo>
                    <a:lnTo>
                      <a:pt x="0" y="29"/>
                    </a:lnTo>
                    <a:lnTo>
                      <a:pt x="27" y="55"/>
                    </a:lnTo>
                    <a:lnTo>
                      <a:pt x="31" y="58"/>
                    </a:lnTo>
                    <a:lnTo>
                      <a:pt x="56" y="27"/>
                    </a:lnTo>
                    <a:lnTo>
                      <a:pt x="56" y="26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49" name="Freeform 97"/>
              <p:cNvSpPr>
                <a:spLocks/>
              </p:cNvSpPr>
              <p:nvPr/>
            </p:nvSpPr>
            <p:spPr bwMode="auto">
              <a:xfrm>
                <a:off x="1653" y="1900"/>
                <a:ext cx="29" cy="28"/>
              </a:xfrm>
              <a:custGeom>
                <a:avLst/>
                <a:gdLst>
                  <a:gd name="T0" fmla="*/ 25 w 57"/>
                  <a:gd name="T1" fmla="*/ 0 h 55"/>
                  <a:gd name="T2" fmla="*/ 0 w 57"/>
                  <a:gd name="T3" fmla="*/ 30 h 55"/>
                  <a:gd name="T4" fmla="*/ 7 w 57"/>
                  <a:gd name="T5" fmla="*/ 36 h 55"/>
                  <a:gd name="T6" fmla="*/ 32 w 57"/>
                  <a:gd name="T7" fmla="*/ 55 h 55"/>
                  <a:gd name="T8" fmla="*/ 57 w 57"/>
                  <a:gd name="T9" fmla="*/ 24 h 55"/>
                  <a:gd name="T10" fmla="*/ 35 w 57"/>
                  <a:gd name="T11" fmla="*/ 8 h 55"/>
                  <a:gd name="T12" fmla="*/ 25 w 57"/>
                  <a:gd name="T1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55">
                    <a:moveTo>
                      <a:pt x="25" y="0"/>
                    </a:moveTo>
                    <a:lnTo>
                      <a:pt x="0" y="30"/>
                    </a:lnTo>
                    <a:lnTo>
                      <a:pt x="7" y="36"/>
                    </a:lnTo>
                    <a:lnTo>
                      <a:pt x="32" y="55"/>
                    </a:lnTo>
                    <a:lnTo>
                      <a:pt x="57" y="24"/>
                    </a:lnTo>
                    <a:lnTo>
                      <a:pt x="35" y="8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50" name="Freeform 98"/>
              <p:cNvSpPr>
                <a:spLocks/>
              </p:cNvSpPr>
              <p:nvPr/>
            </p:nvSpPr>
            <p:spPr bwMode="auto">
              <a:xfrm>
                <a:off x="1686" y="1924"/>
                <a:ext cx="29" cy="28"/>
              </a:xfrm>
              <a:custGeom>
                <a:avLst/>
                <a:gdLst>
                  <a:gd name="T0" fmla="*/ 22 w 56"/>
                  <a:gd name="T1" fmla="*/ 0 h 58"/>
                  <a:gd name="T2" fmla="*/ 0 w 56"/>
                  <a:gd name="T3" fmla="*/ 33 h 58"/>
                  <a:gd name="T4" fmla="*/ 28 w 56"/>
                  <a:gd name="T5" fmla="*/ 54 h 58"/>
                  <a:gd name="T6" fmla="*/ 34 w 56"/>
                  <a:gd name="T7" fmla="*/ 58 h 58"/>
                  <a:gd name="T8" fmla="*/ 33 w 56"/>
                  <a:gd name="T9" fmla="*/ 57 h 58"/>
                  <a:gd name="T10" fmla="*/ 54 w 56"/>
                  <a:gd name="T11" fmla="*/ 23 h 58"/>
                  <a:gd name="T12" fmla="*/ 50 w 56"/>
                  <a:gd name="T13" fmla="*/ 20 h 58"/>
                  <a:gd name="T14" fmla="*/ 42 w 56"/>
                  <a:gd name="T15" fmla="*/ 40 h 58"/>
                  <a:gd name="T16" fmla="*/ 56 w 56"/>
                  <a:gd name="T17" fmla="*/ 25 h 58"/>
                  <a:gd name="T18" fmla="*/ 22 w 56"/>
                  <a:gd name="T1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8">
                    <a:moveTo>
                      <a:pt x="22" y="0"/>
                    </a:moveTo>
                    <a:lnTo>
                      <a:pt x="0" y="33"/>
                    </a:lnTo>
                    <a:lnTo>
                      <a:pt x="28" y="54"/>
                    </a:lnTo>
                    <a:lnTo>
                      <a:pt x="34" y="58"/>
                    </a:lnTo>
                    <a:lnTo>
                      <a:pt x="33" y="57"/>
                    </a:lnTo>
                    <a:lnTo>
                      <a:pt x="54" y="23"/>
                    </a:lnTo>
                    <a:lnTo>
                      <a:pt x="50" y="20"/>
                    </a:lnTo>
                    <a:lnTo>
                      <a:pt x="42" y="40"/>
                    </a:lnTo>
                    <a:lnTo>
                      <a:pt x="56" y="25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51" name="Freeform 99"/>
              <p:cNvSpPr>
                <a:spLocks/>
              </p:cNvSpPr>
              <p:nvPr/>
            </p:nvSpPr>
            <p:spPr bwMode="auto">
              <a:xfrm>
                <a:off x="1720" y="1946"/>
                <a:ext cx="28" cy="27"/>
              </a:xfrm>
              <a:custGeom>
                <a:avLst/>
                <a:gdLst>
                  <a:gd name="T0" fmla="*/ 21 w 54"/>
                  <a:gd name="T1" fmla="*/ 0 h 54"/>
                  <a:gd name="T2" fmla="*/ 0 w 54"/>
                  <a:gd name="T3" fmla="*/ 33 h 54"/>
                  <a:gd name="T4" fmla="*/ 13 w 54"/>
                  <a:gd name="T5" fmla="*/ 42 h 54"/>
                  <a:gd name="T6" fmla="*/ 35 w 54"/>
                  <a:gd name="T7" fmla="*/ 54 h 54"/>
                  <a:gd name="T8" fmla="*/ 54 w 54"/>
                  <a:gd name="T9" fmla="*/ 20 h 54"/>
                  <a:gd name="T10" fmla="*/ 29 w 54"/>
                  <a:gd name="T11" fmla="*/ 5 h 54"/>
                  <a:gd name="T12" fmla="*/ 21 w 54"/>
                  <a:gd name="T13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54">
                    <a:moveTo>
                      <a:pt x="21" y="0"/>
                    </a:moveTo>
                    <a:lnTo>
                      <a:pt x="0" y="33"/>
                    </a:lnTo>
                    <a:lnTo>
                      <a:pt x="13" y="42"/>
                    </a:lnTo>
                    <a:lnTo>
                      <a:pt x="35" y="54"/>
                    </a:lnTo>
                    <a:lnTo>
                      <a:pt x="54" y="20"/>
                    </a:lnTo>
                    <a:lnTo>
                      <a:pt x="29" y="5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52" name="Freeform 100"/>
              <p:cNvSpPr>
                <a:spLocks/>
              </p:cNvSpPr>
              <p:nvPr/>
            </p:nvSpPr>
            <p:spPr bwMode="auto">
              <a:xfrm>
                <a:off x="1756" y="1965"/>
                <a:ext cx="28" cy="27"/>
              </a:xfrm>
              <a:custGeom>
                <a:avLst/>
                <a:gdLst>
                  <a:gd name="T0" fmla="*/ 19 w 55"/>
                  <a:gd name="T1" fmla="*/ 0 h 54"/>
                  <a:gd name="T2" fmla="*/ 0 w 55"/>
                  <a:gd name="T3" fmla="*/ 35 h 54"/>
                  <a:gd name="T4" fmla="*/ 37 w 55"/>
                  <a:gd name="T5" fmla="*/ 54 h 54"/>
                  <a:gd name="T6" fmla="*/ 55 w 55"/>
                  <a:gd name="T7" fmla="*/ 18 h 54"/>
                  <a:gd name="T8" fmla="*/ 19 w 55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4">
                    <a:moveTo>
                      <a:pt x="19" y="0"/>
                    </a:moveTo>
                    <a:lnTo>
                      <a:pt x="0" y="35"/>
                    </a:lnTo>
                    <a:lnTo>
                      <a:pt x="37" y="54"/>
                    </a:lnTo>
                    <a:lnTo>
                      <a:pt x="55" y="18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53" name="Freeform 101"/>
              <p:cNvSpPr>
                <a:spLocks/>
              </p:cNvSpPr>
              <p:nvPr/>
            </p:nvSpPr>
            <p:spPr bwMode="auto">
              <a:xfrm>
                <a:off x="1793" y="1982"/>
                <a:ext cx="27" cy="26"/>
              </a:xfrm>
              <a:custGeom>
                <a:avLst/>
                <a:gdLst>
                  <a:gd name="T0" fmla="*/ 17 w 54"/>
                  <a:gd name="T1" fmla="*/ 0 h 53"/>
                  <a:gd name="T2" fmla="*/ 0 w 54"/>
                  <a:gd name="T3" fmla="*/ 37 h 53"/>
                  <a:gd name="T4" fmla="*/ 16 w 54"/>
                  <a:gd name="T5" fmla="*/ 44 h 53"/>
                  <a:gd name="T6" fmla="*/ 39 w 54"/>
                  <a:gd name="T7" fmla="*/ 53 h 53"/>
                  <a:gd name="T8" fmla="*/ 54 w 54"/>
                  <a:gd name="T9" fmla="*/ 16 h 53"/>
                  <a:gd name="T10" fmla="*/ 32 w 54"/>
                  <a:gd name="T11" fmla="*/ 6 h 53"/>
                  <a:gd name="T12" fmla="*/ 17 w 54"/>
                  <a:gd name="T13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53">
                    <a:moveTo>
                      <a:pt x="17" y="0"/>
                    </a:moveTo>
                    <a:lnTo>
                      <a:pt x="0" y="37"/>
                    </a:lnTo>
                    <a:lnTo>
                      <a:pt x="16" y="44"/>
                    </a:lnTo>
                    <a:lnTo>
                      <a:pt x="39" y="53"/>
                    </a:lnTo>
                    <a:lnTo>
                      <a:pt x="54" y="16"/>
                    </a:lnTo>
                    <a:lnTo>
                      <a:pt x="32" y="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54" name="Freeform 102"/>
              <p:cNvSpPr>
                <a:spLocks/>
              </p:cNvSpPr>
              <p:nvPr/>
            </p:nvSpPr>
            <p:spPr bwMode="auto">
              <a:xfrm>
                <a:off x="1832" y="1997"/>
                <a:ext cx="25" cy="25"/>
              </a:xfrm>
              <a:custGeom>
                <a:avLst/>
                <a:gdLst>
                  <a:gd name="T0" fmla="*/ 13 w 52"/>
                  <a:gd name="T1" fmla="*/ 0 h 49"/>
                  <a:gd name="T2" fmla="*/ 0 w 52"/>
                  <a:gd name="T3" fmla="*/ 37 h 49"/>
                  <a:gd name="T4" fmla="*/ 39 w 52"/>
                  <a:gd name="T5" fmla="*/ 49 h 49"/>
                  <a:gd name="T6" fmla="*/ 52 w 52"/>
                  <a:gd name="T7" fmla="*/ 12 h 49"/>
                  <a:gd name="T8" fmla="*/ 13 w 52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9">
                    <a:moveTo>
                      <a:pt x="13" y="0"/>
                    </a:moveTo>
                    <a:lnTo>
                      <a:pt x="0" y="37"/>
                    </a:lnTo>
                    <a:lnTo>
                      <a:pt x="39" y="49"/>
                    </a:lnTo>
                    <a:lnTo>
                      <a:pt x="52" y="12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55" name="Freeform 103"/>
              <p:cNvSpPr>
                <a:spLocks/>
              </p:cNvSpPr>
              <p:nvPr/>
            </p:nvSpPr>
            <p:spPr bwMode="auto">
              <a:xfrm>
                <a:off x="1871" y="2008"/>
                <a:ext cx="25" cy="24"/>
              </a:xfrm>
              <a:custGeom>
                <a:avLst/>
                <a:gdLst>
                  <a:gd name="T0" fmla="*/ 11 w 50"/>
                  <a:gd name="T1" fmla="*/ 0 h 47"/>
                  <a:gd name="T2" fmla="*/ 0 w 50"/>
                  <a:gd name="T3" fmla="*/ 38 h 47"/>
                  <a:gd name="T4" fmla="*/ 18 w 50"/>
                  <a:gd name="T5" fmla="*/ 43 h 47"/>
                  <a:gd name="T6" fmla="*/ 41 w 50"/>
                  <a:gd name="T7" fmla="*/ 47 h 47"/>
                  <a:gd name="T8" fmla="*/ 50 w 50"/>
                  <a:gd name="T9" fmla="*/ 9 h 47"/>
                  <a:gd name="T10" fmla="*/ 35 w 50"/>
                  <a:gd name="T11" fmla="*/ 6 h 47"/>
                  <a:gd name="T12" fmla="*/ 11 w 50"/>
                  <a:gd name="T1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47">
                    <a:moveTo>
                      <a:pt x="11" y="0"/>
                    </a:moveTo>
                    <a:lnTo>
                      <a:pt x="0" y="38"/>
                    </a:lnTo>
                    <a:lnTo>
                      <a:pt x="18" y="43"/>
                    </a:lnTo>
                    <a:lnTo>
                      <a:pt x="41" y="47"/>
                    </a:lnTo>
                    <a:lnTo>
                      <a:pt x="50" y="9"/>
                    </a:lnTo>
                    <a:lnTo>
                      <a:pt x="35" y="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56" name="Freeform 104"/>
              <p:cNvSpPr>
                <a:spLocks/>
              </p:cNvSpPr>
              <p:nvPr/>
            </p:nvSpPr>
            <p:spPr bwMode="auto">
              <a:xfrm>
                <a:off x="1912" y="2018"/>
                <a:ext cx="23" cy="22"/>
              </a:xfrm>
              <a:custGeom>
                <a:avLst/>
                <a:gdLst>
                  <a:gd name="T0" fmla="*/ 7 w 47"/>
                  <a:gd name="T1" fmla="*/ 0 h 46"/>
                  <a:gd name="T2" fmla="*/ 0 w 47"/>
                  <a:gd name="T3" fmla="*/ 39 h 46"/>
                  <a:gd name="T4" fmla="*/ 40 w 47"/>
                  <a:gd name="T5" fmla="*/ 46 h 46"/>
                  <a:gd name="T6" fmla="*/ 47 w 47"/>
                  <a:gd name="T7" fmla="*/ 6 h 46"/>
                  <a:gd name="T8" fmla="*/ 7 w 47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6">
                    <a:moveTo>
                      <a:pt x="7" y="0"/>
                    </a:moveTo>
                    <a:lnTo>
                      <a:pt x="0" y="39"/>
                    </a:lnTo>
                    <a:lnTo>
                      <a:pt x="40" y="46"/>
                    </a:lnTo>
                    <a:lnTo>
                      <a:pt x="47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57" name="Freeform 105"/>
              <p:cNvSpPr>
                <a:spLocks/>
              </p:cNvSpPr>
              <p:nvPr/>
            </p:nvSpPr>
            <p:spPr bwMode="auto">
              <a:xfrm>
                <a:off x="1952" y="2024"/>
                <a:ext cx="22" cy="22"/>
              </a:xfrm>
              <a:custGeom>
                <a:avLst/>
                <a:gdLst>
                  <a:gd name="T0" fmla="*/ 5 w 44"/>
                  <a:gd name="T1" fmla="*/ 0 h 45"/>
                  <a:gd name="T2" fmla="*/ 0 w 44"/>
                  <a:gd name="T3" fmla="*/ 40 h 45"/>
                  <a:gd name="T4" fmla="*/ 34 w 44"/>
                  <a:gd name="T5" fmla="*/ 44 h 45"/>
                  <a:gd name="T6" fmla="*/ 41 w 44"/>
                  <a:gd name="T7" fmla="*/ 45 h 45"/>
                  <a:gd name="T8" fmla="*/ 44 w 44"/>
                  <a:gd name="T9" fmla="*/ 5 h 45"/>
                  <a:gd name="T10" fmla="*/ 34 w 44"/>
                  <a:gd name="T11" fmla="*/ 3 h 45"/>
                  <a:gd name="T12" fmla="*/ 5 w 44"/>
                  <a:gd name="T13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45">
                    <a:moveTo>
                      <a:pt x="5" y="0"/>
                    </a:moveTo>
                    <a:lnTo>
                      <a:pt x="0" y="40"/>
                    </a:lnTo>
                    <a:lnTo>
                      <a:pt x="34" y="44"/>
                    </a:lnTo>
                    <a:lnTo>
                      <a:pt x="41" y="45"/>
                    </a:lnTo>
                    <a:lnTo>
                      <a:pt x="44" y="5"/>
                    </a:lnTo>
                    <a:lnTo>
                      <a:pt x="34" y="3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58" name="Freeform 106"/>
              <p:cNvSpPr>
                <a:spLocks/>
              </p:cNvSpPr>
              <p:nvPr/>
            </p:nvSpPr>
            <p:spPr bwMode="auto">
              <a:xfrm>
                <a:off x="1993" y="2028"/>
                <a:ext cx="21" cy="20"/>
              </a:xfrm>
              <a:custGeom>
                <a:avLst/>
                <a:gdLst>
                  <a:gd name="T0" fmla="*/ 3 w 43"/>
                  <a:gd name="T1" fmla="*/ 0 h 41"/>
                  <a:gd name="T2" fmla="*/ 0 w 43"/>
                  <a:gd name="T3" fmla="*/ 40 h 41"/>
                  <a:gd name="T4" fmla="*/ 10 w 43"/>
                  <a:gd name="T5" fmla="*/ 41 h 41"/>
                  <a:gd name="T6" fmla="*/ 43 w 43"/>
                  <a:gd name="T7" fmla="*/ 41 h 41"/>
                  <a:gd name="T8" fmla="*/ 43 w 43"/>
                  <a:gd name="T9" fmla="*/ 0 h 41"/>
                  <a:gd name="T10" fmla="*/ 10 w 43"/>
                  <a:gd name="T11" fmla="*/ 0 h 41"/>
                  <a:gd name="T12" fmla="*/ 3 w 43"/>
                  <a:gd name="T13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41">
                    <a:moveTo>
                      <a:pt x="3" y="0"/>
                    </a:moveTo>
                    <a:lnTo>
                      <a:pt x="0" y="40"/>
                    </a:lnTo>
                    <a:lnTo>
                      <a:pt x="10" y="41"/>
                    </a:lnTo>
                    <a:lnTo>
                      <a:pt x="43" y="41"/>
                    </a:lnTo>
                    <a:lnTo>
                      <a:pt x="43" y="0"/>
                    </a:lnTo>
                    <a:lnTo>
                      <a:pt x="1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59" name="Freeform 107"/>
              <p:cNvSpPr>
                <a:spLocks/>
              </p:cNvSpPr>
              <p:nvPr/>
            </p:nvSpPr>
            <p:spPr bwMode="auto">
              <a:xfrm>
                <a:off x="2034" y="2028"/>
                <a:ext cx="20" cy="20"/>
              </a:xfrm>
              <a:custGeom>
                <a:avLst/>
                <a:gdLst>
                  <a:gd name="T0" fmla="*/ 0 w 41"/>
                  <a:gd name="T1" fmla="*/ 1 h 42"/>
                  <a:gd name="T2" fmla="*/ 0 w 41"/>
                  <a:gd name="T3" fmla="*/ 42 h 42"/>
                  <a:gd name="T4" fmla="*/ 41 w 41"/>
                  <a:gd name="T5" fmla="*/ 41 h 42"/>
                  <a:gd name="T6" fmla="*/ 41 w 41"/>
                  <a:gd name="T7" fmla="*/ 0 h 42"/>
                  <a:gd name="T8" fmla="*/ 0 w 41"/>
                  <a:gd name="T9" fmla="*/ 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2">
                    <a:moveTo>
                      <a:pt x="0" y="1"/>
                    </a:moveTo>
                    <a:lnTo>
                      <a:pt x="0" y="42"/>
                    </a:lnTo>
                    <a:lnTo>
                      <a:pt x="41" y="41"/>
                    </a:lnTo>
                    <a:lnTo>
                      <a:pt x="41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60" name="Freeform 108"/>
              <p:cNvSpPr>
                <a:spLocks/>
              </p:cNvSpPr>
              <p:nvPr/>
            </p:nvSpPr>
            <p:spPr bwMode="auto">
              <a:xfrm>
                <a:off x="2074" y="2025"/>
                <a:ext cx="22" cy="21"/>
              </a:xfrm>
              <a:custGeom>
                <a:avLst/>
                <a:gdLst>
                  <a:gd name="T0" fmla="*/ 0 w 45"/>
                  <a:gd name="T1" fmla="*/ 4 h 44"/>
                  <a:gd name="T2" fmla="*/ 3 w 45"/>
                  <a:gd name="T3" fmla="*/ 44 h 44"/>
                  <a:gd name="T4" fmla="*/ 23 w 45"/>
                  <a:gd name="T5" fmla="*/ 42 h 44"/>
                  <a:gd name="T6" fmla="*/ 45 w 45"/>
                  <a:gd name="T7" fmla="*/ 40 h 44"/>
                  <a:gd name="T8" fmla="*/ 40 w 45"/>
                  <a:gd name="T9" fmla="*/ 0 h 44"/>
                  <a:gd name="T10" fmla="*/ 23 w 45"/>
                  <a:gd name="T11" fmla="*/ 1 h 44"/>
                  <a:gd name="T12" fmla="*/ 0 w 45"/>
                  <a:gd name="T13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44">
                    <a:moveTo>
                      <a:pt x="0" y="4"/>
                    </a:moveTo>
                    <a:lnTo>
                      <a:pt x="3" y="44"/>
                    </a:lnTo>
                    <a:lnTo>
                      <a:pt x="23" y="42"/>
                    </a:lnTo>
                    <a:lnTo>
                      <a:pt x="45" y="40"/>
                    </a:lnTo>
                    <a:lnTo>
                      <a:pt x="40" y="0"/>
                    </a:lnTo>
                    <a:lnTo>
                      <a:pt x="23" y="1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61" name="Freeform 109"/>
              <p:cNvSpPr>
                <a:spLocks/>
              </p:cNvSpPr>
              <p:nvPr/>
            </p:nvSpPr>
            <p:spPr bwMode="auto">
              <a:xfrm>
                <a:off x="2113" y="2019"/>
                <a:ext cx="23" cy="23"/>
              </a:xfrm>
              <a:custGeom>
                <a:avLst/>
                <a:gdLst>
                  <a:gd name="T0" fmla="*/ 0 w 47"/>
                  <a:gd name="T1" fmla="*/ 7 h 47"/>
                  <a:gd name="T2" fmla="*/ 7 w 47"/>
                  <a:gd name="T3" fmla="*/ 47 h 47"/>
                  <a:gd name="T4" fmla="*/ 47 w 47"/>
                  <a:gd name="T5" fmla="*/ 39 h 47"/>
                  <a:gd name="T6" fmla="*/ 40 w 47"/>
                  <a:gd name="T7" fmla="*/ 0 h 47"/>
                  <a:gd name="T8" fmla="*/ 0 w 47"/>
                  <a:gd name="T9" fmla="*/ 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7">
                    <a:moveTo>
                      <a:pt x="0" y="7"/>
                    </a:moveTo>
                    <a:lnTo>
                      <a:pt x="7" y="47"/>
                    </a:lnTo>
                    <a:lnTo>
                      <a:pt x="47" y="39"/>
                    </a:lnTo>
                    <a:lnTo>
                      <a:pt x="4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62" name="Freeform 110"/>
              <p:cNvSpPr>
                <a:spLocks/>
              </p:cNvSpPr>
              <p:nvPr/>
            </p:nvSpPr>
            <p:spPr bwMode="auto">
              <a:xfrm>
                <a:off x="2152" y="2010"/>
                <a:ext cx="25" cy="24"/>
              </a:xfrm>
              <a:custGeom>
                <a:avLst/>
                <a:gdLst>
                  <a:gd name="T0" fmla="*/ 0 w 50"/>
                  <a:gd name="T1" fmla="*/ 9 h 47"/>
                  <a:gd name="T2" fmla="*/ 9 w 50"/>
                  <a:gd name="T3" fmla="*/ 47 h 47"/>
                  <a:gd name="T4" fmla="*/ 44 w 50"/>
                  <a:gd name="T5" fmla="*/ 40 h 47"/>
                  <a:gd name="T6" fmla="*/ 50 w 50"/>
                  <a:gd name="T7" fmla="*/ 38 h 47"/>
                  <a:gd name="T8" fmla="*/ 39 w 50"/>
                  <a:gd name="T9" fmla="*/ 0 h 47"/>
                  <a:gd name="T10" fmla="*/ 27 w 50"/>
                  <a:gd name="T11" fmla="*/ 3 h 47"/>
                  <a:gd name="T12" fmla="*/ 0 w 50"/>
                  <a:gd name="T13" fmla="*/ 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47">
                    <a:moveTo>
                      <a:pt x="0" y="9"/>
                    </a:moveTo>
                    <a:lnTo>
                      <a:pt x="9" y="47"/>
                    </a:lnTo>
                    <a:lnTo>
                      <a:pt x="44" y="40"/>
                    </a:lnTo>
                    <a:lnTo>
                      <a:pt x="50" y="38"/>
                    </a:lnTo>
                    <a:lnTo>
                      <a:pt x="39" y="0"/>
                    </a:lnTo>
                    <a:lnTo>
                      <a:pt x="27" y="3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63" name="Freeform 111"/>
              <p:cNvSpPr>
                <a:spLocks/>
              </p:cNvSpPr>
              <p:nvPr/>
            </p:nvSpPr>
            <p:spPr bwMode="auto">
              <a:xfrm>
                <a:off x="2191" y="1999"/>
                <a:ext cx="25" cy="25"/>
              </a:xfrm>
              <a:custGeom>
                <a:avLst/>
                <a:gdLst>
                  <a:gd name="T0" fmla="*/ 0 w 51"/>
                  <a:gd name="T1" fmla="*/ 11 h 49"/>
                  <a:gd name="T2" fmla="*/ 11 w 51"/>
                  <a:gd name="T3" fmla="*/ 49 h 49"/>
                  <a:gd name="T4" fmla="*/ 20 w 51"/>
                  <a:gd name="T5" fmla="*/ 47 h 49"/>
                  <a:gd name="T6" fmla="*/ 51 w 51"/>
                  <a:gd name="T7" fmla="*/ 37 h 49"/>
                  <a:gd name="T8" fmla="*/ 37 w 51"/>
                  <a:gd name="T9" fmla="*/ 0 h 49"/>
                  <a:gd name="T10" fmla="*/ 4 w 51"/>
                  <a:gd name="T11" fmla="*/ 10 h 49"/>
                  <a:gd name="T12" fmla="*/ 0 w 51"/>
                  <a:gd name="T13" fmla="*/ 1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49">
                    <a:moveTo>
                      <a:pt x="0" y="11"/>
                    </a:moveTo>
                    <a:lnTo>
                      <a:pt x="11" y="49"/>
                    </a:lnTo>
                    <a:lnTo>
                      <a:pt x="20" y="47"/>
                    </a:lnTo>
                    <a:lnTo>
                      <a:pt x="51" y="37"/>
                    </a:lnTo>
                    <a:lnTo>
                      <a:pt x="37" y="0"/>
                    </a:lnTo>
                    <a:lnTo>
                      <a:pt x="4" y="1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64" name="Freeform 112"/>
              <p:cNvSpPr>
                <a:spLocks/>
              </p:cNvSpPr>
              <p:nvPr/>
            </p:nvSpPr>
            <p:spPr bwMode="auto">
              <a:xfrm>
                <a:off x="2228" y="1985"/>
                <a:ext cx="27" cy="25"/>
              </a:xfrm>
              <a:custGeom>
                <a:avLst/>
                <a:gdLst>
                  <a:gd name="T0" fmla="*/ 0 w 53"/>
                  <a:gd name="T1" fmla="*/ 15 h 52"/>
                  <a:gd name="T2" fmla="*/ 14 w 53"/>
                  <a:gd name="T3" fmla="*/ 52 h 52"/>
                  <a:gd name="T4" fmla="*/ 50 w 53"/>
                  <a:gd name="T5" fmla="*/ 39 h 52"/>
                  <a:gd name="T6" fmla="*/ 53 w 53"/>
                  <a:gd name="T7" fmla="*/ 37 h 52"/>
                  <a:gd name="T8" fmla="*/ 36 w 53"/>
                  <a:gd name="T9" fmla="*/ 0 h 52"/>
                  <a:gd name="T10" fmla="*/ 33 w 53"/>
                  <a:gd name="T11" fmla="*/ 1 h 52"/>
                  <a:gd name="T12" fmla="*/ 0 w 53"/>
                  <a:gd name="T13" fmla="*/ 1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2">
                    <a:moveTo>
                      <a:pt x="0" y="15"/>
                    </a:moveTo>
                    <a:lnTo>
                      <a:pt x="14" y="52"/>
                    </a:lnTo>
                    <a:lnTo>
                      <a:pt x="50" y="39"/>
                    </a:lnTo>
                    <a:lnTo>
                      <a:pt x="53" y="37"/>
                    </a:lnTo>
                    <a:lnTo>
                      <a:pt x="36" y="0"/>
                    </a:lnTo>
                    <a:lnTo>
                      <a:pt x="33" y="1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65" name="Freeform 113"/>
              <p:cNvSpPr>
                <a:spLocks/>
              </p:cNvSpPr>
              <p:nvPr/>
            </p:nvSpPr>
            <p:spPr bwMode="auto">
              <a:xfrm>
                <a:off x="2265" y="1968"/>
                <a:ext cx="27" cy="27"/>
              </a:xfrm>
              <a:custGeom>
                <a:avLst/>
                <a:gdLst>
                  <a:gd name="T0" fmla="*/ 0 w 53"/>
                  <a:gd name="T1" fmla="*/ 17 h 54"/>
                  <a:gd name="T2" fmla="*/ 16 w 53"/>
                  <a:gd name="T3" fmla="*/ 54 h 54"/>
                  <a:gd name="T4" fmla="*/ 26 w 53"/>
                  <a:gd name="T5" fmla="*/ 50 h 54"/>
                  <a:gd name="T6" fmla="*/ 53 w 53"/>
                  <a:gd name="T7" fmla="*/ 35 h 54"/>
                  <a:gd name="T8" fmla="*/ 35 w 53"/>
                  <a:gd name="T9" fmla="*/ 0 h 54"/>
                  <a:gd name="T10" fmla="*/ 10 w 53"/>
                  <a:gd name="T11" fmla="*/ 12 h 54"/>
                  <a:gd name="T12" fmla="*/ 0 w 53"/>
                  <a:gd name="T13" fmla="*/ 1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4">
                    <a:moveTo>
                      <a:pt x="0" y="17"/>
                    </a:moveTo>
                    <a:lnTo>
                      <a:pt x="16" y="54"/>
                    </a:lnTo>
                    <a:lnTo>
                      <a:pt x="26" y="50"/>
                    </a:lnTo>
                    <a:lnTo>
                      <a:pt x="53" y="35"/>
                    </a:lnTo>
                    <a:lnTo>
                      <a:pt x="35" y="0"/>
                    </a:lnTo>
                    <a:lnTo>
                      <a:pt x="10" y="12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66" name="Freeform 114"/>
              <p:cNvSpPr>
                <a:spLocks/>
              </p:cNvSpPr>
              <p:nvPr/>
            </p:nvSpPr>
            <p:spPr bwMode="auto">
              <a:xfrm>
                <a:off x="2301" y="1948"/>
                <a:ext cx="28" cy="28"/>
              </a:xfrm>
              <a:custGeom>
                <a:avLst/>
                <a:gdLst>
                  <a:gd name="T0" fmla="*/ 0 w 55"/>
                  <a:gd name="T1" fmla="*/ 21 h 55"/>
                  <a:gd name="T2" fmla="*/ 19 w 55"/>
                  <a:gd name="T3" fmla="*/ 55 h 55"/>
                  <a:gd name="T4" fmla="*/ 52 w 55"/>
                  <a:gd name="T5" fmla="*/ 37 h 55"/>
                  <a:gd name="T6" fmla="*/ 55 w 55"/>
                  <a:gd name="T7" fmla="*/ 35 h 55"/>
                  <a:gd name="T8" fmla="*/ 34 w 55"/>
                  <a:gd name="T9" fmla="*/ 2 h 55"/>
                  <a:gd name="T10" fmla="*/ 36 w 55"/>
                  <a:gd name="T11" fmla="*/ 0 h 55"/>
                  <a:gd name="T12" fmla="*/ 0 w 55"/>
                  <a:gd name="T13" fmla="*/ 2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55">
                    <a:moveTo>
                      <a:pt x="0" y="21"/>
                    </a:moveTo>
                    <a:lnTo>
                      <a:pt x="19" y="55"/>
                    </a:lnTo>
                    <a:lnTo>
                      <a:pt x="52" y="37"/>
                    </a:lnTo>
                    <a:lnTo>
                      <a:pt x="55" y="35"/>
                    </a:lnTo>
                    <a:lnTo>
                      <a:pt x="34" y="2"/>
                    </a:lnTo>
                    <a:lnTo>
                      <a:pt x="36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67" name="Freeform 115"/>
              <p:cNvSpPr>
                <a:spLocks/>
              </p:cNvSpPr>
              <p:nvPr/>
            </p:nvSpPr>
            <p:spPr bwMode="auto">
              <a:xfrm>
                <a:off x="2335" y="1928"/>
                <a:ext cx="28" cy="27"/>
              </a:xfrm>
              <a:custGeom>
                <a:avLst/>
                <a:gdLst>
                  <a:gd name="T0" fmla="*/ 0 w 55"/>
                  <a:gd name="T1" fmla="*/ 22 h 56"/>
                  <a:gd name="T2" fmla="*/ 21 w 55"/>
                  <a:gd name="T3" fmla="*/ 56 h 56"/>
                  <a:gd name="T4" fmla="*/ 31 w 55"/>
                  <a:gd name="T5" fmla="*/ 50 h 56"/>
                  <a:gd name="T6" fmla="*/ 37 w 55"/>
                  <a:gd name="T7" fmla="*/ 46 h 56"/>
                  <a:gd name="T8" fmla="*/ 55 w 55"/>
                  <a:gd name="T9" fmla="*/ 33 h 56"/>
                  <a:gd name="T10" fmla="*/ 33 w 55"/>
                  <a:gd name="T11" fmla="*/ 0 h 56"/>
                  <a:gd name="T12" fmla="*/ 9 w 55"/>
                  <a:gd name="T13" fmla="*/ 17 h 56"/>
                  <a:gd name="T14" fmla="*/ 23 w 55"/>
                  <a:gd name="T15" fmla="*/ 32 h 56"/>
                  <a:gd name="T16" fmla="*/ 15 w 55"/>
                  <a:gd name="T17" fmla="*/ 12 h 56"/>
                  <a:gd name="T18" fmla="*/ 0 w 55"/>
                  <a:gd name="T19" fmla="*/ 2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56">
                    <a:moveTo>
                      <a:pt x="0" y="22"/>
                    </a:moveTo>
                    <a:lnTo>
                      <a:pt x="21" y="56"/>
                    </a:lnTo>
                    <a:lnTo>
                      <a:pt x="31" y="50"/>
                    </a:lnTo>
                    <a:lnTo>
                      <a:pt x="37" y="46"/>
                    </a:lnTo>
                    <a:lnTo>
                      <a:pt x="55" y="33"/>
                    </a:lnTo>
                    <a:lnTo>
                      <a:pt x="33" y="0"/>
                    </a:lnTo>
                    <a:lnTo>
                      <a:pt x="9" y="17"/>
                    </a:lnTo>
                    <a:lnTo>
                      <a:pt x="23" y="32"/>
                    </a:lnTo>
                    <a:lnTo>
                      <a:pt x="15" y="1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68" name="Freeform 116"/>
              <p:cNvSpPr>
                <a:spLocks/>
              </p:cNvSpPr>
              <p:nvPr/>
            </p:nvSpPr>
            <p:spPr bwMode="auto">
              <a:xfrm>
                <a:off x="2368" y="1904"/>
                <a:ext cx="28" cy="28"/>
              </a:xfrm>
              <a:custGeom>
                <a:avLst/>
                <a:gdLst>
                  <a:gd name="T0" fmla="*/ 0 w 56"/>
                  <a:gd name="T1" fmla="*/ 24 h 55"/>
                  <a:gd name="T2" fmla="*/ 25 w 56"/>
                  <a:gd name="T3" fmla="*/ 55 h 55"/>
                  <a:gd name="T4" fmla="*/ 56 w 56"/>
                  <a:gd name="T5" fmla="*/ 31 h 55"/>
                  <a:gd name="T6" fmla="*/ 32 w 56"/>
                  <a:gd name="T7" fmla="*/ 0 h 55"/>
                  <a:gd name="T8" fmla="*/ 0 w 56"/>
                  <a:gd name="T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5">
                    <a:moveTo>
                      <a:pt x="0" y="24"/>
                    </a:moveTo>
                    <a:lnTo>
                      <a:pt x="25" y="55"/>
                    </a:lnTo>
                    <a:lnTo>
                      <a:pt x="56" y="31"/>
                    </a:lnTo>
                    <a:lnTo>
                      <a:pt x="3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69" name="Freeform 117"/>
              <p:cNvSpPr>
                <a:spLocks/>
              </p:cNvSpPr>
              <p:nvPr/>
            </p:nvSpPr>
            <p:spPr bwMode="auto">
              <a:xfrm>
                <a:off x="2399" y="1878"/>
                <a:ext cx="28" cy="28"/>
              </a:xfrm>
              <a:custGeom>
                <a:avLst/>
                <a:gdLst>
                  <a:gd name="T0" fmla="*/ 0 w 57"/>
                  <a:gd name="T1" fmla="*/ 27 h 57"/>
                  <a:gd name="T2" fmla="*/ 25 w 57"/>
                  <a:gd name="T3" fmla="*/ 57 h 57"/>
                  <a:gd name="T4" fmla="*/ 40 w 57"/>
                  <a:gd name="T5" fmla="*/ 46 h 57"/>
                  <a:gd name="T6" fmla="*/ 57 w 57"/>
                  <a:gd name="T7" fmla="*/ 30 h 57"/>
                  <a:gd name="T8" fmla="*/ 29 w 57"/>
                  <a:gd name="T9" fmla="*/ 0 h 57"/>
                  <a:gd name="T10" fmla="*/ 11 w 57"/>
                  <a:gd name="T11" fmla="*/ 17 h 57"/>
                  <a:gd name="T12" fmla="*/ 0 w 57"/>
                  <a:gd name="T13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57">
                    <a:moveTo>
                      <a:pt x="0" y="27"/>
                    </a:moveTo>
                    <a:lnTo>
                      <a:pt x="25" y="57"/>
                    </a:lnTo>
                    <a:lnTo>
                      <a:pt x="40" y="46"/>
                    </a:lnTo>
                    <a:lnTo>
                      <a:pt x="57" y="30"/>
                    </a:lnTo>
                    <a:lnTo>
                      <a:pt x="29" y="0"/>
                    </a:lnTo>
                    <a:lnTo>
                      <a:pt x="11" y="1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70" name="Freeform 118"/>
              <p:cNvSpPr>
                <a:spLocks/>
              </p:cNvSpPr>
              <p:nvPr/>
            </p:nvSpPr>
            <p:spPr bwMode="auto">
              <a:xfrm>
                <a:off x="2427" y="1849"/>
                <a:ext cx="29" cy="29"/>
              </a:xfrm>
              <a:custGeom>
                <a:avLst/>
                <a:gdLst>
                  <a:gd name="T0" fmla="*/ 0 w 56"/>
                  <a:gd name="T1" fmla="*/ 29 h 57"/>
                  <a:gd name="T2" fmla="*/ 28 w 56"/>
                  <a:gd name="T3" fmla="*/ 57 h 57"/>
                  <a:gd name="T4" fmla="*/ 56 w 56"/>
                  <a:gd name="T5" fmla="*/ 28 h 57"/>
                  <a:gd name="T6" fmla="*/ 28 w 56"/>
                  <a:gd name="T7" fmla="*/ 0 h 57"/>
                  <a:gd name="T8" fmla="*/ 0 w 56"/>
                  <a:gd name="T9" fmla="*/ 29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7">
                    <a:moveTo>
                      <a:pt x="0" y="29"/>
                    </a:moveTo>
                    <a:lnTo>
                      <a:pt x="28" y="57"/>
                    </a:lnTo>
                    <a:lnTo>
                      <a:pt x="56" y="28"/>
                    </a:lnTo>
                    <a:lnTo>
                      <a:pt x="28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71" name="Freeform 119"/>
              <p:cNvSpPr>
                <a:spLocks/>
              </p:cNvSpPr>
              <p:nvPr/>
            </p:nvSpPr>
            <p:spPr bwMode="auto">
              <a:xfrm>
                <a:off x="2455" y="1820"/>
                <a:ext cx="28" cy="28"/>
              </a:xfrm>
              <a:custGeom>
                <a:avLst/>
                <a:gdLst>
                  <a:gd name="T0" fmla="*/ 0 w 57"/>
                  <a:gd name="T1" fmla="*/ 30 h 57"/>
                  <a:gd name="T2" fmla="*/ 30 w 57"/>
                  <a:gd name="T3" fmla="*/ 57 h 57"/>
                  <a:gd name="T4" fmla="*/ 41 w 57"/>
                  <a:gd name="T5" fmla="*/ 46 h 57"/>
                  <a:gd name="T6" fmla="*/ 57 w 57"/>
                  <a:gd name="T7" fmla="*/ 25 h 57"/>
                  <a:gd name="T8" fmla="*/ 26 w 57"/>
                  <a:gd name="T9" fmla="*/ 0 h 57"/>
                  <a:gd name="T10" fmla="*/ 13 w 57"/>
                  <a:gd name="T11" fmla="*/ 17 h 57"/>
                  <a:gd name="T12" fmla="*/ 0 w 57"/>
                  <a:gd name="T13" fmla="*/ 3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57">
                    <a:moveTo>
                      <a:pt x="0" y="30"/>
                    </a:moveTo>
                    <a:lnTo>
                      <a:pt x="30" y="57"/>
                    </a:lnTo>
                    <a:lnTo>
                      <a:pt x="41" y="46"/>
                    </a:lnTo>
                    <a:lnTo>
                      <a:pt x="57" y="25"/>
                    </a:lnTo>
                    <a:lnTo>
                      <a:pt x="26" y="0"/>
                    </a:lnTo>
                    <a:lnTo>
                      <a:pt x="13" y="17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72" name="Freeform 120"/>
              <p:cNvSpPr>
                <a:spLocks/>
              </p:cNvSpPr>
              <p:nvPr/>
            </p:nvSpPr>
            <p:spPr bwMode="auto">
              <a:xfrm>
                <a:off x="2480" y="1788"/>
                <a:ext cx="28" cy="28"/>
              </a:xfrm>
              <a:custGeom>
                <a:avLst/>
                <a:gdLst>
                  <a:gd name="T0" fmla="*/ 0 w 57"/>
                  <a:gd name="T1" fmla="*/ 34 h 57"/>
                  <a:gd name="T2" fmla="*/ 32 w 57"/>
                  <a:gd name="T3" fmla="*/ 57 h 57"/>
                  <a:gd name="T4" fmla="*/ 57 w 57"/>
                  <a:gd name="T5" fmla="*/ 24 h 57"/>
                  <a:gd name="T6" fmla="*/ 24 w 57"/>
                  <a:gd name="T7" fmla="*/ 0 h 57"/>
                  <a:gd name="T8" fmla="*/ 0 w 57"/>
                  <a:gd name="T9" fmla="*/ 3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0" y="34"/>
                    </a:moveTo>
                    <a:lnTo>
                      <a:pt x="32" y="57"/>
                    </a:lnTo>
                    <a:lnTo>
                      <a:pt x="57" y="24"/>
                    </a:lnTo>
                    <a:lnTo>
                      <a:pt x="24" y="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73" name="Freeform 121"/>
              <p:cNvSpPr>
                <a:spLocks/>
              </p:cNvSpPr>
              <p:nvPr/>
            </p:nvSpPr>
            <p:spPr bwMode="auto">
              <a:xfrm>
                <a:off x="2502" y="1754"/>
                <a:ext cx="28" cy="28"/>
              </a:xfrm>
              <a:custGeom>
                <a:avLst/>
                <a:gdLst>
                  <a:gd name="T0" fmla="*/ 0 w 55"/>
                  <a:gd name="T1" fmla="*/ 34 h 55"/>
                  <a:gd name="T2" fmla="*/ 33 w 55"/>
                  <a:gd name="T3" fmla="*/ 55 h 55"/>
                  <a:gd name="T4" fmla="*/ 44 w 55"/>
                  <a:gd name="T5" fmla="*/ 39 h 55"/>
                  <a:gd name="T6" fmla="*/ 55 w 55"/>
                  <a:gd name="T7" fmla="*/ 20 h 55"/>
                  <a:gd name="T8" fmla="*/ 21 w 55"/>
                  <a:gd name="T9" fmla="*/ 0 h 55"/>
                  <a:gd name="T10" fmla="*/ 7 w 55"/>
                  <a:gd name="T11" fmla="*/ 23 h 55"/>
                  <a:gd name="T12" fmla="*/ 0 w 55"/>
                  <a:gd name="T13" fmla="*/ 3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55">
                    <a:moveTo>
                      <a:pt x="0" y="34"/>
                    </a:moveTo>
                    <a:lnTo>
                      <a:pt x="33" y="55"/>
                    </a:lnTo>
                    <a:lnTo>
                      <a:pt x="44" y="39"/>
                    </a:lnTo>
                    <a:lnTo>
                      <a:pt x="55" y="20"/>
                    </a:lnTo>
                    <a:lnTo>
                      <a:pt x="21" y="0"/>
                    </a:lnTo>
                    <a:lnTo>
                      <a:pt x="7" y="23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74" name="Freeform 122"/>
              <p:cNvSpPr>
                <a:spLocks/>
              </p:cNvSpPr>
              <p:nvPr/>
            </p:nvSpPr>
            <p:spPr bwMode="auto">
              <a:xfrm>
                <a:off x="2523" y="1720"/>
                <a:ext cx="27" cy="27"/>
              </a:xfrm>
              <a:custGeom>
                <a:avLst/>
                <a:gdLst>
                  <a:gd name="T0" fmla="*/ 0 w 55"/>
                  <a:gd name="T1" fmla="*/ 36 h 55"/>
                  <a:gd name="T2" fmla="*/ 36 w 55"/>
                  <a:gd name="T3" fmla="*/ 55 h 55"/>
                  <a:gd name="T4" fmla="*/ 55 w 55"/>
                  <a:gd name="T5" fmla="*/ 18 h 55"/>
                  <a:gd name="T6" fmla="*/ 19 w 55"/>
                  <a:gd name="T7" fmla="*/ 0 h 55"/>
                  <a:gd name="T8" fmla="*/ 0 w 55"/>
                  <a:gd name="T9" fmla="*/ 3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5">
                    <a:moveTo>
                      <a:pt x="0" y="36"/>
                    </a:moveTo>
                    <a:lnTo>
                      <a:pt x="36" y="55"/>
                    </a:lnTo>
                    <a:lnTo>
                      <a:pt x="55" y="18"/>
                    </a:lnTo>
                    <a:lnTo>
                      <a:pt x="19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75" name="Freeform 123"/>
              <p:cNvSpPr>
                <a:spLocks/>
              </p:cNvSpPr>
              <p:nvPr/>
            </p:nvSpPr>
            <p:spPr bwMode="auto">
              <a:xfrm>
                <a:off x="2540" y="1684"/>
                <a:ext cx="27" cy="26"/>
              </a:xfrm>
              <a:custGeom>
                <a:avLst/>
                <a:gdLst>
                  <a:gd name="T0" fmla="*/ 0 w 52"/>
                  <a:gd name="T1" fmla="*/ 36 h 53"/>
                  <a:gd name="T2" fmla="*/ 36 w 52"/>
                  <a:gd name="T3" fmla="*/ 53 h 53"/>
                  <a:gd name="T4" fmla="*/ 44 w 52"/>
                  <a:gd name="T5" fmla="*/ 37 h 53"/>
                  <a:gd name="T6" fmla="*/ 52 w 52"/>
                  <a:gd name="T7" fmla="*/ 16 h 53"/>
                  <a:gd name="T8" fmla="*/ 15 w 52"/>
                  <a:gd name="T9" fmla="*/ 0 h 53"/>
                  <a:gd name="T10" fmla="*/ 7 w 52"/>
                  <a:gd name="T11" fmla="*/ 21 h 53"/>
                  <a:gd name="T12" fmla="*/ 0 w 52"/>
                  <a:gd name="T13" fmla="*/ 3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53">
                    <a:moveTo>
                      <a:pt x="0" y="36"/>
                    </a:moveTo>
                    <a:lnTo>
                      <a:pt x="36" y="53"/>
                    </a:lnTo>
                    <a:lnTo>
                      <a:pt x="44" y="37"/>
                    </a:lnTo>
                    <a:lnTo>
                      <a:pt x="52" y="16"/>
                    </a:lnTo>
                    <a:lnTo>
                      <a:pt x="15" y="0"/>
                    </a:lnTo>
                    <a:lnTo>
                      <a:pt x="7" y="21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76" name="Freeform 124"/>
              <p:cNvSpPr>
                <a:spLocks/>
              </p:cNvSpPr>
              <p:nvPr/>
            </p:nvSpPr>
            <p:spPr bwMode="auto">
              <a:xfrm>
                <a:off x="2555" y="1646"/>
                <a:ext cx="26" cy="26"/>
              </a:xfrm>
              <a:custGeom>
                <a:avLst/>
                <a:gdLst>
                  <a:gd name="T0" fmla="*/ 0 w 51"/>
                  <a:gd name="T1" fmla="*/ 37 h 50"/>
                  <a:gd name="T2" fmla="*/ 37 w 51"/>
                  <a:gd name="T3" fmla="*/ 50 h 50"/>
                  <a:gd name="T4" fmla="*/ 51 w 51"/>
                  <a:gd name="T5" fmla="*/ 13 h 50"/>
                  <a:gd name="T6" fmla="*/ 13 w 51"/>
                  <a:gd name="T7" fmla="*/ 0 h 50"/>
                  <a:gd name="T8" fmla="*/ 0 w 51"/>
                  <a:gd name="T9" fmla="*/ 3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50">
                    <a:moveTo>
                      <a:pt x="0" y="37"/>
                    </a:moveTo>
                    <a:lnTo>
                      <a:pt x="37" y="50"/>
                    </a:lnTo>
                    <a:lnTo>
                      <a:pt x="51" y="13"/>
                    </a:lnTo>
                    <a:lnTo>
                      <a:pt x="13" y="0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77" name="Freeform 125"/>
              <p:cNvSpPr>
                <a:spLocks/>
              </p:cNvSpPr>
              <p:nvPr/>
            </p:nvSpPr>
            <p:spPr bwMode="auto">
              <a:xfrm>
                <a:off x="2568" y="1608"/>
                <a:ext cx="24" cy="25"/>
              </a:xfrm>
              <a:custGeom>
                <a:avLst/>
                <a:gdLst>
                  <a:gd name="T0" fmla="*/ 0 w 49"/>
                  <a:gd name="T1" fmla="*/ 37 h 48"/>
                  <a:gd name="T2" fmla="*/ 39 w 49"/>
                  <a:gd name="T3" fmla="*/ 48 h 48"/>
                  <a:gd name="T4" fmla="*/ 44 w 49"/>
                  <a:gd name="T5" fmla="*/ 31 h 48"/>
                  <a:gd name="T6" fmla="*/ 49 w 49"/>
                  <a:gd name="T7" fmla="*/ 9 h 48"/>
                  <a:gd name="T8" fmla="*/ 10 w 49"/>
                  <a:gd name="T9" fmla="*/ 0 h 48"/>
                  <a:gd name="T10" fmla="*/ 6 w 49"/>
                  <a:gd name="T11" fmla="*/ 15 h 48"/>
                  <a:gd name="T12" fmla="*/ 0 w 49"/>
                  <a:gd name="T13" fmla="*/ 3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48">
                    <a:moveTo>
                      <a:pt x="0" y="37"/>
                    </a:moveTo>
                    <a:lnTo>
                      <a:pt x="39" y="48"/>
                    </a:lnTo>
                    <a:lnTo>
                      <a:pt x="44" y="31"/>
                    </a:lnTo>
                    <a:lnTo>
                      <a:pt x="49" y="9"/>
                    </a:lnTo>
                    <a:lnTo>
                      <a:pt x="10" y="0"/>
                    </a:lnTo>
                    <a:lnTo>
                      <a:pt x="6" y="15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78" name="Freeform 126"/>
              <p:cNvSpPr>
                <a:spLocks/>
              </p:cNvSpPr>
              <p:nvPr/>
            </p:nvSpPr>
            <p:spPr bwMode="auto">
              <a:xfrm>
                <a:off x="2577" y="1569"/>
                <a:ext cx="24" cy="24"/>
              </a:xfrm>
              <a:custGeom>
                <a:avLst/>
                <a:gdLst>
                  <a:gd name="T0" fmla="*/ 0 w 48"/>
                  <a:gd name="T1" fmla="*/ 40 h 48"/>
                  <a:gd name="T2" fmla="*/ 40 w 48"/>
                  <a:gd name="T3" fmla="*/ 48 h 48"/>
                  <a:gd name="T4" fmla="*/ 48 w 48"/>
                  <a:gd name="T5" fmla="*/ 7 h 48"/>
                  <a:gd name="T6" fmla="*/ 9 w 48"/>
                  <a:gd name="T7" fmla="*/ 0 h 48"/>
                  <a:gd name="T8" fmla="*/ 0 w 48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8">
                    <a:moveTo>
                      <a:pt x="0" y="40"/>
                    </a:moveTo>
                    <a:lnTo>
                      <a:pt x="40" y="48"/>
                    </a:lnTo>
                    <a:lnTo>
                      <a:pt x="48" y="7"/>
                    </a:lnTo>
                    <a:lnTo>
                      <a:pt x="9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79" name="Freeform 127"/>
              <p:cNvSpPr>
                <a:spLocks/>
              </p:cNvSpPr>
              <p:nvPr/>
            </p:nvSpPr>
            <p:spPr bwMode="auto">
              <a:xfrm>
                <a:off x="2583" y="1530"/>
                <a:ext cx="23" cy="22"/>
              </a:xfrm>
              <a:custGeom>
                <a:avLst/>
                <a:gdLst>
                  <a:gd name="T0" fmla="*/ 0 w 44"/>
                  <a:gd name="T1" fmla="*/ 40 h 45"/>
                  <a:gd name="T2" fmla="*/ 39 w 44"/>
                  <a:gd name="T3" fmla="*/ 45 h 45"/>
                  <a:gd name="T4" fmla="*/ 43 w 44"/>
                  <a:gd name="T5" fmla="*/ 15 h 45"/>
                  <a:gd name="T6" fmla="*/ 44 w 44"/>
                  <a:gd name="T7" fmla="*/ 3 h 45"/>
                  <a:gd name="T8" fmla="*/ 5 w 44"/>
                  <a:gd name="T9" fmla="*/ 0 h 45"/>
                  <a:gd name="T10" fmla="*/ 3 w 44"/>
                  <a:gd name="T11" fmla="*/ 15 h 45"/>
                  <a:gd name="T12" fmla="*/ 0 w 44"/>
                  <a:gd name="T13" fmla="*/ 4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45">
                    <a:moveTo>
                      <a:pt x="0" y="40"/>
                    </a:moveTo>
                    <a:lnTo>
                      <a:pt x="39" y="45"/>
                    </a:lnTo>
                    <a:lnTo>
                      <a:pt x="43" y="15"/>
                    </a:lnTo>
                    <a:lnTo>
                      <a:pt x="44" y="3"/>
                    </a:lnTo>
                    <a:lnTo>
                      <a:pt x="5" y="0"/>
                    </a:lnTo>
                    <a:lnTo>
                      <a:pt x="3" y="15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80" name="Freeform 128"/>
              <p:cNvSpPr>
                <a:spLocks/>
              </p:cNvSpPr>
              <p:nvPr/>
            </p:nvSpPr>
            <p:spPr bwMode="auto">
              <a:xfrm>
                <a:off x="2587" y="1491"/>
                <a:ext cx="21" cy="20"/>
              </a:xfrm>
              <a:custGeom>
                <a:avLst/>
                <a:gdLst>
                  <a:gd name="T0" fmla="*/ 0 w 41"/>
                  <a:gd name="T1" fmla="*/ 38 h 41"/>
                  <a:gd name="T2" fmla="*/ 39 w 41"/>
                  <a:gd name="T3" fmla="*/ 41 h 41"/>
                  <a:gd name="T4" fmla="*/ 40 w 41"/>
                  <a:gd name="T5" fmla="*/ 37 h 41"/>
                  <a:gd name="T6" fmla="*/ 41 w 41"/>
                  <a:gd name="T7" fmla="*/ 0 h 41"/>
                  <a:gd name="T8" fmla="*/ 1 w 41"/>
                  <a:gd name="T9" fmla="*/ 0 h 41"/>
                  <a:gd name="T10" fmla="*/ 0 w 41"/>
                  <a:gd name="T11" fmla="*/ 37 h 41"/>
                  <a:gd name="T12" fmla="*/ 0 w 41"/>
                  <a:gd name="T13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41">
                    <a:moveTo>
                      <a:pt x="0" y="38"/>
                    </a:moveTo>
                    <a:lnTo>
                      <a:pt x="39" y="41"/>
                    </a:lnTo>
                    <a:lnTo>
                      <a:pt x="40" y="37"/>
                    </a:lnTo>
                    <a:lnTo>
                      <a:pt x="41" y="0"/>
                    </a:lnTo>
                    <a:lnTo>
                      <a:pt x="1" y="0"/>
                    </a:lnTo>
                    <a:lnTo>
                      <a:pt x="0" y="37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81" name="Freeform 129"/>
              <p:cNvSpPr>
                <a:spLocks/>
              </p:cNvSpPr>
              <p:nvPr/>
            </p:nvSpPr>
            <p:spPr bwMode="auto">
              <a:xfrm>
                <a:off x="2587" y="1449"/>
                <a:ext cx="21" cy="22"/>
              </a:xfrm>
              <a:custGeom>
                <a:avLst/>
                <a:gdLst>
                  <a:gd name="T0" fmla="*/ 1 w 41"/>
                  <a:gd name="T1" fmla="*/ 42 h 42"/>
                  <a:gd name="T2" fmla="*/ 41 w 41"/>
                  <a:gd name="T3" fmla="*/ 42 h 42"/>
                  <a:gd name="T4" fmla="*/ 40 w 41"/>
                  <a:gd name="T5" fmla="*/ 5 h 42"/>
                  <a:gd name="T6" fmla="*/ 39 w 41"/>
                  <a:gd name="T7" fmla="*/ 0 h 42"/>
                  <a:gd name="T8" fmla="*/ 0 w 41"/>
                  <a:gd name="T9" fmla="*/ 3 h 42"/>
                  <a:gd name="T10" fmla="*/ 0 w 41"/>
                  <a:gd name="T11" fmla="*/ 5 h 42"/>
                  <a:gd name="T12" fmla="*/ 1 w 41"/>
                  <a:gd name="T1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42">
                    <a:moveTo>
                      <a:pt x="1" y="42"/>
                    </a:moveTo>
                    <a:lnTo>
                      <a:pt x="41" y="42"/>
                    </a:lnTo>
                    <a:lnTo>
                      <a:pt x="40" y="5"/>
                    </a:lnTo>
                    <a:lnTo>
                      <a:pt x="39" y="0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1" y="4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82" name="Freeform 130"/>
              <p:cNvSpPr>
                <a:spLocks/>
              </p:cNvSpPr>
              <p:nvPr/>
            </p:nvSpPr>
            <p:spPr bwMode="auto">
              <a:xfrm>
                <a:off x="2583" y="1409"/>
                <a:ext cx="23" cy="22"/>
              </a:xfrm>
              <a:custGeom>
                <a:avLst/>
                <a:gdLst>
                  <a:gd name="T0" fmla="*/ 5 w 44"/>
                  <a:gd name="T1" fmla="*/ 43 h 43"/>
                  <a:gd name="T2" fmla="*/ 44 w 44"/>
                  <a:gd name="T3" fmla="*/ 40 h 43"/>
                  <a:gd name="T4" fmla="*/ 43 w 44"/>
                  <a:gd name="T5" fmla="*/ 29 h 43"/>
                  <a:gd name="T6" fmla="*/ 39 w 44"/>
                  <a:gd name="T7" fmla="*/ 0 h 43"/>
                  <a:gd name="T8" fmla="*/ 0 w 44"/>
                  <a:gd name="T9" fmla="*/ 5 h 43"/>
                  <a:gd name="T10" fmla="*/ 3 w 44"/>
                  <a:gd name="T11" fmla="*/ 29 h 43"/>
                  <a:gd name="T12" fmla="*/ 5 w 44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43">
                    <a:moveTo>
                      <a:pt x="5" y="43"/>
                    </a:moveTo>
                    <a:lnTo>
                      <a:pt x="44" y="40"/>
                    </a:lnTo>
                    <a:lnTo>
                      <a:pt x="43" y="29"/>
                    </a:lnTo>
                    <a:lnTo>
                      <a:pt x="39" y="0"/>
                    </a:lnTo>
                    <a:lnTo>
                      <a:pt x="0" y="5"/>
                    </a:lnTo>
                    <a:lnTo>
                      <a:pt x="3" y="29"/>
                    </a:lnTo>
                    <a:lnTo>
                      <a:pt x="5" y="4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83" name="Freeform 131"/>
              <p:cNvSpPr>
                <a:spLocks/>
              </p:cNvSpPr>
              <p:nvPr/>
            </p:nvSpPr>
            <p:spPr bwMode="auto">
              <a:xfrm>
                <a:off x="2577" y="1369"/>
                <a:ext cx="24" cy="23"/>
              </a:xfrm>
              <a:custGeom>
                <a:avLst/>
                <a:gdLst>
                  <a:gd name="T0" fmla="*/ 9 w 48"/>
                  <a:gd name="T1" fmla="*/ 47 h 47"/>
                  <a:gd name="T2" fmla="*/ 48 w 48"/>
                  <a:gd name="T3" fmla="*/ 39 h 47"/>
                  <a:gd name="T4" fmla="*/ 40 w 48"/>
                  <a:gd name="T5" fmla="*/ 0 h 47"/>
                  <a:gd name="T6" fmla="*/ 0 w 48"/>
                  <a:gd name="T7" fmla="*/ 7 h 47"/>
                  <a:gd name="T8" fmla="*/ 9 w 48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7">
                    <a:moveTo>
                      <a:pt x="9" y="47"/>
                    </a:moveTo>
                    <a:lnTo>
                      <a:pt x="48" y="39"/>
                    </a:lnTo>
                    <a:lnTo>
                      <a:pt x="40" y="0"/>
                    </a:lnTo>
                    <a:lnTo>
                      <a:pt x="0" y="7"/>
                    </a:lnTo>
                    <a:lnTo>
                      <a:pt x="9" y="4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84" name="Freeform 132"/>
              <p:cNvSpPr>
                <a:spLocks/>
              </p:cNvSpPr>
              <p:nvPr/>
            </p:nvSpPr>
            <p:spPr bwMode="auto">
              <a:xfrm>
                <a:off x="2568" y="1328"/>
                <a:ext cx="24" cy="25"/>
              </a:xfrm>
              <a:custGeom>
                <a:avLst/>
                <a:gdLst>
                  <a:gd name="T0" fmla="*/ 10 w 49"/>
                  <a:gd name="T1" fmla="*/ 50 h 50"/>
                  <a:gd name="T2" fmla="*/ 49 w 49"/>
                  <a:gd name="T3" fmla="*/ 41 h 50"/>
                  <a:gd name="T4" fmla="*/ 44 w 49"/>
                  <a:gd name="T5" fmla="*/ 18 h 50"/>
                  <a:gd name="T6" fmla="*/ 39 w 49"/>
                  <a:gd name="T7" fmla="*/ 0 h 50"/>
                  <a:gd name="T8" fmla="*/ 0 w 49"/>
                  <a:gd name="T9" fmla="*/ 11 h 50"/>
                  <a:gd name="T10" fmla="*/ 6 w 49"/>
                  <a:gd name="T11" fmla="*/ 35 h 50"/>
                  <a:gd name="T12" fmla="*/ 10 w 49"/>
                  <a:gd name="T13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50">
                    <a:moveTo>
                      <a:pt x="10" y="50"/>
                    </a:moveTo>
                    <a:lnTo>
                      <a:pt x="49" y="41"/>
                    </a:lnTo>
                    <a:lnTo>
                      <a:pt x="44" y="18"/>
                    </a:lnTo>
                    <a:lnTo>
                      <a:pt x="39" y="0"/>
                    </a:lnTo>
                    <a:lnTo>
                      <a:pt x="0" y="11"/>
                    </a:lnTo>
                    <a:lnTo>
                      <a:pt x="6" y="35"/>
                    </a:lnTo>
                    <a:lnTo>
                      <a:pt x="10" y="5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85" name="Freeform 133"/>
              <p:cNvSpPr>
                <a:spLocks/>
              </p:cNvSpPr>
              <p:nvPr/>
            </p:nvSpPr>
            <p:spPr bwMode="auto">
              <a:xfrm>
                <a:off x="2555" y="1289"/>
                <a:ext cx="26" cy="26"/>
              </a:xfrm>
              <a:custGeom>
                <a:avLst/>
                <a:gdLst>
                  <a:gd name="T0" fmla="*/ 13 w 51"/>
                  <a:gd name="T1" fmla="*/ 52 h 52"/>
                  <a:gd name="T2" fmla="*/ 51 w 51"/>
                  <a:gd name="T3" fmla="*/ 39 h 52"/>
                  <a:gd name="T4" fmla="*/ 37 w 51"/>
                  <a:gd name="T5" fmla="*/ 0 h 52"/>
                  <a:gd name="T6" fmla="*/ 0 w 51"/>
                  <a:gd name="T7" fmla="*/ 14 h 52"/>
                  <a:gd name="T8" fmla="*/ 13 w 51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52">
                    <a:moveTo>
                      <a:pt x="13" y="52"/>
                    </a:moveTo>
                    <a:lnTo>
                      <a:pt x="51" y="39"/>
                    </a:lnTo>
                    <a:lnTo>
                      <a:pt x="37" y="0"/>
                    </a:lnTo>
                    <a:lnTo>
                      <a:pt x="0" y="14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86" name="Freeform 134"/>
              <p:cNvSpPr>
                <a:spLocks/>
              </p:cNvSpPr>
              <p:nvPr/>
            </p:nvSpPr>
            <p:spPr bwMode="auto">
              <a:xfrm>
                <a:off x="2540" y="1251"/>
                <a:ext cx="27" cy="27"/>
              </a:xfrm>
              <a:custGeom>
                <a:avLst/>
                <a:gdLst>
                  <a:gd name="T0" fmla="*/ 15 w 52"/>
                  <a:gd name="T1" fmla="*/ 53 h 53"/>
                  <a:gd name="T2" fmla="*/ 52 w 52"/>
                  <a:gd name="T3" fmla="*/ 38 h 53"/>
                  <a:gd name="T4" fmla="*/ 44 w 52"/>
                  <a:gd name="T5" fmla="*/ 17 h 53"/>
                  <a:gd name="T6" fmla="*/ 36 w 52"/>
                  <a:gd name="T7" fmla="*/ 0 h 53"/>
                  <a:gd name="T8" fmla="*/ 0 w 52"/>
                  <a:gd name="T9" fmla="*/ 17 h 53"/>
                  <a:gd name="T10" fmla="*/ 7 w 52"/>
                  <a:gd name="T11" fmla="*/ 33 h 53"/>
                  <a:gd name="T12" fmla="*/ 15 w 52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53">
                    <a:moveTo>
                      <a:pt x="15" y="53"/>
                    </a:moveTo>
                    <a:lnTo>
                      <a:pt x="52" y="38"/>
                    </a:lnTo>
                    <a:lnTo>
                      <a:pt x="44" y="17"/>
                    </a:lnTo>
                    <a:lnTo>
                      <a:pt x="36" y="0"/>
                    </a:lnTo>
                    <a:lnTo>
                      <a:pt x="0" y="17"/>
                    </a:lnTo>
                    <a:lnTo>
                      <a:pt x="7" y="33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87" name="Freeform 135"/>
              <p:cNvSpPr>
                <a:spLocks/>
              </p:cNvSpPr>
              <p:nvPr/>
            </p:nvSpPr>
            <p:spPr bwMode="auto">
              <a:xfrm>
                <a:off x="2523" y="1214"/>
                <a:ext cx="26" cy="27"/>
              </a:xfrm>
              <a:custGeom>
                <a:avLst/>
                <a:gdLst>
                  <a:gd name="T0" fmla="*/ 18 w 54"/>
                  <a:gd name="T1" fmla="*/ 54 h 54"/>
                  <a:gd name="T2" fmla="*/ 54 w 54"/>
                  <a:gd name="T3" fmla="*/ 35 h 54"/>
                  <a:gd name="T4" fmla="*/ 36 w 54"/>
                  <a:gd name="T5" fmla="*/ 0 h 54"/>
                  <a:gd name="T6" fmla="*/ 0 w 54"/>
                  <a:gd name="T7" fmla="*/ 18 h 54"/>
                  <a:gd name="T8" fmla="*/ 18 w 54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4">
                    <a:moveTo>
                      <a:pt x="18" y="54"/>
                    </a:moveTo>
                    <a:lnTo>
                      <a:pt x="54" y="35"/>
                    </a:lnTo>
                    <a:lnTo>
                      <a:pt x="36" y="0"/>
                    </a:lnTo>
                    <a:lnTo>
                      <a:pt x="0" y="18"/>
                    </a:lnTo>
                    <a:lnTo>
                      <a:pt x="18" y="5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88" name="Freeform 136"/>
              <p:cNvSpPr>
                <a:spLocks/>
              </p:cNvSpPr>
              <p:nvPr/>
            </p:nvSpPr>
            <p:spPr bwMode="auto">
              <a:xfrm>
                <a:off x="2502" y="1179"/>
                <a:ext cx="28" cy="27"/>
              </a:xfrm>
              <a:custGeom>
                <a:avLst/>
                <a:gdLst>
                  <a:gd name="T0" fmla="*/ 20 w 54"/>
                  <a:gd name="T1" fmla="*/ 55 h 55"/>
                  <a:gd name="T2" fmla="*/ 54 w 54"/>
                  <a:gd name="T3" fmla="*/ 35 h 55"/>
                  <a:gd name="T4" fmla="*/ 44 w 54"/>
                  <a:gd name="T5" fmla="*/ 17 h 55"/>
                  <a:gd name="T6" fmla="*/ 33 w 54"/>
                  <a:gd name="T7" fmla="*/ 0 h 55"/>
                  <a:gd name="T8" fmla="*/ 0 w 54"/>
                  <a:gd name="T9" fmla="*/ 21 h 55"/>
                  <a:gd name="T10" fmla="*/ 7 w 54"/>
                  <a:gd name="T11" fmla="*/ 34 h 55"/>
                  <a:gd name="T12" fmla="*/ 20 w 54"/>
                  <a:gd name="T13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55">
                    <a:moveTo>
                      <a:pt x="20" y="55"/>
                    </a:moveTo>
                    <a:lnTo>
                      <a:pt x="54" y="35"/>
                    </a:lnTo>
                    <a:lnTo>
                      <a:pt x="44" y="17"/>
                    </a:lnTo>
                    <a:lnTo>
                      <a:pt x="33" y="0"/>
                    </a:lnTo>
                    <a:lnTo>
                      <a:pt x="0" y="21"/>
                    </a:lnTo>
                    <a:lnTo>
                      <a:pt x="7" y="34"/>
                    </a:lnTo>
                    <a:lnTo>
                      <a:pt x="20" y="55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89" name="Freeform 137"/>
              <p:cNvSpPr>
                <a:spLocks/>
              </p:cNvSpPr>
              <p:nvPr/>
            </p:nvSpPr>
            <p:spPr bwMode="auto">
              <a:xfrm>
                <a:off x="2480" y="1145"/>
                <a:ext cx="27" cy="28"/>
              </a:xfrm>
              <a:custGeom>
                <a:avLst/>
                <a:gdLst>
                  <a:gd name="T0" fmla="*/ 23 w 56"/>
                  <a:gd name="T1" fmla="*/ 55 h 55"/>
                  <a:gd name="T2" fmla="*/ 56 w 56"/>
                  <a:gd name="T3" fmla="*/ 32 h 55"/>
                  <a:gd name="T4" fmla="*/ 32 w 56"/>
                  <a:gd name="T5" fmla="*/ 0 h 55"/>
                  <a:gd name="T6" fmla="*/ 0 w 56"/>
                  <a:gd name="T7" fmla="*/ 23 h 55"/>
                  <a:gd name="T8" fmla="*/ 23 w 56"/>
                  <a:gd name="T9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5">
                    <a:moveTo>
                      <a:pt x="23" y="55"/>
                    </a:moveTo>
                    <a:lnTo>
                      <a:pt x="56" y="32"/>
                    </a:lnTo>
                    <a:lnTo>
                      <a:pt x="32" y="0"/>
                    </a:lnTo>
                    <a:lnTo>
                      <a:pt x="0" y="23"/>
                    </a:lnTo>
                    <a:lnTo>
                      <a:pt x="23" y="55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90" name="Freeform 138"/>
              <p:cNvSpPr>
                <a:spLocks/>
              </p:cNvSpPr>
              <p:nvPr/>
            </p:nvSpPr>
            <p:spPr bwMode="auto">
              <a:xfrm>
                <a:off x="2454" y="1113"/>
                <a:ext cx="29" cy="28"/>
              </a:xfrm>
              <a:custGeom>
                <a:avLst/>
                <a:gdLst>
                  <a:gd name="T0" fmla="*/ 27 w 58"/>
                  <a:gd name="T1" fmla="*/ 57 h 57"/>
                  <a:gd name="T2" fmla="*/ 58 w 58"/>
                  <a:gd name="T3" fmla="*/ 31 h 57"/>
                  <a:gd name="T4" fmla="*/ 42 w 58"/>
                  <a:gd name="T5" fmla="*/ 12 h 57"/>
                  <a:gd name="T6" fmla="*/ 31 w 58"/>
                  <a:gd name="T7" fmla="*/ 0 h 57"/>
                  <a:gd name="T8" fmla="*/ 0 w 58"/>
                  <a:gd name="T9" fmla="*/ 26 h 57"/>
                  <a:gd name="T10" fmla="*/ 14 w 58"/>
                  <a:gd name="T11" fmla="*/ 40 h 57"/>
                  <a:gd name="T12" fmla="*/ 27 w 58"/>
                  <a:gd name="T1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57">
                    <a:moveTo>
                      <a:pt x="27" y="57"/>
                    </a:moveTo>
                    <a:lnTo>
                      <a:pt x="58" y="31"/>
                    </a:lnTo>
                    <a:lnTo>
                      <a:pt x="42" y="12"/>
                    </a:lnTo>
                    <a:lnTo>
                      <a:pt x="31" y="0"/>
                    </a:lnTo>
                    <a:lnTo>
                      <a:pt x="0" y="26"/>
                    </a:lnTo>
                    <a:lnTo>
                      <a:pt x="14" y="40"/>
                    </a:lnTo>
                    <a:lnTo>
                      <a:pt x="27" y="5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91" name="Freeform 139"/>
              <p:cNvSpPr>
                <a:spLocks/>
              </p:cNvSpPr>
              <p:nvPr/>
            </p:nvSpPr>
            <p:spPr bwMode="auto">
              <a:xfrm>
                <a:off x="2427" y="1083"/>
                <a:ext cx="29" cy="28"/>
              </a:xfrm>
              <a:custGeom>
                <a:avLst/>
                <a:gdLst>
                  <a:gd name="T0" fmla="*/ 28 w 56"/>
                  <a:gd name="T1" fmla="*/ 57 h 57"/>
                  <a:gd name="T2" fmla="*/ 56 w 56"/>
                  <a:gd name="T3" fmla="*/ 29 h 57"/>
                  <a:gd name="T4" fmla="*/ 28 w 56"/>
                  <a:gd name="T5" fmla="*/ 0 h 57"/>
                  <a:gd name="T6" fmla="*/ 0 w 56"/>
                  <a:gd name="T7" fmla="*/ 29 h 57"/>
                  <a:gd name="T8" fmla="*/ 28 w 56"/>
                  <a:gd name="T9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7">
                    <a:moveTo>
                      <a:pt x="28" y="57"/>
                    </a:moveTo>
                    <a:lnTo>
                      <a:pt x="56" y="29"/>
                    </a:lnTo>
                    <a:lnTo>
                      <a:pt x="28" y="0"/>
                    </a:lnTo>
                    <a:lnTo>
                      <a:pt x="0" y="29"/>
                    </a:lnTo>
                    <a:lnTo>
                      <a:pt x="28" y="5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92" name="Freeform 140"/>
              <p:cNvSpPr>
                <a:spLocks/>
              </p:cNvSpPr>
              <p:nvPr/>
            </p:nvSpPr>
            <p:spPr bwMode="auto">
              <a:xfrm>
                <a:off x="2399" y="1055"/>
                <a:ext cx="27" cy="29"/>
              </a:xfrm>
              <a:custGeom>
                <a:avLst/>
                <a:gdLst>
                  <a:gd name="T0" fmla="*/ 28 w 56"/>
                  <a:gd name="T1" fmla="*/ 57 h 57"/>
                  <a:gd name="T2" fmla="*/ 56 w 56"/>
                  <a:gd name="T3" fmla="*/ 28 h 57"/>
                  <a:gd name="T4" fmla="*/ 40 w 56"/>
                  <a:gd name="T5" fmla="*/ 12 h 57"/>
                  <a:gd name="T6" fmla="*/ 25 w 56"/>
                  <a:gd name="T7" fmla="*/ 0 h 57"/>
                  <a:gd name="T8" fmla="*/ 0 w 56"/>
                  <a:gd name="T9" fmla="*/ 30 h 57"/>
                  <a:gd name="T10" fmla="*/ 11 w 56"/>
                  <a:gd name="T11" fmla="*/ 40 h 57"/>
                  <a:gd name="T12" fmla="*/ 28 w 56"/>
                  <a:gd name="T1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7">
                    <a:moveTo>
                      <a:pt x="28" y="57"/>
                    </a:moveTo>
                    <a:lnTo>
                      <a:pt x="56" y="28"/>
                    </a:lnTo>
                    <a:lnTo>
                      <a:pt x="40" y="12"/>
                    </a:lnTo>
                    <a:lnTo>
                      <a:pt x="25" y="0"/>
                    </a:lnTo>
                    <a:lnTo>
                      <a:pt x="0" y="30"/>
                    </a:lnTo>
                    <a:lnTo>
                      <a:pt x="11" y="40"/>
                    </a:lnTo>
                    <a:lnTo>
                      <a:pt x="28" y="5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93" name="Freeform 141"/>
              <p:cNvSpPr>
                <a:spLocks/>
              </p:cNvSpPr>
              <p:nvPr/>
            </p:nvSpPr>
            <p:spPr bwMode="auto">
              <a:xfrm>
                <a:off x="2367" y="1030"/>
                <a:ext cx="29" cy="27"/>
              </a:xfrm>
              <a:custGeom>
                <a:avLst/>
                <a:gdLst>
                  <a:gd name="T0" fmla="*/ 33 w 57"/>
                  <a:gd name="T1" fmla="*/ 56 h 56"/>
                  <a:gd name="T2" fmla="*/ 57 w 57"/>
                  <a:gd name="T3" fmla="*/ 25 h 56"/>
                  <a:gd name="T4" fmla="*/ 25 w 57"/>
                  <a:gd name="T5" fmla="*/ 0 h 56"/>
                  <a:gd name="T6" fmla="*/ 0 w 57"/>
                  <a:gd name="T7" fmla="*/ 32 h 56"/>
                  <a:gd name="T8" fmla="*/ 33 w 5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6">
                    <a:moveTo>
                      <a:pt x="33" y="56"/>
                    </a:moveTo>
                    <a:lnTo>
                      <a:pt x="57" y="25"/>
                    </a:lnTo>
                    <a:lnTo>
                      <a:pt x="25" y="0"/>
                    </a:lnTo>
                    <a:lnTo>
                      <a:pt x="0" y="32"/>
                    </a:lnTo>
                    <a:lnTo>
                      <a:pt x="33" y="5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94" name="Freeform 142"/>
              <p:cNvSpPr>
                <a:spLocks/>
              </p:cNvSpPr>
              <p:nvPr/>
            </p:nvSpPr>
            <p:spPr bwMode="auto">
              <a:xfrm>
                <a:off x="2335" y="1006"/>
                <a:ext cx="27" cy="28"/>
              </a:xfrm>
              <a:custGeom>
                <a:avLst/>
                <a:gdLst>
                  <a:gd name="T0" fmla="*/ 32 w 54"/>
                  <a:gd name="T1" fmla="*/ 55 h 55"/>
                  <a:gd name="T2" fmla="*/ 54 w 54"/>
                  <a:gd name="T3" fmla="*/ 23 h 55"/>
                  <a:gd name="T4" fmla="*/ 37 w 54"/>
                  <a:gd name="T5" fmla="*/ 11 h 55"/>
                  <a:gd name="T6" fmla="*/ 31 w 54"/>
                  <a:gd name="T7" fmla="*/ 6 h 55"/>
                  <a:gd name="T8" fmla="*/ 21 w 54"/>
                  <a:gd name="T9" fmla="*/ 0 h 55"/>
                  <a:gd name="T10" fmla="*/ 0 w 54"/>
                  <a:gd name="T11" fmla="*/ 33 h 55"/>
                  <a:gd name="T12" fmla="*/ 15 w 54"/>
                  <a:gd name="T13" fmla="*/ 43 h 55"/>
                  <a:gd name="T14" fmla="*/ 23 w 54"/>
                  <a:gd name="T15" fmla="*/ 25 h 55"/>
                  <a:gd name="T16" fmla="*/ 9 w 54"/>
                  <a:gd name="T17" fmla="*/ 39 h 55"/>
                  <a:gd name="T18" fmla="*/ 32 w 54"/>
                  <a:gd name="T19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55">
                    <a:moveTo>
                      <a:pt x="32" y="55"/>
                    </a:moveTo>
                    <a:lnTo>
                      <a:pt x="54" y="23"/>
                    </a:lnTo>
                    <a:lnTo>
                      <a:pt x="37" y="11"/>
                    </a:lnTo>
                    <a:lnTo>
                      <a:pt x="31" y="6"/>
                    </a:lnTo>
                    <a:lnTo>
                      <a:pt x="21" y="0"/>
                    </a:lnTo>
                    <a:lnTo>
                      <a:pt x="0" y="33"/>
                    </a:lnTo>
                    <a:lnTo>
                      <a:pt x="15" y="43"/>
                    </a:lnTo>
                    <a:lnTo>
                      <a:pt x="23" y="25"/>
                    </a:lnTo>
                    <a:lnTo>
                      <a:pt x="9" y="39"/>
                    </a:lnTo>
                    <a:lnTo>
                      <a:pt x="32" y="55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95" name="Freeform 143"/>
              <p:cNvSpPr>
                <a:spLocks/>
              </p:cNvSpPr>
              <p:nvPr/>
            </p:nvSpPr>
            <p:spPr bwMode="auto">
              <a:xfrm>
                <a:off x="2300" y="985"/>
                <a:ext cx="28" cy="27"/>
              </a:xfrm>
              <a:custGeom>
                <a:avLst/>
                <a:gdLst>
                  <a:gd name="T0" fmla="*/ 35 w 54"/>
                  <a:gd name="T1" fmla="*/ 54 h 54"/>
                  <a:gd name="T2" fmla="*/ 54 w 54"/>
                  <a:gd name="T3" fmla="*/ 20 h 54"/>
                  <a:gd name="T4" fmla="*/ 19 w 54"/>
                  <a:gd name="T5" fmla="*/ 0 h 54"/>
                  <a:gd name="T6" fmla="*/ 0 w 54"/>
                  <a:gd name="T7" fmla="*/ 35 h 54"/>
                  <a:gd name="T8" fmla="*/ 35 w 54"/>
                  <a:gd name="T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4">
                    <a:moveTo>
                      <a:pt x="35" y="54"/>
                    </a:moveTo>
                    <a:lnTo>
                      <a:pt x="54" y="20"/>
                    </a:lnTo>
                    <a:lnTo>
                      <a:pt x="19" y="0"/>
                    </a:lnTo>
                    <a:lnTo>
                      <a:pt x="0" y="35"/>
                    </a:lnTo>
                    <a:lnTo>
                      <a:pt x="35" y="5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96" name="Freeform 144"/>
              <p:cNvSpPr>
                <a:spLocks/>
              </p:cNvSpPr>
              <p:nvPr/>
            </p:nvSpPr>
            <p:spPr bwMode="auto">
              <a:xfrm>
                <a:off x="2265" y="967"/>
                <a:ext cx="27" cy="26"/>
              </a:xfrm>
              <a:custGeom>
                <a:avLst/>
                <a:gdLst>
                  <a:gd name="T0" fmla="*/ 35 w 53"/>
                  <a:gd name="T1" fmla="*/ 54 h 54"/>
                  <a:gd name="T2" fmla="*/ 53 w 53"/>
                  <a:gd name="T3" fmla="*/ 18 h 54"/>
                  <a:gd name="T4" fmla="*/ 27 w 53"/>
                  <a:gd name="T5" fmla="*/ 4 h 54"/>
                  <a:gd name="T6" fmla="*/ 16 w 53"/>
                  <a:gd name="T7" fmla="*/ 0 h 54"/>
                  <a:gd name="T8" fmla="*/ 0 w 53"/>
                  <a:gd name="T9" fmla="*/ 36 h 54"/>
                  <a:gd name="T10" fmla="*/ 11 w 53"/>
                  <a:gd name="T11" fmla="*/ 41 h 54"/>
                  <a:gd name="T12" fmla="*/ 35 w 53"/>
                  <a:gd name="T1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4">
                    <a:moveTo>
                      <a:pt x="35" y="54"/>
                    </a:moveTo>
                    <a:lnTo>
                      <a:pt x="53" y="18"/>
                    </a:lnTo>
                    <a:lnTo>
                      <a:pt x="27" y="4"/>
                    </a:lnTo>
                    <a:lnTo>
                      <a:pt x="16" y="0"/>
                    </a:lnTo>
                    <a:lnTo>
                      <a:pt x="0" y="36"/>
                    </a:lnTo>
                    <a:lnTo>
                      <a:pt x="11" y="41"/>
                    </a:lnTo>
                    <a:lnTo>
                      <a:pt x="35" y="5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97" name="Freeform 145"/>
              <p:cNvSpPr>
                <a:spLocks/>
              </p:cNvSpPr>
              <p:nvPr/>
            </p:nvSpPr>
            <p:spPr bwMode="auto">
              <a:xfrm>
                <a:off x="2228" y="951"/>
                <a:ext cx="26" cy="26"/>
              </a:xfrm>
              <a:custGeom>
                <a:avLst/>
                <a:gdLst>
                  <a:gd name="T0" fmla="*/ 36 w 53"/>
                  <a:gd name="T1" fmla="*/ 51 h 51"/>
                  <a:gd name="T2" fmla="*/ 53 w 53"/>
                  <a:gd name="T3" fmla="*/ 15 h 51"/>
                  <a:gd name="T4" fmla="*/ 51 w 53"/>
                  <a:gd name="T5" fmla="*/ 13 h 51"/>
                  <a:gd name="T6" fmla="*/ 15 w 53"/>
                  <a:gd name="T7" fmla="*/ 0 h 51"/>
                  <a:gd name="T8" fmla="*/ 0 w 53"/>
                  <a:gd name="T9" fmla="*/ 37 h 51"/>
                  <a:gd name="T10" fmla="*/ 34 w 53"/>
                  <a:gd name="T11" fmla="*/ 50 h 51"/>
                  <a:gd name="T12" fmla="*/ 36 w 53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1">
                    <a:moveTo>
                      <a:pt x="36" y="51"/>
                    </a:moveTo>
                    <a:lnTo>
                      <a:pt x="53" y="15"/>
                    </a:lnTo>
                    <a:lnTo>
                      <a:pt x="51" y="13"/>
                    </a:lnTo>
                    <a:lnTo>
                      <a:pt x="15" y="0"/>
                    </a:lnTo>
                    <a:lnTo>
                      <a:pt x="0" y="37"/>
                    </a:lnTo>
                    <a:lnTo>
                      <a:pt x="34" y="50"/>
                    </a:lnTo>
                    <a:lnTo>
                      <a:pt x="36" y="5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98" name="Freeform 146"/>
              <p:cNvSpPr>
                <a:spLocks/>
              </p:cNvSpPr>
              <p:nvPr/>
            </p:nvSpPr>
            <p:spPr bwMode="auto">
              <a:xfrm>
                <a:off x="2191" y="938"/>
                <a:ext cx="25" cy="24"/>
              </a:xfrm>
              <a:custGeom>
                <a:avLst/>
                <a:gdLst>
                  <a:gd name="T0" fmla="*/ 37 w 51"/>
                  <a:gd name="T1" fmla="*/ 50 h 50"/>
                  <a:gd name="T2" fmla="*/ 51 w 51"/>
                  <a:gd name="T3" fmla="*/ 13 h 50"/>
                  <a:gd name="T4" fmla="*/ 21 w 51"/>
                  <a:gd name="T5" fmla="*/ 2 h 50"/>
                  <a:gd name="T6" fmla="*/ 11 w 51"/>
                  <a:gd name="T7" fmla="*/ 0 h 50"/>
                  <a:gd name="T8" fmla="*/ 0 w 51"/>
                  <a:gd name="T9" fmla="*/ 39 h 50"/>
                  <a:gd name="T10" fmla="*/ 5 w 51"/>
                  <a:gd name="T11" fmla="*/ 40 h 50"/>
                  <a:gd name="T12" fmla="*/ 37 w 51"/>
                  <a:gd name="T13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50">
                    <a:moveTo>
                      <a:pt x="37" y="50"/>
                    </a:moveTo>
                    <a:lnTo>
                      <a:pt x="51" y="13"/>
                    </a:lnTo>
                    <a:lnTo>
                      <a:pt x="21" y="2"/>
                    </a:lnTo>
                    <a:lnTo>
                      <a:pt x="11" y="0"/>
                    </a:lnTo>
                    <a:lnTo>
                      <a:pt x="0" y="39"/>
                    </a:lnTo>
                    <a:lnTo>
                      <a:pt x="5" y="40"/>
                    </a:lnTo>
                    <a:lnTo>
                      <a:pt x="37" y="5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99" name="Freeform 147"/>
              <p:cNvSpPr>
                <a:spLocks/>
              </p:cNvSpPr>
              <p:nvPr/>
            </p:nvSpPr>
            <p:spPr bwMode="auto">
              <a:xfrm>
                <a:off x="2152" y="928"/>
                <a:ext cx="24" cy="23"/>
              </a:xfrm>
              <a:custGeom>
                <a:avLst/>
                <a:gdLst>
                  <a:gd name="T0" fmla="*/ 39 w 50"/>
                  <a:gd name="T1" fmla="*/ 48 h 48"/>
                  <a:gd name="T2" fmla="*/ 50 w 50"/>
                  <a:gd name="T3" fmla="*/ 9 h 48"/>
                  <a:gd name="T4" fmla="*/ 45 w 50"/>
                  <a:gd name="T5" fmla="*/ 7 h 48"/>
                  <a:gd name="T6" fmla="*/ 9 w 50"/>
                  <a:gd name="T7" fmla="*/ 0 h 48"/>
                  <a:gd name="T8" fmla="*/ 0 w 50"/>
                  <a:gd name="T9" fmla="*/ 39 h 48"/>
                  <a:gd name="T10" fmla="*/ 28 w 50"/>
                  <a:gd name="T11" fmla="*/ 45 h 48"/>
                  <a:gd name="T12" fmla="*/ 39 w 50"/>
                  <a:gd name="T1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48">
                    <a:moveTo>
                      <a:pt x="39" y="48"/>
                    </a:moveTo>
                    <a:lnTo>
                      <a:pt x="50" y="9"/>
                    </a:lnTo>
                    <a:lnTo>
                      <a:pt x="45" y="7"/>
                    </a:lnTo>
                    <a:lnTo>
                      <a:pt x="9" y="0"/>
                    </a:lnTo>
                    <a:lnTo>
                      <a:pt x="0" y="39"/>
                    </a:lnTo>
                    <a:lnTo>
                      <a:pt x="28" y="45"/>
                    </a:lnTo>
                    <a:lnTo>
                      <a:pt x="39" y="4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00" name="Freeform 148"/>
              <p:cNvSpPr>
                <a:spLocks/>
              </p:cNvSpPr>
              <p:nvPr/>
            </p:nvSpPr>
            <p:spPr bwMode="auto">
              <a:xfrm>
                <a:off x="2113" y="920"/>
                <a:ext cx="23" cy="23"/>
              </a:xfrm>
              <a:custGeom>
                <a:avLst/>
                <a:gdLst>
                  <a:gd name="T0" fmla="*/ 40 w 47"/>
                  <a:gd name="T1" fmla="*/ 47 h 47"/>
                  <a:gd name="T2" fmla="*/ 47 w 47"/>
                  <a:gd name="T3" fmla="*/ 7 h 47"/>
                  <a:gd name="T4" fmla="*/ 7 w 47"/>
                  <a:gd name="T5" fmla="*/ 0 h 47"/>
                  <a:gd name="T6" fmla="*/ 0 w 47"/>
                  <a:gd name="T7" fmla="*/ 39 h 47"/>
                  <a:gd name="T8" fmla="*/ 40 w 47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7">
                    <a:moveTo>
                      <a:pt x="40" y="47"/>
                    </a:moveTo>
                    <a:lnTo>
                      <a:pt x="47" y="7"/>
                    </a:lnTo>
                    <a:lnTo>
                      <a:pt x="7" y="0"/>
                    </a:lnTo>
                    <a:lnTo>
                      <a:pt x="0" y="39"/>
                    </a:lnTo>
                    <a:lnTo>
                      <a:pt x="40" y="4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01" name="Freeform 149"/>
              <p:cNvSpPr>
                <a:spLocks/>
              </p:cNvSpPr>
              <p:nvPr/>
            </p:nvSpPr>
            <p:spPr bwMode="auto">
              <a:xfrm>
                <a:off x="2073" y="915"/>
                <a:ext cx="22" cy="22"/>
              </a:xfrm>
              <a:custGeom>
                <a:avLst/>
                <a:gdLst>
                  <a:gd name="T0" fmla="*/ 40 w 45"/>
                  <a:gd name="T1" fmla="*/ 42 h 42"/>
                  <a:gd name="T2" fmla="*/ 45 w 45"/>
                  <a:gd name="T3" fmla="*/ 3 h 42"/>
                  <a:gd name="T4" fmla="*/ 24 w 45"/>
                  <a:gd name="T5" fmla="*/ 1 h 42"/>
                  <a:gd name="T6" fmla="*/ 3 w 45"/>
                  <a:gd name="T7" fmla="*/ 0 h 42"/>
                  <a:gd name="T8" fmla="*/ 0 w 45"/>
                  <a:gd name="T9" fmla="*/ 39 h 42"/>
                  <a:gd name="T10" fmla="*/ 24 w 45"/>
                  <a:gd name="T11" fmla="*/ 41 h 42"/>
                  <a:gd name="T12" fmla="*/ 40 w 45"/>
                  <a:gd name="T1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42">
                    <a:moveTo>
                      <a:pt x="40" y="42"/>
                    </a:moveTo>
                    <a:lnTo>
                      <a:pt x="45" y="3"/>
                    </a:lnTo>
                    <a:lnTo>
                      <a:pt x="24" y="1"/>
                    </a:lnTo>
                    <a:lnTo>
                      <a:pt x="3" y="0"/>
                    </a:lnTo>
                    <a:lnTo>
                      <a:pt x="0" y="39"/>
                    </a:lnTo>
                    <a:lnTo>
                      <a:pt x="24" y="41"/>
                    </a:lnTo>
                    <a:lnTo>
                      <a:pt x="40" y="4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02" name="Freeform 150"/>
              <p:cNvSpPr>
                <a:spLocks/>
              </p:cNvSpPr>
              <p:nvPr/>
            </p:nvSpPr>
            <p:spPr bwMode="auto">
              <a:xfrm>
                <a:off x="2034" y="913"/>
                <a:ext cx="20" cy="21"/>
              </a:xfrm>
              <a:custGeom>
                <a:avLst/>
                <a:gdLst>
                  <a:gd name="T0" fmla="*/ 41 w 41"/>
                  <a:gd name="T1" fmla="*/ 41 h 41"/>
                  <a:gd name="T2" fmla="*/ 41 w 41"/>
                  <a:gd name="T3" fmla="*/ 1 h 41"/>
                  <a:gd name="T4" fmla="*/ 0 w 41"/>
                  <a:gd name="T5" fmla="*/ 0 h 41"/>
                  <a:gd name="T6" fmla="*/ 0 w 41"/>
                  <a:gd name="T7" fmla="*/ 40 h 41"/>
                  <a:gd name="T8" fmla="*/ 41 w 41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41" y="41"/>
                    </a:moveTo>
                    <a:lnTo>
                      <a:pt x="41" y="1"/>
                    </a:lnTo>
                    <a:lnTo>
                      <a:pt x="0" y="0"/>
                    </a:lnTo>
                    <a:lnTo>
                      <a:pt x="0" y="40"/>
                    </a:lnTo>
                    <a:lnTo>
                      <a:pt x="41" y="4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6103" name="Oval 151"/>
            <p:cNvSpPr>
              <a:spLocks noChangeArrowheads="1"/>
            </p:cNvSpPr>
            <p:nvPr/>
          </p:nvSpPr>
          <p:spPr bwMode="auto">
            <a:xfrm>
              <a:off x="1480" y="3700"/>
              <a:ext cx="73" cy="73"/>
            </a:xfrm>
            <a:prstGeom prst="ellipse">
              <a:avLst/>
            </a:prstGeom>
            <a:solidFill>
              <a:srgbClr val="FFFF00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04" name="Oval 152"/>
            <p:cNvSpPr>
              <a:spLocks noChangeArrowheads="1"/>
            </p:cNvSpPr>
            <p:nvPr/>
          </p:nvSpPr>
          <p:spPr bwMode="auto">
            <a:xfrm>
              <a:off x="1358" y="3724"/>
              <a:ext cx="74" cy="73"/>
            </a:xfrm>
            <a:prstGeom prst="ellipse">
              <a:avLst/>
            </a:prstGeom>
            <a:solidFill>
              <a:srgbClr val="FFFF00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05" name="Oval 153"/>
            <p:cNvSpPr>
              <a:spLocks noChangeArrowheads="1"/>
            </p:cNvSpPr>
            <p:nvPr/>
          </p:nvSpPr>
          <p:spPr bwMode="auto">
            <a:xfrm>
              <a:off x="1455" y="3797"/>
              <a:ext cx="74" cy="73"/>
            </a:xfrm>
            <a:prstGeom prst="ellipse">
              <a:avLst/>
            </a:prstGeom>
            <a:solidFill>
              <a:srgbClr val="FFFF00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06" name="Oval 154"/>
            <p:cNvSpPr>
              <a:spLocks noChangeArrowheads="1"/>
            </p:cNvSpPr>
            <p:nvPr/>
          </p:nvSpPr>
          <p:spPr bwMode="auto">
            <a:xfrm>
              <a:off x="1553" y="3772"/>
              <a:ext cx="73" cy="74"/>
            </a:xfrm>
            <a:prstGeom prst="ellipse">
              <a:avLst/>
            </a:prstGeom>
            <a:solidFill>
              <a:srgbClr val="FFFF00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07" name="Oval 155"/>
            <p:cNvSpPr>
              <a:spLocks noChangeArrowheads="1"/>
            </p:cNvSpPr>
            <p:nvPr/>
          </p:nvSpPr>
          <p:spPr bwMode="auto">
            <a:xfrm>
              <a:off x="1358" y="3845"/>
              <a:ext cx="74" cy="74"/>
            </a:xfrm>
            <a:prstGeom prst="ellipse">
              <a:avLst/>
            </a:prstGeom>
            <a:solidFill>
              <a:srgbClr val="FFFF00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08" name="Oval 156"/>
            <p:cNvSpPr>
              <a:spLocks noChangeArrowheads="1"/>
            </p:cNvSpPr>
            <p:nvPr/>
          </p:nvSpPr>
          <p:spPr bwMode="auto">
            <a:xfrm>
              <a:off x="1480" y="3894"/>
              <a:ext cx="73" cy="73"/>
            </a:xfrm>
            <a:prstGeom prst="ellipse">
              <a:avLst/>
            </a:prstGeom>
            <a:solidFill>
              <a:srgbClr val="FFFF00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09" name="Oval 157"/>
            <p:cNvSpPr>
              <a:spLocks noChangeArrowheads="1"/>
            </p:cNvSpPr>
            <p:nvPr/>
          </p:nvSpPr>
          <p:spPr bwMode="auto">
            <a:xfrm>
              <a:off x="1577" y="3870"/>
              <a:ext cx="73" cy="73"/>
            </a:xfrm>
            <a:prstGeom prst="ellipse">
              <a:avLst/>
            </a:prstGeom>
            <a:solidFill>
              <a:srgbClr val="FFFF00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10" name="Oval 158"/>
            <p:cNvSpPr>
              <a:spLocks noChangeArrowheads="1"/>
            </p:cNvSpPr>
            <p:nvPr/>
          </p:nvSpPr>
          <p:spPr bwMode="auto">
            <a:xfrm>
              <a:off x="1698" y="3457"/>
              <a:ext cx="74" cy="73"/>
            </a:xfrm>
            <a:prstGeom prst="ellipse">
              <a:avLst/>
            </a:prstGeom>
            <a:solidFill>
              <a:srgbClr val="FFFF00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11" name="Oval 159"/>
            <p:cNvSpPr>
              <a:spLocks noChangeArrowheads="1"/>
            </p:cNvSpPr>
            <p:nvPr/>
          </p:nvSpPr>
          <p:spPr bwMode="auto">
            <a:xfrm>
              <a:off x="1796" y="3432"/>
              <a:ext cx="73" cy="74"/>
            </a:xfrm>
            <a:prstGeom prst="ellipse">
              <a:avLst/>
            </a:prstGeom>
            <a:solidFill>
              <a:srgbClr val="FFFF00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12" name="Oval 160"/>
            <p:cNvSpPr>
              <a:spLocks noChangeArrowheads="1"/>
            </p:cNvSpPr>
            <p:nvPr/>
          </p:nvSpPr>
          <p:spPr bwMode="auto">
            <a:xfrm>
              <a:off x="1771" y="3529"/>
              <a:ext cx="74" cy="74"/>
            </a:xfrm>
            <a:prstGeom prst="ellipse">
              <a:avLst/>
            </a:prstGeom>
            <a:solidFill>
              <a:srgbClr val="FFFF00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13" name="Oval 161"/>
            <p:cNvSpPr>
              <a:spLocks noChangeArrowheads="1"/>
            </p:cNvSpPr>
            <p:nvPr/>
          </p:nvSpPr>
          <p:spPr bwMode="auto">
            <a:xfrm>
              <a:off x="1868" y="3505"/>
              <a:ext cx="74" cy="74"/>
            </a:xfrm>
            <a:prstGeom prst="ellipse">
              <a:avLst/>
            </a:prstGeom>
            <a:solidFill>
              <a:srgbClr val="FFFF00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14" name="Oval 162"/>
            <p:cNvSpPr>
              <a:spLocks noChangeArrowheads="1"/>
            </p:cNvSpPr>
            <p:nvPr/>
          </p:nvSpPr>
          <p:spPr bwMode="auto">
            <a:xfrm>
              <a:off x="1990" y="2922"/>
              <a:ext cx="73" cy="73"/>
            </a:xfrm>
            <a:prstGeom prst="ellipse">
              <a:avLst/>
            </a:prstGeom>
            <a:solidFill>
              <a:srgbClr val="99CCFF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15" name="Oval 163"/>
            <p:cNvSpPr>
              <a:spLocks noChangeArrowheads="1"/>
            </p:cNvSpPr>
            <p:nvPr/>
          </p:nvSpPr>
          <p:spPr bwMode="auto">
            <a:xfrm>
              <a:off x="2184" y="2703"/>
              <a:ext cx="74" cy="74"/>
            </a:xfrm>
            <a:prstGeom prst="ellipse">
              <a:avLst/>
            </a:prstGeom>
            <a:solidFill>
              <a:srgbClr val="99CCFF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16" name="Oval 164"/>
            <p:cNvSpPr>
              <a:spLocks noChangeArrowheads="1"/>
            </p:cNvSpPr>
            <p:nvPr/>
          </p:nvSpPr>
          <p:spPr bwMode="auto">
            <a:xfrm>
              <a:off x="2184" y="3043"/>
              <a:ext cx="74" cy="74"/>
            </a:xfrm>
            <a:prstGeom prst="ellipse">
              <a:avLst/>
            </a:prstGeom>
            <a:solidFill>
              <a:srgbClr val="99CCFF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17" name="Oval 165"/>
            <p:cNvSpPr>
              <a:spLocks noChangeArrowheads="1"/>
            </p:cNvSpPr>
            <p:nvPr/>
          </p:nvSpPr>
          <p:spPr bwMode="auto">
            <a:xfrm>
              <a:off x="2282" y="3043"/>
              <a:ext cx="73" cy="74"/>
            </a:xfrm>
            <a:prstGeom prst="ellipse">
              <a:avLst/>
            </a:prstGeom>
            <a:solidFill>
              <a:srgbClr val="99CCFF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18" name="Oval 166"/>
            <p:cNvSpPr>
              <a:spLocks noChangeArrowheads="1"/>
            </p:cNvSpPr>
            <p:nvPr/>
          </p:nvSpPr>
          <p:spPr bwMode="auto">
            <a:xfrm>
              <a:off x="2427" y="2873"/>
              <a:ext cx="74" cy="74"/>
            </a:xfrm>
            <a:prstGeom prst="ellipse">
              <a:avLst/>
            </a:prstGeom>
            <a:solidFill>
              <a:srgbClr val="99CCFF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119" name="Rectangle 167"/>
            <p:cNvSpPr>
              <a:spLocks noChangeArrowheads="1"/>
            </p:cNvSpPr>
            <p:nvPr/>
          </p:nvSpPr>
          <p:spPr bwMode="auto">
            <a:xfrm>
              <a:off x="1018" y="2533"/>
              <a:ext cx="1944" cy="1677"/>
            </a:xfrm>
            <a:prstGeom prst="rect">
              <a:avLst/>
            </a:prstGeom>
            <a:noFill/>
            <a:ln w="31750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6120" name="Group 168"/>
            <p:cNvGrpSpPr>
              <a:grpSpLocks/>
            </p:cNvGrpSpPr>
            <p:nvPr/>
          </p:nvGrpSpPr>
          <p:grpSpPr bwMode="auto">
            <a:xfrm>
              <a:off x="1227" y="3301"/>
              <a:ext cx="797" cy="773"/>
              <a:chOff x="1179" y="3397"/>
              <a:chExt cx="797" cy="773"/>
            </a:xfrm>
          </p:grpSpPr>
          <p:sp>
            <p:nvSpPr>
              <p:cNvPr id="126121" name="Freeform 169"/>
              <p:cNvSpPr>
                <a:spLocks/>
              </p:cNvSpPr>
              <p:nvPr/>
            </p:nvSpPr>
            <p:spPr bwMode="auto">
              <a:xfrm>
                <a:off x="1557" y="3397"/>
                <a:ext cx="36" cy="20"/>
              </a:xfrm>
              <a:custGeom>
                <a:avLst/>
                <a:gdLst>
                  <a:gd name="T0" fmla="*/ 41 w 72"/>
                  <a:gd name="T1" fmla="*/ 41 h 42"/>
                  <a:gd name="T2" fmla="*/ 72 w 72"/>
                  <a:gd name="T3" fmla="*/ 42 h 42"/>
                  <a:gd name="T4" fmla="*/ 72 w 72"/>
                  <a:gd name="T5" fmla="*/ 1 h 42"/>
                  <a:gd name="T6" fmla="*/ 41 w 72"/>
                  <a:gd name="T7" fmla="*/ 0 h 42"/>
                  <a:gd name="T8" fmla="*/ 2 w 72"/>
                  <a:gd name="T9" fmla="*/ 1 h 42"/>
                  <a:gd name="T10" fmla="*/ 0 w 72"/>
                  <a:gd name="T11" fmla="*/ 1 h 42"/>
                  <a:gd name="T12" fmla="*/ 3 w 72"/>
                  <a:gd name="T13" fmla="*/ 41 h 42"/>
                  <a:gd name="T14" fmla="*/ 2 w 72"/>
                  <a:gd name="T15" fmla="*/ 42 h 42"/>
                  <a:gd name="T16" fmla="*/ 41 w 72"/>
                  <a:gd name="T17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42">
                    <a:moveTo>
                      <a:pt x="41" y="41"/>
                    </a:moveTo>
                    <a:lnTo>
                      <a:pt x="72" y="42"/>
                    </a:lnTo>
                    <a:lnTo>
                      <a:pt x="72" y="1"/>
                    </a:lnTo>
                    <a:lnTo>
                      <a:pt x="41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3" y="41"/>
                    </a:lnTo>
                    <a:lnTo>
                      <a:pt x="2" y="42"/>
                    </a:lnTo>
                    <a:lnTo>
                      <a:pt x="41" y="4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22" name="Freeform 170"/>
              <p:cNvSpPr>
                <a:spLocks/>
              </p:cNvSpPr>
              <p:nvPr/>
            </p:nvSpPr>
            <p:spPr bwMode="auto">
              <a:xfrm>
                <a:off x="1515" y="3399"/>
                <a:ext cx="24" cy="22"/>
              </a:xfrm>
              <a:custGeom>
                <a:avLst/>
                <a:gdLst>
                  <a:gd name="T0" fmla="*/ 46 w 46"/>
                  <a:gd name="T1" fmla="*/ 40 h 46"/>
                  <a:gd name="T2" fmla="*/ 41 w 46"/>
                  <a:gd name="T3" fmla="*/ 0 h 46"/>
                  <a:gd name="T4" fmla="*/ 6 w 46"/>
                  <a:gd name="T5" fmla="*/ 5 h 46"/>
                  <a:gd name="T6" fmla="*/ 0 w 46"/>
                  <a:gd name="T7" fmla="*/ 6 h 46"/>
                  <a:gd name="T8" fmla="*/ 7 w 46"/>
                  <a:gd name="T9" fmla="*/ 46 h 46"/>
                  <a:gd name="T10" fmla="*/ 6 w 46"/>
                  <a:gd name="T11" fmla="*/ 46 h 46"/>
                  <a:gd name="T12" fmla="*/ 46 w 46"/>
                  <a:gd name="T13" fmla="*/ 4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46">
                    <a:moveTo>
                      <a:pt x="46" y="40"/>
                    </a:moveTo>
                    <a:lnTo>
                      <a:pt x="41" y="0"/>
                    </a:lnTo>
                    <a:lnTo>
                      <a:pt x="6" y="5"/>
                    </a:lnTo>
                    <a:lnTo>
                      <a:pt x="0" y="6"/>
                    </a:lnTo>
                    <a:lnTo>
                      <a:pt x="7" y="46"/>
                    </a:lnTo>
                    <a:lnTo>
                      <a:pt x="6" y="46"/>
                    </a:lnTo>
                    <a:lnTo>
                      <a:pt x="46" y="4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23" name="Freeform 171"/>
              <p:cNvSpPr>
                <a:spLocks/>
              </p:cNvSpPr>
              <p:nvPr/>
            </p:nvSpPr>
            <p:spPr bwMode="auto">
              <a:xfrm>
                <a:off x="1475" y="3405"/>
                <a:ext cx="25" cy="24"/>
              </a:xfrm>
              <a:custGeom>
                <a:avLst/>
                <a:gdLst>
                  <a:gd name="T0" fmla="*/ 49 w 49"/>
                  <a:gd name="T1" fmla="*/ 39 h 48"/>
                  <a:gd name="T2" fmla="*/ 40 w 49"/>
                  <a:gd name="T3" fmla="*/ 0 h 48"/>
                  <a:gd name="T4" fmla="*/ 3 w 49"/>
                  <a:gd name="T5" fmla="*/ 9 h 48"/>
                  <a:gd name="T6" fmla="*/ 0 w 49"/>
                  <a:gd name="T7" fmla="*/ 10 h 48"/>
                  <a:gd name="T8" fmla="*/ 11 w 49"/>
                  <a:gd name="T9" fmla="*/ 48 h 48"/>
                  <a:gd name="T10" fmla="*/ 19 w 49"/>
                  <a:gd name="T11" fmla="*/ 46 h 48"/>
                  <a:gd name="T12" fmla="*/ 49 w 49"/>
                  <a:gd name="T13" fmla="*/ 39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48">
                    <a:moveTo>
                      <a:pt x="49" y="39"/>
                    </a:moveTo>
                    <a:lnTo>
                      <a:pt x="40" y="0"/>
                    </a:lnTo>
                    <a:lnTo>
                      <a:pt x="3" y="9"/>
                    </a:lnTo>
                    <a:lnTo>
                      <a:pt x="0" y="10"/>
                    </a:lnTo>
                    <a:lnTo>
                      <a:pt x="11" y="48"/>
                    </a:lnTo>
                    <a:lnTo>
                      <a:pt x="19" y="46"/>
                    </a:lnTo>
                    <a:lnTo>
                      <a:pt x="49" y="39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24" name="Freeform 172"/>
              <p:cNvSpPr>
                <a:spLocks/>
              </p:cNvSpPr>
              <p:nvPr/>
            </p:nvSpPr>
            <p:spPr bwMode="auto">
              <a:xfrm>
                <a:off x="1435" y="3416"/>
                <a:ext cx="26" cy="25"/>
              </a:xfrm>
              <a:custGeom>
                <a:avLst/>
                <a:gdLst>
                  <a:gd name="T0" fmla="*/ 51 w 51"/>
                  <a:gd name="T1" fmla="*/ 37 h 50"/>
                  <a:gd name="T2" fmla="*/ 39 w 51"/>
                  <a:gd name="T3" fmla="*/ 0 h 50"/>
                  <a:gd name="T4" fmla="*/ 9 w 51"/>
                  <a:gd name="T5" fmla="*/ 9 h 50"/>
                  <a:gd name="T6" fmla="*/ 0 w 51"/>
                  <a:gd name="T7" fmla="*/ 13 h 50"/>
                  <a:gd name="T8" fmla="*/ 14 w 51"/>
                  <a:gd name="T9" fmla="*/ 50 h 50"/>
                  <a:gd name="T10" fmla="*/ 25 w 51"/>
                  <a:gd name="T11" fmla="*/ 46 h 50"/>
                  <a:gd name="T12" fmla="*/ 51 w 51"/>
                  <a:gd name="T13" fmla="*/ 3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50">
                    <a:moveTo>
                      <a:pt x="51" y="37"/>
                    </a:moveTo>
                    <a:lnTo>
                      <a:pt x="39" y="0"/>
                    </a:lnTo>
                    <a:lnTo>
                      <a:pt x="9" y="9"/>
                    </a:lnTo>
                    <a:lnTo>
                      <a:pt x="0" y="13"/>
                    </a:lnTo>
                    <a:lnTo>
                      <a:pt x="14" y="50"/>
                    </a:lnTo>
                    <a:lnTo>
                      <a:pt x="25" y="46"/>
                    </a:lnTo>
                    <a:lnTo>
                      <a:pt x="51" y="3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25" name="Freeform 173"/>
              <p:cNvSpPr>
                <a:spLocks/>
              </p:cNvSpPr>
              <p:nvPr/>
            </p:nvSpPr>
            <p:spPr bwMode="auto">
              <a:xfrm>
                <a:off x="1397" y="3430"/>
                <a:ext cx="27" cy="27"/>
              </a:xfrm>
              <a:custGeom>
                <a:avLst/>
                <a:gdLst>
                  <a:gd name="T0" fmla="*/ 54 w 54"/>
                  <a:gd name="T1" fmla="*/ 36 h 54"/>
                  <a:gd name="T2" fmla="*/ 38 w 54"/>
                  <a:gd name="T3" fmla="*/ 0 h 54"/>
                  <a:gd name="T4" fmla="*/ 16 w 54"/>
                  <a:gd name="T5" fmla="*/ 9 h 54"/>
                  <a:gd name="T6" fmla="*/ 0 w 54"/>
                  <a:gd name="T7" fmla="*/ 17 h 54"/>
                  <a:gd name="T8" fmla="*/ 18 w 54"/>
                  <a:gd name="T9" fmla="*/ 54 h 54"/>
                  <a:gd name="T10" fmla="*/ 32 w 54"/>
                  <a:gd name="T11" fmla="*/ 47 h 54"/>
                  <a:gd name="T12" fmla="*/ 54 w 54"/>
                  <a:gd name="T13" fmla="*/ 3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54">
                    <a:moveTo>
                      <a:pt x="54" y="36"/>
                    </a:moveTo>
                    <a:lnTo>
                      <a:pt x="38" y="0"/>
                    </a:lnTo>
                    <a:lnTo>
                      <a:pt x="16" y="9"/>
                    </a:lnTo>
                    <a:lnTo>
                      <a:pt x="0" y="17"/>
                    </a:lnTo>
                    <a:lnTo>
                      <a:pt x="18" y="54"/>
                    </a:lnTo>
                    <a:lnTo>
                      <a:pt x="32" y="47"/>
                    </a:lnTo>
                    <a:lnTo>
                      <a:pt x="54" y="3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26" name="Freeform 174"/>
              <p:cNvSpPr>
                <a:spLocks/>
              </p:cNvSpPr>
              <p:nvPr/>
            </p:nvSpPr>
            <p:spPr bwMode="auto">
              <a:xfrm>
                <a:off x="1361" y="3448"/>
                <a:ext cx="27" cy="28"/>
              </a:xfrm>
              <a:custGeom>
                <a:avLst/>
                <a:gdLst>
                  <a:gd name="T0" fmla="*/ 53 w 53"/>
                  <a:gd name="T1" fmla="*/ 35 h 55"/>
                  <a:gd name="T2" fmla="*/ 34 w 53"/>
                  <a:gd name="T3" fmla="*/ 0 h 55"/>
                  <a:gd name="T4" fmla="*/ 21 w 53"/>
                  <a:gd name="T5" fmla="*/ 8 h 55"/>
                  <a:gd name="T6" fmla="*/ 0 w 53"/>
                  <a:gd name="T7" fmla="*/ 22 h 55"/>
                  <a:gd name="T8" fmla="*/ 20 w 53"/>
                  <a:gd name="T9" fmla="*/ 55 h 55"/>
                  <a:gd name="T10" fmla="*/ 37 w 53"/>
                  <a:gd name="T11" fmla="*/ 45 h 55"/>
                  <a:gd name="T12" fmla="*/ 53 w 53"/>
                  <a:gd name="T13" fmla="*/ 3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5">
                    <a:moveTo>
                      <a:pt x="53" y="35"/>
                    </a:moveTo>
                    <a:lnTo>
                      <a:pt x="34" y="0"/>
                    </a:lnTo>
                    <a:lnTo>
                      <a:pt x="21" y="8"/>
                    </a:lnTo>
                    <a:lnTo>
                      <a:pt x="0" y="22"/>
                    </a:lnTo>
                    <a:lnTo>
                      <a:pt x="20" y="55"/>
                    </a:lnTo>
                    <a:lnTo>
                      <a:pt x="37" y="45"/>
                    </a:lnTo>
                    <a:lnTo>
                      <a:pt x="53" y="35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27" name="Freeform 175"/>
              <p:cNvSpPr>
                <a:spLocks/>
              </p:cNvSpPr>
              <p:nvPr/>
            </p:nvSpPr>
            <p:spPr bwMode="auto">
              <a:xfrm>
                <a:off x="1327" y="3470"/>
                <a:ext cx="28" cy="28"/>
              </a:xfrm>
              <a:custGeom>
                <a:avLst/>
                <a:gdLst>
                  <a:gd name="T0" fmla="*/ 56 w 56"/>
                  <a:gd name="T1" fmla="*/ 33 h 57"/>
                  <a:gd name="T2" fmla="*/ 33 w 56"/>
                  <a:gd name="T3" fmla="*/ 0 h 57"/>
                  <a:gd name="T4" fmla="*/ 22 w 56"/>
                  <a:gd name="T5" fmla="*/ 9 h 57"/>
                  <a:gd name="T6" fmla="*/ 0 w 56"/>
                  <a:gd name="T7" fmla="*/ 25 h 57"/>
                  <a:gd name="T8" fmla="*/ 24 w 56"/>
                  <a:gd name="T9" fmla="*/ 57 h 57"/>
                  <a:gd name="T10" fmla="*/ 51 w 56"/>
                  <a:gd name="T11" fmla="*/ 37 h 57"/>
                  <a:gd name="T12" fmla="*/ 56 w 56"/>
                  <a:gd name="T13" fmla="*/ 3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7">
                    <a:moveTo>
                      <a:pt x="56" y="33"/>
                    </a:moveTo>
                    <a:lnTo>
                      <a:pt x="33" y="0"/>
                    </a:lnTo>
                    <a:lnTo>
                      <a:pt x="22" y="9"/>
                    </a:lnTo>
                    <a:lnTo>
                      <a:pt x="0" y="25"/>
                    </a:lnTo>
                    <a:lnTo>
                      <a:pt x="24" y="57"/>
                    </a:lnTo>
                    <a:lnTo>
                      <a:pt x="51" y="37"/>
                    </a:lnTo>
                    <a:lnTo>
                      <a:pt x="56" y="3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28" name="Freeform 176"/>
              <p:cNvSpPr>
                <a:spLocks/>
              </p:cNvSpPr>
              <p:nvPr/>
            </p:nvSpPr>
            <p:spPr bwMode="auto">
              <a:xfrm>
                <a:off x="1296" y="3496"/>
                <a:ext cx="28" cy="28"/>
              </a:xfrm>
              <a:custGeom>
                <a:avLst/>
                <a:gdLst>
                  <a:gd name="T0" fmla="*/ 57 w 57"/>
                  <a:gd name="T1" fmla="*/ 30 h 56"/>
                  <a:gd name="T2" fmla="*/ 32 w 57"/>
                  <a:gd name="T3" fmla="*/ 0 h 56"/>
                  <a:gd name="T4" fmla="*/ 28 w 57"/>
                  <a:gd name="T5" fmla="*/ 3 h 56"/>
                  <a:gd name="T6" fmla="*/ 0 w 57"/>
                  <a:gd name="T7" fmla="*/ 28 h 56"/>
                  <a:gd name="T8" fmla="*/ 0 w 57"/>
                  <a:gd name="T9" fmla="*/ 28 h 56"/>
                  <a:gd name="T10" fmla="*/ 29 w 57"/>
                  <a:gd name="T11" fmla="*/ 56 h 56"/>
                  <a:gd name="T12" fmla="*/ 29 w 57"/>
                  <a:gd name="T13" fmla="*/ 56 h 56"/>
                  <a:gd name="T14" fmla="*/ 56 w 57"/>
                  <a:gd name="T15" fmla="*/ 31 h 56"/>
                  <a:gd name="T16" fmla="*/ 57 w 57"/>
                  <a:gd name="T17" fmla="*/ 3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56">
                    <a:moveTo>
                      <a:pt x="57" y="30"/>
                    </a:moveTo>
                    <a:lnTo>
                      <a:pt x="32" y="0"/>
                    </a:lnTo>
                    <a:lnTo>
                      <a:pt x="28" y="3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9" y="56"/>
                    </a:lnTo>
                    <a:lnTo>
                      <a:pt x="29" y="56"/>
                    </a:lnTo>
                    <a:lnTo>
                      <a:pt x="56" y="31"/>
                    </a:lnTo>
                    <a:lnTo>
                      <a:pt x="57" y="3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29" name="Freeform 177"/>
              <p:cNvSpPr>
                <a:spLocks/>
              </p:cNvSpPr>
              <p:nvPr/>
            </p:nvSpPr>
            <p:spPr bwMode="auto">
              <a:xfrm>
                <a:off x="1268" y="3525"/>
                <a:ext cx="28" cy="28"/>
              </a:xfrm>
              <a:custGeom>
                <a:avLst/>
                <a:gdLst>
                  <a:gd name="T0" fmla="*/ 55 w 55"/>
                  <a:gd name="T1" fmla="*/ 28 h 57"/>
                  <a:gd name="T2" fmla="*/ 26 w 55"/>
                  <a:gd name="T3" fmla="*/ 0 h 57"/>
                  <a:gd name="T4" fmla="*/ 5 w 55"/>
                  <a:gd name="T5" fmla="*/ 25 h 57"/>
                  <a:gd name="T6" fmla="*/ 0 w 55"/>
                  <a:gd name="T7" fmla="*/ 32 h 57"/>
                  <a:gd name="T8" fmla="*/ 30 w 55"/>
                  <a:gd name="T9" fmla="*/ 57 h 57"/>
                  <a:gd name="T10" fmla="*/ 33 w 55"/>
                  <a:gd name="T11" fmla="*/ 53 h 57"/>
                  <a:gd name="T12" fmla="*/ 55 w 55"/>
                  <a:gd name="T13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57">
                    <a:moveTo>
                      <a:pt x="55" y="28"/>
                    </a:moveTo>
                    <a:lnTo>
                      <a:pt x="26" y="0"/>
                    </a:lnTo>
                    <a:lnTo>
                      <a:pt x="5" y="25"/>
                    </a:lnTo>
                    <a:lnTo>
                      <a:pt x="0" y="32"/>
                    </a:lnTo>
                    <a:lnTo>
                      <a:pt x="30" y="57"/>
                    </a:lnTo>
                    <a:lnTo>
                      <a:pt x="33" y="53"/>
                    </a:lnTo>
                    <a:lnTo>
                      <a:pt x="55" y="2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30" name="Freeform 178"/>
              <p:cNvSpPr>
                <a:spLocks/>
              </p:cNvSpPr>
              <p:nvPr/>
            </p:nvSpPr>
            <p:spPr bwMode="auto">
              <a:xfrm>
                <a:off x="1242" y="3557"/>
                <a:ext cx="29" cy="28"/>
              </a:xfrm>
              <a:custGeom>
                <a:avLst/>
                <a:gdLst>
                  <a:gd name="T0" fmla="*/ 57 w 57"/>
                  <a:gd name="T1" fmla="*/ 23 h 56"/>
                  <a:gd name="T2" fmla="*/ 24 w 57"/>
                  <a:gd name="T3" fmla="*/ 0 h 56"/>
                  <a:gd name="T4" fmla="*/ 11 w 57"/>
                  <a:gd name="T5" fmla="*/ 17 h 56"/>
                  <a:gd name="T6" fmla="*/ 7 w 57"/>
                  <a:gd name="T7" fmla="*/ 23 h 56"/>
                  <a:gd name="T8" fmla="*/ 0 w 57"/>
                  <a:gd name="T9" fmla="*/ 34 h 56"/>
                  <a:gd name="T10" fmla="*/ 33 w 57"/>
                  <a:gd name="T11" fmla="*/ 56 h 56"/>
                  <a:gd name="T12" fmla="*/ 44 w 57"/>
                  <a:gd name="T13" fmla="*/ 40 h 56"/>
                  <a:gd name="T14" fmla="*/ 25 w 57"/>
                  <a:gd name="T15" fmla="*/ 32 h 56"/>
                  <a:gd name="T16" fmla="*/ 39 w 57"/>
                  <a:gd name="T17" fmla="*/ 46 h 56"/>
                  <a:gd name="T18" fmla="*/ 57 w 57"/>
                  <a:gd name="T19" fmla="*/ 2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56">
                    <a:moveTo>
                      <a:pt x="57" y="23"/>
                    </a:moveTo>
                    <a:lnTo>
                      <a:pt x="24" y="0"/>
                    </a:lnTo>
                    <a:lnTo>
                      <a:pt x="11" y="17"/>
                    </a:lnTo>
                    <a:lnTo>
                      <a:pt x="7" y="23"/>
                    </a:lnTo>
                    <a:lnTo>
                      <a:pt x="0" y="34"/>
                    </a:lnTo>
                    <a:lnTo>
                      <a:pt x="33" y="56"/>
                    </a:lnTo>
                    <a:lnTo>
                      <a:pt x="44" y="40"/>
                    </a:lnTo>
                    <a:lnTo>
                      <a:pt x="25" y="32"/>
                    </a:lnTo>
                    <a:lnTo>
                      <a:pt x="39" y="46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31" name="Freeform 179"/>
              <p:cNvSpPr>
                <a:spLocks/>
              </p:cNvSpPr>
              <p:nvPr/>
            </p:nvSpPr>
            <p:spPr bwMode="auto">
              <a:xfrm>
                <a:off x="1221" y="3592"/>
                <a:ext cx="28" cy="27"/>
              </a:xfrm>
              <a:custGeom>
                <a:avLst/>
                <a:gdLst>
                  <a:gd name="T0" fmla="*/ 55 w 55"/>
                  <a:gd name="T1" fmla="*/ 20 h 55"/>
                  <a:gd name="T2" fmla="*/ 21 w 55"/>
                  <a:gd name="T3" fmla="*/ 0 h 55"/>
                  <a:gd name="T4" fmla="*/ 10 w 55"/>
                  <a:gd name="T5" fmla="*/ 16 h 55"/>
                  <a:gd name="T6" fmla="*/ 0 w 55"/>
                  <a:gd name="T7" fmla="*/ 35 h 55"/>
                  <a:gd name="T8" fmla="*/ 36 w 55"/>
                  <a:gd name="T9" fmla="*/ 55 h 55"/>
                  <a:gd name="T10" fmla="*/ 48 w 55"/>
                  <a:gd name="T11" fmla="*/ 32 h 55"/>
                  <a:gd name="T12" fmla="*/ 55 w 55"/>
                  <a:gd name="T13" fmla="*/ 2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55">
                    <a:moveTo>
                      <a:pt x="55" y="20"/>
                    </a:moveTo>
                    <a:lnTo>
                      <a:pt x="21" y="0"/>
                    </a:lnTo>
                    <a:lnTo>
                      <a:pt x="10" y="16"/>
                    </a:lnTo>
                    <a:lnTo>
                      <a:pt x="0" y="35"/>
                    </a:lnTo>
                    <a:lnTo>
                      <a:pt x="36" y="55"/>
                    </a:lnTo>
                    <a:lnTo>
                      <a:pt x="48" y="32"/>
                    </a:lnTo>
                    <a:lnTo>
                      <a:pt x="55" y="2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32" name="Freeform 180"/>
              <p:cNvSpPr>
                <a:spLocks/>
              </p:cNvSpPr>
              <p:nvPr/>
            </p:nvSpPr>
            <p:spPr bwMode="auto">
              <a:xfrm>
                <a:off x="1204" y="3628"/>
                <a:ext cx="26" cy="27"/>
              </a:xfrm>
              <a:custGeom>
                <a:avLst/>
                <a:gdLst>
                  <a:gd name="T0" fmla="*/ 53 w 53"/>
                  <a:gd name="T1" fmla="*/ 17 h 54"/>
                  <a:gd name="T2" fmla="*/ 16 w 53"/>
                  <a:gd name="T3" fmla="*/ 0 h 54"/>
                  <a:gd name="T4" fmla="*/ 12 w 53"/>
                  <a:gd name="T5" fmla="*/ 9 h 54"/>
                  <a:gd name="T6" fmla="*/ 0 w 53"/>
                  <a:gd name="T7" fmla="*/ 38 h 54"/>
                  <a:gd name="T8" fmla="*/ 37 w 53"/>
                  <a:gd name="T9" fmla="*/ 54 h 54"/>
                  <a:gd name="T10" fmla="*/ 50 w 53"/>
                  <a:gd name="T11" fmla="*/ 25 h 54"/>
                  <a:gd name="T12" fmla="*/ 53 w 53"/>
                  <a:gd name="T13" fmla="*/ 1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4">
                    <a:moveTo>
                      <a:pt x="53" y="17"/>
                    </a:moveTo>
                    <a:lnTo>
                      <a:pt x="16" y="0"/>
                    </a:lnTo>
                    <a:lnTo>
                      <a:pt x="12" y="9"/>
                    </a:lnTo>
                    <a:lnTo>
                      <a:pt x="0" y="38"/>
                    </a:lnTo>
                    <a:lnTo>
                      <a:pt x="37" y="54"/>
                    </a:lnTo>
                    <a:lnTo>
                      <a:pt x="50" y="25"/>
                    </a:lnTo>
                    <a:lnTo>
                      <a:pt x="53" y="1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33" name="Freeform 181"/>
              <p:cNvSpPr>
                <a:spLocks/>
              </p:cNvSpPr>
              <p:nvPr/>
            </p:nvSpPr>
            <p:spPr bwMode="auto">
              <a:xfrm>
                <a:off x="1191" y="3667"/>
                <a:ext cx="25" cy="26"/>
              </a:xfrm>
              <a:custGeom>
                <a:avLst/>
                <a:gdLst>
                  <a:gd name="T0" fmla="*/ 49 w 49"/>
                  <a:gd name="T1" fmla="*/ 13 h 53"/>
                  <a:gd name="T2" fmla="*/ 12 w 49"/>
                  <a:gd name="T3" fmla="*/ 0 h 53"/>
                  <a:gd name="T4" fmla="*/ 11 w 49"/>
                  <a:gd name="T5" fmla="*/ 1 h 53"/>
                  <a:gd name="T6" fmla="*/ 1 w 49"/>
                  <a:gd name="T7" fmla="*/ 36 h 53"/>
                  <a:gd name="T8" fmla="*/ 0 w 49"/>
                  <a:gd name="T9" fmla="*/ 40 h 53"/>
                  <a:gd name="T10" fmla="*/ 38 w 49"/>
                  <a:gd name="T11" fmla="*/ 49 h 53"/>
                  <a:gd name="T12" fmla="*/ 38 w 49"/>
                  <a:gd name="T13" fmla="*/ 53 h 53"/>
                  <a:gd name="T14" fmla="*/ 48 w 49"/>
                  <a:gd name="T15" fmla="*/ 17 h 53"/>
                  <a:gd name="T16" fmla="*/ 49 w 49"/>
                  <a:gd name="T17" fmla="*/ 1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53">
                    <a:moveTo>
                      <a:pt x="49" y="13"/>
                    </a:moveTo>
                    <a:lnTo>
                      <a:pt x="12" y="0"/>
                    </a:lnTo>
                    <a:lnTo>
                      <a:pt x="11" y="1"/>
                    </a:lnTo>
                    <a:lnTo>
                      <a:pt x="1" y="36"/>
                    </a:lnTo>
                    <a:lnTo>
                      <a:pt x="0" y="40"/>
                    </a:lnTo>
                    <a:lnTo>
                      <a:pt x="38" y="49"/>
                    </a:lnTo>
                    <a:lnTo>
                      <a:pt x="38" y="53"/>
                    </a:lnTo>
                    <a:lnTo>
                      <a:pt x="48" y="17"/>
                    </a:lnTo>
                    <a:lnTo>
                      <a:pt x="49" y="1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34" name="Freeform 182"/>
              <p:cNvSpPr>
                <a:spLocks/>
              </p:cNvSpPr>
              <p:nvPr/>
            </p:nvSpPr>
            <p:spPr bwMode="auto">
              <a:xfrm>
                <a:off x="1183" y="3707"/>
                <a:ext cx="24" cy="23"/>
              </a:xfrm>
              <a:custGeom>
                <a:avLst/>
                <a:gdLst>
                  <a:gd name="T0" fmla="*/ 47 w 47"/>
                  <a:gd name="T1" fmla="*/ 7 h 45"/>
                  <a:gd name="T2" fmla="*/ 8 w 47"/>
                  <a:gd name="T3" fmla="*/ 0 h 45"/>
                  <a:gd name="T4" fmla="*/ 0 w 47"/>
                  <a:gd name="T5" fmla="*/ 37 h 45"/>
                  <a:gd name="T6" fmla="*/ 0 w 47"/>
                  <a:gd name="T7" fmla="*/ 40 h 45"/>
                  <a:gd name="T8" fmla="*/ 40 w 47"/>
                  <a:gd name="T9" fmla="*/ 45 h 45"/>
                  <a:gd name="T10" fmla="*/ 41 w 47"/>
                  <a:gd name="T11" fmla="*/ 37 h 45"/>
                  <a:gd name="T12" fmla="*/ 47 w 47"/>
                  <a:gd name="T13" fmla="*/ 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5">
                    <a:moveTo>
                      <a:pt x="47" y="7"/>
                    </a:moveTo>
                    <a:lnTo>
                      <a:pt x="8" y="0"/>
                    </a:lnTo>
                    <a:lnTo>
                      <a:pt x="0" y="37"/>
                    </a:lnTo>
                    <a:lnTo>
                      <a:pt x="0" y="40"/>
                    </a:lnTo>
                    <a:lnTo>
                      <a:pt x="40" y="45"/>
                    </a:lnTo>
                    <a:lnTo>
                      <a:pt x="41" y="37"/>
                    </a:lnTo>
                    <a:lnTo>
                      <a:pt x="47" y="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35" name="Freeform 183"/>
              <p:cNvSpPr>
                <a:spLocks/>
              </p:cNvSpPr>
              <p:nvPr/>
            </p:nvSpPr>
            <p:spPr bwMode="auto">
              <a:xfrm>
                <a:off x="1179" y="3748"/>
                <a:ext cx="21" cy="21"/>
              </a:xfrm>
              <a:custGeom>
                <a:avLst/>
                <a:gdLst>
                  <a:gd name="T0" fmla="*/ 43 w 43"/>
                  <a:gd name="T1" fmla="*/ 3 h 41"/>
                  <a:gd name="T2" fmla="*/ 3 w 43"/>
                  <a:gd name="T3" fmla="*/ 0 h 41"/>
                  <a:gd name="T4" fmla="*/ 0 w 43"/>
                  <a:gd name="T5" fmla="*/ 31 h 41"/>
                  <a:gd name="T6" fmla="*/ 0 w 43"/>
                  <a:gd name="T7" fmla="*/ 41 h 41"/>
                  <a:gd name="T8" fmla="*/ 41 w 43"/>
                  <a:gd name="T9" fmla="*/ 41 h 41"/>
                  <a:gd name="T10" fmla="*/ 41 w 43"/>
                  <a:gd name="T11" fmla="*/ 31 h 41"/>
                  <a:gd name="T12" fmla="*/ 43 w 43"/>
                  <a:gd name="T13" fmla="*/ 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41">
                    <a:moveTo>
                      <a:pt x="43" y="3"/>
                    </a:moveTo>
                    <a:lnTo>
                      <a:pt x="3" y="0"/>
                    </a:lnTo>
                    <a:lnTo>
                      <a:pt x="0" y="31"/>
                    </a:lnTo>
                    <a:lnTo>
                      <a:pt x="0" y="41"/>
                    </a:lnTo>
                    <a:lnTo>
                      <a:pt x="41" y="41"/>
                    </a:lnTo>
                    <a:lnTo>
                      <a:pt x="41" y="31"/>
                    </a:lnTo>
                    <a:lnTo>
                      <a:pt x="43" y="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36" name="Freeform 184"/>
              <p:cNvSpPr>
                <a:spLocks/>
              </p:cNvSpPr>
              <p:nvPr/>
            </p:nvSpPr>
            <p:spPr bwMode="auto">
              <a:xfrm>
                <a:off x="1179" y="3789"/>
                <a:ext cx="21" cy="22"/>
              </a:xfrm>
              <a:custGeom>
                <a:avLst/>
                <a:gdLst>
                  <a:gd name="T0" fmla="*/ 41 w 43"/>
                  <a:gd name="T1" fmla="*/ 0 h 42"/>
                  <a:gd name="T2" fmla="*/ 0 w 43"/>
                  <a:gd name="T3" fmla="*/ 0 h 42"/>
                  <a:gd name="T4" fmla="*/ 1 w 43"/>
                  <a:gd name="T5" fmla="*/ 26 h 42"/>
                  <a:gd name="T6" fmla="*/ 3 w 43"/>
                  <a:gd name="T7" fmla="*/ 42 h 42"/>
                  <a:gd name="T8" fmla="*/ 43 w 43"/>
                  <a:gd name="T9" fmla="*/ 39 h 42"/>
                  <a:gd name="T10" fmla="*/ 42 w 43"/>
                  <a:gd name="T11" fmla="*/ 26 h 42"/>
                  <a:gd name="T12" fmla="*/ 41 w 43"/>
                  <a:gd name="T1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42">
                    <a:moveTo>
                      <a:pt x="41" y="0"/>
                    </a:moveTo>
                    <a:lnTo>
                      <a:pt x="0" y="0"/>
                    </a:lnTo>
                    <a:lnTo>
                      <a:pt x="1" y="26"/>
                    </a:lnTo>
                    <a:lnTo>
                      <a:pt x="3" y="42"/>
                    </a:lnTo>
                    <a:lnTo>
                      <a:pt x="43" y="39"/>
                    </a:lnTo>
                    <a:lnTo>
                      <a:pt x="42" y="26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37" name="Freeform 185"/>
              <p:cNvSpPr>
                <a:spLocks/>
              </p:cNvSpPr>
              <p:nvPr/>
            </p:nvSpPr>
            <p:spPr bwMode="auto">
              <a:xfrm>
                <a:off x="1182" y="3829"/>
                <a:ext cx="23" cy="23"/>
              </a:xfrm>
              <a:custGeom>
                <a:avLst/>
                <a:gdLst>
                  <a:gd name="T0" fmla="*/ 40 w 46"/>
                  <a:gd name="T1" fmla="*/ 0 h 45"/>
                  <a:gd name="T2" fmla="*/ 0 w 46"/>
                  <a:gd name="T3" fmla="*/ 5 h 45"/>
                  <a:gd name="T4" fmla="*/ 2 w 46"/>
                  <a:gd name="T5" fmla="*/ 23 h 45"/>
                  <a:gd name="T6" fmla="*/ 6 w 46"/>
                  <a:gd name="T7" fmla="*/ 45 h 45"/>
                  <a:gd name="T8" fmla="*/ 46 w 46"/>
                  <a:gd name="T9" fmla="*/ 38 h 45"/>
                  <a:gd name="T10" fmla="*/ 43 w 46"/>
                  <a:gd name="T11" fmla="*/ 23 h 45"/>
                  <a:gd name="T12" fmla="*/ 40 w 46"/>
                  <a:gd name="T13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45">
                    <a:moveTo>
                      <a:pt x="40" y="0"/>
                    </a:moveTo>
                    <a:lnTo>
                      <a:pt x="0" y="5"/>
                    </a:lnTo>
                    <a:lnTo>
                      <a:pt x="2" y="23"/>
                    </a:lnTo>
                    <a:lnTo>
                      <a:pt x="6" y="45"/>
                    </a:lnTo>
                    <a:lnTo>
                      <a:pt x="46" y="38"/>
                    </a:lnTo>
                    <a:lnTo>
                      <a:pt x="43" y="23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38" name="Freeform 186"/>
              <p:cNvSpPr>
                <a:spLocks/>
              </p:cNvSpPr>
              <p:nvPr/>
            </p:nvSpPr>
            <p:spPr bwMode="auto">
              <a:xfrm>
                <a:off x="1190" y="3867"/>
                <a:ext cx="24" cy="25"/>
              </a:xfrm>
              <a:custGeom>
                <a:avLst/>
                <a:gdLst>
                  <a:gd name="T0" fmla="*/ 38 w 48"/>
                  <a:gd name="T1" fmla="*/ 0 h 49"/>
                  <a:gd name="T2" fmla="*/ 0 w 48"/>
                  <a:gd name="T3" fmla="*/ 9 h 49"/>
                  <a:gd name="T4" fmla="*/ 4 w 48"/>
                  <a:gd name="T5" fmla="*/ 28 h 49"/>
                  <a:gd name="T6" fmla="*/ 10 w 48"/>
                  <a:gd name="T7" fmla="*/ 49 h 49"/>
                  <a:gd name="T8" fmla="*/ 48 w 48"/>
                  <a:gd name="T9" fmla="*/ 38 h 49"/>
                  <a:gd name="T10" fmla="*/ 41 w 48"/>
                  <a:gd name="T11" fmla="*/ 12 h 49"/>
                  <a:gd name="T12" fmla="*/ 38 w 48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49">
                    <a:moveTo>
                      <a:pt x="38" y="0"/>
                    </a:moveTo>
                    <a:lnTo>
                      <a:pt x="0" y="9"/>
                    </a:lnTo>
                    <a:lnTo>
                      <a:pt x="4" y="28"/>
                    </a:lnTo>
                    <a:lnTo>
                      <a:pt x="10" y="49"/>
                    </a:lnTo>
                    <a:lnTo>
                      <a:pt x="48" y="38"/>
                    </a:lnTo>
                    <a:lnTo>
                      <a:pt x="41" y="12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39" name="Freeform 187"/>
              <p:cNvSpPr>
                <a:spLocks/>
              </p:cNvSpPr>
              <p:nvPr/>
            </p:nvSpPr>
            <p:spPr bwMode="auto">
              <a:xfrm>
                <a:off x="1201" y="3905"/>
                <a:ext cx="27" cy="26"/>
              </a:xfrm>
              <a:custGeom>
                <a:avLst/>
                <a:gdLst>
                  <a:gd name="T0" fmla="*/ 37 w 53"/>
                  <a:gd name="T1" fmla="*/ 0 h 51"/>
                  <a:gd name="T2" fmla="*/ 0 w 53"/>
                  <a:gd name="T3" fmla="*/ 13 h 51"/>
                  <a:gd name="T4" fmla="*/ 3 w 53"/>
                  <a:gd name="T5" fmla="*/ 23 h 51"/>
                  <a:gd name="T6" fmla="*/ 15 w 53"/>
                  <a:gd name="T7" fmla="*/ 51 h 51"/>
                  <a:gd name="T8" fmla="*/ 53 w 53"/>
                  <a:gd name="T9" fmla="*/ 36 h 51"/>
                  <a:gd name="T10" fmla="*/ 40 w 53"/>
                  <a:gd name="T11" fmla="*/ 7 h 51"/>
                  <a:gd name="T12" fmla="*/ 37 w 53"/>
                  <a:gd name="T1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1">
                    <a:moveTo>
                      <a:pt x="37" y="0"/>
                    </a:moveTo>
                    <a:lnTo>
                      <a:pt x="0" y="13"/>
                    </a:lnTo>
                    <a:lnTo>
                      <a:pt x="3" y="23"/>
                    </a:lnTo>
                    <a:lnTo>
                      <a:pt x="15" y="51"/>
                    </a:lnTo>
                    <a:lnTo>
                      <a:pt x="53" y="36"/>
                    </a:lnTo>
                    <a:lnTo>
                      <a:pt x="40" y="7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40" name="Freeform 188"/>
              <p:cNvSpPr>
                <a:spLocks/>
              </p:cNvSpPr>
              <p:nvPr/>
            </p:nvSpPr>
            <p:spPr bwMode="auto">
              <a:xfrm>
                <a:off x="1218" y="3941"/>
                <a:ext cx="27" cy="28"/>
              </a:xfrm>
              <a:custGeom>
                <a:avLst/>
                <a:gdLst>
                  <a:gd name="T0" fmla="*/ 37 w 55"/>
                  <a:gd name="T1" fmla="*/ 0 h 54"/>
                  <a:gd name="T2" fmla="*/ 0 w 55"/>
                  <a:gd name="T3" fmla="*/ 17 h 54"/>
                  <a:gd name="T4" fmla="*/ 0 w 55"/>
                  <a:gd name="T5" fmla="*/ 19 h 54"/>
                  <a:gd name="T6" fmla="*/ 17 w 55"/>
                  <a:gd name="T7" fmla="*/ 51 h 54"/>
                  <a:gd name="T8" fmla="*/ 21 w 55"/>
                  <a:gd name="T9" fmla="*/ 54 h 54"/>
                  <a:gd name="T10" fmla="*/ 55 w 55"/>
                  <a:gd name="T11" fmla="*/ 34 h 54"/>
                  <a:gd name="T12" fmla="*/ 55 w 55"/>
                  <a:gd name="T13" fmla="*/ 35 h 54"/>
                  <a:gd name="T14" fmla="*/ 38 w 55"/>
                  <a:gd name="T15" fmla="*/ 3 h 54"/>
                  <a:gd name="T16" fmla="*/ 37 w 55"/>
                  <a:gd name="T1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54">
                    <a:moveTo>
                      <a:pt x="37" y="0"/>
                    </a:moveTo>
                    <a:lnTo>
                      <a:pt x="0" y="17"/>
                    </a:lnTo>
                    <a:lnTo>
                      <a:pt x="0" y="19"/>
                    </a:lnTo>
                    <a:lnTo>
                      <a:pt x="17" y="51"/>
                    </a:lnTo>
                    <a:lnTo>
                      <a:pt x="21" y="54"/>
                    </a:lnTo>
                    <a:lnTo>
                      <a:pt x="55" y="34"/>
                    </a:lnTo>
                    <a:lnTo>
                      <a:pt x="55" y="35"/>
                    </a:lnTo>
                    <a:lnTo>
                      <a:pt x="38" y="3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41" name="Freeform 189"/>
              <p:cNvSpPr>
                <a:spLocks/>
              </p:cNvSpPr>
              <p:nvPr/>
            </p:nvSpPr>
            <p:spPr bwMode="auto">
              <a:xfrm>
                <a:off x="1238" y="3975"/>
                <a:ext cx="28" cy="29"/>
              </a:xfrm>
              <a:custGeom>
                <a:avLst/>
                <a:gdLst>
                  <a:gd name="T0" fmla="*/ 33 w 55"/>
                  <a:gd name="T1" fmla="*/ 0 h 57"/>
                  <a:gd name="T2" fmla="*/ 0 w 55"/>
                  <a:gd name="T3" fmla="*/ 23 h 57"/>
                  <a:gd name="T4" fmla="*/ 15 w 55"/>
                  <a:gd name="T5" fmla="*/ 46 h 57"/>
                  <a:gd name="T6" fmla="*/ 19 w 55"/>
                  <a:gd name="T7" fmla="*/ 52 h 57"/>
                  <a:gd name="T8" fmla="*/ 23 w 55"/>
                  <a:gd name="T9" fmla="*/ 57 h 57"/>
                  <a:gd name="T10" fmla="*/ 55 w 55"/>
                  <a:gd name="T11" fmla="*/ 34 h 57"/>
                  <a:gd name="T12" fmla="*/ 47 w 55"/>
                  <a:gd name="T13" fmla="*/ 24 h 57"/>
                  <a:gd name="T14" fmla="*/ 33 w 55"/>
                  <a:gd name="T15" fmla="*/ 38 h 57"/>
                  <a:gd name="T16" fmla="*/ 52 w 55"/>
                  <a:gd name="T17" fmla="*/ 30 h 57"/>
                  <a:gd name="T18" fmla="*/ 33 w 55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57">
                    <a:moveTo>
                      <a:pt x="33" y="0"/>
                    </a:moveTo>
                    <a:lnTo>
                      <a:pt x="0" y="23"/>
                    </a:lnTo>
                    <a:lnTo>
                      <a:pt x="15" y="46"/>
                    </a:lnTo>
                    <a:lnTo>
                      <a:pt x="19" y="52"/>
                    </a:lnTo>
                    <a:lnTo>
                      <a:pt x="23" y="57"/>
                    </a:lnTo>
                    <a:lnTo>
                      <a:pt x="55" y="34"/>
                    </a:lnTo>
                    <a:lnTo>
                      <a:pt x="47" y="24"/>
                    </a:lnTo>
                    <a:lnTo>
                      <a:pt x="33" y="38"/>
                    </a:lnTo>
                    <a:lnTo>
                      <a:pt x="52" y="3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42" name="Freeform 190"/>
              <p:cNvSpPr>
                <a:spLocks/>
              </p:cNvSpPr>
              <p:nvPr/>
            </p:nvSpPr>
            <p:spPr bwMode="auto">
              <a:xfrm>
                <a:off x="1262" y="4008"/>
                <a:ext cx="29" cy="28"/>
              </a:xfrm>
              <a:custGeom>
                <a:avLst/>
                <a:gdLst>
                  <a:gd name="T0" fmla="*/ 32 w 57"/>
                  <a:gd name="T1" fmla="*/ 0 h 57"/>
                  <a:gd name="T2" fmla="*/ 0 w 57"/>
                  <a:gd name="T3" fmla="*/ 26 h 57"/>
                  <a:gd name="T4" fmla="*/ 17 w 57"/>
                  <a:gd name="T5" fmla="*/ 45 h 57"/>
                  <a:gd name="T6" fmla="*/ 28 w 57"/>
                  <a:gd name="T7" fmla="*/ 57 h 57"/>
                  <a:gd name="T8" fmla="*/ 57 w 57"/>
                  <a:gd name="T9" fmla="*/ 30 h 57"/>
                  <a:gd name="T10" fmla="*/ 45 w 57"/>
                  <a:gd name="T11" fmla="*/ 16 h 57"/>
                  <a:gd name="T12" fmla="*/ 32 w 57"/>
                  <a:gd name="T13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57">
                    <a:moveTo>
                      <a:pt x="32" y="0"/>
                    </a:moveTo>
                    <a:lnTo>
                      <a:pt x="0" y="26"/>
                    </a:lnTo>
                    <a:lnTo>
                      <a:pt x="17" y="45"/>
                    </a:lnTo>
                    <a:lnTo>
                      <a:pt x="28" y="57"/>
                    </a:lnTo>
                    <a:lnTo>
                      <a:pt x="57" y="30"/>
                    </a:lnTo>
                    <a:lnTo>
                      <a:pt x="45" y="16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43" name="Freeform 191"/>
              <p:cNvSpPr>
                <a:spLocks/>
              </p:cNvSpPr>
              <p:nvPr/>
            </p:nvSpPr>
            <p:spPr bwMode="auto">
              <a:xfrm>
                <a:off x="1290" y="4037"/>
                <a:ext cx="28" cy="28"/>
              </a:xfrm>
              <a:custGeom>
                <a:avLst/>
                <a:gdLst>
                  <a:gd name="T0" fmla="*/ 28 w 57"/>
                  <a:gd name="T1" fmla="*/ 0 h 57"/>
                  <a:gd name="T2" fmla="*/ 0 w 57"/>
                  <a:gd name="T3" fmla="*/ 28 h 57"/>
                  <a:gd name="T4" fmla="*/ 11 w 57"/>
                  <a:gd name="T5" fmla="*/ 40 h 57"/>
                  <a:gd name="T6" fmla="*/ 29 w 57"/>
                  <a:gd name="T7" fmla="*/ 57 h 57"/>
                  <a:gd name="T8" fmla="*/ 57 w 57"/>
                  <a:gd name="T9" fmla="*/ 27 h 57"/>
                  <a:gd name="T10" fmla="*/ 40 w 57"/>
                  <a:gd name="T11" fmla="*/ 11 h 57"/>
                  <a:gd name="T12" fmla="*/ 28 w 57"/>
                  <a:gd name="T13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57">
                    <a:moveTo>
                      <a:pt x="28" y="0"/>
                    </a:moveTo>
                    <a:lnTo>
                      <a:pt x="0" y="28"/>
                    </a:lnTo>
                    <a:lnTo>
                      <a:pt x="11" y="40"/>
                    </a:lnTo>
                    <a:lnTo>
                      <a:pt x="29" y="57"/>
                    </a:lnTo>
                    <a:lnTo>
                      <a:pt x="57" y="27"/>
                    </a:lnTo>
                    <a:lnTo>
                      <a:pt x="40" y="1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44" name="Freeform 192"/>
              <p:cNvSpPr>
                <a:spLocks/>
              </p:cNvSpPr>
              <p:nvPr/>
            </p:nvSpPr>
            <p:spPr bwMode="auto">
              <a:xfrm>
                <a:off x="1321" y="4064"/>
                <a:ext cx="28" cy="28"/>
              </a:xfrm>
              <a:custGeom>
                <a:avLst/>
                <a:gdLst>
                  <a:gd name="T0" fmla="*/ 25 w 56"/>
                  <a:gd name="T1" fmla="*/ 0 h 55"/>
                  <a:gd name="T2" fmla="*/ 0 w 56"/>
                  <a:gd name="T3" fmla="*/ 30 h 55"/>
                  <a:gd name="T4" fmla="*/ 5 w 56"/>
                  <a:gd name="T5" fmla="*/ 34 h 55"/>
                  <a:gd name="T6" fmla="*/ 32 w 56"/>
                  <a:gd name="T7" fmla="*/ 55 h 55"/>
                  <a:gd name="T8" fmla="*/ 56 w 56"/>
                  <a:gd name="T9" fmla="*/ 24 h 55"/>
                  <a:gd name="T10" fmla="*/ 33 w 56"/>
                  <a:gd name="T11" fmla="*/ 6 h 55"/>
                  <a:gd name="T12" fmla="*/ 25 w 56"/>
                  <a:gd name="T1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5">
                    <a:moveTo>
                      <a:pt x="25" y="0"/>
                    </a:moveTo>
                    <a:lnTo>
                      <a:pt x="0" y="30"/>
                    </a:lnTo>
                    <a:lnTo>
                      <a:pt x="5" y="34"/>
                    </a:lnTo>
                    <a:lnTo>
                      <a:pt x="32" y="55"/>
                    </a:lnTo>
                    <a:lnTo>
                      <a:pt x="56" y="24"/>
                    </a:lnTo>
                    <a:lnTo>
                      <a:pt x="33" y="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45" name="Freeform 193"/>
              <p:cNvSpPr>
                <a:spLocks/>
              </p:cNvSpPr>
              <p:nvPr/>
            </p:nvSpPr>
            <p:spPr bwMode="auto">
              <a:xfrm>
                <a:off x="1353" y="4086"/>
                <a:ext cx="29" cy="29"/>
              </a:xfrm>
              <a:custGeom>
                <a:avLst/>
                <a:gdLst>
                  <a:gd name="T0" fmla="*/ 24 w 56"/>
                  <a:gd name="T1" fmla="*/ 2 h 58"/>
                  <a:gd name="T2" fmla="*/ 2 w 56"/>
                  <a:gd name="T3" fmla="*/ 36 h 58"/>
                  <a:gd name="T4" fmla="*/ 0 w 56"/>
                  <a:gd name="T5" fmla="*/ 34 h 58"/>
                  <a:gd name="T6" fmla="*/ 6 w 56"/>
                  <a:gd name="T7" fmla="*/ 38 h 58"/>
                  <a:gd name="T8" fmla="*/ 37 w 56"/>
                  <a:gd name="T9" fmla="*/ 58 h 58"/>
                  <a:gd name="T10" fmla="*/ 37 w 56"/>
                  <a:gd name="T11" fmla="*/ 57 h 58"/>
                  <a:gd name="T12" fmla="*/ 56 w 56"/>
                  <a:gd name="T13" fmla="*/ 23 h 58"/>
                  <a:gd name="T14" fmla="*/ 53 w 56"/>
                  <a:gd name="T15" fmla="*/ 20 h 58"/>
                  <a:gd name="T16" fmla="*/ 22 w 56"/>
                  <a:gd name="T17" fmla="*/ 0 h 58"/>
                  <a:gd name="T18" fmla="*/ 14 w 56"/>
                  <a:gd name="T19" fmla="*/ 19 h 58"/>
                  <a:gd name="T20" fmla="*/ 28 w 56"/>
                  <a:gd name="T21" fmla="*/ 5 h 58"/>
                  <a:gd name="T22" fmla="*/ 24 w 56"/>
                  <a:gd name="T23" fmla="*/ 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58">
                    <a:moveTo>
                      <a:pt x="24" y="2"/>
                    </a:moveTo>
                    <a:lnTo>
                      <a:pt x="2" y="36"/>
                    </a:lnTo>
                    <a:lnTo>
                      <a:pt x="0" y="34"/>
                    </a:lnTo>
                    <a:lnTo>
                      <a:pt x="6" y="38"/>
                    </a:lnTo>
                    <a:lnTo>
                      <a:pt x="37" y="58"/>
                    </a:lnTo>
                    <a:lnTo>
                      <a:pt x="37" y="57"/>
                    </a:lnTo>
                    <a:lnTo>
                      <a:pt x="56" y="23"/>
                    </a:lnTo>
                    <a:lnTo>
                      <a:pt x="53" y="20"/>
                    </a:lnTo>
                    <a:lnTo>
                      <a:pt x="22" y="0"/>
                    </a:lnTo>
                    <a:lnTo>
                      <a:pt x="14" y="19"/>
                    </a:lnTo>
                    <a:lnTo>
                      <a:pt x="28" y="5"/>
                    </a:lnTo>
                    <a:lnTo>
                      <a:pt x="24" y="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46" name="Freeform 194"/>
              <p:cNvSpPr>
                <a:spLocks/>
              </p:cNvSpPr>
              <p:nvPr/>
            </p:nvSpPr>
            <p:spPr bwMode="auto">
              <a:xfrm>
                <a:off x="1390" y="4107"/>
                <a:ext cx="27" cy="27"/>
              </a:xfrm>
              <a:custGeom>
                <a:avLst/>
                <a:gdLst>
                  <a:gd name="T0" fmla="*/ 19 w 54"/>
                  <a:gd name="T1" fmla="*/ 0 h 53"/>
                  <a:gd name="T2" fmla="*/ 0 w 54"/>
                  <a:gd name="T3" fmla="*/ 36 h 53"/>
                  <a:gd name="T4" fmla="*/ 30 w 54"/>
                  <a:gd name="T5" fmla="*/ 50 h 53"/>
                  <a:gd name="T6" fmla="*/ 38 w 54"/>
                  <a:gd name="T7" fmla="*/ 53 h 53"/>
                  <a:gd name="T8" fmla="*/ 54 w 54"/>
                  <a:gd name="T9" fmla="*/ 17 h 53"/>
                  <a:gd name="T10" fmla="*/ 46 w 54"/>
                  <a:gd name="T11" fmla="*/ 13 h 53"/>
                  <a:gd name="T12" fmla="*/ 19 w 54"/>
                  <a:gd name="T13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53">
                    <a:moveTo>
                      <a:pt x="19" y="0"/>
                    </a:moveTo>
                    <a:lnTo>
                      <a:pt x="0" y="36"/>
                    </a:lnTo>
                    <a:lnTo>
                      <a:pt x="30" y="50"/>
                    </a:lnTo>
                    <a:lnTo>
                      <a:pt x="38" y="53"/>
                    </a:lnTo>
                    <a:lnTo>
                      <a:pt x="54" y="17"/>
                    </a:lnTo>
                    <a:lnTo>
                      <a:pt x="46" y="13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47" name="Freeform 195"/>
              <p:cNvSpPr>
                <a:spLocks/>
              </p:cNvSpPr>
              <p:nvPr/>
            </p:nvSpPr>
            <p:spPr bwMode="auto">
              <a:xfrm>
                <a:off x="1428" y="4123"/>
                <a:ext cx="26" cy="26"/>
              </a:xfrm>
              <a:custGeom>
                <a:avLst/>
                <a:gdLst>
                  <a:gd name="T0" fmla="*/ 15 w 52"/>
                  <a:gd name="T1" fmla="*/ 0 h 52"/>
                  <a:gd name="T2" fmla="*/ 0 w 52"/>
                  <a:gd name="T3" fmla="*/ 38 h 52"/>
                  <a:gd name="T4" fmla="*/ 24 w 52"/>
                  <a:gd name="T5" fmla="*/ 47 h 52"/>
                  <a:gd name="T6" fmla="*/ 39 w 52"/>
                  <a:gd name="T7" fmla="*/ 52 h 52"/>
                  <a:gd name="T8" fmla="*/ 52 w 52"/>
                  <a:gd name="T9" fmla="*/ 14 h 52"/>
                  <a:gd name="T10" fmla="*/ 40 w 52"/>
                  <a:gd name="T11" fmla="*/ 9 h 52"/>
                  <a:gd name="T12" fmla="*/ 15 w 52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52">
                    <a:moveTo>
                      <a:pt x="15" y="0"/>
                    </a:moveTo>
                    <a:lnTo>
                      <a:pt x="0" y="38"/>
                    </a:lnTo>
                    <a:lnTo>
                      <a:pt x="24" y="47"/>
                    </a:lnTo>
                    <a:lnTo>
                      <a:pt x="39" y="52"/>
                    </a:lnTo>
                    <a:lnTo>
                      <a:pt x="52" y="14"/>
                    </a:lnTo>
                    <a:lnTo>
                      <a:pt x="40" y="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48" name="Freeform 196"/>
              <p:cNvSpPr>
                <a:spLocks/>
              </p:cNvSpPr>
              <p:nvPr/>
            </p:nvSpPr>
            <p:spPr bwMode="auto">
              <a:xfrm>
                <a:off x="1467" y="4136"/>
                <a:ext cx="25" cy="24"/>
              </a:xfrm>
              <a:custGeom>
                <a:avLst/>
                <a:gdLst>
                  <a:gd name="T0" fmla="*/ 12 w 50"/>
                  <a:gd name="T1" fmla="*/ 0 h 49"/>
                  <a:gd name="T2" fmla="*/ 0 w 50"/>
                  <a:gd name="T3" fmla="*/ 39 h 49"/>
                  <a:gd name="T4" fmla="*/ 19 w 50"/>
                  <a:gd name="T5" fmla="*/ 44 h 49"/>
                  <a:gd name="T6" fmla="*/ 41 w 50"/>
                  <a:gd name="T7" fmla="*/ 49 h 49"/>
                  <a:gd name="T8" fmla="*/ 50 w 50"/>
                  <a:gd name="T9" fmla="*/ 11 h 49"/>
                  <a:gd name="T10" fmla="*/ 35 w 50"/>
                  <a:gd name="T11" fmla="*/ 7 h 49"/>
                  <a:gd name="T12" fmla="*/ 12 w 50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49">
                    <a:moveTo>
                      <a:pt x="12" y="0"/>
                    </a:moveTo>
                    <a:lnTo>
                      <a:pt x="0" y="39"/>
                    </a:lnTo>
                    <a:lnTo>
                      <a:pt x="19" y="44"/>
                    </a:lnTo>
                    <a:lnTo>
                      <a:pt x="41" y="49"/>
                    </a:lnTo>
                    <a:lnTo>
                      <a:pt x="50" y="11"/>
                    </a:lnTo>
                    <a:lnTo>
                      <a:pt x="35" y="7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49" name="Freeform 197"/>
              <p:cNvSpPr>
                <a:spLocks/>
              </p:cNvSpPr>
              <p:nvPr/>
            </p:nvSpPr>
            <p:spPr bwMode="auto">
              <a:xfrm>
                <a:off x="1508" y="4144"/>
                <a:ext cx="22" cy="23"/>
              </a:xfrm>
              <a:custGeom>
                <a:avLst/>
                <a:gdLst>
                  <a:gd name="T0" fmla="*/ 7 w 46"/>
                  <a:gd name="T1" fmla="*/ 0 h 45"/>
                  <a:gd name="T2" fmla="*/ 0 w 46"/>
                  <a:gd name="T3" fmla="*/ 39 h 45"/>
                  <a:gd name="T4" fmla="*/ 22 w 46"/>
                  <a:gd name="T5" fmla="*/ 42 h 45"/>
                  <a:gd name="T6" fmla="*/ 41 w 46"/>
                  <a:gd name="T7" fmla="*/ 45 h 45"/>
                  <a:gd name="T8" fmla="*/ 46 w 46"/>
                  <a:gd name="T9" fmla="*/ 6 h 45"/>
                  <a:gd name="T10" fmla="*/ 22 w 46"/>
                  <a:gd name="T11" fmla="*/ 2 h 45"/>
                  <a:gd name="T12" fmla="*/ 7 w 46"/>
                  <a:gd name="T13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45">
                    <a:moveTo>
                      <a:pt x="7" y="0"/>
                    </a:moveTo>
                    <a:lnTo>
                      <a:pt x="0" y="39"/>
                    </a:lnTo>
                    <a:lnTo>
                      <a:pt x="22" y="42"/>
                    </a:lnTo>
                    <a:lnTo>
                      <a:pt x="41" y="45"/>
                    </a:lnTo>
                    <a:lnTo>
                      <a:pt x="46" y="6"/>
                    </a:lnTo>
                    <a:lnTo>
                      <a:pt x="22" y="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50" name="Freeform 198"/>
              <p:cNvSpPr>
                <a:spLocks/>
              </p:cNvSpPr>
              <p:nvPr/>
            </p:nvSpPr>
            <p:spPr bwMode="auto">
              <a:xfrm>
                <a:off x="1549" y="4149"/>
                <a:ext cx="21" cy="21"/>
              </a:xfrm>
              <a:custGeom>
                <a:avLst/>
                <a:gdLst>
                  <a:gd name="T0" fmla="*/ 3 w 43"/>
                  <a:gd name="T1" fmla="*/ 0 h 42"/>
                  <a:gd name="T2" fmla="*/ 0 w 43"/>
                  <a:gd name="T3" fmla="*/ 39 h 42"/>
                  <a:gd name="T4" fmla="*/ 19 w 43"/>
                  <a:gd name="T5" fmla="*/ 41 h 42"/>
                  <a:gd name="T6" fmla="*/ 43 w 43"/>
                  <a:gd name="T7" fmla="*/ 42 h 42"/>
                  <a:gd name="T8" fmla="*/ 43 w 43"/>
                  <a:gd name="T9" fmla="*/ 2 h 42"/>
                  <a:gd name="T10" fmla="*/ 19 w 43"/>
                  <a:gd name="T11" fmla="*/ 1 h 42"/>
                  <a:gd name="T12" fmla="*/ 3 w 43"/>
                  <a:gd name="T1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42">
                    <a:moveTo>
                      <a:pt x="3" y="0"/>
                    </a:moveTo>
                    <a:lnTo>
                      <a:pt x="0" y="39"/>
                    </a:lnTo>
                    <a:lnTo>
                      <a:pt x="19" y="41"/>
                    </a:lnTo>
                    <a:lnTo>
                      <a:pt x="43" y="42"/>
                    </a:lnTo>
                    <a:lnTo>
                      <a:pt x="43" y="2"/>
                    </a:lnTo>
                    <a:lnTo>
                      <a:pt x="19" y="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51" name="Freeform 199"/>
              <p:cNvSpPr>
                <a:spLocks/>
              </p:cNvSpPr>
              <p:nvPr/>
            </p:nvSpPr>
            <p:spPr bwMode="auto">
              <a:xfrm>
                <a:off x="1590" y="4149"/>
                <a:ext cx="21" cy="21"/>
              </a:xfrm>
              <a:custGeom>
                <a:avLst/>
                <a:gdLst>
                  <a:gd name="T0" fmla="*/ 0 w 42"/>
                  <a:gd name="T1" fmla="*/ 1 h 41"/>
                  <a:gd name="T2" fmla="*/ 0 w 42"/>
                  <a:gd name="T3" fmla="*/ 41 h 41"/>
                  <a:gd name="T4" fmla="*/ 16 w 42"/>
                  <a:gd name="T5" fmla="*/ 41 h 41"/>
                  <a:gd name="T6" fmla="*/ 42 w 42"/>
                  <a:gd name="T7" fmla="*/ 39 h 41"/>
                  <a:gd name="T8" fmla="*/ 39 w 42"/>
                  <a:gd name="T9" fmla="*/ 0 h 41"/>
                  <a:gd name="T10" fmla="*/ 16 w 42"/>
                  <a:gd name="T11" fmla="*/ 1 h 41"/>
                  <a:gd name="T12" fmla="*/ 0 w 42"/>
                  <a:gd name="T13" fmla="*/ 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41">
                    <a:moveTo>
                      <a:pt x="0" y="1"/>
                    </a:moveTo>
                    <a:lnTo>
                      <a:pt x="0" y="41"/>
                    </a:lnTo>
                    <a:lnTo>
                      <a:pt x="16" y="41"/>
                    </a:lnTo>
                    <a:lnTo>
                      <a:pt x="42" y="39"/>
                    </a:lnTo>
                    <a:lnTo>
                      <a:pt x="39" y="0"/>
                    </a:lnTo>
                    <a:lnTo>
                      <a:pt x="1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52" name="Freeform 200"/>
              <p:cNvSpPr>
                <a:spLocks/>
              </p:cNvSpPr>
              <p:nvPr/>
            </p:nvSpPr>
            <p:spPr bwMode="auto">
              <a:xfrm>
                <a:off x="1629" y="4143"/>
                <a:ext cx="23" cy="23"/>
              </a:xfrm>
              <a:custGeom>
                <a:avLst/>
                <a:gdLst>
                  <a:gd name="T0" fmla="*/ 0 w 46"/>
                  <a:gd name="T1" fmla="*/ 6 h 45"/>
                  <a:gd name="T2" fmla="*/ 5 w 46"/>
                  <a:gd name="T3" fmla="*/ 45 h 45"/>
                  <a:gd name="T4" fmla="*/ 16 w 46"/>
                  <a:gd name="T5" fmla="*/ 44 h 45"/>
                  <a:gd name="T6" fmla="*/ 46 w 46"/>
                  <a:gd name="T7" fmla="*/ 39 h 45"/>
                  <a:gd name="T8" fmla="*/ 39 w 46"/>
                  <a:gd name="T9" fmla="*/ 0 h 45"/>
                  <a:gd name="T10" fmla="*/ 16 w 46"/>
                  <a:gd name="T11" fmla="*/ 4 h 45"/>
                  <a:gd name="T12" fmla="*/ 0 w 46"/>
                  <a:gd name="T13" fmla="*/ 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45">
                    <a:moveTo>
                      <a:pt x="0" y="6"/>
                    </a:moveTo>
                    <a:lnTo>
                      <a:pt x="5" y="45"/>
                    </a:lnTo>
                    <a:lnTo>
                      <a:pt x="16" y="44"/>
                    </a:lnTo>
                    <a:lnTo>
                      <a:pt x="46" y="39"/>
                    </a:lnTo>
                    <a:lnTo>
                      <a:pt x="39" y="0"/>
                    </a:lnTo>
                    <a:lnTo>
                      <a:pt x="16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53" name="Freeform 201"/>
              <p:cNvSpPr>
                <a:spLocks/>
              </p:cNvSpPr>
              <p:nvPr/>
            </p:nvSpPr>
            <p:spPr bwMode="auto">
              <a:xfrm>
                <a:off x="1668" y="4134"/>
                <a:ext cx="24" cy="25"/>
              </a:xfrm>
              <a:custGeom>
                <a:avLst/>
                <a:gdLst>
                  <a:gd name="T0" fmla="*/ 0 w 49"/>
                  <a:gd name="T1" fmla="*/ 12 h 50"/>
                  <a:gd name="T2" fmla="*/ 9 w 49"/>
                  <a:gd name="T3" fmla="*/ 50 h 50"/>
                  <a:gd name="T4" fmla="*/ 22 w 49"/>
                  <a:gd name="T5" fmla="*/ 47 h 50"/>
                  <a:gd name="T6" fmla="*/ 49 w 49"/>
                  <a:gd name="T7" fmla="*/ 39 h 50"/>
                  <a:gd name="T8" fmla="*/ 38 w 49"/>
                  <a:gd name="T9" fmla="*/ 0 h 50"/>
                  <a:gd name="T10" fmla="*/ 5 w 49"/>
                  <a:gd name="T11" fmla="*/ 10 h 50"/>
                  <a:gd name="T12" fmla="*/ 0 w 49"/>
                  <a:gd name="T13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50">
                    <a:moveTo>
                      <a:pt x="0" y="12"/>
                    </a:moveTo>
                    <a:lnTo>
                      <a:pt x="9" y="50"/>
                    </a:lnTo>
                    <a:lnTo>
                      <a:pt x="22" y="47"/>
                    </a:lnTo>
                    <a:lnTo>
                      <a:pt x="49" y="39"/>
                    </a:lnTo>
                    <a:lnTo>
                      <a:pt x="38" y="0"/>
                    </a:lnTo>
                    <a:lnTo>
                      <a:pt x="5" y="1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54" name="Freeform 202"/>
              <p:cNvSpPr>
                <a:spLocks/>
              </p:cNvSpPr>
              <p:nvPr/>
            </p:nvSpPr>
            <p:spPr bwMode="auto">
              <a:xfrm>
                <a:off x="1706" y="4122"/>
                <a:ext cx="25" cy="25"/>
              </a:xfrm>
              <a:custGeom>
                <a:avLst/>
                <a:gdLst>
                  <a:gd name="T0" fmla="*/ 0 w 51"/>
                  <a:gd name="T1" fmla="*/ 14 h 52"/>
                  <a:gd name="T2" fmla="*/ 12 w 51"/>
                  <a:gd name="T3" fmla="*/ 52 h 52"/>
                  <a:gd name="T4" fmla="*/ 18 w 51"/>
                  <a:gd name="T5" fmla="*/ 50 h 52"/>
                  <a:gd name="T6" fmla="*/ 51 w 51"/>
                  <a:gd name="T7" fmla="*/ 38 h 52"/>
                  <a:gd name="T8" fmla="*/ 37 w 51"/>
                  <a:gd name="T9" fmla="*/ 0 h 52"/>
                  <a:gd name="T10" fmla="*/ 2 w 51"/>
                  <a:gd name="T11" fmla="*/ 12 h 52"/>
                  <a:gd name="T12" fmla="*/ 0 w 51"/>
                  <a:gd name="T13" fmla="*/ 1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52">
                    <a:moveTo>
                      <a:pt x="0" y="14"/>
                    </a:moveTo>
                    <a:lnTo>
                      <a:pt x="12" y="52"/>
                    </a:lnTo>
                    <a:lnTo>
                      <a:pt x="18" y="50"/>
                    </a:lnTo>
                    <a:lnTo>
                      <a:pt x="51" y="38"/>
                    </a:lnTo>
                    <a:lnTo>
                      <a:pt x="37" y="0"/>
                    </a:lnTo>
                    <a:lnTo>
                      <a:pt x="2" y="12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55" name="Freeform 203"/>
              <p:cNvSpPr>
                <a:spLocks/>
              </p:cNvSpPr>
              <p:nvPr/>
            </p:nvSpPr>
            <p:spPr bwMode="auto">
              <a:xfrm>
                <a:off x="1742" y="4105"/>
                <a:ext cx="27" cy="27"/>
              </a:xfrm>
              <a:custGeom>
                <a:avLst/>
                <a:gdLst>
                  <a:gd name="T0" fmla="*/ 0 w 55"/>
                  <a:gd name="T1" fmla="*/ 17 h 53"/>
                  <a:gd name="T2" fmla="*/ 18 w 55"/>
                  <a:gd name="T3" fmla="*/ 53 h 53"/>
                  <a:gd name="T4" fmla="*/ 50 w 55"/>
                  <a:gd name="T5" fmla="*/ 38 h 53"/>
                  <a:gd name="T6" fmla="*/ 55 w 55"/>
                  <a:gd name="T7" fmla="*/ 34 h 53"/>
                  <a:gd name="T8" fmla="*/ 36 w 55"/>
                  <a:gd name="T9" fmla="*/ 0 h 53"/>
                  <a:gd name="T10" fmla="*/ 33 w 55"/>
                  <a:gd name="T11" fmla="*/ 1 h 53"/>
                  <a:gd name="T12" fmla="*/ 0 w 55"/>
                  <a:gd name="T13" fmla="*/ 1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53">
                    <a:moveTo>
                      <a:pt x="0" y="17"/>
                    </a:moveTo>
                    <a:lnTo>
                      <a:pt x="18" y="53"/>
                    </a:lnTo>
                    <a:lnTo>
                      <a:pt x="50" y="38"/>
                    </a:lnTo>
                    <a:lnTo>
                      <a:pt x="55" y="34"/>
                    </a:lnTo>
                    <a:lnTo>
                      <a:pt x="36" y="0"/>
                    </a:lnTo>
                    <a:lnTo>
                      <a:pt x="33" y="1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56" name="Freeform 204"/>
              <p:cNvSpPr>
                <a:spLocks/>
              </p:cNvSpPr>
              <p:nvPr/>
            </p:nvSpPr>
            <p:spPr bwMode="auto">
              <a:xfrm>
                <a:off x="1777" y="4084"/>
                <a:ext cx="28" cy="28"/>
              </a:xfrm>
              <a:custGeom>
                <a:avLst/>
                <a:gdLst>
                  <a:gd name="T0" fmla="*/ 0 w 56"/>
                  <a:gd name="T1" fmla="*/ 22 h 56"/>
                  <a:gd name="T2" fmla="*/ 20 w 56"/>
                  <a:gd name="T3" fmla="*/ 56 h 56"/>
                  <a:gd name="T4" fmla="*/ 43 w 56"/>
                  <a:gd name="T5" fmla="*/ 42 h 56"/>
                  <a:gd name="T6" fmla="*/ 50 w 56"/>
                  <a:gd name="T7" fmla="*/ 38 h 56"/>
                  <a:gd name="T8" fmla="*/ 56 w 56"/>
                  <a:gd name="T9" fmla="*/ 34 h 56"/>
                  <a:gd name="T10" fmla="*/ 33 w 56"/>
                  <a:gd name="T11" fmla="*/ 0 h 56"/>
                  <a:gd name="T12" fmla="*/ 21 w 56"/>
                  <a:gd name="T13" fmla="*/ 9 h 56"/>
                  <a:gd name="T14" fmla="*/ 35 w 56"/>
                  <a:gd name="T15" fmla="*/ 23 h 56"/>
                  <a:gd name="T16" fmla="*/ 27 w 56"/>
                  <a:gd name="T17" fmla="*/ 4 h 56"/>
                  <a:gd name="T18" fmla="*/ 0 w 56"/>
                  <a:gd name="T19" fmla="*/ 2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6">
                    <a:moveTo>
                      <a:pt x="0" y="22"/>
                    </a:moveTo>
                    <a:lnTo>
                      <a:pt x="20" y="56"/>
                    </a:lnTo>
                    <a:lnTo>
                      <a:pt x="43" y="42"/>
                    </a:lnTo>
                    <a:lnTo>
                      <a:pt x="50" y="38"/>
                    </a:lnTo>
                    <a:lnTo>
                      <a:pt x="56" y="34"/>
                    </a:lnTo>
                    <a:lnTo>
                      <a:pt x="33" y="0"/>
                    </a:lnTo>
                    <a:lnTo>
                      <a:pt x="21" y="9"/>
                    </a:lnTo>
                    <a:lnTo>
                      <a:pt x="35" y="23"/>
                    </a:lnTo>
                    <a:lnTo>
                      <a:pt x="27" y="4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57" name="Freeform 205"/>
              <p:cNvSpPr>
                <a:spLocks/>
              </p:cNvSpPr>
              <p:nvPr/>
            </p:nvSpPr>
            <p:spPr bwMode="auto">
              <a:xfrm>
                <a:off x="1810" y="4061"/>
                <a:ext cx="28" cy="28"/>
              </a:xfrm>
              <a:custGeom>
                <a:avLst/>
                <a:gdLst>
                  <a:gd name="T0" fmla="*/ 0 w 55"/>
                  <a:gd name="T1" fmla="*/ 24 h 55"/>
                  <a:gd name="T2" fmla="*/ 24 w 55"/>
                  <a:gd name="T3" fmla="*/ 55 h 55"/>
                  <a:gd name="T4" fmla="*/ 43 w 55"/>
                  <a:gd name="T5" fmla="*/ 40 h 55"/>
                  <a:gd name="T6" fmla="*/ 55 w 55"/>
                  <a:gd name="T7" fmla="*/ 30 h 55"/>
                  <a:gd name="T8" fmla="*/ 30 w 55"/>
                  <a:gd name="T9" fmla="*/ 0 h 55"/>
                  <a:gd name="T10" fmla="*/ 15 w 55"/>
                  <a:gd name="T11" fmla="*/ 12 h 55"/>
                  <a:gd name="T12" fmla="*/ 0 w 55"/>
                  <a:gd name="T13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55">
                    <a:moveTo>
                      <a:pt x="0" y="24"/>
                    </a:moveTo>
                    <a:lnTo>
                      <a:pt x="24" y="55"/>
                    </a:lnTo>
                    <a:lnTo>
                      <a:pt x="43" y="40"/>
                    </a:lnTo>
                    <a:lnTo>
                      <a:pt x="55" y="30"/>
                    </a:lnTo>
                    <a:lnTo>
                      <a:pt x="30" y="0"/>
                    </a:lnTo>
                    <a:lnTo>
                      <a:pt x="15" y="12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58" name="Freeform 206"/>
              <p:cNvSpPr>
                <a:spLocks/>
              </p:cNvSpPr>
              <p:nvPr/>
            </p:nvSpPr>
            <p:spPr bwMode="auto">
              <a:xfrm>
                <a:off x="1840" y="4033"/>
                <a:ext cx="29" cy="29"/>
              </a:xfrm>
              <a:custGeom>
                <a:avLst/>
                <a:gdLst>
                  <a:gd name="T0" fmla="*/ 0 w 58"/>
                  <a:gd name="T1" fmla="*/ 28 h 58"/>
                  <a:gd name="T2" fmla="*/ 28 w 58"/>
                  <a:gd name="T3" fmla="*/ 58 h 58"/>
                  <a:gd name="T4" fmla="*/ 40 w 58"/>
                  <a:gd name="T5" fmla="*/ 47 h 58"/>
                  <a:gd name="T6" fmla="*/ 58 w 58"/>
                  <a:gd name="T7" fmla="*/ 28 h 58"/>
                  <a:gd name="T8" fmla="*/ 30 w 58"/>
                  <a:gd name="T9" fmla="*/ 0 h 58"/>
                  <a:gd name="T10" fmla="*/ 12 w 58"/>
                  <a:gd name="T11" fmla="*/ 18 h 58"/>
                  <a:gd name="T12" fmla="*/ 0 w 58"/>
                  <a:gd name="T13" fmla="*/ 2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58">
                    <a:moveTo>
                      <a:pt x="0" y="28"/>
                    </a:moveTo>
                    <a:lnTo>
                      <a:pt x="28" y="58"/>
                    </a:lnTo>
                    <a:lnTo>
                      <a:pt x="40" y="47"/>
                    </a:lnTo>
                    <a:lnTo>
                      <a:pt x="58" y="28"/>
                    </a:lnTo>
                    <a:lnTo>
                      <a:pt x="30" y="0"/>
                    </a:lnTo>
                    <a:lnTo>
                      <a:pt x="12" y="18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59" name="Freeform 207"/>
              <p:cNvSpPr>
                <a:spLocks/>
              </p:cNvSpPr>
              <p:nvPr/>
            </p:nvSpPr>
            <p:spPr bwMode="auto">
              <a:xfrm>
                <a:off x="1868" y="4004"/>
                <a:ext cx="27" cy="28"/>
              </a:xfrm>
              <a:custGeom>
                <a:avLst/>
                <a:gdLst>
                  <a:gd name="T0" fmla="*/ 0 w 56"/>
                  <a:gd name="T1" fmla="*/ 30 h 57"/>
                  <a:gd name="T2" fmla="*/ 29 w 56"/>
                  <a:gd name="T3" fmla="*/ 57 h 57"/>
                  <a:gd name="T4" fmla="*/ 35 w 56"/>
                  <a:gd name="T5" fmla="*/ 52 h 57"/>
                  <a:gd name="T6" fmla="*/ 56 w 56"/>
                  <a:gd name="T7" fmla="*/ 26 h 57"/>
                  <a:gd name="T8" fmla="*/ 25 w 56"/>
                  <a:gd name="T9" fmla="*/ 0 h 57"/>
                  <a:gd name="T10" fmla="*/ 6 w 56"/>
                  <a:gd name="T11" fmla="*/ 23 h 57"/>
                  <a:gd name="T12" fmla="*/ 0 w 56"/>
                  <a:gd name="T13" fmla="*/ 3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7">
                    <a:moveTo>
                      <a:pt x="0" y="30"/>
                    </a:moveTo>
                    <a:lnTo>
                      <a:pt x="29" y="57"/>
                    </a:lnTo>
                    <a:lnTo>
                      <a:pt x="35" y="52"/>
                    </a:lnTo>
                    <a:lnTo>
                      <a:pt x="56" y="26"/>
                    </a:lnTo>
                    <a:lnTo>
                      <a:pt x="25" y="0"/>
                    </a:lnTo>
                    <a:lnTo>
                      <a:pt x="6" y="23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60" name="Freeform 208"/>
              <p:cNvSpPr>
                <a:spLocks/>
              </p:cNvSpPr>
              <p:nvPr/>
            </p:nvSpPr>
            <p:spPr bwMode="auto">
              <a:xfrm>
                <a:off x="1891" y="3972"/>
                <a:ext cx="29" cy="28"/>
              </a:xfrm>
              <a:custGeom>
                <a:avLst/>
                <a:gdLst>
                  <a:gd name="T0" fmla="*/ 0 w 56"/>
                  <a:gd name="T1" fmla="*/ 34 h 56"/>
                  <a:gd name="T2" fmla="*/ 33 w 56"/>
                  <a:gd name="T3" fmla="*/ 56 h 56"/>
                  <a:gd name="T4" fmla="*/ 55 w 56"/>
                  <a:gd name="T5" fmla="*/ 23 h 56"/>
                  <a:gd name="T6" fmla="*/ 56 w 56"/>
                  <a:gd name="T7" fmla="*/ 21 h 56"/>
                  <a:gd name="T8" fmla="*/ 22 w 56"/>
                  <a:gd name="T9" fmla="*/ 0 h 56"/>
                  <a:gd name="T10" fmla="*/ 18 w 56"/>
                  <a:gd name="T11" fmla="*/ 6 h 56"/>
                  <a:gd name="T12" fmla="*/ 0 w 56"/>
                  <a:gd name="T13" fmla="*/ 3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6">
                    <a:moveTo>
                      <a:pt x="0" y="34"/>
                    </a:moveTo>
                    <a:lnTo>
                      <a:pt x="33" y="56"/>
                    </a:lnTo>
                    <a:lnTo>
                      <a:pt x="55" y="23"/>
                    </a:lnTo>
                    <a:lnTo>
                      <a:pt x="56" y="21"/>
                    </a:lnTo>
                    <a:lnTo>
                      <a:pt x="22" y="0"/>
                    </a:lnTo>
                    <a:lnTo>
                      <a:pt x="18" y="6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61" name="Freeform 209"/>
              <p:cNvSpPr>
                <a:spLocks/>
              </p:cNvSpPr>
              <p:nvPr/>
            </p:nvSpPr>
            <p:spPr bwMode="auto">
              <a:xfrm>
                <a:off x="1912" y="3937"/>
                <a:ext cx="27" cy="27"/>
              </a:xfrm>
              <a:custGeom>
                <a:avLst/>
                <a:gdLst>
                  <a:gd name="T0" fmla="*/ 0 w 55"/>
                  <a:gd name="T1" fmla="*/ 34 h 53"/>
                  <a:gd name="T2" fmla="*/ 36 w 55"/>
                  <a:gd name="T3" fmla="*/ 53 h 53"/>
                  <a:gd name="T4" fmla="*/ 51 w 55"/>
                  <a:gd name="T5" fmla="*/ 27 h 53"/>
                  <a:gd name="T6" fmla="*/ 55 w 55"/>
                  <a:gd name="T7" fmla="*/ 17 h 53"/>
                  <a:gd name="T8" fmla="*/ 18 w 55"/>
                  <a:gd name="T9" fmla="*/ 0 h 53"/>
                  <a:gd name="T10" fmla="*/ 13 w 55"/>
                  <a:gd name="T11" fmla="*/ 11 h 53"/>
                  <a:gd name="T12" fmla="*/ 0 w 55"/>
                  <a:gd name="T13" fmla="*/ 3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53">
                    <a:moveTo>
                      <a:pt x="0" y="34"/>
                    </a:moveTo>
                    <a:lnTo>
                      <a:pt x="36" y="53"/>
                    </a:lnTo>
                    <a:lnTo>
                      <a:pt x="51" y="27"/>
                    </a:lnTo>
                    <a:lnTo>
                      <a:pt x="55" y="17"/>
                    </a:lnTo>
                    <a:lnTo>
                      <a:pt x="18" y="0"/>
                    </a:lnTo>
                    <a:lnTo>
                      <a:pt x="13" y="11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62" name="Freeform 210"/>
              <p:cNvSpPr>
                <a:spLocks/>
              </p:cNvSpPr>
              <p:nvPr/>
            </p:nvSpPr>
            <p:spPr bwMode="auto">
              <a:xfrm>
                <a:off x="1929" y="3901"/>
                <a:ext cx="26" cy="26"/>
              </a:xfrm>
              <a:custGeom>
                <a:avLst/>
                <a:gdLst>
                  <a:gd name="T0" fmla="*/ 0 w 51"/>
                  <a:gd name="T1" fmla="*/ 36 h 51"/>
                  <a:gd name="T2" fmla="*/ 37 w 51"/>
                  <a:gd name="T3" fmla="*/ 51 h 51"/>
                  <a:gd name="T4" fmla="*/ 45 w 51"/>
                  <a:gd name="T5" fmla="*/ 32 h 51"/>
                  <a:gd name="T6" fmla="*/ 51 w 51"/>
                  <a:gd name="T7" fmla="*/ 13 h 51"/>
                  <a:gd name="T8" fmla="*/ 14 w 51"/>
                  <a:gd name="T9" fmla="*/ 0 h 51"/>
                  <a:gd name="T10" fmla="*/ 8 w 51"/>
                  <a:gd name="T11" fmla="*/ 16 h 51"/>
                  <a:gd name="T12" fmla="*/ 0 w 51"/>
                  <a:gd name="T13" fmla="*/ 3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51">
                    <a:moveTo>
                      <a:pt x="0" y="36"/>
                    </a:moveTo>
                    <a:lnTo>
                      <a:pt x="37" y="51"/>
                    </a:lnTo>
                    <a:lnTo>
                      <a:pt x="45" y="32"/>
                    </a:lnTo>
                    <a:lnTo>
                      <a:pt x="51" y="13"/>
                    </a:lnTo>
                    <a:lnTo>
                      <a:pt x="14" y="0"/>
                    </a:lnTo>
                    <a:lnTo>
                      <a:pt x="8" y="1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63" name="Freeform 211"/>
              <p:cNvSpPr>
                <a:spLocks/>
              </p:cNvSpPr>
              <p:nvPr/>
            </p:nvSpPr>
            <p:spPr bwMode="auto">
              <a:xfrm>
                <a:off x="1942" y="3863"/>
                <a:ext cx="25" cy="25"/>
              </a:xfrm>
              <a:custGeom>
                <a:avLst/>
                <a:gdLst>
                  <a:gd name="T0" fmla="*/ 0 w 49"/>
                  <a:gd name="T1" fmla="*/ 38 h 49"/>
                  <a:gd name="T2" fmla="*/ 38 w 49"/>
                  <a:gd name="T3" fmla="*/ 49 h 49"/>
                  <a:gd name="T4" fmla="*/ 41 w 49"/>
                  <a:gd name="T5" fmla="*/ 37 h 49"/>
                  <a:gd name="T6" fmla="*/ 49 w 49"/>
                  <a:gd name="T7" fmla="*/ 9 h 49"/>
                  <a:gd name="T8" fmla="*/ 10 w 49"/>
                  <a:gd name="T9" fmla="*/ 0 h 49"/>
                  <a:gd name="T10" fmla="*/ 4 w 49"/>
                  <a:gd name="T11" fmla="*/ 21 h 49"/>
                  <a:gd name="T12" fmla="*/ 0 w 49"/>
                  <a:gd name="T13" fmla="*/ 3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49">
                    <a:moveTo>
                      <a:pt x="0" y="38"/>
                    </a:moveTo>
                    <a:lnTo>
                      <a:pt x="38" y="49"/>
                    </a:lnTo>
                    <a:lnTo>
                      <a:pt x="41" y="37"/>
                    </a:lnTo>
                    <a:lnTo>
                      <a:pt x="49" y="9"/>
                    </a:lnTo>
                    <a:lnTo>
                      <a:pt x="10" y="0"/>
                    </a:lnTo>
                    <a:lnTo>
                      <a:pt x="4" y="21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64" name="Freeform 212"/>
              <p:cNvSpPr>
                <a:spLocks/>
              </p:cNvSpPr>
              <p:nvPr/>
            </p:nvSpPr>
            <p:spPr bwMode="auto">
              <a:xfrm>
                <a:off x="1951" y="3824"/>
                <a:ext cx="23" cy="23"/>
              </a:xfrm>
              <a:custGeom>
                <a:avLst/>
                <a:gdLst>
                  <a:gd name="T0" fmla="*/ 0 w 46"/>
                  <a:gd name="T1" fmla="*/ 39 h 46"/>
                  <a:gd name="T2" fmla="*/ 40 w 46"/>
                  <a:gd name="T3" fmla="*/ 46 h 46"/>
                  <a:gd name="T4" fmla="*/ 42 w 46"/>
                  <a:gd name="T5" fmla="*/ 33 h 46"/>
                  <a:gd name="T6" fmla="*/ 46 w 46"/>
                  <a:gd name="T7" fmla="*/ 5 h 46"/>
                  <a:gd name="T8" fmla="*/ 6 w 46"/>
                  <a:gd name="T9" fmla="*/ 0 h 46"/>
                  <a:gd name="T10" fmla="*/ 1 w 46"/>
                  <a:gd name="T11" fmla="*/ 33 h 46"/>
                  <a:gd name="T12" fmla="*/ 0 w 46"/>
                  <a:gd name="T13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46">
                    <a:moveTo>
                      <a:pt x="0" y="39"/>
                    </a:moveTo>
                    <a:lnTo>
                      <a:pt x="40" y="46"/>
                    </a:lnTo>
                    <a:lnTo>
                      <a:pt x="42" y="33"/>
                    </a:lnTo>
                    <a:lnTo>
                      <a:pt x="46" y="5"/>
                    </a:lnTo>
                    <a:lnTo>
                      <a:pt x="6" y="0"/>
                    </a:lnTo>
                    <a:lnTo>
                      <a:pt x="1" y="33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65" name="Freeform 213"/>
              <p:cNvSpPr>
                <a:spLocks/>
              </p:cNvSpPr>
              <p:nvPr/>
            </p:nvSpPr>
            <p:spPr bwMode="auto">
              <a:xfrm>
                <a:off x="1956" y="3785"/>
                <a:ext cx="20" cy="21"/>
              </a:xfrm>
              <a:custGeom>
                <a:avLst/>
                <a:gdLst>
                  <a:gd name="T0" fmla="*/ 0 w 42"/>
                  <a:gd name="T1" fmla="*/ 38 h 41"/>
                  <a:gd name="T2" fmla="*/ 40 w 42"/>
                  <a:gd name="T3" fmla="*/ 41 h 41"/>
                  <a:gd name="T4" fmla="*/ 41 w 42"/>
                  <a:gd name="T5" fmla="*/ 35 h 41"/>
                  <a:gd name="T6" fmla="*/ 42 w 42"/>
                  <a:gd name="T7" fmla="*/ 0 h 41"/>
                  <a:gd name="T8" fmla="*/ 1 w 42"/>
                  <a:gd name="T9" fmla="*/ 0 h 41"/>
                  <a:gd name="T10" fmla="*/ 0 w 42"/>
                  <a:gd name="T11" fmla="*/ 35 h 41"/>
                  <a:gd name="T12" fmla="*/ 0 w 42"/>
                  <a:gd name="T13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41">
                    <a:moveTo>
                      <a:pt x="0" y="38"/>
                    </a:moveTo>
                    <a:lnTo>
                      <a:pt x="40" y="41"/>
                    </a:lnTo>
                    <a:lnTo>
                      <a:pt x="41" y="35"/>
                    </a:lnTo>
                    <a:lnTo>
                      <a:pt x="42" y="0"/>
                    </a:lnTo>
                    <a:lnTo>
                      <a:pt x="1" y="0"/>
                    </a:lnTo>
                    <a:lnTo>
                      <a:pt x="0" y="3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66" name="Freeform 214"/>
              <p:cNvSpPr>
                <a:spLocks/>
              </p:cNvSpPr>
              <p:nvPr/>
            </p:nvSpPr>
            <p:spPr bwMode="auto">
              <a:xfrm>
                <a:off x="1954" y="3743"/>
                <a:ext cx="22" cy="22"/>
              </a:xfrm>
              <a:custGeom>
                <a:avLst/>
                <a:gdLst>
                  <a:gd name="T0" fmla="*/ 3 w 44"/>
                  <a:gd name="T1" fmla="*/ 42 h 42"/>
                  <a:gd name="T2" fmla="*/ 44 w 44"/>
                  <a:gd name="T3" fmla="*/ 42 h 42"/>
                  <a:gd name="T4" fmla="*/ 44 w 44"/>
                  <a:gd name="T5" fmla="*/ 41 h 42"/>
                  <a:gd name="T6" fmla="*/ 41 w 44"/>
                  <a:gd name="T7" fmla="*/ 3 h 42"/>
                  <a:gd name="T8" fmla="*/ 40 w 44"/>
                  <a:gd name="T9" fmla="*/ 0 h 42"/>
                  <a:gd name="T10" fmla="*/ 0 w 44"/>
                  <a:gd name="T11" fmla="*/ 5 h 42"/>
                  <a:gd name="T12" fmla="*/ 0 w 44"/>
                  <a:gd name="T13" fmla="*/ 3 h 42"/>
                  <a:gd name="T14" fmla="*/ 3 w 44"/>
                  <a:gd name="T15" fmla="*/ 41 h 42"/>
                  <a:gd name="T16" fmla="*/ 3 w 44"/>
                  <a:gd name="T1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2">
                    <a:moveTo>
                      <a:pt x="3" y="42"/>
                    </a:moveTo>
                    <a:lnTo>
                      <a:pt x="44" y="42"/>
                    </a:lnTo>
                    <a:lnTo>
                      <a:pt x="44" y="41"/>
                    </a:lnTo>
                    <a:lnTo>
                      <a:pt x="41" y="3"/>
                    </a:lnTo>
                    <a:lnTo>
                      <a:pt x="40" y="0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3" y="41"/>
                    </a:lnTo>
                    <a:lnTo>
                      <a:pt x="3" y="4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67" name="Freeform 215"/>
              <p:cNvSpPr>
                <a:spLocks/>
              </p:cNvSpPr>
              <p:nvPr/>
            </p:nvSpPr>
            <p:spPr bwMode="auto">
              <a:xfrm>
                <a:off x="1948" y="3702"/>
                <a:ext cx="23" cy="24"/>
              </a:xfrm>
              <a:custGeom>
                <a:avLst/>
                <a:gdLst>
                  <a:gd name="T0" fmla="*/ 7 w 47"/>
                  <a:gd name="T1" fmla="*/ 47 h 47"/>
                  <a:gd name="T2" fmla="*/ 47 w 47"/>
                  <a:gd name="T3" fmla="*/ 40 h 47"/>
                  <a:gd name="T4" fmla="*/ 41 w 47"/>
                  <a:gd name="T5" fmla="*/ 10 h 47"/>
                  <a:gd name="T6" fmla="*/ 40 w 47"/>
                  <a:gd name="T7" fmla="*/ 2 h 47"/>
                  <a:gd name="T8" fmla="*/ 39 w 47"/>
                  <a:gd name="T9" fmla="*/ 0 h 47"/>
                  <a:gd name="T10" fmla="*/ 0 w 47"/>
                  <a:gd name="T11" fmla="*/ 9 h 47"/>
                  <a:gd name="T12" fmla="*/ 2 w 47"/>
                  <a:gd name="T13" fmla="*/ 18 h 47"/>
                  <a:gd name="T14" fmla="*/ 20 w 47"/>
                  <a:gd name="T15" fmla="*/ 10 h 47"/>
                  <a:gd name="T16" fmla="*/ 0 w 47"/>
                  <a:gd name="T17" fmla="*/ 10 h 47"/>
                  <a:gd name="T18" fmla="*/ 7 w 47"/>
                  <a:gd name="T1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47">
                    <a:moveTo>
                      <a:pt x="7" y="47"/>
                    </a:moveTo>
                    <a:lnTo>
                      <a:pt x="47" y="40"/>
                    </a:lnTo>
                    <a:lnTo>
                      <a:pt x="41" y="10"/>
                    </a:lnTo>
                    <a:lnTo>
                      <a:pt x="40" y="2"/>
                    </a:lnTo>
                    <a:lnTo>
                      <a:pt x="39" y="0"/>
                    </a:lnTo>
                    <a:lnTo>
                      <a:pt x="0" y="9"/>
                    </a:lnTo>
                    <a:lnTo>
                      <a:pt x="2" y="18"/>
                    </a:lnTo>
                    <a:lnTo>
                      <a:pt x="20" y="10"/>
                    </a:lnTo>
                    <a:lnTo>
                      <a:pt x="0" y="10"/>
                    </a:lnTo>
                    <a:lnTo>
                      <a:pt x="7" y="4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68" name="Freeform 216"/>
              <p:cNvSpPr>
                <a:spLocks/>
              </p:cNvSpPr>
              <p:nvPr/>
            </p:nvSpPr>
            <p:spPr bwMode="auto">
              <a:xfrm>
                <a:off x="1937" y="3662"/>
                <a:ext cx="25" cy="26"/>
              </a:xfrm>
              <a:custGeom>
                <a:avLst/>
                <a:gdLst>
                  <a:gd name="T0" fmla="*/ 11 w 49"/>
                  <a:gd name="T1" fmla="*/ 50 h 50"/>
                  <a:gd name="T2" fmla="*/ 49 w 49"/>
                  <a:gd name="T3" fmla="*/ 39 h 50"/>
                  <a:gd name="T4" fmla="*/ 41 w 49"/>
                  <a:gd name="T5" fmla="*/ 10 h 50"/>
                  <a:gd name="T6" fmla="*/ 37 w 49"/>
                  <a:gd name="T7" fmla="*/ 0 h 50"/>
                  <a:gd name="T8" fmla="*/ 0 w 49"/>
                  <a:gd name="T9" fmla="*/ 13 h 50"/>
                  <a:gd name="T10" fmla="*/ 4 w 49"/>
                  <a:gd name="T11" fmla="*/ 26 h 50"/>
                  <a:gd name="T12" fmla="*/ 11 w 49"/>
                  <a:gd name="T13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50">
                    <a:moveTo>
                      <a:pt x="11" y="50"/>
                    </a:moveTo>
                    <a:lnTo>
                      <a:pt x="49" y="39"/>
                    </a:lnTo>
                    <a:lnTo>
                      <a:pt x="41" y="10"/>
                    </a:lnTo>
                    <a:lnTo>
                      <a:pt x="37" y="0"/>
                    </a:lnTo>
                    <a:lnTo>
                      <a:pt x="0" y="13"/>
                    </a:lnTo>
                    <a:lnTo>
                      <a:pt x="4" y="26"/>
                    </a:lnTo>
                    <a:lnTo>
                      <a:pt x="11" y="5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69" name="Freeform 217"/>
              <p:cNvSpPr>
                <a:spLocks/>
              </p:cNvSpPr>
              <p:nvPr/>
            </p:nvSpPr>
            <p:spPr bwMode="auto">
              <a:xfrm>
                <a:off x="1923" y="3623"/>
                <a:ext cx="26" cy="27"/>
              </a:xfrm>
              <a:custGeom>
                <a:avLst/>
                <a:gdLst>
                  <a:gd name="T0" fmla="*/ 16 w 53"/>
                  <a:gd name="T1" fmla="*/ 53 h 53"/>
                  <a:gd name="T2" fmla="*/ 53 w 53"/>
                  <a:gd name="T3" fmla="*/ 38 h 53"/>
                  <a:gd name="T4" fmla="*/ 45 w 53"/>
                  <a:gd name="T5" fmla="*/ 18 h 53"/>
                  <a:gd name="T6" fmla="*/ 37 w 53"/>
                  <a:gd name="T7" fmla="*/ 0 h 53"/>
                  <a:gd name="T8" fmla="*/ 0 w 53"/>
                  <a:gd name="T9" fmla="*/ 17 h 53"/>
                  <a:gd name="T10" fmla="*/ 8 w 53"/>
                  <a:gd name="T11" fmla="*/ 34 h 53"/>
                  <a:gd name="T12" fmla="*/ 16 w 53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3">
                    <a:moveTo>
                      <a:pt x="16" y="53"/>
                    </a:moveTo>
                    <a:lnTo>
                      <a:pt x="53" y="38"/>
                    </a:lnTo>
                    <a:lnTo>
                      <a:pt x="45" y="18"/>
                    </a:lnTo>
                    <a:lnTo>
                      <a:pt x="37" y="0"/>
                    </a:lnTo>
                    <a:lnTo>
                      <a:pt x="0" y="17"/>
                    </a:lnTo>
                    <a:lnTo>
                      <a:pt x="8" y="34"/>
                    </a:lnTo>
                    <a:lnTo>
                      <a:pt x="16" y="5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70" name="Freeform 218"/>
              <p:cNvSpPr>
                <a:spLocks/>
              </p:cNvSpPr>
              <p:nvPr/>
            </p:nvSpPr>
            <p:spPr bwMode="auto">
              <a:xfrm>
                <a:off x="1904" y="3587"/>
                <a:ext cx="27" cy="28"/>
              </a:xfrm>
              <a:custGeom>
                <a:avLst/>
                <a:gdLst>
                  <a:gd name="T0" fmla="*/ 19 w 55"/>
                  <a:gd name="T1" fmla="*/ 55 h 55"/>
                  <a:gd name="T2" fmla="*/ 55 w 55"/>
                  <a:gd name="T3" fmla="*/ 35 h 55"/>
                  <a:gd name="T4" fmla="*/ 50 w 55"/>
                  <a:gd name="T5" fmla="*/ 24 h 55"/>
                  <a:gd name="T6" fmla="*/ 34 w 55"/>
                  <a:gd name="T7" fmla="*/ 0 h 55"/>
                  <a:gd name="T8" fmla="*/ 0 w 55"/>
                  <a:gd name="T9" fmla="*/ 20 h 55"/>
                  <a:gd name="T10" fmla="*/ 12 w 55"/>
                  <a:gd name="T11" fmla="*/ 40 h 55"/>
                  <a:gd name="T12" fmla="*/ 19 w 55"/>
                  <a:gd name="T13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55">
                    <a:moveTo>
                      <a:pt x="19" y="55"/>
                    </a:moveTo>
                    <a:lnTo>
                      <a:pt x="55" y="35"/>
                    </a:lnTo>
                    <a:lnTo>
                      <a:pt x="50" y="24"/>
                    </a:lnTo>
                    <a:lnTo>
                      <a:pt x="34" y="0"/>
                    </a:lnTo>
                    <a:lnTo>
                      <a:pt x="0" y="20"/>
                    </a:lnTo>
                    <a:lnTo>
                      <a:pt x="12" y="40"/>
                    </a:lnTo>
                    <a:lnTo>
                      <a:pt x="19" y="55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71" name="Freeform 219"/>
              <p:cNvSpPr>
                <a:spLocks/>
              </p:cNvSpPr>
              <p:nvPr/>
            </p:nvSpPr>
            <p:spPr bwMode="auto">
              <a:xfrm>
                <a:off x="1882" y="3553"/>
                <a:ext cx="28" cy="28"/>
              </a:xfrm>
              <a:custGeom>
                <a:avLst/>
                <a:gdLst>
                  <a:gd name="T0" fmla="*/ 24 w 57"/>
                  <a:gd name="T1" fmla="*/ 56 h 56"/>
                  <a:gd name="T2" fmla="*/ 57 w 57"/>
                  <a:gd name="T3" fmla="*/ 33 h 56"/>
                  <a:gd name="T4" fmla="*/ 55 w 57"/>
                  <a:gd name="T5" fmla="*/ 31 h 56"/>
                  <a:gd name="T6" fmla="*/ 51 w 57"/>
                  <a:gd name="T7" fmla="*/ 25 h 56"/>
                  <a:gd name="T8" fmla="*/ 33 w 57"/>
                  <a:gd name="T9" fmla="*/ 0 h 56"/>
                  <a:gd name="T10" fmla="*/ 0 w 57"/>
                  <a:gd name="T11" fmla="*/ 23 h 56"/>
                  <a:gd name="T12" fmla="*/ 23 w 57"/>
                  <a:gd name="T13" fmla="*/ 54 h 56"/>
                  <a:gd name="T14" fmla="*/ 37 w 57"/>
                  <a:gd name="T15" fmla="*/ 40 h 56"/>
                  <a:gd name="T16" fmla="*/ 18 w 57"/>
                  <a:gd name="T17" fmla="*/ 48 h 56"/>
                  <a:gd name="T18" fmla="*/ 24 w 57"/>
                  <a:gd name="T1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56">
                    <a:moveTo>
                      <a:pt x="24" y="56"/>
                    </a:moveTo>
                    <a:lnTo>
                      <a:pt x="57" y="33"/>
                    </a:lnTo>
                    <a:lnTo>
                      <a:pt x="55" y="31"/>
                    </a:lnTo>
                    <a:lnTo>
                      <a:pt x="51" y="25"/>
                    </a:lnTo>
                    <a:lnTo>
                      <a:pt x="33" y="0"/>
                    </a:lnTo>
                    <a:lnTo>
                      <a:pt x="0" y="23"/>
                    </a:lnTo>
                    <a:lnTo>
                      <a:pt x="23" y="54"/>
                    </a:lnTo>
                    <a:lnTo>
                      <a:pt x="37" y="40"/>
                    </a:lnTo>
                    <a:lnTo>
                      <a:pt x="18" y="48"/>
                    </a:lnTo>
                    <a:lnTo>
                      <a:pt x="24" y="5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72" name="Freeform 220"/>
              <p:cNvSpPr>
                <a:spLocks/>
              </p:cNvSpPr>
              <p:nvPr/>
            </p:nvSpPr>
            <p:spPr bwMode="auto">
              <a:xfrm>
                <a:off x="1856" y="3521"/>
                <a:ext cx="28" cy="29"/>
              </a:xfrm>
              <a:custGeom>
                <a:avLst/>
                <a:gdLst>
                  <a:gd name="T0" fmla="*/ 26 w 56"/>
                  <a:gd name="T1" fmla="*/ 58 h 58"/>
                  <a:gd name="T2" fmla="*/ 56 w 56"/>
                  <a:gd name="T3" fmla="*/ 31 h 58"/>
                  <a:gd name="T4" fmla="*/ 31 w 56"/>
                  <a:gd name="T5" fmla="*/ 4 h 58"/>
                  <a:gd name="T6" fmla="*/ 28 w 56"/>
                  <a:gd name="T7" fmla="*/ 0 h 58"/>
                  <a:gd name="T8" fmla="*/ 0 w 56"/>
                  <a:gd name="T9" fmla="*/ 29 h 58"/>
                  <a:gd name="T10" fmla="*/ 3 w 56"/>
                  <a:gd name="T11" fmla="*/ 33 h 58"/>
                  <a:gd name="T12" fmla="*/ 26 w 56"/>
                  <a:gd name="T13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8">
                    <a:moveTo>
                      <a:pt x="26" y="58"/>
                    </a:moveTo>
                    <a:lnTo>
                      <a:pt x="56" y="31"/>
                    </a:lnTo>
                    <a:lnTo>
                      <a:pt x="31" y="4"/>
                    </a:lnTo>
                    <a:lnTo>
                      <a:pt x="28" y="0"/>
                    </a:lnTo>
                    <a:lnTo>
                      <a:pt x="0" y="29"/>
                    </a:lnTo>
                    <a:lnTo>
                      <a:pt x="3" y="33"/>
                    </a:lnTo>
                    <a:lnTo>
                      <a:pt x="26" y="5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73" name="Freeform 221"/>
              <p:cNvSpPr>
                <a:spLocks/>
              </p:cNvSpPr>
              <p:nvPr/>
            </p:nvSpPr>
            <p:spPr bwMode="auto">
              <a:xfrm>
                <a:off x="1828" y="3493"/>
                <a:ext cx="28" cy="28"/>
              </a:xfrm>
              <a:custGeom>
                <a:avLst/>
                <a:gdLst>
                  <a:gd name="T0" fmla="*/ 30 w 57"/>
                  <a:gd name="T1" fmla="*/ 56 h 56"/>
                  <a:gd name="T2" fmla="*/ 57 w 57"/>
                  <a:gd name="T3" fmla="*/ 27 h 56"/>
                  <a:gd name="T4" fmla="*/ 37 w 57"/>
                  <a:gd name="T5" fmla="*/ 9 h 56"/>
                  <a:gd name="T6" fmla="*/ 25 w 57"/>
                  <a:gd name="T7" fmla="*/ 0 h 56"/>
                  <a:gd name="T8" fmla="*/ 0 w 57"/>
                  <a:gd name="T9" fmla="*/ 30 h 56"/>
                  <a:gd name="T10" fmla="*/ 8 w 57"/>
                  <a:gd name="T11" fmla="*/ 37 h 56"/>
                  <a:gd name="T12" fmla="*/ 30 w 57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56">
                    <a:moveTo>
                      <a:pt x="30" y="56"/>
                    </a:moveTo>
                    <a:lnTo>
                      <a:pt x="57" y="27"/>
                    </a:lnTo>
                    <a:lnTo>
                      <a:pt x="37" y="9"/>
                    </a:lnTo>
                    <a:lnTo>
                      <a:pt x="25" y="0"/>
                    </a:lnTo>
                    <a:lnTo>
                      <a:pt x="0" y="30"/>
                    </a:lnTo>
                    <a:lnTo>
                      <a:pt x="8" y="37"/>
                    </a:lnTo>
                    <a:lnTo>
                      <a:pt x="30" y="5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74" name="Freeform 222"/>
              <p:cNvSpPr>
                <a:spLocks/>
              </p:cNvSpPr>
              <p:nvPr/>
            </p:nvSpPr>
            <p:spPr bwMode="auto">
              <a:xfrm>
                <a:off x="1796" y="3467"/>
                <a:ext cx="28" cy="28"/>
              </a:xfrm>
              <a:custGeom>
                <a:avLst/>
                <a:gdLst>
                  <a:gd name="T0" fmla="*/ 32 w 56"/>
                  <a:gd name="T1" fmla="*/ 56 h 56"/>
                  <a:gd name="T2" fmla="*/ 56 w 56"/>
                  <a:gd name="T3" fmla="*/ 24 h 56"/>
                  <a:gd name="T4" fmla="*/ 42 w 56"/>
                  <a:gd name="T5" fmla="*/ 14 h 56"/>
                  <a:gd name="T6" fmla="*/ 23 w 56"/>
                  <a:gd name="T7" fmla="*/ 0 h 56"/>
                  <a:gd name="T8" fmla="*/ 0 w 56"/>
                  <a:gd name="T9" fmla="*/ 33 h 56"/>
                  <a:gd name="T10" fmla="*/ 14 w 56"/>
                  <a:gd name="T11" fmla="*/ 42 h 56"/>
                  <a:gd name="T12" fmla="*/ 32 w 56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6">
                    <a:moveTo>
                      <a:pt x="32" y="56"/>
                    </a:moveTo>
                    <a:lnTo>
                      <a:pt x="56" y="24"/>
                    </a:lnTo>
                    <a:lnTo>
                      <a:pt x="42" y="14"/>
                    </a:lnTo>
                    <a:lnTo>
                      <a:pt x="23" y="0"/>
                    </a:lnTo>
                    <a:lnTo>
                      <a:pt x="0" y="33"/>
                    </a:lnTo>
                    <a:lnTo>
                      <a:pt x="14" y="42"/>
                    </a:lnTo>
                    <a:lnTo>
                      <a:pt x="32" y="5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75" name="Freeform 223"/>
              <p:cNvSpPr>
                <a:spLocks/>
              </p:cNvSpPr>
              <p:nvPr/>
            </p:nvSpPr>
            <p:spPr bwMode="auto">
              <a:xfrm>
                <a:off x="1762" y="3446"/>
                <a:ext cx="28" cy="27"/>
              </a:xfrm>
              <a:custGeom>
                <a:avLst/>
                <a:gdLst>
                  <a:gd name="T0" fmla="*/ 34 w 55"/>
                  <a:gd name="T1" fmla="*/ 54 h 54"/>
                  <a:gd name="T2" fmla="*/ 55 w 55"/>
                  <a:gd name="T3" fmla="*/ 21 h 54"/>
                  <a:gd name="T4" fmla="*/ 41 w 55"/>
                  <a:gd name="T5" fmla="*/ 12 h 54"/>
                  <a:gd name="T6" fmla="*/ 19 w 55"/>
                  <a:gd name="T7" fmla="*/ 0 h 54"/>
                  <a:gd name="T8" fmla="*/ 0 w 55"/>
                  <a:gd name="T9" fmla="*/ 35 h 54"/>
                  <a:gd name="T10" fmla="*/ 25 w 55"/>
                  <a:gd name="T11" fmla="*/ 49 h 54"/>
                  <a:gd name="T12" fmla="*/ 34 w 55"/>
                  <a:gd name="T1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54">
                    <a:moveTo>
                      <a:pt x="34" y="54"/>
                    </a:moveTo>
                    <a:lnTo>
                      <a:pt x="55" y="21"/>
                    </a:lnTo>
                    <a:lnTo>
                      <a:pt x="41" y="12"/>
                    </a:lnTo>
                    <a:lnTo>
                      <a:pt x="19" y="0"/>
                    </a:lnTo>
                    <a:lnTo>
                      <a:pt x="0" y="35"/>
                    </a:lnTo>
                    <a:lnTo>
                      <a:pt x="25" y="49"/>
                    </a:lnTo>
                    <a:lnTo>
                      <a:pt x="34" y="5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76" name="Freeform 224"/>
              <p:cNvSpPr>
                <a:spLocks/>
              </p:cNvSpPr>
              <p:nvPr/>
            </p:nvSpPr>
            <p:spPr bwMode="auto">
              <a:xfrm>
                <a:off x="1727" y="3428"/>
                <a:ext cx="27" cy="26"/>
              </a:xfrm>
              <a:custGeom>
                <a:avLst/>
                <a:gdLst>
                  <a:gd name="T0" fmla="*/ 35 w 53"/>
                  <a:gd name="T1" fmla="*/ 53 h 53"/>
                  <a:gd name="T2" fmla="*/ 53 w 53"/>
                  <a:gd name="T3" fmla="*/ 16 h 53"/>
                  <a:gd name="T4" fmla="*/ 46 w 53"/>
                  <a:gd name="T5" fmla="*/ 13 h 53"/>
                  <a:gd name="T6" fmla="*/ 16 w 53"/>
                  <a:gd name="T7" fmla="*/ 0 h 53"/>
                  <a:gd name="T8" fmla="*/ 0 w 53"/>
                  <a:gd name="T9" fmla="*/ 36 h 53"/>
                  <a:gd name="T10" fmla="*/ 30 w 53"/>
                  <a:gd name="T11" fmla="*/ 51 h 53"/>
                  <a:gd name="T12" fmla="*/ 35 w 53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3">
                    <a:moveTo>
                      <a:pt x="35" y="53"/>
                    </a:moveTo>
                    <a:lnTo>
                      <a:pt x="53" y="16"/>
                    </a:lnTo>
                    <a:lnTo>
                      <a:pt x="46" y="13"/>
                    </a:lnTo>
                    <a:lnTo>
                      <a:pt x="16" y="0"/>
                    </a:lnTo>
                    <a:lnTo>
                      <a:pt x="0" y="36"/>
                    </a:lnTo>
                    <a:lnTo>
                      <a:pt x="30" y="51"/>
                    </a:lnTo>
                    <a:lnTo>
                      <a:pt x="35" y="5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77" name="Freeform 225"/>
              <p:cNvSpPr>
                <a:spLocks/>
              </p:cNvSpPr>
              <p:nvPr/>
            </p:nvSpPr>
            <p:spPr bwMode="auto">
              <a:xfrm>
                <a:off x="1689" y="3414"/>
                <a:ext cx="26" cy="25"/>
              </a:xfrm>
              <a:custGeom>
                <a:avLst/>
                <a:gdLst>
                  <a:gd name="T0" fmla="*/ 38 w 52"/>
                  <a:gd name="T1" fmla="*/ 50 h 50"/>
                  <a:gd name="T2" fmla="*/ 52 w 52"/>
                  <a:gd name="T3" fmla="*/ 13 h 50"/>
                  <a:gd name="T4" fmla="*/ 52 w 52"/>
                  <a:gd name="T5" fmla="*/ 13 h 50"/>
                  <a:gd name="T6" fmla="*/ 16 w 52"/>
                  <a:gd name="T7" fmla="*/ 1 h 50"/>
                  <a:gd name="T8" fmla="*/ 13 w 52"/>
                  <a:gd name="T9" fmla="*/ 0 h 50"/>
                  <a:gd name="T10" fmla="*/ 2 w 52"/>
                  <a:gd name="T11" fmla="*/ 38 h 50"/>
                  <a:gd name="T12" fmla="*/ 0 w 52"/>
                  <a:gd name="T13" fmla="*/ 38 h 50"/>
                  <a:gd name="T14" fmla="*/ 36 w 52"/>
                  <a:gd name="T15" fmla="*/ 50 h 50"/>
                  <a:gd name="T16" fmla="*/ 38 w 52"/>
                  <a:gd name="T1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50">
                    <a:moveTo>
                      <a:pt x="38" y="50"/>
                    </a:moveTo>
                    <a:lnTo>
                      <a:pt x="52" y="13"/>
                    </a:lnTo>
                    <a:lnTo>
                      <a:pt x="52" y="13"/>
                    </a:lnTo>
                    <a:lnTo>
                      <a:pt x="16" y="1"/>
                    </a:lnTo>
                    <a:lnTo>
                      <a:pt x="13" y="0"/>
                    </a:lnTo>
                    <a:lnTo>
                      <a:pt x="2" y="38"/>
                    </a:lnTo>
                    <a:lnTo>
                      <a:pt x="0" y="38"/>
                    </a:lnTo>
                    <a:lnTo>
                      <a:pt x="36" y="50"/>
                    </a:lnTo>
                    <a:lnTo>
                      <a:pt x="38" y="5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78" name="Freeform 226"/>
              <p:cNvSpPr>
                <a:spLocks/>
              </p:cNvSpPr>
              <p:nvPr/>
            </p:nvSpPr>
            <p:spPr bwMode="auto">
              <a:xfrm>
                <a:off x="1651" y="3404"/>
                <a:ext cx="24" cy="24"/>
              </a:xfrm>
              <a:custGeom>
                <a:avLst/>
                <a:gdLst>
                  <a:gd name="T0" fmla="*/ 38 w 47"/>
                  <a:gd name="T1" fmla="*/ 48 h 48"/>
                  <a:gd name="T2" fmla="*/ 47 w 47"/>
                  <a:gd name="T3" fmla="*/ 10 h 48"/>
                  <a:gd name="T4" fmla="*/ 17 w 47"/>
                  <a:gd name="T5" fmla="*/ 2 h 48"/>
                  <a:gd name="T6" fmla="*/ 9 w 47"/>
                  <a:gd name="T7" fmla="*/ 0 h 48"/>
                  <a:gd name="T8" fmla="*/ 7 w 47"/>
                  <a:gd name="T9" fmla="*/ 0 h 48"/>
                  <a:gd name="T10" fmla="*/ 0 w 47"/>
                  <a:gd name="T11" fmla="*/ 40 h 48"/>
                  <a:gd name="T12" fmla="*/ 9 w 47"/>
                  <a:gd name="T13" fmla="*/ 41 h 48"/>
                  <a:gd name="T14" fmla="*/ 9 w 47"/>
                  <a:gd name="T15" fmla="*/ 21 h 48"/>
                  <a:gd name="T16" fmla="*/ 1 w 47"/>
                  <a:gd name="T17" fmla="*/ 40 h 48"/>
                  <a:gd name="T18" fmla="*/ 38 w 47"/>
                  <a:gd name="T19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48">
                    <a:moveTo>
                      <a:pt x="38" y="48"/>
                    </a:moveTo>
                    <a:lnTo>
                      <a:pt x="47" y="10"/>
                    </a:lnTo>
                    <a:lnTo>
                      <a:pt x="17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0" y="40"/>
                    </a:lnTo>
                    <a:lnTo>
                      <a:pt x="9" y="41"/>
                    </a:lnTo>
                    <a:lnTo>
                      <a:pt x="9" y="21"/>
                    </a:lnTo>
                    <a:lnTo>
                      <a:pt x="1" y="40"/>
                    </a:lnTo>
                    <a:lnTo>
                      <a:pt x="38" y="4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79" name="Freeform 227"/>
              <p:cNvSpPr>
                <a:spLocks/>
              </p:cNvSpPr>
              <p:nvPr/>
            </p:nvSpPr>
            <p:spPr bwMode="auto">
              <a:xfrm>
                <a:off x="1612" y="3399"/>
                <a:ext cx="23" cy="21"/>
              </a:xfrm>
              <a:custGeom>
                <a:avLst/>
                <a:gdLst>
                  <a:gd name="T0" fmla="*/ 39 w 44"/>
                  <a:gd name="T1" fmla="*/ 44 h 44"/>
                  <a:gd name="T2" fmla="*/ 44 w 44"/>
                  <a:gd name="T3" fmla="*/ 4 h 44"/>
                  <a:gd name="T4" fmla="*/ 10 w 44"/>
                  <a:gd name="T5" fmla="*/ 0 h 44"/>
                  <a:gd name="T6" fmla="*/ 3 w 44"/>
                  <a:gd name="T7" fmla="*/ 0 h 44"/>
                  <a:gd name="T8" fmla="*/ 0 w 44"/>
                  <a:gd name="T9" fmla="*/ 40 h 44"/>
                  <a:gd name="T10" fmla="*/ 10 w 44"/>
                  <a:gd name="T11" fmla="*/ 41 h 44"/>
                  <a:gd name="T12" fmla="*/ 39 w 44"/>
                  <a:gd name="T1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44">
                    <a:moveTo>
                      <a:pt x="39" y="44"/>
                    </a:moveTo>
                    <a:lnTo>
                      <a:pt x="44" y="4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0" y="40"/>
                    </a:lnTo>
                    <a:lnTo>
                      <a:pt x="10" y="41"/>
                    </a:lnTo>
                    <a:lnTo>
                      <a:pt x="39" y="4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6180" name="Group 228"/>
            <p:cNvGrpSpPr>
              <a:grpSpLocks/>
            </p:cNvGrpSpPr>
            <p:nvPr/>
          </p:nvGrpSpPr>
          <p:grpSpPr bwMode="auto">
            <a:xfrm>
              <a:off x="1883" y="2645"/>
              <a:ext cx="700" cy="603"/>
              <a:chOff x="1835" y="2741"/>
              <a:chExt cx="700" cy="603"/>
            </a:xfrm>
          </p:grpSpPr>
          <p:sp>
            <p:nvSpPr>
              <p:cNvPr id="126181" name="Freeform 229"/>
              <p:cNvSpPr>
                <a:spLocks/>
              </p:cNvSpPr>
              <p:nvPr/>
            </p:nvSpPr>
            <p:spPr bwMode="auto">
              <a:xfrm>
                <a:off x="2164" y="2741"/>
                <a:ext cx="24" cy="20"/>
              </a:xfrm>
              <a:custGeom>
                <a:avLst/>
                <a:gdLst>
                  <a:gd name="T0" fmla="*/ 42 w 48"/>
                  <a:gd name="T1" fmla="*/ 41 h 42"/>
                  <a:gd name="T2" fmla="*/ 48 w 48"/>
                  <a:gd name="T3" fmla="*/ 41 h 42"/>
                  <a:gd name="T4" fmla="*/ 48 w 48"/>
                  <a:gd name="T5" fmla="*/ 0 h 42"/>
                  <a:gd name="T6" fmla="*/ 42 w 48"/>
                  <a:gd name="T7" fmla="*/ 0 h 42"/>
                  <a:gd name="T8" fmla="*/ 6 w 48"/>
                  <a:gd name="T9" fmla="*/ 1 h 42"/>
                  <a:gd name="T10" fmla="*/ 0 w 48"/>
                  <a:gd name="T11" fmla="*/ 2 h 42"/>
                  <a:gd name="T12" fmla="*/ 2 w 48"/>
                  <a:gd name="T13" fmla="*/ 42 h 42"/>
                  <a:gd name="T14" fmla="*/ 6 w 48"/>
                  <a:gd name="T15" fmla="*/ 42 h 42"/>
                  <a:gd name="T16" fmla="*/ 42 w 48"/>
                  <a:gd name="T17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42">
                    <a:moveTo>
                      <a:pt x="42" y="41"/>
                    </a:moveTo>
                    <a:lnTo>
                      <a:pt x="48" y="41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6" y="1"/>
                    </a:lnTo>
                    <a:lnTo>
                      <a:pt x="0" y="2"/>
                    </a:lnTo>
                    <a:lnTo>
                      <a:pt x="2" y="42"/>
                    </a:lnTo>
                    <a:lnTo>
                      <a:pt x="6" y="42"/>
                    </a:lnTo>
                    <a:lnTo>
                      <a:pt x="42" y="4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82" name="Freeform 230"/>
              <p:cNvSpPr>
                <a:spLocks/>
              </p:cNvSpPr>
              <p:nvPr/>
            </p:nvSpPr>
            <p:spPr bwMode="auto">
              <a:xfrm>
                <a:off x="2123" y="2743"/>
                <a:ext cx="22" cy="22"/>
              </a:xfrm>
              <a:custGeom>
                <a:avLst/>
                <a:gdLst>
                  <a:gd name="T0" fmla="*/ 46 w 46"/>
                  <a:gd name="T1" fmla="*/ 40 h 45"/>
                  <a:gd name="T2" fmla="*/ 42 w 46"/>
                  <a:gd name="T3" fmla="*/ 0 h 45"/>
                  <a:gd name="T4" fmla="*/ 22 w 46"/>
                  <a:gd name="T5" fmla="*/ 2 h 45"/>
                  <a:gd name="T6" fmla="*/ 0 w 46"/>
                  <a:gd name="T7" fmla="*/ 5 h 45"/>
                  <a:gd name="T8" fmla="*/ 6 w 46"/>
                  <a:gd name="T9" fmla="*/ 45 h 45"/>
                  <a:gd name="T10" fmla="*/ 22 w 46"/>
                  <a:gd name="T11" fmla="*/ 43 h 45"/>
                  <a:gd name="T12" fmla="*/ 46 w 46"/>
                  <a:gd name="T13" fmla="*/ 4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45">
                    <a:moveTo>
                      <a:pt x="46" y="40"/>
                    </a:moveTo>
                    <a:lnTo>
                      <a:pt x="42" y="0"/>
                    </a:lnTo>
                    <a:lnTo>
                      <a:pt x="22" y="2"/>
                    </a:lnTo>
                    <a:lnTo>
                      <a:pt x="0" y="5"/>
                    </a:lnTo>
                    <a:lnTo>
                      <a:pt x="6" y="45"/>
                    </a:lnTo>
                    <a:lnTo>
                      <a:pt x="22" y="43"/>
                    </a:lnTo>
                    <a:lnTo>
                      <a:pt x="46" y="4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83" name="Freeform 231"/>
              <p:cNvSpPr>
                <a:spLocks/>
              </p:cNvSpPr>
              <p:nvPr/>
            </p:nvSpPr>
            <p:spPr bwMode="auto">
              <a:xfrm>
                <a:off x="2083" y="2749"/>
                <a:ext cx="23" cy="24"/>
              </a:xfrm>
              <a:custGeom>
                <a:avLst/>
                <a:gdLst>
                  <a:gd name="T0" fmla="*/ 48 w 48"/>
                  <a:gd name="T1" fmla="*/ 39 h 48"/>
                  <a:gd name="T2" fmla="*/ 40 w 48"/>
                  <a:gd name="T3" fmla="*/ 0 h 48"/>
                  <a:gd name="T4" fmla="*/ 35 w 48"/>
                  <a:gd name="T5" fmla="*/ 1 h 48"/>
                  <a:gd name="T6" fmla="*/ 27 w 48"/>
                  <a:gd name="T7" fmla="*/ 3 h 48"/>
                  <a:gd name="T8" fmla="*/ 0 w 48"/>
                  <a:gd name="T9" fmla="*/ 9 h 48"/>
                  <a:gd name="T10" fmla="*/ 9 w 48"/>
                  <a:gd name="T11" fmla="*/ 48 h 48"/>
                  <a:gd name="T12" fmla="*/ 43 w 48"/>
                  <a:gd name="T13" fmla="*/ 41 h 48"/>
                  <a:gd name="T14" fmla="*/ 35 w 48"/>
                  <a:gd name="T15" fmla="*/ 21 h 48"/>
                  <a:gd name="T16" fmla="*/ 35 w 48"/>
                  <a:gd name="T17" fmla="*/ 42 h 48"/>
                  <a:gd name="T18" fmla="*/ 48 w 48"/>
                  <a:gd name="T19" fmla="*/ 39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48" y="39"/>
                    </a:moveTo>
                    <a:lnTo>
                      <a:pt x="40" y="0"/>
                    </a:lnTo>
                    <a:lnTo>
                      <a:pt x="35" y="1"/>
                    </a:lnTo>
                    <a:lnTo>
                      <a:pt x="27" y="3"/>
                    </a:lnTo>
                    <a:lnTo>
                      <a:pt x="0" y="9"/>
                    </a:lnTo>
                    <a:lnTo>
                      <a:pt x="9" y="48"/>
                    </a:lnTo>
                    <a:lnTo>
                      <a:pt x="43" y="41"/>
                    </a:lnTo>
                    <a:lnTo>
                      <a:pt x="35" y="21"/>
                    </a:lnTo>
                    <a:lnTo>
                      <a:pt x="35" y="42"/>
                    </a:lnTo>
                    <a:lnTo>
                      <a:pt x="48" y="39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84" name="Freeform 232"/>
              <p:cNvSpPr>
                <a:spLocks/>
              </p:cNvSpPr>
              <p:nvPr/>
            </p:nvSpPr>
            <p:spPr bwMode="auto">
              <a:xfrm>
                <a:off x="2043" y="2760"/>
                <a:ext cx="26" cy="26"/>
              </a:xfrm>
              <a:custGeom>
                <a:avLst/>
                <a:gdLst>
                  <a:gd name="T0" fmla="*/ 52 w 52"/>
                  <a:gd name="T1" fmla="*/ 38 h 52"/>
                  <a:gd name="T2" fmla="*/ 39 w 52"/>
                  <a:gd name="T3" fmla="*/ 0 h 52"/>
                  <a:gd name="T4" fmla="*/ 13 w 52"/>
                  <a:gd name="T5" fmla="*/ 10 h 52"/>
                  <a:gd name="T6" fmla="*/ 0 w 52"/>
                  <a:gd name="T7" fmla="*/ 15 h 52"/>
                  <a:gd name="T8" fmla="*/ 16 w 52"/>
                  <a:gd name="T9" fmla="*/ 52 h 52"/>
                  <a:gd name="T10" fmla="*/ 29 w 52"/>
                  <a:gd name="T11" fmla="*/ 47 h 52"/>
                  <a:gd name="T12" fmla="*/ 52 w 52"/>
                  <a:gd name="T13" fmla="*/ 3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52">
                    <a:moveTo>
                      <a:pt x="52" y="38"/>
                    </a:moveTo>
                    <a:lnTo>
                      <a:pt x="39" y="0"/>
                    </a:lnTo>
                    <a:lnTo>
                      <a:pt x="13" y="10"/>
                    </a:lnTo>
                    <a:lnTo>
                      <a:pt x="0" y="15"/>
                    </a:lnTo>
                    <a:lnTo>
                      <a:pt x="16" y="52"/>
                    </a:lnTo>
                    <a:lnTo>
                      <a:pt x="29" y="47"/>
                    </a:lnTo>
                    <a:lnTo>
                      <a:pt x="52" y="3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85" name="Freeform 233"/>
              <p:cNvSpPr>
                <a:spLocks/>
              </p:cNvSpPr>
              <p:nvPr/>
            </p:nvSpPr>
            <p:spPr bwMode="auto">
              <a:xfrm>
                <a:off x="2005" y="2774"/>
                <a:ext cx="27" cy="28"/>
              </a:xfrm>
              <a:custGeom>
                <a:avLst/>
                <a:gdLst>
                  <a:gd name="T0" fmla="*/ 53 w 53"/>
                  <a:gd name="T1" fmla="*/ 36 h 55"/>
                  <a:gd name="T2" fmla="*/ 37 w 53"/>
                  <a:gd name="T3" fmla="*/ 0 h 55"/>
                  <a:gd name="T4" fmla="*/ 28 w 53"/>
                  <a:gd name="T5" fmla="*/ 4 h 55"/>
                  <a:gd name="T6" fmla="*/ 0 w 53"/>
                  <a:gd name="T7" fmla="*/ 18 h 55"/>
                  <a:gd name="T8" fmla="*/ 18 w 53"/>
                  <a:gd name="T9" fmla="*/ 55 h 55"/>
                  <a:gd name="T10" fmla="*/ 44 w 53"/>
                  <a:gd name="T11" fmla="*/ 41 h 55"/>
                  <a:gd name="T12" fmla="*/ 53 w 53"/>
                  <a:gd name="T13" fmla="*/ 3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5">
                    <a:moveTo>
                      <a:pt x="53" y="36"/>
                    </a:moveTo>
                    <a:lnTo>
                      <a:pt x="37" y="0"/>
                    </a:lnTo>
                    <a:lnTo>
                      <a:pt x="28" y="4"/>
                    </a:lnTo>
                    <a:lnTo>
                      <a:pt x="0" y="18"/>
                    </a:lnTo>
                    <a:lnTo>
                      <a:pt x="18" y="55"/>
                    </a:lnTo>
                    <a:lnTo>
                      <a:pt x="44" y="41"/>
                    </a:lnTo>
                    <a:lnTo>
                      <a:pt x="53" y="3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86" name="Freeform 234"/>
              <p:cNvSpPr>
                <a:spLocks/>
              </p:cNvSpPr>
              <p:nvPr/>
            </p:nvSpPr>
            <p:spPr bwMode="auto">
              <a:xfrm>
                <a:off x="1969" y="2794"/>
                <a:ext cx="28" cy="28"/>
              </a:xfrm>
              <a:custGeom>
                <a:avLst/>
                <a:gdLst>
                  <a:gd name="T0" fmla="*/ 55 w 55"/>
                  <a:gd name="T1" fmla="*/ 35 h 56"/>
                  <a:gd name="T2" fmla="*/ 35 w 55"/>
                  <a:gd name="T3" fmla="*/ 0 h 56"/>
                  <a:gd name="T4" fmla="*/ 17 w 55"/>
                  <a:gd name="T5" fmla="*/ 11 h 56"/>
                  <a:gd name="T6" fmla="*/ 0 w 55"/>
                  <a:gd name="T7" fmla="*/ 23 h 56"/>
                  <a:gd name="T8" fmla="*/ 22 w 55"/>
                  <a:gd name="T9" fmla="*/ 56 h 56"/>
                  <a:gd name="T10" fmla="*/ 33 w 55"/>
                  <a:gd name="T11" fmla="*/ 49 h 56"/>
                  <a:gd name="T12" fmla="*/ 55 w 55"/>
                  <a:gd name="T13" fmla="*/ 3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56">
                    <a:moveTo>
                      <a:pt x="55" y="35"/>
                    </a:moveTo>
                    <a:lnTo>
                      <a:pt x="35" y="0"/>
                    </a:lnTo>
                    <a:lnTo>
                      <a:pt x="17" y="11"/>
                    </a:lnTo>
                    <a:lnTo>
                      <a:pt x="0" y="23"/>
                    </a:lnTo>
                    <a:lnTo>
                      <a:pt x="22" y="56"/>
                    </a:lnTo>
                    <a:lnTo>
                      <a:pt x="33" y="49"/>
                    </a:lnTo>
                    <a:lnTo>
                      <a:pt x="55" y="35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87" name="Freeform 235"/>
              <p:cNvSpPr>
                <a:spLocks/>
              </p:cNvSpPr>
              <p:nvPr/>
            </p:nvSpPr>
            <p:spPr bwMode="auto">
              <a:xfrm>
                <a:off x="1936" y="2817"/>
                <a:ext cx="28" cy="28"/>
              </a:xfrm>
              <a:custGeom>
                <a:avLst/>
                <a:gdLst>
                  <a:gd name="T0" fmla="*/ 55 w 55"/>
                  <a:gd name="T1" fmla="*/ 32 h 57"/>
                  <a:gd name="T2" fmla="*/ 32 w 55"/>
                  <a:gd name="T3" fmla="*/ 0 h 57"/>
                  <a:gd name="T4" fmla="*/ 26 w 55"/>
                  <a:gd name="T5" fmla="*/ 5 h 57"/>
                  <a:gd name="T6" fmla="*/ 3 w 55"/>
                  <a:gd name="T7" fmla="*/ 24 h 57"/>
                  <a:gd name="T8" fmla="*/ 0 w 55"/>
                  <a:gd name="T9" fmla="*/ 26 h 57"/>
                  <a:gd name="T10" fmla="*/ 26 w 55"/>
                  <a:gd name="T11" fmla="*/ 57 h 57"/>
                  <a:gd name="T12" fmla="*/ 31 w 55"/>
                  <a:gd name="T13" fmla="*/ 53 h 57"/>
                  <a:gd name="T14" fmla="*/ 54 w 55"/>
                  <a:gd name="T15" fmla="*/ 33 h 57"/>
                  <a:gd name="T16" fmla="*/ 55 w 55"/>
                  <a:gd name="T17" fmla="*/ 3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57">
                    <a:moveTo>
                      <a:pt x="55" y="32"/>
                    </a:moveTo>
                    <a:lnTo>
                      <a:pt x="32" y="0"/>
                    </a:lnTo>
                    <a:lnTo>
                      <a:pt x="26" y="5"/>
                    </a:lnTo>
                    <a:lnTo>
                      <a:pt x="3" y="24"/>
                    </a:lnTo>
                    <a:lnTo>
                      <a:pt x="0" y="26"/>
                    </a:lnTo>
                    <a:lnTo>
                      <a:pt x="26" y="57"/>
                    </a:lnTo>
                    <a:lnTo>
                      <a:pt x="31" y="53"/>
                    </a:lnTo>
                    <a:lnTo>
                      <a:pt x="54" y="33"/>
                    </a:lnTo>
                    <a:lnTo>
                      <a:pt x="55" y="3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88" name="Freeform 236"/>
              <p:cNvSpPr>
                <a:spLocks/>
              </p:cNvSpPr>
              <p:nvPr/>
            </p:nvSpPr>
            <p:spPr bwMode="auto">
              <a:xfrm>
                <a:off x="1907" y="2845"/>
                <a:ext cx="28" cy="28"/>
              </a:xfrm>
              <a:custGeom>
                <a:avLst/>
                <a:gdLst>
                  <a:gd name="T0" fmla="*/ 57 w 57"/>
                  <a:gd name="T1" fmla="*/ 28 h 56"/>
                  <a:gd name="T2" fmla="*/ 28 w 57"/>
                  <a:gd name="T3" fmla="*/ 0 h 56"/>
                  <a:gd name="T4" fmla="*/ 18 w 57"/>
                  <a:gd name="T5" fmla="*/ 10 h 56"/>
                  <a:gd name="T6" fmla="*/ 0 w 57"/>
                  <a:gd name="T7" fmla="*/ 29 h 56"/>
                  <a:gd name="T8" fmla="*/ 29 w 57"/>
                  <a:gd name="T9" fmla="*/ 56 h 56"/>
                  <a:gd name="T10" fmla="*/ 47 w 57"/>
                  <a:gd name="T11" fmla="*/ 38 h 56"/>
                  <a:gd name="T12" fmla="*/ 57 w 57"/>
                  <a:gd name="T13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56">
                    <a:moveTo>
                      <a:pt x="57" y="28"/>
                    </a:moveTo>
                    <a:lnTo>
                      <a:pt x="28" y="0"/>
                    </a:lnTo>
                    <a:lnTo>
                      <a:pt x="18" y="10"/>
                    </a:lnTo>
                    <a:lnTo>
                      <a:pt x="0" y="29"/>
                    </a:lnTo>
                    <a:lnTo>
                      <a:pt x="29" y="56"/>
                    </a:lnTo>
                    <a:lnTo>
                      <a:pt x="47" y="38"/>
                    </a:lnTo>
                    <a:lnTo>
                      <a:pt x="57" y="2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89" name="Freeform 237"/>
              <p:cNvSpPr>
                <a:spLocks/>
              </p:cNvSpPr>
              <p:nvPr/>
            </p:nvSpPr>
            <p:spPr bwMode="auto">
              <a:xfrm>
                <a:off x="1881" y="2876"/>
                <a:ext cx="28" cy="28"/>
              </a:xfrm>
              <a:custGeom>
                <a:avLst/>
                <a:gdLst>
                  <a:gd name="T0" fmla="*/ 56 w 56"/>
                  <a:gd name="T1" fmla="*/ 25 h 57"/>
                  <a:gd name="T2" fmla="*/ 25 w 56"/>
                  <a:gd name="T3" fmla="*/ 0 h 57"/>
                  <a:gd name="T4" fmla="*/ 13 w 56"/>
                  <a:gd name="T5" fmla="*/ 17 h 57"/>
                  <a:gd name="T6" fmla="*/ 9 w 56"/>
                  <a:gd name="T7" fmla="*/ 23 h 57"/>
                  <a:gd name="T8" fmla="*/ 0 w 56"/>
                  <a:gd name="T9" fmla="*/ 35 h 57"/>
                  <a:gd name="T10" fmla="*/ 34 w 56"/>
                  <a:gd name="T11" fmla="*/ 57 h 57"/>
                  <a:gd name="T12" fmla="*/ 46 w 56"/>
                  <a:gd name="T13" fmla="*/ 39 h 57"/>
                  <a:gd name="T14" fmla="*/ 27 w 56"/>
                  <a:gd name="T15" fmla="*/ 31 h 57"/>
                  <a:gd name="T16" fmla="*/ 41 w 56"/>
                  <a:gd name="T17" fmla="*/ 45 h 57"/>
                  <a:gd name="T18" fmla="*/ 56 w 56"/>
                  <a:gd name="T19" fmla="*/ 2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7">
                    <a:moveTo>
                      <a:pt x="56" y="25"/>
                    </a:moveTo>
                    <a:lnTo>
                      <a:pt x="25" y="0"/>
                    </a:lnTo>
                    <a:lnTo>
                      <a:pt x="13" y="17"/>
                    </a:lnTo>
                    <a:lnTo>
                      <a:pt x="9" y="23"/>
                    </a:lnTo>
                    <a:lnTo>
                      <a:pt x="0" y="35"/>
                    </a:lnTo>
                    <a:lnTo>
                      <a:pt x="34" y="57"/>
                    </a:lnTo>
                    <a:lnTo>
                      <a:pt x="46" y="39"/>
                    </a:lnTo>
                    <a:lnTo>
                      <a:pt x="27" y="31"/>
                    </a:lnTo>
                    <a:lnTo>
                      <a:pt x="41" y="45"/>
                    </a:lnTo>
                    <a:lnTo>
                      <a:pt x="56" y="25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90" name="Freeform 238"/>
              <p:cNvSpPr>
                <a:spLocks/>
              </p:cNvSpPr>
              <p:nvPr/>
            </p:nvSpPr>
            <p:spPr bwMode="auto">
              <a:xfrm>
                <a:off x="1860" y="2911"/>
                <a:ext cx="28" cy="27"/>
              </a:xfrm>
              <a:custGeom>
                <a:avLst/>
                <a:gdLst>
                  <a:gd name="T0" fmla="*/ 55 w 56"/>
                  <a:gd name="T1" fmla="*/ 20 h 55"/>
                  <a:gd name="T2" fmla="*/ 20 w 56"/>
                  <a:gd name="T3" fmla="*/ 0 h 55"/>
                  <a:gd name="T4" fmla="*/ 18 w 56"/>
                  <a:gd name="T5" fmla="*/ 2 h 55"/>
                  <a:gd name="T6" fmla="*/ 4 w 56"/>
                  <a:gd name="T7" fmla="*/ 29 h 55"/>
                  <a:gd name="T8" fmla="*/ 0 w 56"/>
                  <a:gd name="T9" fmla="*/ 38 h 55"/>
                  <a:gd name="T10" fmla="*/ 36 w 56"/>
                  <a:gd name="T11" fmla="*/ 55 h 55"/>
                  <a:gd name="T12" fmla="*/ 41 w 56"/>
                  <a:gd name="T13" fmla="*/ 45 h 55"/>
                  <a:gd name="T14" fmla="*/ 56 w 56"/>
                  <a:gd name="T15" fmla="*/ 18 h 55"/>
                  <a:gd name="T16" fmla="*/ 55 w 56"/>
                  <a:gd name="T17" fmla="*/ 2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55">
                    <a:moveTo>
                      <a:pt x="55" y="20"/>
                    </a:moveTo>
                    <a:lnTo>
                      <a:pt x="20" y="0"/>
                    </a:lnTo>
                    <a:lnTo>
                      <a:pt x="18" y="2"/>
                    </a:lnTo>
                    <a:lnTo>
                      <a:pt x="4" y="29"/>
                    </a:lnTo>
                    <a:lnTo>
                      <a:pt x="0" y="38"/>
                    </a:lnTo>
                    <a:lnTo>
                      <a:pt x="36" y="55"/>
                    </a:lnTo>
                    <a:lnTo>
                      <a:pt x="41" y="45"/>
                    </a:lnTo>
                    <a:lnTo>
                      <a:pt x="56" y="18"/>
                    </a:lnTo>
                    <a:lnTo>
                      <a:pt x="55" y="2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91" name="Freeform 239"/>
              <p:cNvSpPr>
                <a:spLocks/>
              </p:cNvSpPr>
              <p:nvPr/>
            </p:nvSpPr>
            <p:spPr bwMode="auto">
              <a:xfrm>
                <a:off x="1845" y="2949"/>
                <a:ext cx="26" cy="25"/>
              </a:xfrm>
              <a:custGeom>
                <a:avLst/>
                <a:gdLst>
                  <a:gd name="T0" fmla="*/ 50 w 50"/>
                  <a:gd name="T1" fmla="*/ 15 h 51"/>
                  <a:gd name="T2" fmla="*/ 13 w 50"/>
                  <a:gd name="T3" fmla="*/ 0 h 51"/>
                  <a:gd name="T4" fmla="*/ 11 w 50"/>
                  <a:gd name="T5" fmla="*/ 6 h 51"/>
                  <a:gd name="T6" fmla="*/ 2 w 50"/>
                  <a:gd name="T7" fmla="*/ 34 h 51"/>
                  <a:gd name="T8" fmla="*/ 0 w 50"/>
                  <a:gd name="T9" fmla="*/ 41 h 51"/>
                  <a:gd name="T10" fmla="*/ 38 w 50"/>
                  <a:gd name="T11" fmla="*/ 51 h 51"/>
                  <a:gd name="T12" fmla="*/ 39 w 50"/>
                  <a:gd name="T13" fmla="*/ 50 h 51"/>
                  <a:gd name="T14" fmla="*/ 48 w 50"/>
                  <a:gd name="T15" fmla="*/ 22 h 51"/>
                  <a:gd name="T16" fmla="*/ 50 w 50"/>
                  <a:gd name="T17" fmla="*/ 1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1">
                    <a:moveTo>
                      <a:pt x="50" y="15"/>
                    </a:moveTo>
                    <a:lnTo>
                      <a:pt x="13" y="0"/>
                    </a:lnTo>
                    <a:lnTo>
                      <a:pt x="11" y="6"/>
                    </a:lnTo>
                    <a:lnTo>
                      <a:pt x="2" y="34"/>
                    </a:lnTo>
                    <a:lnTo>
                      <a:pt x="0" y="41"/>
                    </a:lnTo>
                    <a:lnTo>
                      <a:pt x="38" y="51"/>
                    </a:lnTo>
                    <a:lnTo>
                      <a:pt x="39" y="50"/>
                    </a:lnTo>
                    <a:lnTo>
                      <a:pt x="48" y="22"/>
                    </a:lnTo>
                    <a:lnTo>
                      <a:pt x="50" y="15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92" name="Freeform 240"/>
              <p:cNvSpPr>
                <a:spLocks/>
              </p:cNvSpPr>
              <p:nvPr/>
            </p:nvSpPr>
            <p:spPr bwMode="auto">
              <a:xfrm>
                <a:off x="1837" y="2989"/>
                <a:ext cx="23" cy="24"/>
              </a:xfrm>
              <a:custGeom>
                <a:avLst/>
                <a:gdLst>
                  <a:gd name="T0" fmla="*/ 47 w 47"/>
                  <a:gd name="T1" fmla="*/ 8 h 48"/>
                  <a:gd name="T2" fmla="*/ 8 w 47"/>
                  <a:gd name="T3" fmla="*/ 0 h 48"/>
                  <a:gd name="T4" fmla="*/ 5 w 47"/>
                  <a:gd name="T5" fmla="*/ 9 h 48"/>
                  <a:gd name="T6" fmla="*/ 4 w 47"/>
                  <a:gd name="T7" fmla="*/ 17 h 48"/>
                  <a:gd name="T8" fmla="*/ 0 w 47"/>
                  <a:gd name="T9" fmla="*/ 42 h 48"/>
                  <a:gd name="T10" fmla="*/ 40 w 47"/>
                  <a:gd name="T11" fmla="*/ 48 h 48"/>
                  <a:gd name="T12" fmla="*/ 45 w 47"/>
                  <a:gd name="T13" fmla="*/ 17 h 48"/>
                  <a:gd name="T14" fmla="*/ 25 w 47"/>
                  <a:gd name="T15" fmla="*/ 17 h 48"/>
                  <a:gd name="T16" fmla="*/ 43 w 47"/>
                  <a:gd name="T17" fmla="*/ 25 h 48"/>
                  <a:gd name="T18" fmla="*/ 47 w 47"/>
                  <a:gd name="T19" fmla="*/ 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48">
                    <a:moveTo>
                      <a:pt x="47" y="8"/>
                    </a:moveTo>
                    <a:lnTo>
                      <a:pt x="8" y="0"/>
                    </a:lnTo>
                    <a:lnTo>
                      <a:pt x="5" y="9"/>
                    </a:lnTo>
                    <a:lnTo>
                      <a:pt x="4" y="17"/>
                    </a:lnTo>
                    <a:lnTo>
                      <a:pt x="0" y="42"/>
                    </a:lnTo>
                    <a:lnTo>
                      <a:pt x="40" y="48"/>
                    </a:lnTo>
                    <a:lnTo>
                      <a:pt x="45" y="17"/>
                    </a:lnTo>
                    <a:lnTo>
                      <a:pt x="25" y="17"/>
                    </a:lnTo>
                    <a:lnTo>
                      <a:pt x="43" y="25"/>
                    </a:lnTo>
                    <a:lnTo>
                      <a:pt x="47" y="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93" name="Freeform 241"/>
              <p:cNvSpPr>
                <a:spLocks/>
              </p:cNvSpPr>
              <p:nvPr/>
            </p:nvSpPr>
            <p:spPr bwMode="auto">
              <a:xfrm>
                <a:off x="1835" y="3031"/>
                <a:ext cx="20" cy="20"/>
              </a:xfrm>
              <a:custGeom>
                <a:avLst/>
                <a:gdLst>
                  <a:gd name="T0" fmla="*/ 42 w 42"/>
                  <a:gd name="T1" fmla="*/ 0 h 41"/>
                  <a:gd name="T2" fmla="*/ 1 w 42"/>
                  <a:gd name="T3" fmla="*/ 0 h 41"/>
                  <a:gd name="T4" fmla="*/ 0 w 42"/>
                  <a:gd name="T5" fmla="*/ 22 h 41"/>
                  <a:gd name="T6" fmla="*/ 1 w 42"/>
                  <a:gd name="T7" fmla="*/ 41 h 41"/>
                  <a:gd name="T8" fmla="*/ 42 w 42"/>
                  <a:gd name="T9" fmla="*/ 41 h 41"/>
                  <a:gd name="T10" fmla="*/ 41 w 42"/>
                  <a:gd name="T11" fmla="*/ 22 h 41"/>
                  <a:gd name="T12" fmla="*/ 42 w 42"/>
                  <a:gd name="T13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41">
                    <a:moveTo>
                      <a:pt x="42" y="0"/>
                    </a:moveTo>
                    <a:lnTo>
                      <a:pt x="1" y="0"/>
                    </a:lnTo>
                    <a:lnTo>
                      <a:pt x="0" y="22"/>
                    </a:lnTo>
                    <a:lnTo>
                      <a:pt x="1" y="41"/>
                    </a:lnTo>
                    <a:lnTo>
                      <a:pt x="42" y="41"/>
                    </a:lnTo>
                    <a:lnTo>
                      <a:pt x="41" y="2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94" name="Freeform 242"/>
              <p:cNvSpPr>
                <a:spLocks/>
              </p:cNvSpPr>
              <p:nvPr/>
            </p:nvSpPr>
            <p:spPr bwMode="auto">
              <a:xfrm>
                <a:off x="1837" y="3071"/>
                <a:ext cx="22" cy="23"/>
              </a:xfrm>
              <a:custGeom>
                <a:avLst/>
                <a:gdLst>
                  <a:gd name="T0" fmla="*/ 40 w 46"/>
                  <a:gd name="T1" fmla="*/ 0 h 47"/>
                  <a:gd name="T2" fmla="*/ 0 w 46"/>
                  <a:gd name="T3" fmla="*/ 4 h 47"/>
                  <a:gd name="T4" fmla="*/ 0 w 46"/>
                  <a:gd name="T5" fmla="*/ 3 h 47"/>
                  <a:gd name="T6" fmla="*/ 4 w 46"/>
                  <a:gd name="T7" fmla="*/ 33 h 47"/>
                  <a:gd name="T8" fmla="*/ 5 w 46"/>
                  <a:gd name="T9" fmla="*/ 41 h 47"/>
                  <a:gd name="T10" fmla="*/ 7 w 46"/>
                  <a:gd name="T11" fmla="*/ 47 h 47"/>
                  <a:gd name="T12" fmla="*/ 46 w 46"/>
                  <a:gd name="T13" fmla="*/ 39 h 47"/>
                  <a:gd name="T14" fmla="*/ 43 w 46"/>
                  <a:gd name="T15" fmla="*/ 24 h 47"/>
                  <a:gd name="T16" fmla="*/ 25 w 46"/>
                  <a:gd name="T17" fmla="*/ 33 h 47"/>
                  <a:gd name="T18" fmla="*/ 45 w 46"/>
                  <a:gd name="T19" fmla="*/ 33 h 47"/>
                  <a:gd name="T20" fmla="*/ 41 w 46"/>
                  <a:gd name="T21" fmla="*/ 3 h 47"/>
                  <a:gd name="T22" fmla="*/ 40 w 46"/>
                  <a:gd name="T2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" h="47">
                    <a:moveTo>
                      <a:pt x="40" y="0"/>
                    </a:moveTo>
                    <a:lnTo>
                      <a:pt x="0" y="4"/>
                    </a:lnTo>
                    <a:lnTo>
                      <a:pt x="0" y="3"/>
                    </a:lnTo>
                    <a:lnTo>
                      <a:pt x="4" y="33"/>
                    </a:lnTo>
                    <a:lnTo>
                      <a:pt x="5" y="41"/>
                    </a:lnTo>
                    <a:lnTo>
                      <a:pt x="7" y="47"/>
                    </a:lnTo>
                    <a:lnTo>
                      <a:pt x="46" y="39"/>
                    </a:lnTo>
                    <a:lnTo>
                      <a:pt x="43" y="24"/>
                    </a:lnTo>
                    <a:lnTo>
                      <a:pt x="25" y="33"/>
                    </a:lnTo>
                    <a:lnTo>
                      <a:pt x="45" y="33"/>
                    </a:lnTo>
                    <a:lnTo>
                      <a:pt x="41" y="3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95" name="Freeform 243"/>
              <p:cNvSpPr>
                <a:spLocks/>
              </p:cNvSpPr>
              <p:nvPr/>
            </p:nvSpPr>
            <p:spPr bwMode="auto">
              <a:xfrm>
                <a:off x="1845" y="3109"/>
                <a:ext cx="25" cy="25"/>
              </a:xfrm>
              <a:custGeom>
                <a:avLst/>
                <a:gdLst>
                  <a:gd name="T0" fmla="*/ 38 w 50"/>
                  <a:gd name="T1" fmla="*/ 0 h 51"/>
                  <a:gd name="T2" fmla="*/ 0 w 50"/>
                  <a:gd name="T3" fmla="*/ 10 h 51"/>
                  <a:gd name="T4" fmla="*/ 3 w 50"/>
                  <a:gd name="T5" fmla="*/ 20 h 51"/>
                  <a:gd name="T6" fmla="*/ 12 w 50"/>
                  <a:gd name="T7" fmla="*/ 48 h 51"/>
                  <a:gd name="T8" fmla="*/ 13 w 50"/>
                  <a:gd name="T9" fmla="*/ 51 h 51"/>
                  <a:gd name="T10" fmla="*/ 50 w 50"/>
                  <a:gd name="T11" fmla="*/ 36 h 51"/>
                  <a:gd name="T12" fmla="*/ 49 w 50"/>
                  <a:gd name="T13" fmla="*/ 31 h 51"/>
                  <a:gd name="T14" fmla="*/ 40 w 50"/>
                  <a:gd name="T15" fmla="*/ 4 h 51"/>
                  <a:gd name="T16" fmla="*/ 38 w 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1">
                    <a:moveTo>
                      <a:pt x="38" y="0"/>
                    </a:moveTo>
                    <a:lnTo>
                      <a:pt x="0" y="10"/>
                    </a:lnTo>
                    <a:lnTo>
                      <a:pt x="3" y="20"/>
                    </a:lnTo>
                    <a:lnTo>
                      <a:pt x="12" y="48"/>
                    </a:lnTo>
                    <a:lnTo>
                      <a:pt x="13" y="51"/>
                    </a:lnTo>
                    <a:lnTo>
                      <a:pt x="50" y="36"/>
                    </a:lnTo>
                    <a:lnTo>
                      <a:pt x="49" y="31"/>
                    </a:lnTo>
                    <a:lnTo>
                      <a:pt x="40" y="4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96" name="Freeform 244"/>
              <p:cNvSpPr>
                <a:spLocks/>
              </p:cNvSpPr>
              <p:nvPr/>
            </p:nvSpPr>
            <p:spPr bwMode="auto">
              <a:xfrm>
                <a:off x="1859" y="3145"/>
                <a:ext cx="28" cy="27"/>
              </a:xfrm>
              <a:custGeom>
                <a:avLst/>
                <a:gdLst>
                  <a:gd name="T0" fmla="*/ 36 w 55"/>
                  <a:gd name="T1" fmla="*/ 0 h 55"/>
                  <a:gd name="T2" fmla="*/ 0 w 55"/>
                  <a:gd name="T3" fmla="*/ 17 h 55"/>
                  <a:gd name="T4" fmla="*/ 5 w 55"/>
                  <a:gd name="T5" fmla="*/ 29 h 55"/>
                  <a:gd name="T6" fmla="*/ 19 w 55"/>
                  <a:gd name="T7" fmla="*/ 55 h 55"/>
                  <a:gd name="T8" fmla="*/ 55 w 55"/>
                  <a:gd name="T9" fmla="*/ 35 h 55"/>
                  <a:gd name="T10" fmla="*/ 42 w 55"/>
                  <a:gd name="T11" fmla="*/ 13 h 55"/>
                  <a:gd name="T12" fmla="*/ 36 w 55"/>
                  <a:gd name="T1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55">
                    <a:moveTo>
                      <a:pt x="36" y="0"/>
                    </a:moveTo>
                    <a:lnTo>
                      <a:pt x="0" y="17"/>
                    </a:lnTo>
                    <a:lnTo>
                      <a:pt x="5" y="29"/>
                    </a:lnTo>
                    <a:lnTo>
                      <a:pt x="19" y="55"/>
                    </a:lnTo>
                    <a:lnTo>
                      <a:pt x="55" y="35"/>
                    </a:lnTo>
                    <a:lnTo>
                      <a:pt x="42" y="13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97" name="Freeform 245"/>
              <p:cNvSpPr>
                <a:spLocks/>
              </p:cNvSpPr>
              <p:nvPr/>
            </p:nvSpPr>
            <p:spPr bwMode="auto">
              <a:xfrm>
                <a:off x="1880" y="3179"/>
                <a:ext cx="28" cy="28"/>
              </a:xfrm>
              <a:custGeom>
                <a:avLst/>
                <a:gdLst>
                  <a:gd name="T0" fmla="*/ 34 w 56"/>
                  <a:gd name="T1" fmla="*/ 0 h 57"/>
                  <a:gd name="T2" fmla="*/ 0 w 56"/>
                  <a:gd name="T3" fmla="*/ 22 h 57"/>
                  <a:gd name="T4" fmla="*/ 11 w 56"/>
                  <a:gd name="T5" fmla="*/ 37 h 57"/>
                  <a:gd name="T6" fmla="*/ 15 w 56"/>
                  <a:gd name="T7" fmla="*/ 43 h 57"/>
                  <a:gd name="T8" fmla="*/ 25 w 56"/>
                  <a:gd name="T9" fmla="*/ 57 h 57"/>
                  <a:gd name="T10" fmla="*/ 56 w 56"/>
                  <a:gd name="T11" fmla="*/ 32 h 57"/>
                  <a:gd name="T12" fmla="*/ 43 w 56"/>
                  <a:gd name="T13" fmla="*/ 15 h 57"/>
                  <a:gd name="T14" fmla="*/ 29 w 56"/>
                  <a:gd name="T15" fmla="*/ 29 h 57"/>
                  <a:gd name="T16" fmla="*/ 48 w 56"/>
                  <a:gd name="T17" fmla="*/ 21 h 57"/>
                  <a:gd name="T18" fmla="*/ 34 w 56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7">
                    <a:moveTo>
                      <a:pt x="34" y="0"/>
                    </a:moveTo>
                    <a:lnTo>
                      <a:pt x="0" y="22"/>
                    </a:lnTo>
                    <a:lnTo>
                      <a:pt x="11" y="37"/>
                    </a:lnTo>
                    <a:lnTo>
                      <a:pt x="15" y="43"/>
                    </a:lnTo>
                    <a:lnTo>
                      <a:pt x="25" y="57"/>
                    </a:lnTo>
                    <a:lnTo>
                      <a:pt x="56" y="32"/>
                    </a:lnTo>
                    <a:lnTo>
                      <a:pt x="43" y="15"/>
                    </a:lnTo>
                    <a:lnTo>
                      <a:pt x="29" y="29"/>
                    </a:lnTo>
                    <a:lnTo>
                      <a:pt x="48" y="21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98" name="Freeform 246"/>
              <p:cNvSpPr>
                <a:spLocks/>
              </p:cNvSpPr>
              <p:nvPr/>
            </p:nvSpPr>
            <p:spPr bwMode="auto">
              <a:xfrm>
                <a:off x="1906" y="3210"/>
                <a:ext cx="27" cy="29"/>
              </a:xfrm>
              <a:custGeom>
                <a:avLst/>
                <a:gdLst>
                  <a:gd name="T0" fmla="*/ 29 w 56"/>
                  <a:gd name="T1" fmla="*/ 0 h 56"/>
                  <a:gd name="T2" fmla="*/ 0 w 56"/>
                  <a:gd name="T3" fmla="*/ 27 h 56"/>
                  <a:gd name="T4" fmla="*/ 20 w 56"/>
                  <a:gd name="T5" fmla="*/ 48 h 56"/>
                  <a:gd name="T6" fmla="*/ 27 w 56"/>
                  <a:gd name="T7" fmla="*/ 56 h 56"/>
                  <a:gd name="T8" fmla="*/ 56 w 56"/>
                  <a:gd name="T9" fmla="*/ 28 h 56"/>
                  <a:gd name="T10" fmla="*/ 49 w 56"/>
                  <a:gd name="T11" fmla="*/ 20 h 56"/>
                  <a:gd name="T12" fmla="*/ 29 w 56"/>
                  <a:gd name="T1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6">
                    <a:moveTo>
                      <a:pt x="29" y="0"/>
                    </a:moveTo>
                    <a:lnTo>
                      <a:pt x="0" y="27"/>
                    </a:lnTo>
                    <a:lnTo>
                      <a:pt x="20" y="48"/>
                    </a:lnTo>
                    <a:lnTo>
                      <a:pt x="27" y="56"/>
                    </a:lnTo>
                    <a:lnTo>
                      <a:pt x="56" y="28"/>
                    </a:lnTo>
                    <a:lnTo>
                      <a:pt x="49" y="2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99" name="Freeform 247"/>
              <p:cNvSpPr>
                <a:spLocks/>
              </p:cNvSpPr>
              <p:nvPr/>
            </p:nvSpPr>
            <p:spPr bwMode="auto">
              <a:xfrm>
                <a:off x="1935" y="3238"/>
                <a:ext cx="28" cy="28"/>
              </a:xfrm>
              <a:custGeom>
                <a:avLst/>
                <a:gdLst>
                  <a:gd name="T0" fmla="*/ 26 w 56"/>
                  <a:gd name="T1" fmla="*/ 0 h 57"/>
                  <a:gd name="T2" fmla="*/ 0 w 56"/>
                  <a:gd name="T3" fmla="*/ 31 h 57"/>
                  <a:gd name="T4" fmla="*/ 5 w 56"/>
                  <a:gd name="T5" fmla="*/ 35 h 57"/>
                  <a:gd name="T6" fmla="*/ 28 w 56"/>
                  <a:gd name="T7" fmla="*/ 54 h 57"/>
                  <a:gd name="T8" fmla="*/ 32 w 56"/>
                  <a:gd name="T9" fmla="*/ 57 h 57"/>
                  <a:gd name="T10" fmla="*/ 55 w 56"/>
                  <a:gd name="T11" fmla="*/ 25 h 57"/>
                  <a:gd name="T12" fmla="*/ 56 w 56"/>
                  <a:gd name="T13" fmla="*/ 26 h 57"/>
                  <a:gd name="T14" fmla="*/ 33 w 56"/>
                  <a:gd name="T15" fmla="*/ 6 h 57"/>
                  <a:gd name="T16" fmla="*/ 26 w 56"/>
                  <a:gd name="T17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57">
                    <a:moveTo>
                      <a:pt x="26" y="0"/>
                    </a:moveTo>
                    <a:lnTo>
                      <a:pt x="0" y="31"/>
                    </a:lnTo>
                    <a:lnTo>
                      <a:pt x="5" y="35"/>
                    </a:lnTo>
                    <a:lnTo>
                      <a:pt x="28" y="54"/>
                    </a:lnTo>
                    <a:lnTo>
                      <a:pt x="32" y="57"/>
                    </a:lnTo>
                    <a:lnTo>
                      <a:pt x="55" y="25"/>
                    </a:lnTo>
                    <a:lnTo>
                      <a:pt x="56" y="26"/>
                    </a:lnTo>
                    <a:lnTo>
                      <a:pt x="33" y="6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00" name="Freeform 248"/>
              <p:cNvSpPr>
                <a:spLocks/>
              </p:cNvSpPr>
              <p:nvPr/>
            </p:nvSpPr>
            <p:spPr bwMode="auto">
              <a:xfrm>
                <a:off x="1968" y="3262"/>
                <a:ext cx="27" cy="28"/>
              </a:xfrm>
              <a:custGeom>
                <a:avLst/>
                <a:gdLst>
                  <a:gd name="T0" fmla="*/ 22 w 54"/>
                  <a:gd name="T1" fmla="*/ 0 h 56"/>
                  <a:gd name="T2" fmla="*/ 0 w 54"/>
                  <a:gd name="T3" fmla="*/ 33 h 56"/>
                  <a:gd name="T4" fmla="*/ 19 w 54"/>
                  <a:gd name="T5" fmla="*/ 46 h 56"/>
                  <a:gd name="T6" fmla="*/ 34 w 54"/>
                  <a:gd name="T7" fmla="*/ 56 h 56"/>
                  <a:gd name="T8" fmla="*/ 54 w 54"/>
                  <a:gd name="T9" fmla="*/ 21 h 56"/>
                  <a:gd name="T10" fmla="*/ 35 w 54"/>
                  <a:gd name="T11" fmla="*/ 9 h 56"/>
                  <a:gd name="T12" fmla="*/ 22 w 54"/>
                  <a:gd name="T1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56">
                    <a:moveTo>
                      <a:pt x="22" y="0"/>
                    </a:moveTo>
                    <a:lnTo>
                      <a:pt x="0" y="33"/>
                    </a:lnTo>
                    <a:lnTo>
                      <a:pt x="19" y="46"/>
                    </a:lnTo>
                    <a:lnTo>
                      <a:pt x="34" y="56"/>
                    </a:lnTo>
                    <a:lnTo>
                      <a:pt x="54" y="21"/>
                    </a:lnTo>
                    <a:lnTo>
                      <a:pt x="35" y="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01" name="Freeform 249"/>
              <p:cNvSpPr>
                <a:spLocks/>
              </p:cNvSpPr>
              <p:nvPr/>
            </p:nvSpPr>
            <p:spPr bwMode="auto">
              <a:xfrm>
                <a:off x="2003" y="3282"/>
                <a:ext cx="27" cy="27"/>
              </a:xfrm>
              <a:custGeom>
                <a:avLst/>
                <a:gdLst>
                  <a:gd name="T0" fmla="*/ 20 w 54"/>
                  <a:gd name="T1" fmla="*/ 0 h 54"/>
                  <a:gd name="T2" fmla="*/ 0 w 54"/>
                  <a:gd name="T3" fmla="*/ 36 h 54"/>
                  <a:gd name="T4" fmla="*/ 3 w 54"/>
                  <a:gd name="T5" fmla="*/ 38 h 54"/>
                  <a:gd name="T6" fmla="*/ 32 w 54"/>
                  <a:gd name="T7" fmla="*/ 52 h 54"/>
                  <a:gd name="T8" fmla="*/ 38 w 54"/>
                  <a:gd name="T9" fmla="*/ 54 h 54"/>
                  <a:gd name="T10" fmla="*/ 54 w 54"/>
                  <a:gd name="T11" fmla="*/ 18 h 54"/>
                  <a:gd name="T12" fmla="*/ 48 w 54"/>
                  <a:gd name="T13" fmla="*/ 15 h 54"/>
                  <a:gd name="T14" fmla="*/ 20 w 54"/>
                  <a:gd name="T1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" h="54">
                    <a:moveTo>
                      <a:pt x="20" y="0"/>
                    </a:moveTo>
                    <a:lnTo>
                      <a:pt x="0" y="36"/>
                    </a:lnTo>
                    <a:lnTo>
                      <a:pt x="3" y="38"/>
                    </a:lnTo>
                    <a:lnTo>
                      <a:pt x="32" y="52"/>
                    </a:lnTo>
                    <a:lnTo>
                      <a:pt x="38" y="54"/>
                    </a:lnTo>
                    <a:lnTo>
                      <a:pt x="54" y="18"/>
                    </a:lnTo>
                    <a:lnTo>
                      <a:pt x="48" y="15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02" name="Freeform 250"/>
              <p:cNvSpPr>
                <a:spLocks/>
              </p:cNvSpPr>
              <p:nvPr/>
            </p:nvSpPr>
            <p:spPr bwMode="auto">
              <a:xfrm>
                <a:off x="2041" y="3298"/>
                <a:ext cx="26" cy="26"/>
              </a:xfrm>
              <a:custGeom>
                <a:avLst/>
                <a:gdLst>
                  <a:gd name="T0" fmla="*/ 16 w 52"/>
                  <a:gd name="T1" fmla="*/ 0 h 51"/>
                  <a:gd name="T2" fmla="*/ 0 w 52"/>
                  <a:gd name="T3" fmla="*/ 37 h 51"/>
                  <a:gd name="T4" fmla="*/ 16 w 52"/>
                  <a:gd name="T5" fmla="*/ 43 h 51"/>
                  <a:gd name="T6" fmla="*/ 39 w 52"/>
                  <a:gd name="T7" fmla="*/ 51 h 51"/>
                  <a:gd name="T8" fmla="*/ 52 w 52"/>
                  <a:gd name="T9" fmla="*/ 14 h 51"/>
                  <a:gd name="T10" fmla="*/ 32 w 52"/>
                  <a:gd name="T11" fmla="*/ 6 h 51"/>
                  <a:gd name="T12" fmla="*/ 16 w 52"/>
                  <a:gd name="T1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51">
                    <a:moveTo>
                      <a:pt x="16" y="0"/>
                    </a:moveTo>
                    <a:lnTo>
                      <a:pt x="0" y="37"/>
                    </a:lnTo>
                    <a:lnTo>
                      <a:pt x="16" y="43"/>
                    </a:lnTo>
                    <a:lnTo>
                      <a:pt x="39" y="51"/>
                    </a:lnTo>
                    <a:lnTo>
                      <a:pt x="52" y="14"/>
                    </a:lnTo>
                    <a:lnTo>
                      <a:pt x="32" y="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03" name="Freeform 251"/>
              <p:cNvSpPr>
                <a:spLocks/>
              </p:cNvSpPr>
              <p:nvPr/>
            </p:nvSpPr>
            <p:spPr bwMode="auto">
              <a:xfrm>
                <a:off x="2080" y="3311"/>
                <a:ext cx="25" cy="24"/>
              </a:xfrm>
              <a:custGeom>
                <a:avLst/>
                <a:gdLst>
                  <a:gd name="T0" fmla="*/ 13 w 51"/>
                  <a:gd name="T1" fmla="*/ 0 h 48"/>
                  <a:gd name="T2" fmla="*/ 2 w 51"/>
                  <a:gd name="T3" fmla="*/ 39 h 48"/>
                  <a:gd name="T4" fmla="*/ 0 w 51"/>
                  <a:gd name="T5" fmla="*/ 39 h 48"/>
                  <a:gd name="T6" fmla="*/ 33 w 51"/>
                  <a:gd name="T7" fmla="*/ 46 h 48"/>
                  <a:gd name="T8" fmla="*/ 41 w 51"/>
                  <a:gd name="T9" fmla="*/ 48 h 48"/>
                  <a:gd name="T10" fmla="*/ 43 w 51"/>
                  <a:gd name="T11" fmla="*/ 48 h 48"/>
                  <a:gd name="T12" fmla="*/ 51 w 51"/>
                  <a:gd name="T13" fmla="*/ 9 h 48"/>
                  <a:gd name="T14" fmla="*/ 41 w 51"/>
                  <a:gd name="T15" fmla="*/ 7 h 48"/>
                  <a:gd name="T16" fmla="*/ 41 w 51"/>
                  <a:gd name="T17" fmla="*/ 27 h 48"/>
                  <a:gd name="T18" fmla="*/ 49 w 51"/>
                  <a:gd name="T19" fmla="*/ 8 h 48"/>
                  <a:gd name="T20" fmla="*/ 17 w 51"/>
                  <a:gd name="T21" fmla="*/ 1 h 48"/>
                  <a:gd name="T22" fmla="*/ 13 w 51"/>
                  <a:gd name="T2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" h="48">
                    <a:moveTo>
                      <a:pt x="13" y="0"/>
                    </a:moveTo>
                    <a:lnTo>
                      <a:pt x="2" y="39"/>
                    </a:lnTo>
                    <a:lnTo>
                      <a:pt x="0" y="39"/>
                    </a:lnTo>
                    <a:lnTo>
                      <a:pt x="33" y="46"/>
                    </a:lnTo>
                    <a:lnTo>
                      <a:pt x="41" y="48"/>
                    </a:lnTo>
                    <a:lnTo>
                      <a:pt x="43" y="48"/>
                    </a:lnTo>
                    <a:lnTo>
                      <a:pt x="51" y="9"/>
                    </a:lnTo>
                    <a:lnTo>
                      <a:pt x="41" y="7"/>
                    </a:lnTo>
                    <a:lnTo>
                      <a:pt x="41" y="27"/>
                    </a:lnTo>
                    <a:lnTo>
                      <a:pt x="49" y="8"/>
                    </a:lnTo>
                    <a:lnTo>
                      <a:pt x="17" y="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04" name="Freeform 252"/>
              <p:cNvSpPr>
                <a:spLocks/>
              </p:cNvSpPr>
              <p:nvPr/>
            </p:nvSpPr>
            <p:spPr bwMode="auto">
              <a:xfrm>
                <a:off x="2121" y="3319"/>
                <a:ext cx="23" cy="22"/>
              </a:xfrm>
              <a:custGeom>
                <a:avLst/>
                <a:gdLst>
                  <a:gd name="T0" fmla="*/ 6 w 46"/>
                  <a:gd name="T1" fmla="*/ 0 h 45"/>
                  <a:gd name="T2" fmla="*/ 0 w 46"/>
                  <a:gd name="T3" fmla="*/ 40 h 45"/>
                  <a:gd name="T4" fmla="*/ 25 w 46"/>
                  <a:gd name="T5" fmla="*/ 43 h 45"/>
                  <a:gd name="T6" fmla="*/ 42 w 46"/>
                  <a:gd name="T7" fmla="*/ 45 h 45"/>
                  <a:gd name="T8" fmla="*/ 46 w 46"/>
                  <a:gd name="T9" fmla="*/ 5 h 45"/>
                  <a:gd name="T10" fmla="*/ 25 w 46"/>
                  <a:gd name="T11" fmla="*/ 2 h 45"/>
                  <a:gd name="T12" fmla="*/ 6 w 46"/>
                  <a:gd name="T13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45">
                    <a:moveTo>
                      <a:pt x="6" y="0"/>
                    </a:moveTo>
                    <a:lnTo>
                      <a:pt x="0" y="40"/>
                    </a:lnTo>
                    <a:lnTo>
                      <a:pt x="25" y="43"/>
                    </a:lnTo>
                    <a:lnTo>
                      <a:pt x="42" y="45"/>
                    </a:lnTo>
                    <a:lnTo>
                      <a:pt x="46" y="5"/>
                    </a:lnTo>
                    <a:lnTo>
                      <a:pt x="25" y="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05" name="Freeform 253"/>
              <p:cNvSpPr>
                <a:spLocks/>
              </p:cNvSpPr>
              <p:nvPr/>
            </p:nvSpPr>
            <p:spPr bwMode="auto">
              <a:xfrm>
                <a:off x="2162" y="3323"/>
                <a:ext cx="21" cy="21"/>
              </a:xfrm>
              <a:custGeom>
                <a:avLst/>
                <a:gdLst>
                  <a:gd name="T0" fmla="*/ 3 w 43"/>
                  <a:gd name="T1" fmla="*/ 0 h 42"/>
                  <a:gd name="T2" fmla="*/ 0 w 43"/>
                  <a:gd name="T3" fmla="*/ 40 h 42"/>
                  <a:gd name="T4" fmla="*/ 10 w 43"/>
                  <a:gd name="T5" fmla="*/ 41 h 42"/>
                  <a:gd name="T6" fmla="*/ 43 w 43"/>
                  <a:gd name="T7" fmla="*/ 42 h 42"/>
                  <a:gd name="T8" fmla="*/ 43 w 43"/>
                  <a:gd name="T9" fmla="*/ 1 h 42"/>
                  <a:gd name="T10" fmla="*/ 10 w 43"/>
                  <a:gd name="T11" fmla="*/ 0 h 42"/>
                  <a:gd name="T12" fmla="*/ 3 w 43"/>
                  <a:gd name="T1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42">
                    <a:moveTo>
                      <a:pt x="3" y="0"/>
                    </a:moveTo>
                    <a:lnTo>
                      <a:pt x="0" y="40"/>
                    </a:lnTo>
                    <a:lnTo>
                      <a:pt x="10" y="41"/>
                    </a:lnTo>
                    <a:lnTo>
                      <a:pt x="43" y="42"/>
                    </a:lnTo>
                    <a:lnTo>
                      <a:pt x="43" y="1"/>
                    </a:lnTo>
                    <a:lnTo>
                      <a:pt x="1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06" name="Freeform 254"/>
              <p:cNvSpPr>
                <a:spLocks/>
              </p:cNvSpPr>
              <p:nvPr/>
            </p:nvSpPr>
            <p:spPr bwMode="auto">
              <a:xfrm>
                <a:off x="2203" y="3322"/>
                <a:ext cx="22" cy="21"/>
              </a:xfrm>
              <a:custGeom>
                <a:avLst/>
                <a:gdLst>
                  <a:gd name="T0" fmla="*/ 0 w 44"/>
                  <a:gd name="T1" fmla="*/ 3 h 43"/>
                  <a:gd name="T2" fmla="*/ 2 w 44"/>
                  <a:gd name="T3" fmla="*/ 43 h 43"/>
                  <a:gd name="T4" fmla="*/ 34 w 44"/>
                  <a:gd name="T5" fmla="*/ 41 h 43"/>
                  <a:gd name="T6" fmla="*/ 44 w 44"/>
                  <a:gd name="T7" fmla="*/ 40 h 43"/>
                  <a:gd name="T8" fmla="*/ 40 w 44"/>
                  <a:gd name="T9" fmla="*/ 0 h 43"/>
                  <a:gd name="T10" fmla="*/ 34 w 44"/>
                  <a:gd name="T11" fmla="*/ 0 h 43"/>
                  <a:gd name="T12" fmla="*/ 0 w 44"/>
                  <a:gd name="T13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43">
                    <a:moveTo>
                      <a:pt x="0" y="3"/>
                    </a:moveTo>
                    <a:lnTo>
                      <a:pt x="2" y="43"/>
                    </a:lnTo>
                    <a:lnTo>
                      <a:pt x="34" y="41"/>
                    </a:lnTo>
                    <a:lnTo>
                      <a:pt x="44" y="40"/>
                    </a:lnTo>
                    <a:lnTo>
                      <a:pt x="40" y="0"/>
                    </a:lnTo>
                    <a:lnTo>
                      <a:pt x="34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07" name="Freeform 255"/>
              <p:cNvSpPr>
                <a:spLocks/>
              </p:cNvSpPr>
              <p:nvPr/>
            </p:nvSpPr>
            <p:spPr bwMode="auto">
              <a:xfrm>
                <a:off x="2242" y="3316"/>
                <a:ext cx="24" cy="23"/>
              </a:xfrm>
              <a:custGeom>
                <a:avLst/>
                <a:gdLst>
                  <a:gd name="T0" fmla="*/ 0 w 48"/>
                  <a:gd name="T1" fmla="*/ 7 h 47"/>
                  <a:gd name="T2" fmla="*/ 6 w 48"/>
                  <a:gd name="T3" fmla="*/ 47 h 47"/>
                  <a:gd name="T4" fmla="*/ 23 w 48"/>
                  <a:gd name="T5" fmla="*/ 44 h 47"/>
                  <a:gd name="T6" fmla="*/ 48 w 48"/>
                  <a:gd name="T7" fmla="*/ 39 h 47"/>
                  <a:gd name="T8" fmla="*/ 40 w 48"/>
                  <a:gd name="T9" fmla="*/ 0 h 47"/>
                  <a:gd name="T10" fmla="*/ 23 w 48"/>
                  <a:gd name="T11" fmla="*/ 3 h 47"/>
                  <a:gd name="T12" fmla="*/ 0 w 48"/>
                  <a:gd name="T13" fmla="*/ 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47">
                    <a:moveTo>
                      <a:pt x="0" y="7"/>
                    </a:moveTo>
                    <a:lnTo>
                      <a:pt x="6" y="47"/>
                    </a:lnTo>
                    <a:lnTo>
                      <a:pt x="23" y="44"/>
                    </a:lnTo>
                    <a:lnTo>
                      <a:pt x="48" y="39"/>
                    </a:lnTo>
                    <a:lnTo>
                      <a:pt x="40" y="0"/>
                    </a:lnTo>
                    <a:lnTo>
                      <a:pt x="23" y="3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08" name="Freeform 256"/>
              <p:cNvSpPr>
                <a:spLocks/>
              </p:cNvSpPr>
              <p:nvPr/>
            </p:nvSpPr>
            <p:spPr bwMode="auto">
              <a:xfrm>
                <a:off x="2281" y="3306"/>
                <a:ext cx="25" cy="25"/>
              </a:xfrm>
              <a:custGeom>
                <a:avLst/>
                <a:gdLst>
                  <a:gd name="T0" fmla="*/ 0 w 51"/>
                  <a:gd name="T1" fmla="*/ 10 h 49"/>
                  <a:gd name="T2" fmla="*/ 9 w 51"/>
                  <a:gd name="T3" fmla="*/ 49 h 49"/>
                  <a:gd name="T4" fmla="*/ 18 w 51"/>
                  <a:gd name="T5" fmla="*/ 48 h 49"/>
                  <a:gd name="T6" fmla="*/ 50 w 51"/>
                  <a:gd name="T7" fmla="*/ 38 h 49"/>
                  <a:gd name="T8" fmla="*/ 51 w 51"/>
                  <a:gd name="T9" fmla="*/ 37 h 49"/>
                  <a:gd name="T10" fmla="*/ 38 w 51"/>
                  <a:gd name="T11" fmla="*/ 0 h 49"/>
                  <a:gd name="T12" fmla="*/ 34 w 51"/>
                  <a:gd name="T13" fmla="*/ 1 h 49"/>
                  <a:gd name="T14" fmla="*/ 2 w 51"/>
                  <a:gd name="T15" fmla="*/ 10 h 49"/>
                  <a:gd name="T16" fmla="*/ 0 w 51"/>
                  <a:gd name="T17" fmla="*/ 1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49">
                    <a:moveTo>
                      <a:pt x="0" y="10"/>
                    </a:moveTo>
                    <a:lnTo>
                      <a:pt x="9" y="49"/>
                    </a:lnTo>
                    <a:lnTo>
                      <a:pt x="18" y="48"/>
                    </a:lnTo>
                    <a:lnTo>
                      <a:pt x="50" y="38"/>
                    </a:lnTo>
                    <a:lnTo>
                      <a:pt x="51" y="37"/>
                    </a:lnTo>
                    <a:lnTo>
                      <a:pt x="38" y="0"/>
                    </a:lnTo>
                    <a:lnTo>
                      <a:pt x="34" y="1"/>
                    </a:lnTo>
                    <a:lnTo>
                      <a:pt x="2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09" name="Freeform 257"/>
              <p:cNvSpPr>
                <a:spLocks/>
              </p:cNvSpPr>
              <p:nvPr/>
            </p:nvSpPr>
            <p:spPr bwMode="auto">
              <a:xfrm>
                <a:off x="2318" y="3292"/>
                <a:ext cx="27" cy="27"/>
              </a:xfrm>
              <a:custGeom>
                <a:avLst/>
                <a:gdLst>
                  <a:gd name="T0" fmla="*/ 0 w 54"/>
                  <a:gd name="T1" fmla="*/ 15 h 52"/>
                  <a:gd name="T2" fmla="*/ 15 w 54"/>
                  <a:gd name="T3" fmla="*/ 52 h 52"/>
                  <a:gd name="T4" fmla="*/ 37 w 54"/>
                  <a:gd name="T5" fmla="*/ 44 h 52"/>
                  <a:gd name="T6" fmla="*/ 54 w 54"/>
                  <a:gd name="T7" fmla="*/ 36 h 52"/>
                  <a:gd name="T8" fmla="*/ 38 w 54"/>
                  <a:gd name="T9" fmla="*/ 0 h 52"/>
                  <a:gd name="T10" fmla="*/ 20 w 54"/>
                  <a:gd name="T11" fmla="*/ 7 h 52"/>
                  <a:gd name="T12" fmla="*/ 0 w 54"/>
                  <a:gd name="T13" fmla="*/ 1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52">
                    <a:moveTo>
                      <a:pt x="0" y="15"/>
                    </a:moveTo>
                    <a:lnTo>
                      <a:pt x="15" y="52"/>
                    </a:lnTo>
                    <a:lnTo>
                      <a:pt x="37" y="44"/>
                    </a:lnTo>
                    <a:lnTo>
                      <a:pt x="54" y="36"/>
                    </a:lnTo>
                    <a:lnTo>
                      <a:pt x="38" y="0"/>
                    </a:lnTo>
                    <a:lnTo>
                      <a:pt x="20" y="7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10" name="Freeform 258"/>
              <p:cNvSpPr>
                <a:spLocks/>
              </p:cNvSpPr>
              <p:nvPr/>
            </p:nvSpPr>
            <p:spPr bwMode="auto">
              <a:xfrm>
                <a:off x="2355" y="3275"/>
                <a:ext cx="27" cy="27"/>
              </a:xfrm>
              <a:custGeom>
                <a:avLst/>
                <a:gdLst>
                  <a:gd name="T0" fmla="*/ 0 w 55"/>
                  <a:gd name="T1" fmla="*/ 18 h 55"/>
                  <a:gd name="T2" fmla="*/ 17 w 55"/>
                  <a:gd name="T3" fmla="*/ 55 h 55"/>
                  <a:gd name="T4" fmla="*/ 21 w 55"/>
                  <a:gd name="T5" fmla="*/ 53 h 55"/>
                  <a:gd name="T6" fmla="*/ 50 w 55"/>
                  <a:gd name="T7" fmla="*/ 38 h 55"/>
                  <a:gd name="T8" fmla="*/ 55 w 55"/>
                  <a:gd name="T9" fmla="*/ 35 h 55"/>
                  <a:gd name="T10" fmla="*/ 34 w 55"/>
                  <a:gd name="T11" fmla="*/ 0 h 55"/>
                  <a:gd name="T12" fmla="*/ 33 w 55"/>
                  <a:gd name="T13" fmla="*/ 0 h 55"/>
                  <a:gd name="T14" fmla="*/ 5 w 55"/>
                  <a:gd name="T15" fmla="*/ 15 h 55"/>
                  <a:gd name="T16" fmla="*/ 0 w 55"/>
                  <a:gd name="T17" fmla="*/ 1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55">
                    <a:moveTo>
                      <a:pt x="0" y="18"/>
                    </a:moveTo>
                    <a:lnTo>
                      <a:pt x="17" y="55"/>
                    </a:lnTo>
                    <a:lnTo>
                      <a:pt x="21" y="53"/>
                    </a:lnTo>
                    <a:lnTo>
                      <a:pt x="50" y="38"/>
                    </a:lnTo>
                    <a:lnTo>
                      <a:pt x="55" y="35"/>
                    </a:lnTo>
                    <a:lnTo>
                      <a:pt x="34" y="0"/>
                    </a:lnTo>
                    <a:lnTo>
                      <a:pt x="33" y="0"/>
                    </a:lnTo>
                    <a:lnTo>
                      <a:pt x="5" y="15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11" name="Freeform 259"/>
              <p:cNvSpPr>
                <a:spLocks/>
              </p:cNvSpPr>
              <p:nvPr/>
            </p:nvSpPr>
            <p:spPr bwMode="auto">
              <a:xfrm>
                <a:off x="2388" y="3252"/>
                <a:ext cx="28" cy="29"/>
              </a:xfrm>
              <a:custGeom>
                <a:avLst/>
                <a:gdLst>
                  <a:gd name="T0" fmla="*/ 0 w 56"/>
                  <a:gd name="T1" fmla="*/ 23 h 56"/>
                  <a:gd name="T2" fmla="*/ 22 w 56"/>
                  <a:gd name="T3" fmla="*/ 56 h 56"/>
                  <a:gd name="T4" fmla="*/ 33 w 56"/>
                  <a:gd name="T5" fmla="*/ 48 h 56"/>
                  <a:gd name="T6" fmla="*/ 39 w 56"/>
                  <a:gd name="T7" fmla="*/ 43 h 56"/>
                  <a:gd name="T8" fmla="*/ 56 w 56"/>
                  <a:gd name="T9" fmla="*/ 32 h 56"/>
                  <a:gd name="T10" fmla="*/ 32 w 56"/>
                  <a:gd name="T11" fmla="*/ 0 h 56"/>
                  <a:gd name="T12" fmla="*/ 11 w 56"/>
                  <a:gd name="T13" fmla="*/ 15 h 56"/>
                  <a:gd name="T14" fmla="*/ 25 w 56"/>
                  <a:gd name="T15" fmla="*/ 29 h 56"/>
                  <a:gd name="T16" fmla="*/ 17 w 56"/>
                  <a:gd name="T17" fmla="*/ 11 h 56"/>
                  <a:gd name="T18" fmla="*/ 0 w 56"/>
                  <a:gd name="T19" fmla="*/ 2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6">
                    <a:moveTo>
                      <a:pt x="0" y="23"/>
                    </a:moveTo>
                    <a:lnTo>
                      <a:pt x="22" y="56"/>
                    </a:lnTo>
                    <a:lnTo>
                      <a:pt x="33" y="48"/>
                    </a:lnTo>
                    <a:lnTo>
                      <a:pt x="39" y="43"/>
                    </a:lnTo>
                    <a:lnTo>
                      <a:pt x="56" y="32"/>
                    </a:lnTo>
                    <a:lnTo>
                      <a:pt x="32" y="0"/>
                    </a:lnTo>
                    <a:lnTo>
                      <a:pt x="11" y="15"/>
                    </a:lnTo>
                    <a:lnTo>
                      <a:pt x="25" y="29"/>
                    </a:lnTo>
                    <a:lnTo>
                      <a:pt x="17" y="11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12" name="Freeform 260"/>
              <p:cNvSpPr>
                <a:spLocks/>
              </p:cNvSpPr>
              <p:nvPr/>
            </p:nvSpPr>
            <p:spPr bwMode="auto">
              <a:xfrm>
                <a:off x="2420" y="3227"/>
                <a:ext cx="28" cy="28"/>
              </a:xfrm>
              <a:custGeom>
                <a:avLst/>
                <a:gdLst>
                  <a:gd name="T0" fmla="*/ 0 w 56"/>
                  <a:gd name="T1" fmla="*/ 26 h 57"/>
                  <a:gd name="T2" fmla="*/ 26 w 56"/>
                  <a:gd name="T3" fmla="*/ 57 h 57"/>
                  <a:gd name="T4" fmla="*/ 47 w 56"/>
                  <a:gd name="T5" fmla="*/ 36 h 57"/>
                  <a:gd name="T6" fmla="*/ 56 w 56"/>
                  <a:gd name="T7" fmla="*/ 28 h 57"/>
                  <a:gd name="T8" fmla="*/ 28 w 56"/>
                  <a:gd name="T9" fmla="*/ 0 h 57"/>
                  <a:gd name="T10" fmla="*/ 19 w 56"/>
                  <a:gd name="T11" fmla="*/ 8 h 57"/>
                  <a:gd name="T12" fmla="*/ 0 w 56"/>
                  <a:gd name="T13" fmla="*/ 2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7">
                    <a:moveTo>
                      <a:pt x="0" y="26"/>
                    </a:moveTo>
                    <a:lnTo>
                      <a:pt x="26" y="57"/>
                    </a:lnTo>
                    <a:lnTo>
                      <a:pt x="47" y="36"/>
                    </a:lnTo>
                    <a:lnTo>
                      <a:pt x="56" y="28"/>
                    </a:lnTo>
                    <a:lnTo>
                      <a:pt x="28" y="0"/>
                    </a:lnTo>
                    <a:lnTo>
                      <a:pt x="19" y="8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13" name="Freeform 261"/>
              <p:cNvSpPr>
                <a:spLocks/>
              </p:cNvSpPr>
              <p:nvPr/>
            </p:nvSpPr>
            <p:spPr bwMode="auto">
              <a:xfrm>
                <a:off x="2448" y="3198"/>
                <a:ext cx="28" cy="28"/>
              </a:xfrm>
              <a:custGeom>
                <a:avLst/>
                <a:gdLst>
                  <a:gd name="T0" fmla="*/ 0 w 57"/>
                  <a:gd name="T1" fmla="*/ 30 h 57"/>
                  <a:gd name="T2" fmla="*/ 30 w 57"/>
                  <a:gd name="T3" fmla="*/ 57 h 57"/>
                  <a:gd name="T4" fmla="*/ 34 w 57"/>
                  <a:gd name="T5" fmla="*/ 53 h 57"/>
                  <a:gd name="T6" fmla="*/ 53 w 57"/>
                  <a:gd name="T7" fmla="*/ 30 h 57"/>
                  <a:gd name="T8" fmla="*/ 57 w 57"/>
                  <a:gd name="T9" fmla="*/ 25 h 57"/>
                  <a:gd name="T10" fmla="*/ 26 w 57"/>
                  <a:gd name="T11" fmla="*/ 0 h 57"/>
                  <a:gd name="T12" fmla="*/ 25 w 57"/>
                  <a:gd name="T13" fmla="*/ 1 h 57"/>
                  <a:gd name="T14" fmla="*/ 5 w 57"/>
                  <a:gd name="T15" fmla="*/ 25 h 57"/>
                  <a:gd name="T16" fmla="*/ 0 w 57"/>
                  <a:gd name="T17" fmla="*/ 3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57">
                    <a:moveTo>
                      <a:pt x="0" y="30"/>
                    </a:moveTo>
                    <a:lnTo>
                      <a:pt x="30" y="57"/>
                    </a:lnTo>
                    <a:lnTo>
                      <a:pt x="34" y="53"/>
                    </a:lnTo>
                    <a:lnTo>
                      <a:pt x="53" y="30"/>
                    </a:lnTo>
                    <a:lnTo>
                      <a:pt x="57" y="25"/>
                    </a:lnTo>
                    <a:lnTo>
                      <a:pt x="26" y="0"/>
                    </a:lnTo>
                    <a:lnTo>
                      <a:pt x="25" y="1"/>
                    </a:lnTo>
                    <a:lnTo>
                      <a:pt x="5" y="25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14" name="Freeform 262"/>
              <p:cNvSpPr>
                <a:spLocks/>
              </p:cNvSpPr>
              <p:nvPr/>
            </p:nvSpPr>
            <p:spPr bwMode="auto">
              <a:xfrm>
                <a:off x="2471" y="3165"/>
                <a:ext cx="28" cy="28"/>
              </a:xfrm>
              <a:custGeom>
                <a:avLst/>
                <a:gdLst>
                  <a:gd name="T0" fmla="*/ 0 w 56"/>
                  <a:gd name="T1" fmla="*/ 34 h 56"/>
                  <a:gd name="T2" fmla="*/ 33 w 56"/>
                  <a:gd name="T3" fmla="*/ 56 h 56"/>
                  <a:gd name="T4" fmla="*/ 43 w 56"/>
                  <a:gd name="T5" fmla="*/ 41 h 56"/>
                  <a:gd name="T6" fmla="*/ 56 w 56"/>
                  <a:gd name="T7" fmla="*/ 21 h 56"/>
                  <a:gd name="T8" fmla="*/ 21 w 56"/>
                  <a:gd name="T9" fmla="*/ 0 h 56"/>
                  <a:gd name="T10" fmla="*/ 6 w 56"/>
                  <a:gd name="T11" fmla="*/ 25 h 56"/>
                  <a:gd name="T12" fmla="*/ 0 w 56"/>
                  <a:gd name="T13" fmla="*/ 3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6">
                    <a:moveTo>
                      <a:pt x="0" y="34"/>
                    </a:moveTo>
                    <a:lnTo>
                      <a:pt x="33" y="56"/>
                    </a:lnTo>
                    <a:lnTo>
                      <a:pt x="43" y="41"/>
                    </a:lnTo>
                    <a:lnTo>
                      <a:pt x="56" y="21"/>
                    </a:lnTo>
                    <a:lnTo>
                      <a:pt x="21" y="0"/>
                    </a:lnTo>
                    <a:lnTo>
                      <a:pt x="6" y="25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15" name="Freeform 263"/>
              <p:cNvSpPr>
                <a:spLocks/>
              </p:cNvSpPr>
              <p:nvPr/>
            </p:nvSpPr>
            <p:spPr bwMode="auto">
              <a:xfrm>
                <a:off x="2491" y="3130"/>
                <a:ext cx="26" cy="27"/>
              </a:xfrm>
              <a:custGeom>
                <a:avLst/>
                <a:gdLst>
                  <a:gd name="T0" fmla="*/ 0 w 54"/>
                  <a:gd name="T1" fmla="*/ 36 h 53"/>
                  <a:gd name="T2" fmla="*/ 37 w 54"/>
                  <a:gd name="T3" fmla="*/ 53 h 53"/>
                  <a:gd name="T4" fmla="*/ 47 w 54"/>
                  <a:gd name="T5" fmla="*/ 33 h 53"/>
                  <a:gd name="T6" fmla="*/ 54 w 54"/>
                  <a:gd name="T7" fmla="*/ 15 h 53"/>
                  <a:gd name="T8" fmla="*/ 17 w 54"/>
                  <a:gd name="T9" fmla="*/ 0 h 53"/>
                  <a:gd name="T10" fmla="*/ 9 w 54"/>
                  <a:gd name="T11" fmla="*/ 17 h 53"/>
                  <a:gd name="T12" fmla="*/ 0 w 54"/>
                  <a:gd name="T13" fmla="*/ 3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53">
                    <a:moveTo>
                      <a:pt x="0" y="36"/>
                    </a:moveTo>
                    <a:lnTo>
                      <a:pt x="37" y="53"/>
                    </a:lnTo>
                    <a:lnTo>
                      <a:pt x="47" y="33"/>
                    </a:lnTo>
                    <a:lnTo>
                      <a:pt x="54" y="15"/>
                    </a:lnTo>
                    <a:lnTo>
                      <a:pt x="17" y="0"/>
                    </a:lnTo>
                    <a:lnTo>
                      <a:pt x="9" y="17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16" name="Freeform 264"/>
              <p:cNvSpPr>
                <a:spLocks/>
              </p:cNvSpPr>
              <p:nvPr/>
            </p:nvSpPr>
            <p:spPr bwMode="auto">
              <a:xfrm>
                <a:off x="2505" y="3093"/>
                <a:ext cx="24" cy="24"/>
              </a:xfrm>
              <a:custGeom>
                <a:avLst/>
                <a:gdLst>
                  <a:gd name="T0" fmla="*/ 0 w 48"/>
                  <a:gd name="T1" fmla="*/ 38 h 48"/>
                  <a:gd name="T2" fmla="*/ 38 w 48"/>
                  <a:gd name="T3" fmla="*/ 48 h 48"/>
                  <a:gd name="T4" fmla="*/ 45 w 48"/>
                  <a:gd name="T5" fmla="*/ 24 h 48"/>
                  <a:gd name="T6" fmla="*/ 48 w 48"/>
                  <a:gd name="T7" fmla="*/ 8 h 48"/>
                  <a:gd name="T8" fmla="*/ 10 w 48"/>
                  <a:gd name="T9" fmla="*/ 0 h 48"/>
                  <a:gd name="T10" fmla="*/ 8 w 48"/>
                  <a:gd name="T11" fmla="*/ 8 h 48"/>
                  <a:gd name="T12" fmla="*/ 0 w 48"/>
                  <a:gd name="T13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48">
                    <a:moveTo>
                      <a:pt x="0" y="38"/>
                    </a:moveTo>
                    <a:lnTo>
                      <a:pt x="38" y="48"/>
                    </a:lnTo>
                    <a:lnTo>
                      <a:pt x="45" y="24"/>
                    </a:lnTo>
                    <a:lnTo>
                      <a:pt x="48" y="8"/>
                    </a:lnTo>
                    <a:lnTo>
                      <a:pt x="10" y="0"/>
                    </a:lnTo>
                    <a:lnTo>
                      <a:pt x="8" y="8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17" name="Freeform 265"/>
              <p:cNvSpPr>
                <a:spLocks/>
              </p:cNvSpPr>
              <p:nvPr/>
            </p:nvSpPr>
            <p:spPr bwMode="auto">
              <a:xfrm>
                <a:off x="2513" y="3055"/>
                <a:ext cx="22" cy="22"/>
              </a:xfrm>
              <a:custGeom>
                <a:avLst/>
                <a:gdLst>
                  <a:gd name="T0" fmla="*/ 0 w 43"/>
                  <a:gd name="T1" fmla="*/ 37 h 43"/>
                  <a:gd name="T2" fmla="*/ 39 w 43"/>
                  <a:gd name="T3" fmla="*/ 43 h 43"/>
                  <a:gd name="T4" fmla="*/ 41 w 43"/>
                  <a:gd name="T5" fmla="*/ 34 h 43"/>
                  <a:gd name="T6" fmla="*/ 43 w 43"/>
                  <a:gd name="T7" fmla="*/ 5 h 43"/>
                  <a:gd name="T8" fmla="*/ 43 w 43"/>
                  <a:gd name="T9" fmla="*/ 0 h 43"/>
                  <a:gd name="T10" fmla="*/ 3 w 43"/>
                  <a:gd name="T11" fmla="*/ 0 h 43"/>
                  <a:gd name="T12" fmla="*/ 3 w 43"/>
                  <a:gd name="T13" fmla="*/ 5 h 43"/>
                  <a:gd name="T14" fmla="*/ 1 w 43"/>
                  <a:gd name="T15" fmla="*/ 34 h 43"/>
                  <a:gd name="T16" fmla="*/ 0 w 43"/>
                  <a:gd name="T17" fmla="*/ 3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43">
                    <a:moveTo>
                      <a:pt x="0" y="37"/>
                    </a:moveTo>
                    <a:lnTo>
                      <a:pt x="39" y="43"/>
                    </a:lnTo>
                    <a:lnTo>
                      <a:pt x="41" y="34"/>
                    </a:lnTo>
                    <a:lnTo>
                      <a:pt x="43" y="5"/>
                    </a:lnTo>
                    <a:lnTo>
                      <a:pt x="43" y="0"/>
                    </a:lnTo>
                    <a:lnTo>
                      <a:pt x="3" y="0"/>
                    </a:lnTo>
                    <a:lnTo>
                      <a:pt x="3" y="5"/>
                    </a:lnTo>
                    <a:lnTo>
                      <a:pt x="1" y="34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18" name="Freeform 266"/>
              <p:cNvSpPr>
                <a:spLocks/>
              </p:cNvSpPr>
              <p:nvPr/>
            </p:nvSpPr>
            <p:spPr bwMode="auto">
              <a:xfrm>
                <a:off x="2513" y="3013"/>
                <a:ext cx="22" cy="22"/>
              </a:xfrm>
              <a:custGeom>
                <a:avLst/>
                <a:gdLst>
                  <a:gd name="T0" fmla="*/ 3 w 43"/>
                  <a:gd name="T1" fmla="*/ 42 h 42"/>
                  <a:gd name="T2" fmla="*/ 43 w 43"/>
                  <a:gd name="T3" fmla="*/ 42 h 42"/>
                  <a:gd name="T4" fmla="*/ 42 w 43"/>
                  <a:gd name="T5" fmla="*/ 27 h 42"/>
                  <a:gd name="T6" fmla="*/ 39 w 43"/>
                  <a:gd name="T7" fmla="*/ 0 h 42"/>
                  <a:gd name="T8" fmla="*/ 0 w 43"/>
                  <a:gd name="T9" fmla="*/ 4 h 42"/>
                  <a:gd name="T10" fmla="*/ 2 w 43"/>
                  <a:gd name="T11" fmla="*/ 27 h 42"/>
                  <a:gd name="T12" fmla="*/ 3 w 43"/>
                  <a:gd name="T1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42">
                    <a:moveTo>
                      <a:pt x="3" y="42"/>
                    </a:moveTo>
                    <a:lnTo>
                      <a:pt x="43" y="42"/>
                    </a:lnTo>
                    <a:lnTo>
                      <a:pt x="42" y="27"/>
                    </a:lnTo>
                    <a:lnTo>
                      <a:pt x="39" y="0"/>
                    </a:lnTo>
                    <a:lnTo>
                      <a:pt x="0" y="4"/>
                    </a:lnTo>
                    <a:lnTo>
                      <a:pt x="2" y="27"/>
                    </a:lnTo>
                    <a:lnTo>
                      <a:pt x="3" y="4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19" name="Freeform 267"/>
              <p:cNvSpPr>
                <a:spLocks/>
              </p:cNvSpPr>
              <p:nvPr/>
            </p:nvSpPr>
            <p:spPr bwMode="auto">
              <a:xfrm>
                <a:off x="2506" y="2972"/>
                <a:ext cx="24" cy="24"/>
              </a:xfrm>
              <a:custGeom>
                <a:avLst/>
                <a:gdLst>
                  <a:gd name="T0" fmla="*/ 9 w 47"/>
                  <a:gd name="T1" fmla="*/ 47 h 47"/>
                  <a:gd name="T2" fmla="*/ 47 w 47"/>
                  <a:gd name="T3" fmla="*/ 39 h 47"/>
                  <a:gd name="T4" fmla="*/ 42 w 47"/>
                  <a:gd name="T5" fmla="*/ 14 h 47"/>
                  <a:gd name="T6" fmla="*/ 38 w 47"/>
                  <a:gd name="T7" fmla="*/ 0 h 47"/>
                  <a:gd name="T8" fmla="*/ 0 w 47"/>
                  <a:gd name="T9" fmla="*/ 10 h 47"/>
                  <a:gd name="T10" fmla="*/ 5 w 47"/>
                  <a:gd name="T11" fmla="*/ 30 h 47"/>
                  <a:gd name="T12" fmla="*/ 9 w 47"/>
                  <a:gd name="T13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7">
                    <a:moveTo>
                      <a:pt x="9" y="47"/>
                    </a:moveTo>
                    <a:lnTo>
                      <a:pt x="47" y="39"/>
                    </a:lnTo>
                    <a:lnTo>
                      <a:pt x="42" y="14"/>
                    </a:lnTo>
                    <a:lnTo>
                      <a:pt x="38" y="0"/>
                    </a:lnTo>
                    <a:lnTo>
                      <a:pt x="0" y="10"/>
                    </a:lnTo>
                    <a:lnTo>
                      <a:pt x="5" y="30"/>
                    </a:lnTo>
                    <a:lnTo>
                      <a:pt x="9" y="4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20" name="Freeform 268"/>
              <p:cNvSpPr>
                <a:spLocks/>
              </p:cNvSpPr>
              <p:nvPr/>
            </p:nvSpPr>
            <p:spPr bwMode="auto">
              <a:xfrm>
                <a:off x="2493" y="2932"/>
                <a:ext cx="26" cy="27"/>
              </a:xfrm>
              <a:custGeom>
                <a:avLst/>
                <a:gdLst>
                  <a:gd name="T0" fmla="*/ 16 w 53"/>
                  <a:gd name="T1" fmla="*/ 53 h 53"/>
                  <a:gd name="T2" fmla="*/ 53 w 53"/>
                  <a:gd name="T3" fmla="*/ 38 h 53"/>
                  <a:gd name="T4" fmla="*/ 43 w 53"/>
                  <a:gd name="T5" fmla="*/ 11 h 53"/>
                  <a:gd name="T6" fmla="*/ 37 w 53"/>
                  <a:gd name="T7" fmla="*/ 0 h 53"/>
                  <a:gd name="T8" fmla="*/ 0 w 53"/>
                  <a:gd name="T9" fmla="*/ 17 h 53"/>
                  <a:gd name="T10" fmla="*/ 5 w 53"/>
                  <a:gd name="T11" fmla="*/ 27 h 53"/>
                  <a:gd name="T12" fmla="*/ 16 w 53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3">
                    <a:moveTo>
                      <a:pt x="16" y="53"/>
                    </a:moveTo>
                    <a:lnTo>
                      <a:pt x="53" y="38"/>
                    </a:lnTo>
                    <a:lnTo>
                      <a:pt x="43" y="11"/>
                    </a:lnTo>
                    <a:lnTo>
                      <a:pt x="37" y="0"/>
                    </a:lnTo>
                    <a:lnTo>
                      <a:pt x="0" y="17"/>
                    </a:lnTo>
                    <a:lnTo>
                      <a:pt x="5" y="27"/>
                    </a:lnTo>
                    <a:lnTo>
                      <a:pt x="16" y="5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21" name="Freeform 269"/>
              <p:cNvSpPr>
                <a:spLocks/>
              </p:cNvSpPr>
              <p:nvPr/>
            </p:nvSpPr>
            <p:spPr bwMode="auto">
              <a:xfrm>
                <a:off x="2474" y="2895"/>
                <a:ext cx="28" cy="28"/>
              </a:xfrm>
              <a:custGeom>
                <a:avLst/>
                <a:gdLst>
                  <a:gd name="T0" fmla="*/ 19 w 55"/>
                  <a:gd name="T1" fmla="*/ 56 h 56"/>
                  <a:gd name="T2" fmla="*/ 55 w 55"/>
                  <a:gd name="T3" fmla="*/ 37 h 56"/>
                  <a:gd name="T4" fmla="*/ 53 w 55"/>
                  <a:gd name="T5" fmla="*/ 32 h 56"/>
                  <a:gd name="T6" fmla="*/ 37 w 55"/>
                  <a:gd name="T7" fmla="*/ 8 h 56"/>
                  <a:gd name="T8" fmla="*/ 33 w 55"/>
                  <a:gd name="T9" fmla="*/ 0 h 56"/>
                  <a:gd name="T10" fmla="*/ 0 w 55"/>
                  <a:gd name="T11" fmla="*/ 22 h 56"/>
                  <a:gd name="T12" fmla="*/ 0 w 55"/>
                  <a:gd name="T13" fmla="*/ 24 h 56"/>
                  <a:gd name="T14" fmla="*/ 15 w 55"/>
                  <a:gd name="T15" fmla="*/ 48 h 56"/>
                  <a:gd name="T16" fmla="*/ 19 w 55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56">
                    <a:moveTo>
                      <a:pt x="19" y="56"/>
                    </a:moveTo>
                    <a:lnTo>
                      <a:pt x="55" y="37"/>
                    </a:lnTo>
                    <a:lnTo>
                      <a:pt x="53" y="32"/>
                    </a:lnTo>
                    <a:lnTo>
                      <a:pt x="37" y="8"/>
                    </a:lnTo>
                    <a:lnTo>
                      <a:pt x="33" y="0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15" y="48"/>
                    </a:lnTo>
                    <a:lnTo>
                      <a:pt x="19" y="5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22" name="Freeform 270"/>
              <p:cNvSpPr>
                <a:spLocks/>
              </p:cNvSpPr>
              <p:nvPr/>
            </p:nvSpPr>
            <p:spPr bwMode="auto">
              <a:xfrm>
                <a:off x="2451" y="2863"/>
                <a:ext cx="28" cy="28"/>
              </a:xfrm>
              <a:custGeom>
                <a:avLst/>
                <a:gdLst>
                  <a:gd name="T0" fmla="*/ 26 w 57"/>
                  <a:gd name="T1" fmla="*/ 57 h 57"/>
                  <a:gd name="T2" fmla="*/ 57 w 57"/>
                  <a:gd name="T3" fmla="*/ 32 h 57"/>
                  <a:gd name="T4" fmla="*/ 47 w 57"/>
                  <a:gd name="T5" fmla="*/ 19 h 57"/>
                  <a:gd name="T6" fmla="*/ 31 w 57"/>
                  <a:gd name="T7" fmla="*/ 0 h 57"/>
                  <a:gd name="T8" fmla="*/ 0 w 57"/>
                  <a:gd name="T9" fmla="*/ 25 h 57"/>
                  <a:gd name="T10" fmla="*/ 19 w 57"/>
                  <a:gd name="T11" fmla="*/ 48 h 57"/>
                  <a:gd name="T12" fmla="*/ 26 w 57"/>
                  <a:gd name="T1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57">
                    <a:moveTo>
                      <a:pt x="26" y="57"/>
                    </a:moveTo>
                    <a:lnTo>
                      <a:pt x="57" y="32"/>
                    </a:lnTo>
                    <a:lnTo>
                      <a:pt x="47" y="19"/>
                    </a:lnTo>
                    <a:lnTo>
                      <a:pt x="31" y="0"/>
                    </a:lnTo>
                    <a:lnTo>
                      <a:pt x="0" y="25"/>
                    </a:lnTo>
                    <a:lnTo>
                      <a:pt x="19" y="48"/>
                    </a:lnTo>
                    <a:lnTo>
                      <a:pt x="26" y="5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23" name="Freeform 271"/>
              <p:cNvSpPr>
                <a:spLocks/>
              </p:cNvSpPr>
              <p:nvPr/>
            </p:nvSpPr>
            <p:spPr bwMode="auto">
              <a:xfrm>
                <a:off x="2423" y="2833"/>
                <a:ext cx="29" cy="28"/>
              </a:xfrm>
              <a:custGeom>
                <a:avLst/>
                <a:gdLst>
                  <a:gd name="T0" fmla="*/ 28 w 56"/>
                  <a:gd name="T1" fmla="*/ 57 h 57"/>
                  <a:gd name="T2" fmla="*/ 56 w 56"/>
                  <a:gd name="T3" fmla="*/ 29 h 57"/>
                  <a:gd name="T4" fmla="*/ 40 w 56"/>
                  <a:gd name="T5" fmla="*/ 13 h 57"/>
                  <a:gd name="T6" fmla="*/ 26 w 56"/>
                  <a:gd name="T7" fmla="*/ 0 h 57"/>
                  <a:gd name="T8" fmla="*/ 0 w 56"/>
                  <a:gd name="T9" fmla="*/ 31 h 57"/>
                  <a:gd name="T10" fmla="*/ 12 w 56"/>
                  <a:gd name="T11" fmla="*/ 42 h 57"/>
                  <a:gd name="T12" fmla="*/ 28 w 56"/>
                  <a:gd name="T1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7">
                    <a:moveTo>
                      <a:pt x="28" y="57"/>
                    </a:moveTo>
                    <a:lnTo>
                      <a:pt x="56" y="29"/>
                    </a:lnTo>
                    <a:lnTo>
                      <a:pt x="40" y="13"/>
                    </a:lnTo>
                    <a:lnTo>
                      <a:pt x="26" y="0"/>
                    </a:lnTo>
                    <a:lnTo>
                      <a:pt x="0" y="31"/>
                    </a:lnTo>
                    <a:lnTo>
                      <a:pt x="12" y="42"/>
                    </a:lnTo>
                    <a:lnTo>
                      <a:pt x="28" y="5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24" name="Freeform 272"/>
              <p:cNvSpPr>
                <a:spLocks/>
              </p:cNvSpPr>
              <p:nvPr/>
            </p:nvSpPr>
            <p:spPr bwMode="auto">
              <a:xfrm>
                <a:off x="2392" y="2807"/>
                <a:ext cx="29" cy="28"/>
              </a:xfrm>
              <a:custGeom>
                <a:avLst/>
                <a:gdLst>
                  <a:gd name="T0" fmla="*/ 31 w 57"/>
                  <a:gd name="T1" fmla="*/ 55 h 55"/>
                  <a:gd name="T2" fmla="*/ 57 w 57"/>
                  <a:gd name="T3" fmla="*/ 24 h 55"/>
                  <a:gd name="T4" fmla="*/ 57 w 57"/>
                  <a:gd name="T5" fmla="*/ 25 h 55"/>
                  <a:gd name="T6" fmla="*/ 31 w 57"/>
                  <a:gd name="T7" fmla="*/ 7 h 55"/>
                  <a:gd name="T8" fmla="*/ 25 w 57"/>
                  <a:gd name="T9" fmla="*/ 2 h 55"/>
                  <a:gd name="T10" fmla="*/ 22 w 57"/>
                  <a:gd name="T11" fmla="*/ 0 h 55"/>
                  <a:gd name="T12" fmla="*/ 0 w 57"/>
                  <a:gd name="T13" fmla="*/ 33 h 55"/>
                  <a:gd name="T14" fmla="*/ 9 w 57"/>
                  <a:gd name="T15" fmla="*/ 39 h 55"/>
                  <a:gd name="T16" fmla="*/ 17 w 57"/>
                  <a:gd name="T17" fmla="*/ 21 h 55"/>
                  <a:gd name="T18" fmla="*/ 3 w 57"/>
                  <a:gd name="T19" fmla="*/ 35 h 55"/>
                  <a:gd name="T20" fmla="*/ 28 w 57"/>
                  <a:gd name="T21" fmla="*/ 53 h 55"/>
                  <a:gd name="T22" fmla="*/ 31 w 57"/>
                  <a:gd name="T23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55">
                    <a:moveTo>
                      <a:pt x="31" y="55"/>
                    </a:moveTo>
                    <a:lnTo>
                      <a:pt x="57" y="24"/>
                    </a:lnTo>
                    <a:lnTo>
                      <a:pt x="57" y="25"/>
                    </a:lnTo>
                    <a:lnTo>
                      <a:pt x="31" y="7"/>
                    </a:lnTo>
                    <a:lnTo>
                      <a:pt x="25" y="2"/>
                    </a:lnTo>
                    <a:lnTo>
                      <a:pt x="22" y="0"/>
                    </a:lnTo>
                    <a:lnTo>
                      <a:pt x="0" y="33"/>
                    </a:lnTo>
                    <a:lnTo>
                      <a:pt x="9" y="39"/>
                    </a:lnTo>
                    <a:lnTo>
                      <a:pt x="17" y="21"/>
                    </a:lnTo>
                    <a:lnTo>
                      <a:pt x="3" y="35"/>
                    </a:lnTo>
                    <a:lnTo>
                      <a:pt x="28" y="53"/>
                    </a:lnTo>
                    <a:lnTo>
                      <a:pt x="31" y="55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25" name="Freeform 273"/>
              <p:cNvSpPr>
                <a:spLocks/>
              </p:cNvSpPr>
              <p:nvPr/>
            </p:nvSpPr>
            <p:spPr bwMode="auto">
              <a:xfrm>
                <a:off x="2359" y="2785"/>
                <a:ext cx="27" cy="27"/>
              </a:xfrm>
              <a:custGeom>
                <a:avLst/>
                <a:gdLst>
                  <a:gd name="T0" fmla="*/ 35 w 55"/>
                  <a:gd name="T1" fmla="*/ 55 h 55"/>
                  <a:gd name="T2" fmla="*/ 55 w 55"/>
                  <a:gd name="T3" fmla="*/ 20 h 55"/>
                  <a:gd name="T4" fmla="*/ 42 w 55"/>
                  <a:gd name="T5" fmla="*/ 12 h 55"/>
                  <a:gd name="T6" fmla="*/ 19 w 55"/>
                  <a:gd name="T7" fmla="*/ 0 h 55"/>
                  <a:gd name="T8" fmla="*/ 0 w 55"/>
                  <a:gd name="T9" fmla="*/ 36 h 55"/>
                  <a:gd name="T10" fmla="*/ 25 w 55"/>
                  <a:gd name="T11" fmla="*/ 50 h 55"/>
                  <a:gd name="T12" fmla="*/ 35 w 55"/>
                  <a:gd name="T13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55">
                    <a:moveTo>
                      <a:pt x="35" y="55"/>
                    </a:moveTo>
                    <a:lnTo>
                      <a:pt x="55" y="20"/>
                    </a:lnTo>
                    <a:lnTo>
                      <a:pt x="42" y="12"/>
                    </a:lnTo>
                    <a:lnTo>
                      <a:pt x="19" y="0"/>
                    </a:lnTo>
                    <a:lnTo>
                      <a:pt x="0" y="36"/>
                    </a:lnTo>
                    <a:lnTo>
                      <a:pt x="25" y="50"/>
                    </a:lnTo>
                    <a:lnTo>
                      <a:pt x="35" y="55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26" name="Freeform 274"/>
              <p:cNvSpPr>
                <a:spLocks/>
              </p:cNvSpPr>
              <p:nvPr/>
            </p:nvSpPr>
            <p:spPr bwMode="auto">
              <a:xfrm>
                <a:off x="2323" y="2768"/>
                <a:ext cx="26" cy="26"/>
              </a:xfrm>
              <a:custGeom>
                <a:avLst/>
                <a:gdLst>
                  <a:gd name="T0" fmla="*/ 38 w 54"/>
                  <a:gd name="T1" fmla="*/ 52 h 52"/>
                  <a:gd name="T2" fmla="*/ 54 w 54"/>
                  <a:gd name="T3" fmla="*/ 16 h 52"/>
                  <a:gd name="T4" fmla="*/ 28 w 54"/>
                  <a:gd name="T5" fmla="*/ 4 h 52"/>
                  <a:gd name="T6" fmla="*/ 15 w 54"/>
                  <a:gd name="T7" fmla="*/ 0 h 52"/>
                  <a:gd name="T8" fmla="*/ 0 w 54"/>
                  <a:gd name="T9" fmla="*/ 37 h 52"/>
                  <a:gd name="T10" fmla="*/ 11 w 54"/>
                  <a:gd name="T11" fmla="*/ 41 h 52"/>
                  <a:gd name="T12" fmla="*/ 38 w 54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52">
                    <a:moveTo>
                      <a:pt x="38" y="52"/>
                    </a:moveTo>
                    <a:lnTo>
                      <a:pt x="54" y="16"/>
                    </a:lnTo>
                    <a:lnTo>
                      <a:pt x="28" y="4"/>
                    </a:lnTo>
                    <a:lnTo>
                      <a:pt x="15" y="0"/>
                    </a:lnTo>
                    <a:lnTo>
                      <a:pt x="0" y="37"/>
                    </a:lnTo>
                    <a:lnTo>
                      <a:pt x="11" y="41"/>
                    </a:lnTo>
                    <a:lnTo>
                      <a:pt x="38" y="5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27" name="Freeform 275"/>
              <p:cNvSpPr>
                <a:spLocks/>
              </p:cNvSpPr>
              <p:nvPr/>
            </p:nvSpPr>
            <p:spPr bwMode="auto">
              <a:xfrm>
                <a:off x="2286" y="2755"/>
                <a:ext cx="25" cy="24"/>
              </a:xfrm>
              <a:custGeom>
                <a:avLst/>
                <a:gdLst>
                  <a:gd name="T0" fmla="*/ 38 w 51"/>
                  <a:gd name="T1" fmla="*/ 50 h 50"/>
                  <a:gd name="T2" fmla="*/ 51 w 51"/>
                  <a:gd name="T3" fmla="*/ 13 h 50"/>
                  <a:gd name="T4" fmla="*/ 41 w 51"/>
                  <a:gd name="T5" fmla="*/ 8 h 50"/>
                  <a:gd name="T6" fmla="*/ 11 w 51"/>
                  <a:gd name="T7" fmla="*/ 0 h 50"/>
                  <a:gd name="T8" fmla="*/ 0 w 51"/>
                  <a:gd name="T9" fmla="*/ 39 h 50"/>
                  <a:gd name="T10" fmla="*/ 25 w 51"/>
                  <a:gd name="T11" fmla="*/ 46 h 50"/>
                  <a:gd name="T12" fmla="*/ 38 w 51"/>
                  <a:gd name="T13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50">
                    <a:moveTo>
                      <a:pt x="38" y="50"/>
                    </a:moveTo>
                    <a:lnTo>
                      <a:pt x="51" y="13"/>
                    </a:lnTo>
                    <a:lnTo>
                      <a:pt x="41" y="8"/>
                    </a:lnTo>
                    <a:lnTo>
                      <a:pt x="11" y="0"/>
                    </a:lnTo>
                    <a:lnTo>
                      <a:pt x="0" y="39"/>
                    </a:lnTo>
                    <a:lnTo>
                      <a:pt x="25" y="46"/>
                    </a:lnTo>
                    <a:lnTo>
                      <a:pt x="38" y="5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28" name="Freeform 276"/>
              <p:cNvSpPr>
                <a:spLocks/>
              </p:cNvSpPr>
              <p:nvPr/>
            </p:nvSpPr>
            <p:spPr bwMode="auto">
              <a:xfrm>
                <a:off x="2247" y="2746"/>
                <a:ext cx="23" cy="23"/>
              </a:xfrm>
              <a:custGeom>
                <a:avLst/>
                <a:gdLst>
                  <a:gd name="T0" fmla="*/ 39 w 47"/>
                  <a:gd name="T1" fmla="*/ 47 h 47"/>
                  <a:gd name="T2" fmla="*/ 47 w 47"/>
                  <a:gd name="T3" fmla="*/ 8 h 47"/>
                  <a:gd name="T4" fmla="*/ 13 w 47"/>
                  <a:gd name="T5" fmla="*/ 1 h 47"/>
                  <a:gd name="T6" fmla="*/ 6 w 47"/>
                  <a:gd name="T7" fmla="*/ 0 h 47"/>
                  <a:gd name="T8" fmla="*/ 0 w 47"/>
                  <a:gd name="T9" fmla="*/ 40 h 47"/>
                  <a:gd name="T10" fmla="*/ 13 w 47"/>
                  <a:gd name="T11" fmla="*/ 42 h 47"/>
                  <a:gd name="T12" fmla="*/ 39 w 47"/>
                  <a:gd name="T13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7">
                    <a:moveTo>
                      <a:pt x="39" y="47"/>
                    </a:moveTo>
                    <a:lnTo>
                      <a:pt x="47" y="8"/>
                    </a:lnTo>
                    <a:lnTo>
                      <a:pt x="13" y="1"/>
                    </a:lnTo>
                    <a:lnTo>
                      <a:pt x="6" y="0"/>
                    </a:lnTo>
                    <a:lnTo>
                      <a:pt x="0" y="40"/>
                    </a:lnTo>
                    <a:lnTo>
                      <a:pt x="13" y="42"/>
                    </a:lnTo>
                    <a:lnTo>
                      <a:pt x="39" y="4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29" name="Freeform 277"/>
              <p:cNvSpPr>
                <a:spLocks/>
              </p:cNvSpPr>
              <p:nvPr/>
            </p:nvSpPr>
            <p:spPr bwMode="auto">
              <a:xfrm>
                <a:off x="2208" y="2742"/>
                <a:ext cx="21" cy="21"/>
              </a:xfrm>
              <a:custGeom>
                <a:avLst/>
                <a:gdLst>
                  <a:gd name="T0" fmla="*/ 40 w 44"/>
                  <a:gd name="T1" fmla="*/ 43 h 43"/>
                  <a:gd name="T2" fmla="*/ 44 w 44"/>
                  <a:gd name="T3" fmla="*/ 3 h 43"/>
                  <a:gd name="T4" fmla="*/ 25 w 44"/>
                  <a:gd name="T5" fmla="*/ 1 h 43"/>
                  <a:gd name="T6" fmla="*/ 3 w 44"/>
                  <a:gd name="T7" fmla="*/ 0 h 43"/>
                  <a:gd name="T8" fmla="*/ 0 w 44"/>
                  <a:gd name="T9" fmla="*/ 40 h 43"/>
                  <a:gd name="T10" fmla="*/ 25 w 44"/>
                  <a:gd name="T11" fmla="*/ 42 h 43"/>
                  <a:gd name="T12" fmla="*/ 40 w 44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43">
                    <a:moveTo>
                      <a:pt x="40" y="43"/>
                    </a:moveTo>
                    <a:lnTo>
                      <a:pt x="44" y="3"/>
                    </a:lnTo>
                    <a:lnTo>
                      <a:pt x="25" y="1"/>
                    </a:lnTo>
                    <a:lnTo>
                      <a:pt x="3" y="0"/>
                    </a:lnTo>
                    <a:lnTo>
                      <a:pt x="0" y="40"/>
                    </a:lnTo>
                    <a:lnTo>
                      <a:pt x="25" y="42"/>
                    </a:lnTo>
                    <a:lnTo>
                      <a:pt x="40" y="4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6230" name="Oval 278"/>
            <p:cNvSpPr>
              <a:spLocks noChangeArrowheads="1"/>
            </p:cNvSpPr>
            <p:nvPr/>
          </p:nvSpPr>
          <p:spPr bwMode="auto">
            <a:xfrm>
              <a:off x="3640" y="1890"/>
              <a:ext cx="73" cy="73"/>
            </a:xfrm>
            <a:prstGeom prst="ellipse">
              <a:avLst/>
            </a:prstGeom>
            <a:solidFill>
              <a:srgbClr val="000000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231" name="Oval 279"/>
            <p:cNvSpPr>
              <a:spLocks noChangeArrowheads="1"/>
            </p:cNvSpPr>
            <p:nvPr/>
          </p:nvSpPr>
          <p:spPr bwMode="auto">
            <a:xfrm>
              <a:off x="3518" y="1914"/>
              <a:ext cx="74" cy="73"/>
            </a:xfrm>
            <a:prstGeom prst="ellipse">
              <a:avLst/>
            </a:prstGeom>
            <a:solidFill>
              <a:srgbClr val="000000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232" name="Oval 280"/>
            <p:cNvSpPr>
              <a:spLocks noChangeArrowheads="1"/>
            </p:cNvSpPr>
            <p:nvPr/>
          </p:nvSpPr>
          <p:spPr bwMode="auto">
            <a:xfrm>
              <a:off x="3615" y="1987"/>
              <a:ext cx="74" cy="73"/>
            </a:xfrm>
            <a:prstGeom prst="ellipse">
              <a:avLst/>
            </a:prstGeom>
            <a:solidFill>
              <a:srgbClr val="000000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233" name="Oval 281"/>
            <p:cNvSpPr>
              <a:spLocks noChangeArrowheads="1"/>
            </p:cNvSpPr>
            <p:nvPr/>
          </p:nvSpPr>
          <p:spPr bwMode="auto">
            <a:xfrm>
              <a:off x="3713" y="1962"/>
              <a:ext cx="73" cy="74"/>
            </a:xfrm>
            <a:prstGeom prst="ellipse">
              <a:avLst/>
            </a:prstGeom>
            <a:solidFill>
              <a:srgbClr val="000000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234" name="Oval 282"/>
            <p:cNvSpPr>
              <a:spLocks noChangeArrowheads="1"/>
            </p:cNvSpPr>
            <p:nvPr/>
          </p:nvSpPr>
          <p:spPr bwMode="auto">
            <a:xfrm>
              <a:off x="3518" y="2035"/>
              <a:ext cx="74" cy="74"/>
            </a:xfrm>
            <a:prstGeom prst="ellipse">
              <a:avLst/>
            </a:prstGeom>
            <a:solidFill>
              <a:srgbClr val="000000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235" name="Oval 283"/>
            <p:cNvSpPr>
              <a:spLocks noChangeArrowheads="1"/>
            </p:cNvSpPr>
            <p:nvPr/>
          </p:nvSpPr>
          <p:spPr bwMode="auto">
            <a:xfrm>
              <a:off x="3640" y="2084"/>
              <a:ext cx="73" cy="73"/>
            </a:xfrm>
            <a:prstGeom prst="ellipse">
              <a:avLst/>
            </a:prstGeom>
            <a:solidFill>
              <a:srgbClr val="000000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236" name="Oval 284"/>
            <p:cNvSpPr>
              <a:spLocks noChangeArrowheads="1"/>
            </p:cNvSpPr>
            <p:nvPr/>
          </p:nvSpPr>
          <p:spPr bwMode="auto">
            <a:xfrm>
              <a:off x="3737" y="2060"/>
              <a:ext cx="73" cy="73"/>
            </a:xfrm>
            <a:prstGeom prst="ellipse">
              <a:avLst/>
            </a:prstGeom>
            <a:solidFill>
              <a:srgbClr val="000000"/>
            </a:solidFill>
            <a:ln w="4763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237" name="Oval 285"/>
            <p:cNvSpPr>
              <a:spLocks noChangeArrowheads="1"/>
            </p:cNvSpPr>
            <p:nvPr/>
          </p:nvSpPr>
          <p:spPr bwMode="auto">
            <a:xfrm>
              <a:off x="3858" y="1647"/>
              <a:ext cx="74" cy="73"/>
            </a:xfrm>
            <a:prstGeom prst="ellipse">
              <a:avLst/>
            </a:prstGeom>
            <a:solidFill>
              <a:srgbClr val="FFFF00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238" name="Oval 286"/>
            <p:cNvSpPr>
              <a:spLocks noChangeArrowheads="1"/>
            </p:cNvSpPr>
            <p:nvPr/>
          </p:nvSpPr>
          <p:spPr bwMode="auto">
            <a:xfrm>
              <a:off x="3956" y="1622"/>
              <a:ext cx="73" cy="74"/>
            </a:xfrm>
            <a:prstGeom prst="ellipse">
              <a:avLst/>
            </a:prstGeom>
            <a:solidFill>
              <a:srgbClr val="FFFF00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239" name="Oval 287"/>
            <p:cNvSpPr>
              <a:spLocks noChangeArrowheads="1"/>
            </p:cNvSpPr>
            <p:nvPr/>
          </p:nvSpPr>
          <p:spPr bwMode="auto">
            <a:xfrm>
              <a:off x="3931" y="1719"/>
              <a:ext cx="74" cy="74"/>
            </a:xfrm>
            <a:prstGeom prst="ellipse">
              <a:avLst/>
            </a:prstGeom>
            <a:solidFill>
              <a:srgbClr val="FFFF00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240" name="Oval 288"/>
            <p:cNvSpPr>
              <a:spLocks noChangeArrowheads="1"/>
            </p:cNvSpPr>
            <p:nvPr/>
          </p:nvSpPr>
          <p:spPr bwMode="auto">
            <a:xfrm>
              <a:off x="4028" y="1695"/>
              <a:ext cx="74" cy="74"/>
            </a:xfrm>
            <a:prstGeom prst="ellipse">
              <a:avLst/>
            </a:prstGeom>
            <a:solidFill>
              <a:srgbClr val="FFFF00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241" name="Oval 289"/>
            <p:cNvSpPr>
              <a:spLocks noChangeArrowheads="1"/>
            </p:cNvSpPr>
            <p:nvPr/>
          </p:nvSpPr>
          <p:spPr bwMode="auto">
            <a:xfrm>
              <a:off x="4150" y="1112"/>
              <a:ext cx="73" cy="73"/>
            </a:xfrm>
            <a:prstGeom prst="ellipse">
              <a:avLst/>
            </a:prstGeom>
            <a:solidFill>
              <a:srgbClr val="00FFFF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242" name="Oval 290"/>
            <p:cNvSpPr>
              <a:spLocks noChangeArrowheads="1"/>
            </p:cNvSpPr>
            <p:nvPr/>
          </p:nvSpPr>
          <p:spPr bwMode="auto">
            <a:xfrm>
              <a:off x="4344" y="893"/>
              <a:ext cx="74" cy="7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243" name="Oval 291"/>
            <p:cNvSpPr>
              <a:spLocks noChangeArrowheads="1"/>
            </p:cNvSpPr>
            <p:nvPr/>
          </p:nvSpPr>
          <p:spPr bwMode="auto">
            <a:xfrm>
              <a:off x="4344" y="1233"/>
              <a:ext cx="74" cy="74"/>
            </a:xfrm>
            <a:prstGeom prst="ellipse">
              <a:avLst/>
            </a:prstGeom>
            <a:solidFill>
              <a:srgbClr val="00FFFF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244" name="Oval 292"/>
            <p:cNvSpPr>
              <a:spLocks noChangeArrowheads="1"/>
            </p:cNvSpPr>
            <p:nvPr/>
          </p:nvSpPr>
          <p:spPr bwMode="auto">
            <a:xfrm>
              <a:off x="4442" y="1233"/>
              <a:ext cx="73" cy="74"/>
            </a:xfrm>
            <a:prstGeom prst="ellipse">
              <a:avLst/>
            </a:prstGeom>
            <a:solidFill>
              <a:srgbClr val="00FFFF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245" name="Oval 293"/>
            <p:cNvSpPr>
              <a:spLocks noChangeArrowheads="1"/>
            </p:cNvSpPr>
            <p:nvPr/>
          </p:nvSpPr>
          <p:spPr bwMode="auto">
            <a:xfrm>
              <a:off x="4587" y="1063"/>
              <a:ext cx="74" cy="7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246" name="Rectangle 294"/>
            <p:cNvSpPr>
              <a:spLocks noChangeArrowheads="1"/>
            </p:cNvSpPr>
            <p:nvPr/>
          </p:nvSpPr>
          <p:spPr bwMode="auto">
            <a:xfrm>
              <a:off x="3178" y="723"/>
              <a:ext cx="1944" cy="1677"/>
            </a:xfrm>
            <a:prstGeom prst="rect">
              <a:avLst/>
            </a:prstGeom>
            <a:noFill/>
            <a:ln w="31750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6247" name="Group 295"/>
            <p:cNvGrpSpPr>
              <a:grpSpLocks/>
            </p:cNvGrpSpPr>
            <p:nvPr/>
          </p:nvGrpSpPr>
          <p:grpSpPr bwMode="auto">
            <a:xfrm>
              <a:off x="3435" y="1807"/>
              <a:ext cx="457" cy="433"/>
              <a:chOff x="3387" y="1903"/>
              <a:chExt cx="457" cy="433"/>
            </a:xfrm>
          </p:grpSpPr>
          <p:sp>
            <p:nvSpPr>
              <p:cNvPr id="126248" name="Freeform 296"/>
              <p:cNvSpPr>
                <a:spLocks/>
              </p:cNvSpPr>
              <p:nvPr/>
            </p:nvSpPr>
            <p:spPr bwMode="auto">
              <a:xfrm>
                <a:off x="3595" y="1903"/>
                <a:ext cx="21" cy="20"/>
              </a:xfrm>
              <a:custGeom>
                <a:avLst/>
                <a:gdLst>
                  <a:gd name="T0" fmla="*/ 41 w 41"/>
                  <a:gd name="T1" fmla="*/ 41 h 42"/>
                  <a:gd name="T2" fmla="*/ 41 w 41"/>
                  <a:gd name="T3" fmla="*/ 0 h 42"/>
                  <a:gd name="T4" fmla="*/ 19 w 41"/>
                  <a:gd name="T5" fmla="*/ 1 h 42"/>
                  <a:gd name="T6" fmla="*/ 0 w 41"/>
                  <a:gd name="T7" fmla="*/ 2 h 42"/>
                  <a:gd name="T8" fmla="*/ 3 w 41"/>
                  <a:gd name="T9" fmla="*/ 42 h 42"/>
                  <a:gd name="T10" fmla="*/ 19 w 41"/>
                  <a:gd name="T11" fmla="*/ 42 h 42"/>
                  <a:gd name="T12" fmla="*/ 41 w 41"/>
                  <a:gd name="T13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42">
                    <a:moveTo>
                      <a:pt x="41" y="41"/>
                    </a:moveTo>
                    <a:lnTo>
                      <a:pt x="41" y="0"/>
                    </a:lnTo>
                    <a:lnTo>
                      <a:pt x="19" y="1"/>
                    </a:lnTo>
                    <a:lnTo>
                      <a:pt x="0" y="2"/>
                    </a:lnTo>
                    <a:lnTo>
                      <a:pt x="3" y="42"/>
                    </a:lnTo>
                    <a:lnTo>
                      <a:pt x="19" y="42"/>
                    </a:lnTo>
                    <a:lnTo>
                      <a:pt x="41" y="4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49" name="Freeform 297"/>
              <p:cNvSpPr>
                <a:spLocks/>
              </p:cNvSpPr>
              <p:nvPr/>
            </p:nvSpPr>
            <p:spPr bwMode="auto">
              <a:xfrm>
                <a:off x="3554" y="1907"/>
                <a:ext cx="24" cy="23"/>
              </a:xfrm>
              <a:custGeom>
                <a:avLst/>
                <a:gdLst>
                  <a:gd name="T0" fmla="*/ 47 w 47"/>
                  <a:gd name="T1" fmla="*/ 40 h 48"/>
                  <a:gd name="T2" fmla="*/ 40 w 47"/>
                  <a:gd name="T3" fmla="*/ 0 h 48"/>
                  <a:gd name="T4" fmla="*/ 36 w 47"/>
                  <a:gd name="T5" fmla="*/ 0 h 48"/>
                  <a:gd name="T6" fmla="*/ 28 w 47"/>
                  <a:gd name="T7" fmla="*/ 2 h 48"/>
                  <a:gd name="T8" fmla="*/ 0 w 47"/>
                  <a:gd name="T9" fmla="*/ 9 h 48"/>
                  <a:gd name="T10" fmla="*/ 9 w 47"/>
                  <a:gd name="T11" fmla="*/ 48 h 48"/>
                  <a:gd name="T12" fmla="*/ 44 w 47"/>
                  <a:gd name="T13" fmla="*/ 40 h 48"/>
                  <a:gd name="T14" fmla="*/ 36 w 47"/>
                  <a:gd name="T15" fmla="*/ 20 h 48"/>
                  <a:gd name="T16" fmla="*/ 36 w 47"/>
                  <a:gd name="T17" fmla="*/ 41 h 48"/>
                  <a:gd name="T18" fmla="*/ 47 w 47"/>
                  <a:gd name="T1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48">
                    <a:moveTo>
                      <a:pt x="47" y="40"/>
                    </a:moveTo>
                    <a:lnTo>
                      <a:pt x="40" y="0"/>
                    </a:lnTo>
                    <a:lnTo>
                      <a:pt x="36" y="0"/>
                    </a:lnTo>
                    <a:lnTo>
                      <a:pt x="28" y="2"/>
                    </a:lnTo>
                    <a:lnTo>
                      <a:pt x="0" y="9"/>
                    </a:lnTo>
                    <a:lnTo>
                      <a:pt x="9" y="48"/>
                    </a:lnTo>
                    <a:lnTo>
                      <a:pt x="44" y="40"/>
                    </a:lnTo>
                    <a:lnTo>
                      <a:pt x="36" y="20"/>
                    </a:lnTo>
                    <a:lnTo>
                      <a:pt x="36" y="41"/>
                    </a:lnTo>
                    <a:lnTo>
                      <a:pt x="47" y="4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50" name="Freeform 298"/>
              <p:cNvSpPr>
                <a:spLocks/>
              </p:cNvSpPr>
              <p:nvPr/>
            </p:nvSpPr>
            <p:spPr bwMode="auto">
              <a:xfrm>
                <a:off x="3514" y="1918"/>
                <a:ext cx="26" cy="26"/>
              </a:xfrm>
              <a:custGeom>
                <a:avLst/>
                <a:gdLst>
                  <a:gd name="T0" fmla="*/ 52 w 52"/>
                  <a:gd name="T1" fmla="*/ 38 h 53"/>
                  <a:gd name="T2" fmla="*/ 39 w 52"/>
                  <a:gd name="T3" fmla="*/ 0 h 53"/>
                  <a:gd name="T4" fmla="*/ 26 w 52"/>
                  <a:gd name="T5" fmla="*/ 4 h 53"/>
                  <a:gd name="T6" fmla="*/ 0 w 52"/>
                  <a:gd name="T7" fmla="*/ 17 h 53"/>
                  <a:gd name="T8" fmla="*/ 17 w 52"/>
                  <a:gd name="T9" fmla="*/ 53 h 53"/>
                  <a:gd name="T10" fmla="*/ 42 w 52"/>
                  <a:gd name="T11" fmla="*/ 42 h 53"/>
                  <a:gd name="T12" fmla="*/ 52 w 52"/>
                  <a:gd name="T13" fmla="*/ 38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53">
                    <a:moveTo>
                      <a:pt x="52" y="38"/>
                    </a:moveTo>
                    <a:lnTo>
                      <a:pt x="39" y="0"/>
                    </a:lnTo>
                    <a:lnTo>
                      <a:pt x="26" y="4"/>
                    </a:lnTo>
                    <a:lnTo>
                      <a:pt x="0" y="17"/>
                    </a:lnTo>
                    <a:lnTo>
                      <a:pt x="17" y="53"/>
                    </a:lnTo>
                    <a:lnTo>
                      <a:pt x="42" y="42"/>
                    </a:lnTo>
                    <a:lnTo>
                      <a:pt x="52" y="3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51" name="Freeform 299"/>
              <p:cNvSpPr>
                <a:spLocks/>
              </p:cNvSpPr>
              <p:nvPr/>
            </p:nvSpPr>
            <p:spPr bwMode="auto">
              <a:xfrm>
                <a:off x="3478" y="1935"/>
                <a:ext cx="27" cy="28"/>
              </a:xfrm>
              <a:custGeom>
                <a:avLst/>
                <a:gdLst>
                  <a:gd name="T0" fmla="*/ 54 w 54"/>
                  <a:gd name="T1" fmla="*/ 34 h 56"/>
                  <a:gd name="T2" fmla="*/ 35 w 54"/>
                  <a:gd name="T3" fmla="*/ 0 h 56"/>
                  <a:gd name="T4" fmla="*/ 23 w 54"/>
                  <a:gd name="T5" fmla="*/ 6 h 56"/>
                  <a:gd name="T6" fmla="*/ 17 w 54"/>
                  <a:gd name="T7" fmla="*/ 11 h 56"/>
                  <a:gd name="T8" fmla="*/ 0 w 54"/>
                  <a:gd name="T9" fmla="*/ 23 h 56"/>
                  <a:gd name="T10" fmla="*/ 22 w 54"/>
                  <a:gd name="T11" fmla="*/ 56 h 56"/>
                  <a:gd name="T12" fmla="*/ 45 w 54"/>
                  <a:gd name="T13" fmla="*/ 39 h 56"/>
                  <a:gd name="T14" fmla="*/ 31 w 54"/>
                  <a:gd name="T15" fmla="*/ 25 h 56"/>
                  <a:gd name="T16" fmla="*/ 39 w 54"/>
                  <a:gd name="T17" fmla="*/ 43 h 56"/>
                  <a:gd name="T18" fmla="*/ 54 w 54"/>
                  <a:gd name="T19" fmla="*/ 3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56">
                    <a:moveTo>
                      <a:pt x="54" y="34"/>
                    </a:moveTo>
                    <a:lnTo>
                      <a:pt x="35" y="0"/>
                    </a:lnTo>
                    <a:lnTo>
                      <a:pt x="23" y="6"/>
                    </a:lnTo>
                    <a:lnTo>
                      <a:pt x="17" y="11"/>
                    </a:lnTo>
                    <a:lnTo>
                      <a:pt x="0" y="23"/>
                    </a:lnTo>
                    <a:lnTo>
                      <a:pt x="22" y="56"/>
                    </a:lnTo>
                    <a:lnTo>
                      <a:pt x="45" y="39"/>
                    </a:lnTo>
                    <a:lnTo>
                      <a:pt x="31" y="25"/>
                    </a:lnTo>
                    <a:lnTo>
                      <a:pt x="39" y="43"/>
                    </a:lnTo>
                    <a:lnTo>
                      <a:pt x="54" y="3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52" name="Freeform 300"/>
              <p:cNvSpPr>
                <a:spLocks/>
              </p:cNvSpPr>
              <p:nvPr/>
            </p:nvSpPr>
            <p:spPr bwMode="auto">
              <a:xfrm>
                <a:off x="3445" y="1960"/>
                <a:ext cx="29" cy="29"/>
              </a:xfrm>
              <a:custGeom>
                <a:avLst/>
                <a:gdLst>
                  <a:gd name="T0" fmla="*/ 58 w 58"/>
                  <a:gd name="T1" fmla="*/ 31 h 58"/>
                  <a:gd name="T2" fmla="*/ 31 w 58"/>
                  <a:gd name="T3" fmla="*/ 0 h 58"/>
                  <a:gd name="T4" fmla="*/ 17 w 58"/>
                  <a:gd name="T5" fmla="*/ 13 h 58"/>
                  <a:gd name="T6" fmla="*/ 0 w 58"/>
                  <a:gd name="T7" fmla="*/ 30 h 58"/>
                  <a:gd name="T8" fmla="*/ 29 w 58"/>
                  <a:gd name="T9" fmla="*/ 58 h 58"/>
                  <a:gd name="T10" fmla="*/ 45 w 58"/>
                  <a:gd name="T11" fmla="*/ 41 h 58"/>
                  <a:gd name="T12" fmla="*/ 58 w 58"/>
                  <a:gd name="T13" fmla="*/ 3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58">
                    <a:moveTo>
                      <a:pt x="58" y="31"/>
                    </a:moveTo>
                    <a:lnTo>
                      <a:pt x="31" y="0"/>
                    </a:lnTo>
                    <a:lnTo>
                      <a:pt x="17" y="13"/>
                    </a:lnTo>
                    <a:lnTo>
                      <a:pt x="0" y="30"/>
                    </a:lnTo>
                    <a:lnTo>
                      <a:pt x="29" y="58"/>
                    </a:lnTo>
                    <a:lnTo>
                      <a:pt x="45" y="41"/>
                    </a:lnTo>
                    <a:lnTo>
                      <a:pt x="58" y="3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53" name="Freeform 301"/>
              <p:cNvSpPr>
                <a:spLocks/>
              </p:cNvSpPr>
              <p:nvPr/>
            </p:nvSpPr>
            <p:spPr bwMode="auto">
              <a:xfrm>
                <a:off x="3420" y="1991"/>
                <a:ext cx="27" cy="28"/>
              </a:xfrm>
              <a:custGeom>
                <a:avLst/>
                <a:gdLst>
                  <a:gd name="T0" fmla="*/ 56 w 56"/>
                  <a:gd name="T1" fmla="*/ 24 h 56"/>
                  <a:gd name="T2" fmla="*/ 25 w 56"/>
                  <a:gd name="T3" fmla="*/ 0 h 56"/>
                  <a:gd name="T4" fmla="*/ 17 w 56"/>
                  <a:gd name="T5" fmla="*/ 11 h 56"/>
                  <a:gd name="T6" fmla="*/ 11 w 56"/>
                  <a:gd name="T7" fmla="*/ 17 h 56"/>
                  <a:gd name="T8" fmla="*/ 0 w 56"/>
                  <a:gd name="T9" fmla="*/ 35 h 56"/>
                  <a:gd name="T10" fmla="*/ 34 w 56"/>
                  <a:gd name="T11" fmla="*/ 56 h 56"/>
                  <a:gd name="T12" fmla="*/ 49 w 56"/>
                  <a:gd name="T13" fmla="*/ 34 h 56"/>
                  <a:gd name="T14" fmla="*/ 31 w 56"/>
                  <a:gd name="T15" fmla="*/ 26 h 56"/>
                  <a:gd name="T16" fmla="*/ 45 w 56"/>
                  <a:gd name="T17" fmla="*/ 40 h 56"/>
                  <a:gd name="T18" fmla="*/ 56 w 56"/>
                  <a:gd name="T19" fmla="*/ 2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6">
                    <a:moveTo>
                      <a:pt x="56" y="24"/>
                    </a:moveTo>
                    <a:lnTo>
                      <a:pt x="25" y="0"/>
                    </a:lnTo>
                    <a:lnTo>
                      <a:pt x="17" y="11"/>
                    </a:lnTo>
                    <a:lnTo>
                      <a:pt x="11" y="17"/>
                    </a:lnTo>
                    <a:lnTo>
                      <a:pt x="0" y="35"/>
                    </a:lnTo>
                    <a:lnTo>
                      <a:pt x="34" y="56"/>
                    </a:lnTo>
                    <a:lnTo>
                      <a:pt x="49" y="34"/>
                    </a:lnTo>
                    <a:lnTo>
                      <a:pt x="31" y="26"/>
                    </a:lnTo>
                    <a:lnTo>
                      <a:pt x="45" y="40"/>
                    </a:lnTo>
                    <a:lnTo>
                      <a:pt x="56" y="2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54" name="Freeform 302"/>
              <p:cNvSpPr>
                <a:spLocks/>
              </p:cNvSpPr>
              <p:nvPr/>
            </p:nvSpPr>
            <p:spPr bwMode="auto">
              <a:xfrm>
                <a:off x="3401" y="2027"/>
                <a:ext cx="26" cy="27"/>
              </a:xfrm>
              <a:custGeom>
                <a:avLst/>
                <a:gdLst>
                  <a:gd name="T0" fmla="*/ 52 w 52"/>
                  <a:gd name="T1" fmla="*/ 18 h 54"/>
                  <a:gd name="T2" fmla="*/ 17 w 52"/>
                  <a:gd name="T3" fmla="*/ 0 h 54"/>
                  <a:gd name="T4" fmla="*/ 8 w 52"/>
                  <a:gd name="T5" fmla="*/ 15 h 54"/>
                  <a:gd name="T6" fmla="*/ 0 w 52"/>
                  <a:gd name="T7" fmla="*/ 39 h 54"/>
                  <a:gd name="T8" fmla="*/ 37 w 52"/>
                  <a:gd name="T9" fmla="*/ 54 h 54"/>
                  <a:gd name="T10" fmla="*/ 45 w 52"/>
                  <a:gd name="T11" fmla="*/ 31 h 54"/>
                  <a:gd name="T12" fmla="*/ 52 w 52"/>
                  <a:gd name="T13" fmla="*/ 1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54">
                    <a:moveTo>
                      <a:pt x="52" y="18"/>
                    </a:moveTo>
                    <a:lnTo>
                      <a:pt x="17" y="0"/>
                    </a:lnTo>
                    <a:lnTo>
                      <a:pt x="8" y="15"/>
                    </a:lnTo>
                    <a:lnTo>
                      <a:pt x="0" y="39"/>
                    </a:lnTo>
                    <a:lnTo>
                      <a:pt x="37" y="54"/>
                    </a:lnTo>
                    <a:lnTo>
                      <a:pt x="45" y="31"/>
                    </a:lnTo>
                    <a:lnTo>
                      <a:pt x="52" y="1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55" name="Freeform 303"/>
              <p:cNvSpPr>
                <a:spLocks/>
              </p:cNvSpPr>
              <p:nvPr/>
            </p:nvSpPr>
            <p:spPr bwMode="auto">
              <a:xfrm>
                <a:off x="3390" y="2067"/>
                <a:ext cx="24" cy="23"/>
              </a:xfrm>
              <a:custGeom>
                <a:avLst/>
                <a:gdLst>
                  <a:gd name="T0" fmla="*/ 47 w 47"/>
                  <a:gd name="T1" fmla="*/ 9 h 47"/>
                  <a:gd name="T2" fmla="*/ 9 w 47"/>
                  <a:gd name="T3" fmla="*/ 0 h 47"/>
                  <a:gd name="T4" fmla="*/ 5 w 47"/>
                  <a:gd name="T5" fmla="*/ 13 h 47"/>
                  <a:gd name="T6" fmla="*/ 4 w 47"/>
                  <a:gd name="T7" fmla="*/ 21 h 47"/>
                  <a:gd name="T8" fmla="*/ 0 w 47"/>
                  <a:gd name="T9" fmla="*/ 42 h 47"/>
                  <a:gd name="T10" fmla="*/ 0 w 47"/>
                  <a:gd name="T11" fmla="*/ 42 h 47"/>
                  <a:gd name="T12" fmla="*/ 39 w 47"/>
                  <a:gd name="T13" fmla="*/ 47 h 47"/>
                  <a:gd name="T14" fmla="*/ 40 w 47"/>
                  <a:gd name="T15" fmla="*/ 42 h 47"/>
                  <a:gd name="T16" fmla="*/ 44 w 47"/>
                  <a:gd name="T17" fmla="*/ 21 h 47"/>
                  <a:gd name="T18" fmla="*/ 24 w 47"/>
                  <a:gd name="T19" fmla="*/ 21 h 47"/>
                  <a:gd name="T20" fmla="*/ 42 w 47"/>
                  <a:gd name="T21" fmla="*/ 29 h 47"/>
                  <a:gd name="T22" fmla="*/ 47 w 47"/>
                  <a:gd name="T23" fmla="*/ 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" h="47">
                    <a:moveTo>
                      <a:pt x="47" y="9"/>
                    </a:moveTo>
                    <a:lnTo>
                      <a:pt x="9" y="0"/>
                    </a:lnTo>
                    <a:lnTo>
                      <a:pt x="5" y="13"/>
                    </a:lnTo>
                    <a:lnTo>
                      <a:pt x="4" y="21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39" y="47"/>
                    </a:lnTo>
                    <a:lnTo>
                      <a:pt x="40" y="42"/>
                    </a:lnTo>
                    <a:lnTo>
                      <a:pt x="44" y="21"/>
                    </a:lnTo>
                    <a:lnTo>
                      <a:pt x="24" y="21"/>
                    </a:lnTo>
                    <a:lnTo>
                      <a:pt x="42" y="29"/>
                    </a:lnTo>
                    <a:lnTo>
                      <a:pt x="47" y="9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56" name="Freeform 304"/>
              <p:cNvSpPr>
                <a:spLocks/>
              </p:cNvSpPr>
              <p:nvPr/>
            </p:nvSpPr>
            <p:spPr bwMode="auto">
              <a:xfrm>
                <a:off x="3387" y="2109"/>
                <a:ext cx="21" cy="20"/>
              </a:xfrm>
              <a:custGeom>
                <a:avLst/>
                <a:gdLst>
                  <a:gd name="T0" fmla="*/ 41 w 41"/>
                  <a:gd name="T1" fmla="*/ 0 h 41"/>
                  <a:gd name="T2" fmla="*/ 1 w 41"/>
                  <a:gd name="T3" fmla="*/ 0 h 41"/>
                  <a:gd name="T4" fmla="*/ 0 w 41"/>
                  <a:gd name="T5" fmla="*/ 20 h 41"/>
                  <a:gd name="T6" fmla="*/ 1 w 41"/>
                  <a:gd name="T7" fmla="*/ 41 h 41"/>
                  <a:gd name="T8" fmla="*/ 41 w 41"/>
                  <a:gd name="T9" fmla="*/ 41 h 41"/>
                  <a:gd name="T10" fmla="*/ 40 w 41"/>
                  <a:gd name="T11" fmla="*/ 20 h 41"/>
                  <a:gd name="T12" fmla="*/ 41 w 41"/>
                  <a:gd name="T13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41">
                    <a:moveTo>
                      <a:pt x="41" y="0"/>
                    </a:moveTo>
                    <a:lnTo>
                      <a:pt x="1" y="0"/>
                    </a:lnTo>
                    <a:lnTo>
                      <a:pt x="0" y="20"/>
                    </a:lnTo>
                    <a:lnTo>
                      <a:pt x="1" y="41"/>
                    </a:lnTo>
                    <a:lnTo>
                      <a:pt x="41" y="41"/>
                    </a:lnTo>
                    <a:lnTo>
                      <a:pt x="40" y="2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57" name="Freeform 305"/>
              <p:cNvSpPr>
                <a:spLocks/>
              </p:cNvSpPr>
              <p:nvPr/>
            </p:nvSpPr>
            <p:spPr bwMode="auto">
              <a:xfrm>
                <a:off x="3390" y="2148"/>
                <a:ext cx="24" cy="24"/>
              </a:xfrm>
              <a:custGeom>
                <a:avLst/>
                <a:gdLst>
                  <a:gd name="T0" fmla="*/ 39 w 47"/>
                  <a:gd name="T1" fmla="*/ 0 h 48"/>
                  <a:gd name="T2" fmla="*/ 0 w 47"/>
                  <a:gd name="T3" fmla="*/ 5 h 48"/>
                  <a:gd name="T4" fmla="*/ 0 w 47"/>
                  <a:gd name="T5" fmla="*/ 5 h 48"/>
                  <a:gd name="T6" fmla="*/ 4 w 47"/>
                  <a:gd name="T7" fmla="*/ 25 h 48"/>
                  <a:gd name="T8" fmla="*/ 5 w 47"/>
                  <a:gd name="T9" fmla="*/ 33 h 48"/>
                  <a:gd name="T10" fmla="*/ 9 w 47"/>
                  <a:gd name="T11" fmla="*/ 48 h 48"/>
                  <a:gd name="T12" fmla="*/ 47 w 47"/>
                  <a:gd name="T13" fmla="*/ 39 h 48"/>
                  <a:gd name="T14" fmla="*/ 42 w 47"/>
                  <a:gd name="T15" fmla="*/ 17 h 48"/>
                  <a:gd name="T16" fmla="*/ 24 w 47"/>
                  <a:gd name="T17" fmla="*/ 25 h 48"/>
                  <a:gd name="T18" fmla="*/ 44 w 47"/>
                  <a:gd name="T19" fmla="*/ 25 h 48"/>
                  <a:gd name="T20" fmla="*/ 40 w 47"/>
                  <a:gd name="T21" fmla="*/ 5 h 48"/>
                  <a:gd name="T22" fmla="*/ 39 w 47"/>
                  <a:gd name="T2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" h="48">
                    <a:moveTo>
                      <a:pt x="39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4" y="25"/>
                    </a:lnTo>
                    <a:lnTo>
                      <a:pt x="5" y="33"/>
                    </a:lnTo>
                    <a:lnTo>
                      <a:pt x="9" y="48"/>
                    </a:lnTo>
                    <a:lnTo>
                      <a:pt x="47" y="39"/>
                    </a:lnTo>
                    <a:lnTo>
                      <a:pt x="42" y="17"/>
                    </a:lnTo>
                    <a:lnTo>
                      <a:pt x="24" y="25"/>
                    </a:lnTo>
                    <a:lnTo>
                      <a:pt x="44" y="25"/>
                    </a:lnTo>
                    <a:lnTo>
                      <a:pt x="40" y="5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58" name="Freeform 306"/>
              <p:cNvSpPr>
                <a:spLocks/>
              </p:cNvSpPr>
              <p:nvPr/>
            </p:nvSpPr>
            <p:spPr bwMode="auto">
              <a:xfrm>
                <a:off x="3401" y="2185"/>
                <a:ext cx="26" cy="27"/>
              </a:xfrm>
              <a:custGeom>
                <a:avLst/>
                <a:gdLst>
                  <a:gd name="T0" fmla="*/ 37 w 52"/>
                  <a:gd name="T1" fmla="*/ 0 h 54"/>
                  <a:gd name="T2" fmla="*/ 0 w 52"/>
                  <a:gd name="T3" fmla="*/ 15 h 54"/>
                  <a:gd name="T4" fmla="*/ 8 w 52"/>
                  <a:gd name="T5" fmla="*/ 37 h 54"/>
                  <a:gd name="T6" fmla="*/ 17 w 52"/>
                  <a:gd name="T7" fmla="*/ 54 h 54"/>
                  <a:gd name="T8" fmla="*/ 52 w 52"/>
                  <a:gd name="T9" fmla="*/ 35 h 54"/>
                  <a:gd name="T10" fmla="*/ 45 w 52"/>
                  <a:gd name="T11" fmla="*/ 21 h 54"/>
                  <a:gd name="T12" fmla="*/ 37 w 52"/>
                  <a:gd name="T13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54">
                    <a:moveTo>
                      <a:pt x="37" y="0"/>
                    </a:moveTo>
                    <a:lnTo>
                      <a:pt x="0" y="15"/>
                    </a:lnTo>
                    <a:lnTo>
                      <a:pt x="8" y="37"/>
                    </a:lnTo>
                    <a:lnTo>
                      <a:pt x="17" y="54"/>
                    </a:lnTo>
                    <a:lnTo>
                      <a:pt x="52" y="35"/>
                    </a:lnTo>
                    <a:lnTo>
                      <a:pt x="45" y="21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59" name="Freeform 307"/>
              <p:cNvSpPr>
                <a:spLocks/>
              </p:cNvSpPr>
              <p:nvPr/>
            </p:nvSpPr>
            <p:spPr bwMode="auto">
              <a:xfrm>
                <a:off x="3420" y="2219"/>
                <a:ext cx="28" cy="28"/>
              </a:xfrm>
              <a:custGeom>
                <a:avLst/>
                <a:gdLst>
                  <a:gd name="T0" fmla="*/ 34 w 56"/>
                  <a:gd name="T1" fmla="*/ 0 h 56"/>
                  <a:gd name="T2" fmla="*/ 0 w 56"/>
                  <a:gd name="T3" fmla="*/ 21 h 56"/>
                  <a:gd name="T4" fmla="*/ 10 w 56"/>
                  <a:gd name="T5" fmla="*/ 38 h 56"/>
                  <a:gd name="T6" fmla="*/ 16 w 56"/>
                  <a:gd name="T7" fmla="*/ 44 h 56"/>
                  <a:gd name="T8" fmla="*/ 25 w 56"/>
                  <a:gd name="T9" fmla="*/ 56 h 56"/>
                  <a:gd name="T10" fmla="*/ 56 w 56"/>
                  <a:gd name="T11" fmla="*/ 31 h 56"/>
                  <a:gd name="T12" fmla="*/ 44 w 56"/>
                  <a:gd name="T13" fmla="*/ 16 h 56"/>
                  <a:gd name="T14" fmla="*/ 30 w 56"/>
                  <a:gd name="T15" fmla="*/ 30 h 56"/>
                  <a:gd name="T16" fmla="*/ 48 w 56"/>
                  <a:gd name="T17" fmla="*/ 22 h 56"/>
                  <a:gd name="T18" fmla="*/ 34 w 56"/>
                  <a:gd name="T1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6">
                    <a:moveTo>
                      <a:pt x="34" y="0"/>
                    </a:moveTo>
                    <a:lnTo>
                      <a:pt x="0" y="21"/>
                    </a:lnTo>
                    <a:lnTo>
                      <a:pt x="10" y="38"/>
                    </a:lnTo>
                    <a:lnTo>
                      <a:pt x="16" y="44"/>
                    </a:lnTo>
                    <a:lnTo>
                      <a:pt x="25" y="56"/>
                    </a:lnTo>
                    <a:lnTo>
                      <a:pt x="56" y="31"/>
                    </a:lnTo>
                    <a:lnTo>
                      <a:pt x="44" y="16"/>
                    </a:lnTo>
                    <a:lnTo>
                      <a:pt x="30" y="30"/>
                    </a:lnTo>
                    <a:lnTo>
                      <a:pt x="48" y="22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60" name="Freeform 308"/>
              <p:cNvSpPr>
                <a:spLocks/>
              </p:cNvSpPr>
              <p:nvPr/>
            </p:nvSpPr>
            <p:spPr bwMode="auto">
              <a:xfrm>
                <a:off x="3446" y="2249"/>
                <a:ext cx="28" cy="29"/>
              </a:xfrm>
              <a:custGeom>
                <a:avLst/>
                <a:gdLst>
                  <a:gd name="T0" fmla="*/ 29 w 57"/>
                  <a:gd name="T1" fmla="*/ 0 h 57"/>
                  <a:gd name="T2" fmla="*/ 0 w 57"/>
                  <a:gd name="T3" fmla="*/ 28 h 57"/>
                  <a:gd name="T4" fmla="*/ 16 w 57"/>
                  <a:gd name="T5" fmla="*/ 45 h 57"/>
                  <a:gd name="T6" fmla="*/ 30 w 57"/>
                  <a:gd name="T7" fmla="*/ 57 h 57"/>
                  <a:gd name="T8" fmla="*/ 57 w 57"/>
                  <a:gd name="T9" fmla="*/ 27 h 57"/>
                  <a:gd name="T10" fmla="*/ 44 w 57"/>
                  <a:gd name="T11" fmla="*/ 17 h 57"/>
                  <a:gd name="T12" fmla="*/ 29 w 57"/>
                  <a:gd name="T13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57">
                    <a:moveTo>
                      <a:pt x="29" y="0"/>
                    </a:moveTo>
                    <a:lnTo>
                      <a:pt x="0" y="28"/>
                    </a:lnTo>
                    <a:lnTo>
                      <a:pt x="16" y="45"/>
                    </a:lnTo>
                    <a:lnTo>
                      <a:pt x="30" y="57"/>
                    </a:lnTo>
                    <a:lnTo>
                      <a:pt x="57" y="27"/>
                    </a:lnTo>
                    <a:lnTo>
                      <a:pt x="44" y="1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61" name="Freeform 309"/>
              <p:cNvSpPr>
                <a:spLocks/>
              </p:cNvSpPr>
              <p:nvPr/>
            </p:nvSpPr>
            <p:spPr bwMode="auto">
              <a:xfrm>
                <a:off x="3478" y="2275"/>
                <a:ext cx="28" cy="28"/>
              </a:xfrm>
              <a:custGeom>
                <a:avLst/>
                <a:gdLst>
                  <a:gd name="T0" fmla="*/ 22 w 55"/>
                  <a:gd name="T1" fmla="*/ 0 h 56"/>
                  <a:gd name="T2" fmla="*/ 0 w 55"/>
                  <a:gd name="T3" fmla="*/ 33 h 56"/>
                  <a:gd name="T4" fmla="*/ 17 w 55"/>
                  <a:gd name="T5" fmla="*/ 45 h 56"/>
                  <a:gd name="T6" fmla="*/ 23 w 55"/>
                  <a:gd name="T7" fmla="*/ 50 h 56"/>
                  <a:gd name="T8" fmla="*/ 35 w 55"/>
                  <a:gd name="T9" fmla="*/ 56 h 56"/>
                  <a:gd name="T10" fmla="*/ 55 w 55"/>
                  <a:gd name="T11" fmla="*/ 21 h 56"/>
                  <a:gd name="T12" fmla="*/ 39 w 55"/>
                  <a:gd name="T13" fmla="*/ 12 h 56"/>
                  <a:gd name="T14" fmla="*/ 31 w 55"/>
                  <a:gd name="T15" fmla="*/ 31 h 56"/>
                  <a:gd name="T16" fmla="*/ 45 w 55"/>
                  <a:gd name="T17" fmla="*/ 16 h 56"/>
                  <a:gd name="T18" fmla="*/ 22 w 55"/>
                  <a:gd name="T1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56">
                    <a:moveTo>
                      <a:pt x="22" y="0"/>
                    </a:moveTo>
                    <a:lnTo>
                      <a:pt x="0" y="33"/>
                    </a:lnTo>
                    <a:lnTo>
                      <a:pt x="17" y="45"/>
                    </a:lnTo>
                    <a:lnTo>
                      <a:pt x="23" y="50"/>
                    </a:lnTo>
                    <a:lnTo>
                      <a:pt x="35" y="56"/>
                    </a:lnTo>
                    <a:lnTo>
                      <a:pt x="55" y="21"/>
                    </a:lnTo>
                    <a:lnTo>
                      <a:pt x="39" y="12"/>
                    </a:lnTo>
                    <a:lnTo>
                      <a:pt x="31" y="31"/>
                    </a:lnTo>
                    <a:lnTo>
                      <a:pt x="45" y="16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62" name="Freeform 310"/>
              <p:cNvSpPr>
                <a:spLocks/>
              </p:cNvSpPr>
              <p:nvPr/>
            </p:nvSpPr>
            <p:spPr bwMode="auto">
              <a:xfrm>
                <a:off x="3514" y="2295"/>
                <a:ext cx="26" cy="26"/>
              </a:xfrm>
              <a:custGeom>
                <a:avLst/>
                <a:gdLst>
                  <a:gd name="T0" fmla="*/ 17 w 52"/>
                  <a:gd name="T1" fmla="*/ 0 h 52"/>
                  <a:gd name="T2" fmla="*/ 0 w 52"/>
                  <a:gd name="T3" fmla="*/ 36 h 52"/>
                  <a:gd name="T4" fmla="*/ 26 w 52"/>
                  <a:gd name="T5" fmla="*/ 47 h 52"/>
                  <a:gd name="T6" fmla="*/ 39 w 52"/>
                  <a:gd name="T7" fmla="*/ 52 h 52"/>
                  <a:gd name="T8" fmla="*/ 52 w 52"/>
                  <a:gd name="T9" fmla="*/ 15 h 52"/>
                  <a:gd name="T10" fmla="*/ 42 w 52"/>
                  <a:gd name="T11" fmla="*/ 10 h 52"/>
                  <a:gd name="T12" fmla="*/ 17 w 52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52">
                    <a:moveTo>
                      <a:pt x="17" y="0"/>
                    </a:moveTo>
                    <a:lnTo>
                      <a:pt x="0" y="36"/>
                    </a:lnTo>
                    <a:lnTo>
                      <a:pt x="26" y="47"/>
                    </a:lnTo>
                    <a:lnTo>
                      <a:pt x="39" y="52"/>
                    </a:lnTo>
                    <a:lnTo>
                      <a:pt x="52" y="15"/>
                    </a:lnTo>
                    <a:lnTo>
                      <a:pt x="42" y="1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63" name="Freeform 311"/>
              <p:cNvSpPr>
                <a:spLocks/>
              </p:cNvSpPr>
              <p:nvPr/>
            </p:nvSpPr>
            <p:spPr bwMode="auto">
              <a:xfrm>
                <a:off x="3554" y="2308"/>
                <a:ext cx="24" cy="24"/>
              </a:xfrm>
              <a:custGeom>
                <a:avLst/>
                <a:gdLst>
                  <a:gd name="T0" fmla="*/ 9 w 47"/>
                  <a:gd name="T1" fmla="*/ 0 h 49"/>
                  <a:gd name="T2" fmla="*/ 0 w 47"/>
                  <a:gd name="T3" fmla="*/ 38 h 49"/>
                  <a:gd name="T4" fmla="*/ 28 w 47"/>
                  <a:gd name="T5" fmla="*/ 46 h 49"/>
                  <a:gd name="T6" fmla="*/ 36 w 47"/>
                  <a:gd name="T7" fmla="*/ 48 h 49"/>
                  <a:gd name="T8" fmla="*/ 40 w 47"/>
                  <a:gd name="T9" fmla="*/ 49 h 49"/>
                  <a:gd name="T10" fmla="*/ 47 w 47"/>
                  <a:gd name="T11" fmla="*/ 9 h 49"/>
                  <a:gd name="T12" fmla="*/ 36 w 47"/>
                  <a:gd name="T13" fmla="*/ 7 h 49"/>
                  <a:gd name="T14" fmla="*/ 36 w 47"/>
                  <a:gd name="T15" fmla="*/ 27 h 49"/>
                  <a:gd name="T16" fmla="*/ 44 w 47"/>
                  <a:gd name="T17" fmla="*/ 8 h 49"/>
                  <a:gd name="T18" fmla="*/ 9 w 47"/>
                  <a:gd name="T1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49">
                    <a:moveTo>
                      <a:pt x="9" y="0"/>
                    </a:moveTo>
                    <a:lnTo>
                      <a:pt x="0" y="38"/>
                    </a:lnTo>
                    <a:lnTo>
                      <a:pt x="28" y="46"/>
                    </a:lnTo>
                    <a:lnTo>
                      <a:pt x="36" y="48"/>
                    </a:lnTo>
                    <a:lnTo>
                      <a:pt x="40" y="49"/>
                    </a:lnTo>
                    <a:lnTo>
                      <a:pt x="47" y="9"/>
                    </a:lnTo>
                    <a:lnTo>
                      <a:pt x="36" y="7"/>
                    </a:lnTo>
                    <a:lnTo>
                      <a:pt x="36" y="27"/>
                    </a:lnTo>
                    <a:lnTo>
                      <a:pt x="44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64" name="Freeform 312"/>
              <p:cNvSpPr>
                <a:spLocks/>
              </p:cNvSpPr>
              <p:nvPr/>
            </p:nvSpPr>
            <p:spPr bwMode="auto">
              <a:xfrm>
                <a:off x="3595" y="2315"/>
                <a:ext cx="21" cy="21"/>
              </a:xfrm>
              <a:custGeom>
                <a:avLst/>
                <a:gdLst>
                  <a:gd name="T0" fmla="*/ 3 w 41"/>
                  <a:gd name="T1" fmla="*/ 0 h 42"/>
                  <a:gd name="T2" fmla="*/ 0 w 41"/>
                  <a:gd name="T3" fmla="*/ 40 h 42"/>
                  <a:gd name="T4" fmla="*/ 19 w 41"/>
                  <a:gd name="T5" fmla="*/ 41 h 42"/>
                  <a:gd name="T6" fmla="*/ 41 w 41"/>
                  <a:gd name="T7" fmla="*/ 42 h 42"/>
                  <a:gd name="T8" fmla="*/ 41 w 41"/>
                  <a:gd name="T9" fmla="*/ 42 h 42"/>
                  <a:gd name="T10" fmla="*/ 41 w 41"/>
                  <a:gd name="T11" fmla="*/ 1 h 42"/>
                  <a:gd name="T12" fmla="*/ 41 w 41"/>
                  <a:gd name="T13" fmla="*/ 1 h 42"/>
                  <a:gd name="T14" fmla="*/ 19 w 41"/>
                  <a:gd name="T15" fmla="*/ 0 h 42"/>
                  <a:gd name="T16" fmla="*/ 3 w 41"/>
                  <a:gd name="T1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42">
                    <a:moveTo>
                      <a:pt x="3" y="0"/>
                    </a:moveTo>
                    <a:lnTo>
                      <a:pt x="0" y="40"/>
                    </a:lnTo>
                    <a:lnTo>
                      <a:pt x="19" y="41"/>
                    </a:lnTo>
                    <a:lnTo>
                      <a:pt x="41" y="42"/>
                    </a:lnTo>
                    <a:lnTo>
                      <a:pt x="41" y="42"/>
                    </a:lnTo>
                    <a:lnTo>
                      <a:pt x="41" y="1"/>
                    </a:lnTo>
                    <a:lnTo>
                      <a:pt x="41" y="1"/>
                    </a:lnTo>
                    <a:lnTo>
                      <a:pt x="19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65" name="Freeform 313"/>
              <p:cNvSpPr>
                <a:spLocks/>
              </p:cNvSpPr>
              <p:nvPr/>
            </p:nvSpPr>
            <p:spPr bwMode="auto">
              <a:xfrm>
                <a:off x="3636" y="2312"/>
                <a:ext cx="23" cy="23"/>
              </a:xfrm>
              <a:custGeom>
                <a:avLst/>
                <a:gdLst>
                  <a:gd name="T0" fmla="*/ 0 w 45"/>
                  <a:gd name="T1" fmla="*/ 6 h 46"/>
                  <a:gd name="T2" fmla="*/ 3 w 45"/>
                  <a:gd name="T3" fmla="*/ 46 h 46"/>
                  <a:gd name="T4" fmla="*/ 5 w 45"/>
                  <a:gd name="T5" fmla="*/ 46 h 46"/>
                  <a:gd name="T6" fmla="*/ 27 w 45"/>
                  <a:gd name="T7" fmla="*/ 43 h 46"/>
                  <a:gd name="T8" fmla="*/ 45 w 45"/>
                  <a:gd name="T9" fmla="*/ 40 h 46"/>
                  <a:gd name="T10" fmla="*/ 38 w 45"/>
                  <a:gd name="T11" fmla="*/ 0 h 46"/>
                  <a:gd name="T12" fmla="*/ 27 w 45"/>
                  <a:gd name="T13" fmla="*/ 2 h 46"/>
                  <a:gd name="T14" fmla="*/ 5 w 45"/>
                  <a:gd name="T15" fmla="*/ 5 h 46"/>
                  <a:gd name="T16" fmla="*/ 0 w 45"/>
                  <a:gd name="T17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46">
                    <a:moveTo>
                      <a:pt x="0" y="6"/>
                    </a:moveTo>
                    <a:lnTo>
                      <a:pt x="3" y="46"/>
                    </a:lnTo>
                    <a:lnTo>
                      <a:pt x="5" y="46"/>
                    </a:lnTo>
                    <a:lnTo>
                      <a:pt x="27" y="43"/>
                    </a:lnTo>
                    <a:lnTo>
                      <a:pt x="45" y="40"/>
                    </a:lnTo>
                    <a:lnTo>
                      <a:pt x="38" y="0"/>
                    </a:lnTo>
                    <a:lnTo>
                      <a:pt x="27" y="2"/>
                    </a:lnTo>
                    <a:lnTo>
                      <a:pt x="5" y="5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66" name="Freeform 314"/>
              <p:cNvSpPr>
                <a:spLocks/>
              </p:cNvSpPr>
              <p:nvPr/>
            </p:nvSpPr>
            <p:spPr bwMode="auto">
              <a:xfrm>
                <a:off x="3674" y="2302"/>
                <a:ext cx="25" cy="25"/>
              </a:xfrm>
              <a:custGeom>
                <a:avLst/>
                <a:gdLst>
                  <a:gd name="T0" fmla="*/ 0 w 50"/>
                  <a:gd name="T1" fmla="*/ 12 h 50"/>
                  <a:gd name="T2" fmla="*/ 9 w 50"/>
                  <a:gd name="T3" fmla="*/ 50 h 50"/>
                  <a:gd name="T4" fmla="*/ 23 w 50"/>
                  <a:gd name="T5" fmla="*/ 47 h 50"/>
                  <a:gd name="T6" fmla="*/ 50 w 50"/>
                  <a:gd name="T7" fmla="*/ 37 h 50"/>
                  <a:gd name="T8" fmla="*/ 37 w 50"/>
                  <a:gd name="T9" fmla="*/ 0 h 50"/>
                  <a:gd name="T10" fmla="*/ 7 w 50"/>
                  <a:gd name="T11" fmla="*/ 10 h 50"/>
                  <a:gd name="T12" fmla="*/ 0 w 50"/>
                  <a:gd name="T13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50">
                    <a:moveTo>
                      <a:pt x="0" y="12"/>
                    </a:moveTo>
                    <a:lnTo>
                      <a:pt x="9" y="50"/>
                    </a:lnTo>
                    <a:lnTo>
                      <a:pt x="23" y="47"/>
                    </a:lnTo>
                    <a:lnTo>
                      <a:pt x="50" y="37"/>
                    </a:lnTo>
                    <a:lnTo>
                      <a:pt x="37" y="0"/>
                    </a:lnTo>
                    <a:lnTo>
                      <a:pt x="7" y="1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67" name="Freeform 315"/>
              <p:cNvSpPr>
                <a:spLocks/>
              </p:cNvSpPr>
              <p:nvPr/>
            </p:nvSpPr>
            <p:spPr bwMode="auto">
              <a:xfrm>
                <a:off x="3710" y="2285"/>
                <a:ext cx="27" cy="28"/>
              </a:xfrm>
              <a:custGeom>
                <a:avLst/>
                <a:gdLst>
                  <a:gd name="T0" fmla="*/ 0 w 55"/>
                  <a:gd name="T1" fmla="*/ 19 h 55"/>
                  <a:gd name="T2" fmla="*/ 18 w 55"/>
                  <a:gd name="T3" fmla="*/ 55 h 55"/>
                  <a:gd name="T4" fmla="*/ 30 w 55"/>
                  <a:gd name="T5" fmla="*/ 50 h 55"/>
                  <a:gd name="T6" fmla="*/ 55 w 55"/>
                  <a:gd name="T7" fmla="*/ 35 h 55"/>
                  <a:gd name="T8" fmla="*/ 36 w 55"/>
                  <a:gd name="T9" fmla="*/ 0 h 55"/>
                  <a:gd name="T10" fmla="*/ 14 w 55"/>
                  <a:gd name="T11" fmla="*/ 13 h 55"/>
                  <a:gd name="T12" fmla="*/ 0 w 55"/>
                  <a:gd name="T13" fmla="*/ 1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55">
                    <a:moveTo>
                      <a:pt x="0" y="19"/>
                    </a:moveTo>
                    <a:lnTo>
                      <a:pt x="18" y="55"/>
                    </a:lnTo>
                    <a:lnTo>
                      <a:pt x="30" y="50"/>
                    </a:lnTo>
                    <a:lnTo>
                      <a:pt x="55" y="35"/>
                    </a:lnTo>
                    <a:lnTo>
                      <a:pt x="36" y="0"/>
                    </a:lnTo>
                    <a:lnTo>
                      <a:pt x="14" y="13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68" name="Freeform 316"/>
              <p:cNvSpPr>
                <a:spLocks/>
              </p:cNvSpPr>
              <p:nvPr/>
            </p:nvSpPr>
            <p:spPr bwMode="auto">
              <a:xfrm>
                <a:off x="3744" y="2263"/>
                <a:ext cx="27" cy="28"/>
              </a:xfrm>
              <a:custGeom>
                <a:avLst/>
                <a:gdLst>
                  <a:gd name="T0" fmla="*/ 0 w 56"/>
                  <a:gd name="T1" fmla="*/ 24 h 57"/>
                  <a:gd name="T2" fmla="*/ 22 w 56"/>
                  <a:gd name="T3" fmla="*/ 57 h 57"/>
                  <a:gd name="T4" fmla="*/ 38 w 56"/>
                  <a:gd name="T5" fmla="*/ 45 h 57"/>
                  <a:gd name="T6" fmla="*/ 56 w 56"/>
                  <a:gd name="T7" fmla="*/ 30 h 57"/>
                  <a:gd name="T8" fmla="*/ 30 w 56"/>
                  <a:gd name="T9" fmla="*/ 0 h 57"/>
                  <a:gd name="T10" fmla="*/ 9 w 56"/>
                  <a:gd name="T11" fmla="*/ 17 h 57"/>
                  <a:gd name="T12" fmla="*/ 0 w 56"/>
                  <a:gd name="T13" fmla="*/ 2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7">
                    <a:moveTo>
                      <a:pt x="0" y="24"/>
                    </a:moveTo>
                    <a:lnTo>
                      <a:pt x="22" y="57"/>
                    </a:lnTo>
                    <a:lnTo>
                      <a:pt x="38" y="45"/>
                    </a:lnTo>
                    <a:lnTo>
                      <a:pt x="56" y="30"/>
                    </a:lnTo>
                    <a:lnTo>
                      <a:pt x="30" y="0"/>
                    </a:lnTo>
                    <a:lnTo>
                      <a:pt x="9" y="17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69" name="Freeform 317"/>
              <p:cNvSpPr>
                <a:spLocks/>
              </p:cNvSpPr>
              <p:nvPr/>
            </p:nvSpPr>
            <p:spPr bwMode="auto">
              <a:xfrm>
                <a:off x="3772" y="2235"/>
                <a:ext cx="28" cy="28"/>
              </a:xfrm>
              <a:custGeom>
                <a:avLst/>
                <a:gdLst>
                  <a:gd name="T0" fmla="*/ 0 w 57"/>
                  <a:gd name="T1" fmla="*/ 30 h 58"/>
                  <a:gd name="T2" fmla="*/ 29 w 57"/>
                  <a:gd name="T3" fmla="*/ 58 h 58"/>
                  <a:gd name="T4" fmla="*/ 40 w 57"/>
                  <a:gd name="T5" fmla="*/ 46 h 58"/>
                  <a:gd name="T6" fmla="*/ 57 w 57"/>
                  <a:gd name="T7" fmla="*/ 25 h 58"/>
                  <a:gd name="T8" fmla="*/ 25 w 57"/>
                  <a:gd name="T9" fmla="*/ 0 h 58"/>
                  <a:gd name="T10" fmla="*/ 12 w 57"/>
                  <a:gd name="T11" fmla="*/ 17 h 58"/>
                  <a:gd name="T12" fmla="*/ 0 w 57"/>
                  <a:gd name="T13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58">
                    <a:moveTo>
                      <a:pt x="0" y="30"/>
                    </a:moveTo>
                    <a:lnTo>
                      <a:pt x="29" y="58"/>
                    </a:lnTo>
                    <a:lnTo>
                      <a:pt x="40" y="46"/>
                    </a:lnTo>
                    <a:lnTo>
                      <a:pt x="57" y="25"/>
                    </a:lnTo>
                    <a:lnTo>
                      <a:pt x="25" y="0"/>
                    </a:lnTo>
                    <a:lnTo>
                      <a:pt x="12" y="17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70" name="Freeform 318"/>
              <p:cNvSpPr>
                <a:spLocks/>
              </p:cNvSpPr>
              <p:nvPr/>
            </p:nvSpPr>
            <p:spPr bwMode="auto">
              <a:xfrm>
                <a:off x="3796" y="2202"/>
                <a:ext cx="27" cy="28"/>
              </a:xfrm>
              <a:custGeom>
                <a:avLst/>
                <a:gdLst>
                  <a:gd name="T0" fmla="*/ 0 w 54"/>
                  <a:gd name="T1" fmla="*/ 34 h 55"/>
                  <a:gd name="T2" fmla="*/ 34 w 54"/>
                  <a:gd name="T3" fmla="*/ 55 h 55"/>
                  <a:gd name="T4" fmla="*/ 44 w 54"/>
                  <a:gd name="T5" fmla="*/ 39 h 55"/>
                  <a:gd name="T6" fmla="*/ 54 w 54"/>
                  <a:gd name="T7" fmla="*/ 19 h 55"/>
                  <a:gd name="T8" fmla="*/ 19 w 54"/>
                  <a:gd name="T9" fmla="*/ 0 h 55"/>
                  <a:gd name="T10" fmla="*/ 7 w 54"/>
                  <a:gd name="T11" fmla="*/ 23 h 55"/>
                  <a:gd name="T12" fmla="*/ 0 w 54"/>
                  <a:gd name="T13" fmla="*/ 3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55">
                    <a:moveTo>
                      <a:pt x="0" y="34"/>
                    </a:moveTo>
                    <a:lnTo>
                      <a:pt x="34" y="55"/>
                    </a:lnTo>
                    <a:lnTo>
                      <a:pt x="44" y="39"/>
                    </a:lnTo>
                    <a:lnTo>
                      <a:pt x="54" y="19"/>
                    </a:lnTo>
                    <a:lnTo>
                      <a:pt x="19" y="0"/>
                    </a:lnTo>
                    <a:lnTo>
                      <a:pt x="7" y="23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71" name="Freeform 319"/>
              <p:cNvSpPr>
                <a:spLocks/>
              </p:cNvSpPr>
              <p:nvPr/>
            </p:nvSpPr>
            <p:spPr bwMode="auto">
              <a:xfrm>
                <a:off x="3812" y="2167"/>
                <a:ext cx="26" cy="25"/>
              </a:xfrm>
              <a:custGeom>
                <a:avLst/>
                <a:gdLst>
                  <a:gd name="T0" fmla="*/ 0 w 51"/>
                  <a:gd name="T1" fmla="*/ 35 h 50"/>
                  <a:gd name="T2" fmla="*/ 37 w 51"/>
                  <a:gd name="T3" fmla="*/ 50 h 50"/>
                  <a:gd name="T4" fmla="*/ 43 w 51"/>
                  <a:gd name="T5" fmla="*/ 35 h 50"/>
                  <a:gd name="T6" fmla="*/ 49 w 51"/>
                  <a:gd name="T7" fmla="*/ 16 h 50"/>
                  <a:gd name="T8" fmla="*/ 51 w 51"/>
                  <a:gd name="T9" fmla="*/ 9 h 50"/>
                  <a:gd name="T10" fmla="*/ 12 w 51"/>
                  <a:gd name="T11" fmla="*/ 0 h 50"/>
                  <a:gd name="T12" fmla="*/ 12 w 51"/>
                  <a:gd name="T13" fmla="*/ 0 h 50"/>
                  <a:gd name="T14" fmla="*/ 6 w 51"/>
                  <a:gd name="T15" fmla="*/ 19 h 50"/>
                  <a:gd name="T16" fmla="*/ 0 w 51"/>
                  <a:gd name="T17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50">
                    <a:moveTo>
                      <a:pt x="0" y="35"/>
                    </a:moveTo>
                    <a:lnTo>
                      <a:pt x="37" y="50"/>
                    </a:lnTo>
                    <a:lnTo>
                      <a:pt x="43" y="35"/>
                    </a:lnTo>
                    <a:lnTo>
                      <a:pt x="49" y="16"/>
                    </a:lnTo>
                    <a:lnTo>
                      <a:pt x="51" y="9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1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72" name="Freeform 320"/>
              <p:cNvSpPr>
                <a:spLocks/>
              </p:cNvSpPr>
              <p:nvPr/>
            </p:nvSpPr>
            <p:spPr bwMode="auto">
              <a:xfrm>
                <a:off x="3823" y="2129"/>
                <a:ext cx="21" cy="22"/>
              </a:xfrm>
              <a:custGeom>
                <a:avLst/>
                <a:gdLst>
                  <a:gd name="T0" fmla="*/ 0 w 44"/>
                  <a:gd name="T1" fmla="*/ 38 h 43"/>
                  <a:gd name="T2" fmla="*/ 40 w 44"/>
                  <a:gd name="T3" fmla="*/ 43 h 43"/>
                  <a:gd name="T4" fmla="*/ 43 w 44"/>
                  <a:gd name="T5" fmla="*/ 23 h 43"/>
                  <a:gd name="T6" fmla="*/ 44 w 44"/>
                  <a:gd name="T7" fmla="*/ 2 h 43"/>
                  <a:gd name="T8" fmla="*/ 44 w 44"/>
                  <a:gd name="T9" fmla="*/ 0 h 43"/>
                  <a:gd name="T10" fmla="*/ 3 w 44"/>
                  <a:gd name="T11" fmla="*/ 0 h 43"/>
                  <a:gd name="T12" fmla="*/ 3 w 44"/>
                  <a:gd name="T13" fmla="*/ 2 h 43"/>
                  <a:gd name="T14" fmla="*/ 2 w 44"/>
                  <a:gd name="T15" fmla="*/ 23 h 43"/>
                  <a:gd name="T16" fmla="*/ 0 w 44"/>
                  <a:gd name="T17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3">
                    <a:moveTo>
                      <a:pt x="0" y="38"/>
                    </a:moveTo>
                    <a:lnTo>
                      <a:pt x="40" y="43"/>
                    </a:lnTo>
                    <a:lnTo>
                      <a:pt x="43" y="23"/>
                    </a:lnTo>
                    <a:lnTo>
                      <a:pt x="44" y="2"/>
                    </a:lnTo>
                    <a:lnTo>
                      <a:pt x="44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2" y="23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73" name="Freeform 321"/>
              <p:cNvSpPr>
                <a:spLocks/>
              </p:cNvSpPr>
              <p:nvPr/>
            </p:nvSpPr>
            <p:spPr bwMode="auto">
              <a:xfrm>
                <a:off x="3823" y="2087"/>
                <a:ext cx="21" cy="22"/>
              </a:xfrm>
              <a:custGeom>
                <a:avLst/>
                <a:gdLst>
                  <a:gd name="T0" fmla="*/ 3 w 44"/>
                  <a:gd name="T1" fmla="*/ 42 h 42"/>
                  <a:gd name="T2" fmla="*/ 44 w 44"/>
                  <a:gd name="T3" fmla="*/ 42 h 42"/>
                  <a:gd name="T4" fmla="*/ 44 w 44"/>
                  <a:gd name="T5" fmla="*/ 42 h 42"/>
                  <a:gd name="T6" fmla="*/ 43 w 44"/>
                  <a:gd name="T7" fmla="*/ 21 h 42"/>
                  <a:gd name="T8" fmla="*/ 40 w 44"/>
                  <a:gd name="T9" fmla="*/ 0 h 42"/>
                  <a:gd name="T10" fmla="*/ 0 w 44"/>
                  <a:gd name="T11" fmla="*/ 5 h 42"/>
                  <a:gd name="T12" fmla="*/ 2 w 44"/>
                  <a:gd name="T13" fmla="*/ 21 h 42"/>
                  <a:gd name="T14" fmla="*/ 3 w 44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42">
                    <a:moveTo>
                      <a:pt x="3" y="42"/>
                    </a:moveTo>
                    <a:lnTo>
                      <a:pt x="44" y="42"/>
                    </a:lnTo>
                    <a:lnTo>
                      <a:pt x="44" y="42"/>
                    </a:lnTo>
                    <a:lnTo>
                      <a:pt x="43" y="21"/>
                    </a:lnTo>
                    <a:lnTo>
                      <a:pt x="40" y="0"/>
                    </a:lnTo>
                    <a:lnTo>
                      <a:pt x="0" y="5"/>
                    </a:lnTo>
                    <a:lnTo>
                      <a:pt x="2" y="21"/>
                    </a:lnTo>
                    <a:lnTo>
                      <a:pt x="3" y="4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74" name="Freeform 322"/>
              <p:cNvSpPr>
                <a:spLocks/>
              </p:cNvSpPr>
              <p:nvPr/>
            </p:nvSpPr>
            <p:spPr bwMode="auto">
              <a:xfrm>
                <a:off x="3812" y="2046"/>
                <a:ext cx="26" cy="26"/>
              </a:xfrm>
              <a:custGeom>
                <a:avLst/>
                <a:gdLst>
                  <a:gd name="T0" fmla="*/ 12 w 51"/>
                  <a:gd name="T1" fmla="*/ 50 h 51"/>
                  <a:gd name="T2" fmla="*/ 51 w 51"/>
                  <a:gd name="T3" fmla="*/ 41 h 51"/>
                  <a:gd name="T4" fmla="*/ 49 w 51"/>
                  <a:gd name="T5" fmla="*/ 35 h 51"/>
                  <a:gd name="T6" fmla="*/ 43 w 51"/>
                  <a:gd name="T7" fmla="*/ 16 h 51"/>
                  <a:gd name="T8" fmla="*/ 37 w 51"/>
                  <a:gd name="T9" fmla="*/ 0 h 51"/>
                  <a:gd name="T10" fmla="*/ 0 w 51"/>
                  <a:gd name="T11" fmla="*/ 15 h 51"/>
                  <a:gd name="T12" fmla="*/ 6 w 51"/>
                  <a:gd name="T13" fmla="*/ 32 h 51"/>
                  <a:gd name="T14" fmla="*/ 12 w 51"/>
                  <a:gd name="T15" fmla="*/ 51 h 51"/>
                  <a:gd name="T16" fmla="*/ 12 w 51"/>
                  <a:gd name="T17" fmla="*/ 5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51">
                    <a:moveTo>
                      <a:pt x="12" y="50"/>
                    </a:moveTo>
                    <a:lnTo>
                      <a:pt x="51" y="41"/>
                    </a:lnTo>
                    <a:lnTo>
                      <a:pt x="49" y="35"/>
                    </a:lnTo>
                    <a:lnTo>
                      <a:pt x="43" y="16"/>
                    </a:lnTo>
                    <a:lnTo>
                      <a:pt x="37" y="0"/>
                    </a:lnTo>
                    <a:lnTo>
                      <a:pt x="0" y="15"/>
                    </a:lnTo>
                    <a:lnTo>
                      <a:pt x="6" y="32"/>
                    </a:lnTo>
                    <a:lnTo>
                      <a:pt x="12" y="51"/>
                    </a:lnTo>
                    <a:lnTo>
                      <a:pt x="12" y="5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75" name="Freeform 323"/>
              <p:cNvSpPr>
                <a:spLocks/>
              </p:cNvSpPr>
              <p:nvPr/>
            </p:nvSpPr>
            <p:spPr bwMode="auto">
              <a:xfrm>
                <a:off x="3795" y="2008"/>
                <a:ext cx="28" cy="28"/>
              </a:xfrm>
              <a:custGeom>
                <a:avLst/>
                <a:gdLst>
                  <a:gd name="T0" fmla="*/ 20 w 55"/>
                  <a:gd name="T1" fmla="*/ 54 h 54"/>
                  <a:gd name="T2" fmla="*/ 55 w 55"/>
                  <a:gd name="T3" fmla="*/ 36 h 54"/>
                  <a:gd name="T4" fmla="*/ 45 w 55"/>
                  <a:gd name="T5" fmla="*/ 17 h 54"/>
                  <a:gd name="T6" fmla="*/ 34 w 55"/>
                  <a:gd name="T7" fmla="*/ 0 h 54"/>
                  <a:gd name="T8" fmla="*/ 0 w 55"/>
                  <a:gd name="T9" fmla="*/ 21 h 54"/>
                  <a:gd name="T10" fmla="*/ 8 w 55"/>
                  <a:gd name="T11" fmla="*/ 33 h 54"/>
                  <a:gd name="T12" fmla="*/ 20 w 55"/>
                  <a:gd name="T1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54">
                    <a:moveTo>
                      <a:pt x="20" y="54"/>
                    </a:moveTo>
                    <a:lnTo>
                      <a:pt x="55" y="36"/>
                    </a:lnTo>
                    <a:lnTo>
                      <a:pt x="45" y="17"/>
                    </a:lnTo>
                    <a:lnTo>
                      <a:pt x="34" y="0"/>
                    </a:lnTo>
                    <a:lnTo>
                      <a:pt x="0" y="21"/>
                    </a:lnTo>
                    <a:lnTo>
                      <a:pt x="8" y="33"/>
                    </a:lnTo>
                    <a:lnTo>
                      <a:pt x="20" y="5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76" name="Freeform 324"/>
              <p:cNvSpPr>
                <a:spLocks/>
              </p:cNvSpPr>
              <p:nvPr/>
            </p:nvSpPr>
            <p:spPr bwMode="auto">
              <a:xfrm>
                <a:off x="3771" y="1974"/>
                <a:ext cx="29" cy="29"/>
              </a:xfrm>
              <a:custGeom>
                <a:avLst/>
                <a:gdLst>
                  <a:gd name="T0" fmla="*/ 25 w 57"/>
                  <a:gd name="T1" fmla="*/ 57 h 57"/>
                  <a:gd name="T2" fmla="*/ 57 w 57"/>
                  <a:gd name="T3" fmla="*/ 33 h 57"/>
                  <a:gd name="T4" fmla="*/ 41 w 57"/>
                  <a:gd name="T5" fmla="*/ 13 h 57"/>
                  <a:gd name="T6" fmla="*/ 29 w 57"/>
                  <a:gd name="T7" fmla="*/ 0 h 57"/>
                  <a:gd name="T8" fmla="*/ 0 w 57"/>
                  <a:gd name="T9" fmla="*/ 28 h 57"/>
                  <a:gd name="T10" fmla="*/ 13 w 57"/>
                  <a:gd name="T11" fmla="*/ 41 h 57"/>
                  <a:gd name="T12" fmla="*/ 25 w 57"/>
                  <a:gd name="T1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57">
                    <a:moveTo>
                      <a:pt x="25" y="57"/>
                    </a:moveTo>
                    <a:lnTo>
                      <a:pt x="57" y="33"/>
                    </a:lnTo>
                    <a:lnTo>
                      <a:pt x="41" y="13"/>
                    </a:lnTo>
                    <a:lnTo>
                      <a:pt x="29" y="0"/>
                    </a:lnTo>
                    <a:lnTo>
                      <a:pt x="0" y="28"/>
                    </a:lnTo>
                    <a:lnTo>
                      <a:pt x="13" y="41"/>
                    </a:lnTo>
                    <a:lnTo>
                      <a:pt x="25" y="5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77" name="Freeform 325"/>
              <p:cNvSpPr>
                <a:spLocks/>
              </p:cNvSpPr>
              <p:nvPr/>
            </p:nvSpPr>
            <p:spPr bwMode="auto">
              <a:xfrm>
                <a:off x="3743" y="1947"/>
                <a:ext cx="28" cy="28"/>
              </a:xfrm>
              <a:custGeom>
                <a:avLst/>
                <a:gdLst>
                  <a:gd name="T0" fmla="*/ 31 w 57"/>
                  <a:gd name="T1" fmla="*/ 57 h 57"/>
                  <a:gd name="T2" fmla="*/ 57 w 57"/>
                  <a:gd name="T3" fmla="*/ 26 h 57"/>
                  <a:gd name="T4" fmla="*/ 40 w 57"/>
                  <a:gd name="T5" fmla="*/ 11 h 57"/>
                  <a:gd name="T6" fmla="*/ 22 w 57"/>
                  <a:gd name="T7" fmla="*/ 0 h 57"/>
                  <a:gd name="T8" fmla="*/ 0 w 57"/>
                  <a:gd name="T9" fmla="*/ 33 h 57"/>
                  <a:gd name="T10" fmla="*/ 11 w 57"/>
                  <a:gd name="T11" fmla="*/ 40 h 57"/>
                  <a:gd name="T12" fmla="*/ 31 w 57"/>
                  <a:gd name="T1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57">
                    <a:moveTo>
                      <a:pt x="31" y="57"/>
                    </a:moveTo>
                    <a:lnTo>
                      <a:pt x="57" y="26"/>
                    </a:lnTo>
                    <a:lnTo>
                      <a:pt x="40" y="11"/>
                    </a:lnTo>
                    <a:lnTo>
                      <a:pt x="22" y="0"/>
                    </a:lnTo>
                    <a:lnTo>
                      <a:pt x="0" y="33"/>
                    </a:lnTo>
                    <a:lnTo>
                      <a:pt x="11" y="40"/>
                    </a:lnTo>
                    <a:lnTo>
                      <a:pt x="31" y="5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78" name="Freeform 326"/>
              <p:cNvSpPr>
                <a:spLocks/>
              </p:cNvSpPr>
              <p:nvPr/>
            </p:nvSpPr>
            <p:spPr bwMode="auto">
              <a:xfrm>
                <a:off x="3709" y="1925"/>
                <a:ext cx="28" cy="28"/>
              </a:xfrm>
              <a:custGeom>
                <a:avLst/>
                <a:gdLst>
                  <a:gd name="T0" fmla="*/ 35 w 55"/>
                  <a:gd name="T1" fmla="*/ 54 h 54"/>
                  <a:gd name="T2" fmla="*/ 55 w 55"/>
                  <a:gd name="T3" fmla="*/ 20 h 54"/>
                  <a:gd name="T4" fmla="*/ 31 w 55"/>
                  <a:gd name="T5" fmla="*/ 6 h 54"/>
                  <a:gd name="T6" fmla="*/ 18 w 55"/>
                  <a:gd name="T7" fmla="*/ 0 h 54"/>
                  <a:gd name="T8" fmla="*/ 0 w 55"/>
                  <a:gd name="T9" fmla="*/ 36 h 54"/>
                  <a:gd name="T10" fmla="*/ 15 w 55"/>
                  <a:gd name="T11" fmla="*/ 43 h 54"/>
                  <a:gd name="T12" fmla="*/ 35 w 55"/>
                  <a:gd name="T1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54">
                    <a:moveTo>
                      <a:pt x="35" y="54"/>
                    </a:moveTo>
                    <a:lnTo>
                      <a:pt x="55" y="20"/>
                    </a:lnTo>
                    <a:lnTo>
                      <a:pt x="31" y="6"/>
                    </a:lnTo>
                    <a:lnTo>
                      <a:pt x="18" y="0"/>
                    </a:lnTo>
                    <a:lnTo>
                      <a:pt x="0" y="36"/>
                    </a:lnTo>
                    <a:lnTo>
                      <a:pt x="15" y="43"/>
                    </a:lnTo>
                    <a:lnTo>
                      <a:pt x="35" y="5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79" name="Freeform 327"/>
              <p:cNvSpPr>
                <a:spLocks/>
              </p:cNvSpPr>
              <p:nvPr/>
            </p:nvSpPr>
            <p:spPr bwMode="auto">
              <a:xfrm>
                <a:off x="3673" y="1911"/>
                <a:ext cx="25" cy="25"/>
              </a:xfrm>
              <a:custGeom>
                <a:avLst/>
                <a:gdLst>
                  <a:gd name="T0" fmla="*/ 37 w 50"/>
                  <a:gd name="T1" fmla="*/ 50 h 50"/>
                  <a:gd name="T2" fmla="*/ 50 w 50"/>
                  <a:gd name="T3" fmla="*/ 12 h 50"/>
                  <a:gd name="T4" fmla="*/ 25 w 50"/>
                  <a:gd name="T5" fmla="*/ 3 h 50"/>
                  <a:gd name="T6" fmla="*/ 10 w 50"/>
                  <a:gd name="T7" fmla="*/ 0 h 50"/>
                  <a:gd name="T8" fmla="*/ 0 w 50"/>
                  <a:gd name="T9" fmla="*/ 39 h 50"/>
                  <a:gd name="T10" fmla="*/ 9 w 50"/>
                  <a:gd name="T11" fmla="*/ 41 h 50"/>
                  <a:gd name="T12" fmla="*/ 37 w 50"/>
                  <a:gd name="T13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50">
                    <a:moveTo>
                      <a:pt x="37" y="50"/>
                    </a:moveTo>
                    <a:lnTo>
                      <a:pt x="50" y="12"/>
                    </a:lnTo>
                    <a:lnTo>
                      <a:pt x="25" y="3"/>
                    </a:lnTo>
                    <a:lnTo>
                      <a:pt x="10" y="0"/>
                    </a:lnTo>
                    <a:lnTo>
                      <a:pt x="0" y="39"/>
                    </a:lnTo>
                    <a:lnTo>
                      <a:pt x="9" y="41"/>
                    </a:lnTo>
                    <a:lnTo>
                      <a:pt x="37" y="5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80" name="Freeform 328"/>
              <p:cNvSpPr>
                <a:spLocks/>
              </p:cNvSpPr>
              <p:nvPr/>
            </p:nvSpPr>
            <p:spPr bwMode="auto">
              <a:xfrm>
                <a:off x="3635" y="1904"/>
                <a:ext cx="23" cy="22"/>
              </a:xfrm>
              <a:custGeom>
                <a:avLst/>
                <a:gdLst>
                  <a:gd name="T0" fmla="*/ 37 w 44"/>
                  <a:gd name="T1" fmla="*/ 45 h 45"/>
                  <a:gd name="T2" fmla="*/ 44 w 44"/>
                  <a:gd name="T3" fmla="*/ 5 h 45"/>
                  <a:gd name="T4" fmla="*/ 28 w 44"/>
                  <a:gd name="T5" fmla="*/ 3 h 45"/>
                  <a:gd name="T6" fmla="*/ 6 w 44"/>
                  <a:gd name="T7" fmla="*/ 0 h 45"/>
                  <a:gd name="T8" fmla="*/ 3 w 44"/>
                  <a:gd name="T9" fmla="*/ 0 h 45"/>
                  <a:gd name="T10" fmla="*/ 0 w 44"/>
                  <a:gd name="T11" fmla="*/ 40 h 45"/>
                  <a:gd name="T12" fmla="*/ 6 w 44"/>
                  <a:gd name="T13" fmla="*/ 41 h 45"/>
                  <a:gd name="T14" fmla="*/ 28 w 44"/>
                  <a:gd name="T15" fmla="*/ 44 h 45"/>
                  <a:gd name="T16" fmla="*/ 37 w 44"/>
                  <a:gd name="T17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5">
                    <a:moveTo>
                      <a:pt x="37" y="45"/>
                    </a:moveTo>
                    <a:lnTo>
                      <a:pt x="44" y="5"/>
                    </a:lnTo>
                    <a:lnTo>
                      <a:pt x="28" y="3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40"/>
                    </a:lnTo>
                    <a:lnTo>
                      <a:pt x="6" y="41"/>
                    </a:lnTo>
                    <a:lnTo>
                      <a:pt x="28" y="44"/>
                    </a:lnTo>
                    <a:lnTo>
                      <a:pt x="37" y="45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6281" name="Group 329"/>
            <p:cNvGrpSpPr>
              <a:grpSpLocks/>
            </p:cNvGrpSpPr>
            <p:nvPr/>
          </p:nvGrpSpPr>
          <p:grpSpPr bwMode="auto">
            <a:xfrm>
              <a:off x="3776" y="1515"/>
              <a:ext cx="384" cy="360"/>
              <a:chOff x="3728" y="1611"/>
              <a:chExt cx="384" cy="360"/>
            </a:xfrm>
          </p:grpSpPr>
          <p:sp>
            <p:nvSpPr>
              <p:cNvPr id="126282" name="Freeform 330"/>
              <p:cNvSpPr>
                <a:spLocks/>
              </p:cNvSpPr>
              <p:nvPr/>
            </p:nvSpPr>
            <p:spPr bwMode="auto">
              <a:xfrm>
                <a:off x="3898" y="1611"/>
                <a:ext cx="35" cy="21"/>
              </a:xfrm>
              <a:custGeom>
                <a:avLst/>
                <a:gdLst>
                  <a:gd name="T0" fmla="*/ 43 w 70"/>
                  <a:gd name="T1" fmla="*/ 40 h 42"/>
                  <a:gd name="T2" fmla="*/ 70 w 70"/>
                  <a:gd name="T3" fmla="*/ 41 h 42"/>
                  <a:gd name="T4" fmla="*/ 70 w 70"/>
                  <a:gd name="T5" fmla="*/ 1 h 42"/>
                  <a:gd name="T6" fmla="*/ 43 w 70"/>
                  <a:gd name="T7" fmla="*/ 0 h 42"/>
                  <a:gd name="T8" fmla="*/ 5 w 70"/>
                  <a:gd name="T9" fmla="*/ 2 h 42"/>
                  <a:gd name="T10" fmla="*/ 0 w 70"/>
                  <a:gd name="T11" fmla="*/ 3 h 42"/>
                  <a:gd name="T12" fmla="*/ 5 w 70"/>
                  <a:gd name="T13" fmla="*/ 42 h 42"/>
                  <a:gd name="T14" fmla="*/ 5 w 70"/>
                  <a:gd name="T15" fmla="*/ 42 h 42"/>
                  <a:gd name="T16" fmla="*/ 43 w 70"/>
                  <a:gd name="T17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42">
                    <a:moveTo>
                      <a:pt x="43" y="40"/>
                    </a:moveTo>
                    <a:lnTo>
                      <a:pt x="70" y="41"/>
                    </a:lnTo>
                    <a:lnTo>
                      <a:pt x="70" y="1"/>
                    </a:lnTo>
                    <a:lnTo>
                      <a:pt x="43" y="0"/>
                    </a:lnTo>
                    <a:lnTo>
                      <a:pt x="5" y="2"/>
                    </a:lnTo>
                    <a:lnTo>
                      <a:pt x="0" y="3"/>
                    </a:lnTo>
                    <a:lnTo>
                      <a:pt x="5" y="42"/>
                    </a:lnTo>
                    <a:lnTo>
                      <a:pt x="5" y="42"/>
                    </a:lnTo>
                    <a:lnTo>
                      <a:pt x="43" y="4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83" name="Freeform 331"/>
              <p:cNvSpPr>
                <a:spLocks/>
              </p:cNvSpPr>
              <p:nvPr/>
            </p:nvSpPr>
            <p:spPr bwMode="auto">
              <a:xfrm>
                <a:off x="3856" y="1615"/>
                <a:ext cx="26" cy="25"/>
              </a:xfrm>
              <a:custGeom>
                <a:avLst/>
                <a:gdLst>
                  <a:gd name="T0" fmla="*/ 51 w 51"/>
                  <a:gd name="T1" fmla="*/ 38 h 49"/>
                  <a:gd name="T2" fmla="*/ 41 w 51"/>
                  <a:gd name="T3" fmla="*/ 0 h 49"/>
                  <a:gd name="T4" fmla="*/ 10 w 51"/>
                  <a:gd name="T5" fmla="*/ 8 h 49"/>
                  <a:gd name="T6" fmla="*/ 0 w 51"/>
                  <a:gd name="T7" fmla="*/ 11 h 49"/>
                  <a:gd name="T8" fmla="*/ 13 w 51"/>
                  <a:gd name="T9" fmla="*/ 49 h 49"/>
                  <a:gd name="T10" fmla="*/ 26 w 51"/>
                  <a:gd name="T11" fmla="*/ 45 h 49"/>
                  <a:gd name="T12" fmla="*/ 51 w 51"/>
                  <a:gd name="T13" fmla="*/ 3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49">
                    <a:moveTo>
                      <a:pt x="51" y="38"/>
                    </a:moveTo>
                    <a:lnTo>
                      <a:pt x="41" y="0"/>
                    </a:lnTo>
                    <a:lnTo>
                      <a:pt x="10" y="8"/>
                    </a:lnTo>
                    <a:lnTo>
                      <a:pt x="0" y="11"/>
                    </a:lnTo>
                    <a:lnTo>
                      <a:pt x="13" y="49"/>
                    </a:lnTo>
                    <a:lnTo>
                      <a:pt x="26" y="45"/>
                    </a:lnTo>
                    <a:lnTo>
                      <a:pt x="51" y="3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84" name="Freeform 332"/>
              <p:cNvSpPr>
                <a:spLocks/>
              </p:cNvSpPr>
              <p:nvPr/>
            </p:nvSpPr>
            <p:spPr bwMode="auto">
              <a:xfrm>
                <a:off x="3819" y="1629"/>
                <a:ext cx="26" cy="26"/>
              </a:xfrm>
              <a:custGeom>
                <a:avLst/>
                <a:gdLst>
                  <a:gd name="T0" fmla="*/ 54 w 54"/>
                  <a:gd name="T1" fmla="*/ 37 h 54"/>
                  <a:gd name="T2" fmla="*/ 37 w 54"/>
                  <a:gd name="T3" fmla="*/ 0 h 54"/>
                  <a:gd name="T4" fmla="*/ 20 w 54"/>
                  <a:gd name="T5" fmla="*/ 7 h 54"/>
                  <a:gd name="T6" fmla="*/ 0 w 54"/>
                  <a:gd name="T7" fmla="*/ 19 h 54"/>
                  <a:gd name="T8" fmla="*/ 19 w 54"/>
                  <a:gd name="T9" fmla="*/ 54 h 54"/>
                  <a:gd name="T10" fmla="*/ 36 w 54"/>
                  <a:gd name="T11" fmla="*/ 45 h 54"/>
                  <a:gd name="T12" fmla="*/ 54 w 54"/>
                  <a:gd name="T13" fmla="*/ 3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54">
                    <a:moveTo>
                      <a:pt x="54" y="37"/>
                    </a:moveTo>
                    <a:lnTo>
                      <a:pt x="37" y="0"/>
                    </a:lnTo>
                    <a:lnTo>
                      <a:pt x="20" y="7"/>
                    </a:lnTo>
                    <a:lnTo>
                      <a:pt x="0" y="19"/>
                    </a:lnTo>
                    <a:lnTo>
                      <a:pt x="19" y="54"/>
                    </a:lnTo>
                    <a:lnTo>
                      <a:pt x="36" y="45"/>
                    </a:lnTo>
                    <a:lnTo>
                      <a:pt x="54" y="3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85" name="Freeform 333"/>
              <p:cNvSpPr>
                <a:spLocks/>
              </p:cNvSpPr>
              <p:nvPr/>
            </p:nvSpPr>
            <p:spPr bwMode="auto">
              <a:xfrm>
                <a:off x="3784" y="1650"/>
                <a:ext cx="28" cy="28"/>
              </a:xfrm>
              <a:custGeom>
                <a:avLst/>
                <a:gdLst>
                  <a:gd name="T0" fmla="*/ 57 w 57"/>
                  <a:gd name="T1" fmla="*/ 32 h 56"/>
                  <a:gd name="T2" fmla="*/ 35 w 57"/>
                  <a:gd name="T3" fmla="*/ 0 h 56"/>
                  <a:gd name="T4" fmla="*/ 27 w 57"/>
                  <a:gd name="T5" fmla="*/ 6 h 56"/>
                  <a:gd name="T6" fmla="*/ 0 w 57"/>
                  <a:gd name="T7" fmla="*/ 27 h 56"/>
                  <a:gd name="T8" fmla="*/ 0 w 57"/>
                  <a:gd name="T9" fmla="*/ 28 h 56"/>
                  <a:gd name="T10" fmla="*/ 29 w 57"/>
                  <a:gd name="T11" fmla="*/ 56 h 56"/>
                  <a:gd name="T12" fmla="*/ 29 w 57"/>
                  <a:gd name="T13" fmla="*/ 55 h 56"/>
                  <a:gd name="T14" fmla="*/ 55 w 57"/>
                  <a:gd name="T15" fmla="*/ 34 h 56"/>
                  <a:gd name="T16" fmla="*/ 57 w 57"/>
                  <a:gd name="T17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56">
                    <a:moveTo>
                      <a:pt x="57" y="32"/>
                    </a:moveTo>
                    <a:lnTo>
                      <a:pt x="35" y="0"/>
                    </a:lnTo>
                    <a:lnTo>
                      <a:pt x="27" y="6"/>
                    </a:lnTo>
                    <a:lnTo>
                      <a:pt x="0" y="27"/>
                    </a:lnTo>
                    <a:lnTo>
                      <a:pt x="0" y="28"/>
                    </a:lnTo>
                    <a:lnTo>
                      <a:pt x="29" y="56"/>
                    </a:lnTo>
                    <a:lnTo>
                      <a:pt x="29" y="55"/>
                    </a:lnTo>
                    <a:lnTo>
                      <a:pt x="55" y="34"/>
                    </a:lnTo>
                    <a:lnTo>
                      <a:pt x="57" y="3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86" name="Freeform 334"/>
              <p:cNvSpPr>
                <a:spLocks/>
              </p:cNvSpPr>
              <p:nvPr/>
            </p:nvSpPr>
            <p:spPr bwMode="auto">
              <a:xfrm>
                <a:off x="3756" y="1679"/>
                <a:ext cx="29" cy="28"/>
              </a:xfrm>
              <a:custGeom>
                <a:avLst/>
                <a:gdLst>
                  <a:gd name="T0" fmla="*/ 56 w 56"/>
                  <a:gd name="T1" fmla="*/ 26 h 56"/>
                  <a:gd name="T2" fmla="*/ 25 w 56"/>
                  <a:gd name="T3" fmla="*/ 0 h 56"/>
                  <a:gd name="T4" fmla="*/ 10 w 56"/>
                  <a:gd name="T5" fmla="*/ 20 h 56"/>
                  <a:gd name="T6" fmla="*/ 6 w 56"/>
                  <a:gd name="T7" fmla="*/ 26 h 56"/>
                  <a:gd name="T8" fmla="*/ 0 w 56"/>
                  <a:gd name="T9" fmla="*/ 35 h 56"/>
                  <a:gd name="T10" fmla="*/ 33 w 56"/>
                  <a:gd name="T11" fmla="*/ 56 h 56"/>
                  <a:gd name="T12" fmla="*/ 43 w 56"/>
                  <a:gd name="T13" fmla="*/ 42 h 56"/>
                  <a:gd name="T14" fmla="*/ 24 w 56"/>
                  <a:gd name="T15" fmla="*/ 34 h 56"/>
                  <a:gd name="T16" fmla="*/ 38 w 56"/>
                  <a:gd name="T17" fmla="*/ 48 h 56"/>
                  <a:gd name="T18" fmla="*/ 56 w 56"/>
                  <a:gd name="T1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6">
                    <a:moveTo>
                      <a:pt x="56" y="26"/>
                    </a:moveTo>
                    <a:lnTo>
                      <a:pt x="25" y="0"/>
                    </a:lnTo>
                    <a:lnTo>
                      <a:pt x="10" y="20"/>
                    </a:lnTo>
                    <a:lnTo>
                      <a:pt x="6" y="26"/>
                    </a:lnTo>
                    <a:lnTo>
                      <a:pt x="0" y="35"/>
                    </a:lnTo>
                    <a:lnTo>
                      <a:pt x="33" y="56"/>
                    </a:lnTo>
                    <a:lnTo>
                      <a:pt x="43" y="42"/>
                    </a:lnTo>
                    <a:lnTo>
                      <a:pt x="24" y="34"/>
                    </a:lnTo>
                    <a:lnTo>
                      <a:pt x="38" y="48"/>
                    </a:lnTo>
                    <a:lnTo>
                      <a:pt x="56" y="2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87" name="Freeform 335"/>
              <p:cNvSpPr>
                <a:spLocks/>
              </p:cNvSpPr>
              <p:nvPr/>
            </p:nvSpPr>
            <p:spPr bwMode="auto">
              <a:xfrm>
                <a:off x="3738" y="1715"/>
                <a:ext cx="25" cy="27"/>
              </a:xfrm>
              <a:custGeom>
                <a:avLst/>
                <a:gdLst>
                  <a:gd name="T0" fmla="*/ 52 w 52"/>
                  <a:gd name="T1" fmla="*/ 19 h 55"/>
                  <a:gd name="T2" fmla="*/ 16 w 52"/>
                  <a:gd name="T3" fmla="*/ 0 h 55"/>
                  <a:gd name="T4" fmla="*/ 10 w 52"/>
                  <a:gd name="T5" fmla="*/ 13 h 55"/>
                  <a:gd name="T6" fmla="*/ 0 w 52"/>
                  <a:gd name="T7" fmla="*/ 40 h 55"/>
                  <a:gd name="T8" fmla="*/ 38 w 52"/>
                  <a:gd name="T9" fmla="*/ 55 h 55"/>
                  <a:gd name="T10" fmla="*/ 48 w 52"/>
                  <a:gd name="T11" fmla="*/ 29 h 55"/>
                  <a:gd name="T12" fmla="*/ 52 w 52"/>
                  <a:gd name="T13" fmla="*/ 1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55">
                    <a:moveTo>
                      <a:pt x="52" y="19"/>
                    </a:moveTo>
                    <a:lnTo>
                      <a:pt x="16" y="0"/>
                    </a:lnTo>
                    <a:lnTo>
                      <a:pt x="10" y="13"/>
                    </a:lnTo>
                    <a:lnTo>
                      <a:pt x="0" y="40"/>
                    </a:lnTo>
                    <a:lnTo>
                      <a:pt x="38" y="55"/>
                    </a:lnTo>
                    <a:lnTo>
                      <a:pt x="48" y="29"/>
                    </a:lnTo>
                    <a:lnTo>
                      <a:pt x="52" y="19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88" name="Freeform 336"/>
              <p:cNvSpPr>
                <a:spLocks/>
              </p:cNvSpPr>
              <p:nvPr/>
            </p:nvSpPr>
            <p:spPr bwMode="auto">
              <a:xfrm>
                <a:off x="3728" y="1756"/>
                <a:ext cx="23" cy="21"/>
              </a:xfrm>
              <a:custGeom>
                <a:avLst/>
                <a:gdLst>
                  <a:gd name="T0" fmla="*/ 46 w 46"/>
                  <a:gd name="T1" fmla="*/ 6 h 43"/>
                  <a:gd name="T2" fmla="*/ 7 w 46"/>
                  <a:gd name="T3" fmla="*/ 0 h 43"/>
                  <a:gd name="T4" fmla="*/ 1 w 46"/>
                  <a:gd name="T5" fmla="*/ 36 h 43"/>
                  <a:gd name="T6" fmla="*/ 0 w 46"/>
                  <a:gd name="T7" fmla="*/ 43 h 43"/>
                  <a:gd name="T8" fmla="*/ 40 w 46"/>
                  <a:gd name="T9" fmla="*/ 43 h 43"/>
                  <a:gd name="T10" fmla="*/ 41 w 46"/>
                  <a:gd name="T11" fmla="*/ 36 h 43"/>
                  <a:gd name="T12" fmla="*/ 46 w 46"/>
                  <a:gd name="T13" fmla="*/ 6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43">
                    <a:moveTo>
                      <a:pt x="46" y="6"/>
                    </a:moveTo>
                    <a:lnTo>
                      <a:pt x="7" y="0"/>
                    </a:lnTo>
                    <a:lnTo>
                      <a:pt x="1" y="36"/>
                    </a:lnTo>
                    <a:lnTo>
                      <a:pt x="0" y="43"/>
                    </a:lnTo>
                    <a:lnTo>
                      <a:pt x="40" y="43"/>
                    </a:lnTo>
                    <a:lnTo>
                      <a:pt x="41" y="36"/>
                    </a:lnTo>
                    <a:lnTo>
                      <a:pt x="46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89" name="Freeform 337"/>
              <p:cNvSpPr>
                <a:spLocks/>
              </p:cNvSpPr>
              <p:nvPr/>
            </p:nvSpPr>
            <p:spPr bwMode="auto">
              <a:xfrm>
                <a:off x="3728" y="1798"/>
                <a:ext cx="22" cy="21"/>
              </a:xfrm>
              <a:custGeom>
                <a:avLst/>
                <a:gdLst>
                  <a:gd name="T0" fmla="*/ 40 w 43"/>
                  <a:gd name="T1" fmla="*/ 0 h 44"/>
                  <a:gd name="T2" fmla="*/ 0 w 43"/>
                  <a:gd name="T3" fmla="*/ 0 h 44"/>
                  <a:gd name="T4" fmla="*/ 1 w 43"/>
                  <a:gd name="T5" fmla="*/ 22 h 44"/>
                  <a:gd name="T6" fmla="*/ 4 w 43"/>
                  <a:gd name="T7" fmla="*/ 44 h 44"/>
                  <a:gd name="T8" fmla="*/ 43 w 43"/>
                  <a:gd name="T9" fmla="*/ 38 h 44"/>
                  <a:gd name="T10" fmla="*/ 41 w 43"/>
                  <a:gd name="T11" fmla="*/ 22 h 44"/>
                  <a:gd name="T12" fmla="*/ 40 w 43"/>
                  <a:gd name="T1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44">
                    <a:moveTo>
                      <a:pt x="40" y="0"/>
                    </a:moveTo>
                    <a:lnTo>
                      <a:pt x="0" y="0"/>
                    </a:lnTo>
                    <a:lnTo>
                      <a:pt x="1" y="22"/>
                    </a:lnTo>
                    <a:lnTo>
                      <a:pt x="4" y="44"/>
                    </a:lnTo>
                    <a:lnTo>
                      <a:pt x="43" y="38"/>
                    </a:lnTo>
                    <a:lnTo>
                      <a:pt x="41" y="2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90" name="Freeform 338"/>
              <p:cNvSpPr>
                <a:spLocks/>
              </p:cNvSpPr>
              <p:nvPr/>
            </p:nvSpPr>
            <p:spPr bwMode="auto">
              <a:xfrm>
                <a:off x="3735" y="1835"/>
                <a:ext cx="26" cy="25"/>
              </a:xfrm>
              <a:custGeom>
                <a:avLst/>
                <a:gdLst>
                  <a:gd name="T0" fmla="*/ 38 w 52"/>
                  <a:gd name="T1" fmla="*/ 0 h 52"/>
                  <a:gd name="T2" fmla="*/ 0 w 52"/>
                  <a:gd name="T3" fmla="*/ 11 h 52"/>
                  <a:gd name="T4" fmla="*/ 3 w 52"/>
                  <a:gd name="T5" fmla="*/ 23 h 52"/>
                  <a:gd name="T6" fmla="*/ 14 w 52"/>
                  <a:gd name="T7" fmla="*/ 52 h 52"/>
                  <a:gd name="T8" fmla="*/ 52 w 52"/>
                  <a:gd name="T9" fmla="*/ 37 h 52"/>
                  <a:gd name="T10" fmla="*/ 40 w 52"/>
                  <a:gd name="T11" fmla="*/ 6 h 52"/>
                  <a:gd name="T12" fmla="*/ 38 w 52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52">
                    <a:moveTo>
                      <a:pt x="38" y="0"/>
                    </a:moveTo>
                    <a:lnTo>
                      <a:pt x="0" y="11"/>
                    </a:lnTo>
                    <a:lnTo>
                      <a:pt x="3" y="23"/>
                    </a:lnTo>
                    <a:lnTo>
                      <a:pt x="14" y="52"/>
                    </a:lnTo>
                    <a:lnTo>
                      <a:pt x="52" y="37"/>
                    </a:lnTo>
                    <a:lnTo>
                      <a:pt x="40" y="6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91" name="Freeform 339"/>
              <p:cNvSpPr>
                <a:spLocks/>
              </p:cNvSpPr>
              <p:nvPr/>
            </p:nvSpPr>
            <p:spPr bwMode="auto">
              <a:xfrm>
                <a:off x="3753" y="1869"/>
                <a:ext cx="28" cy="28"/>
              </a:xfrm>
              <a:custGeom>
                <a:avLst/>
                <a:gdLst>
                  <a:gd name="T0" fmla="*/ 34 w 56"/>
                  <a:gd name="T1" fmla="*/ 0 h 57"/>
                  <a:gd name="T2" fmla="*/ 0 w 56"/>
                  <a:gd name="T3" fmla="*/ 21 h 57"/>
                  <a:gd name="T4" fmla="*/ 14 w 56"/>
                  <a:gd name="T5" fmla="*/ 43 h 57"/>
                  <a:gd name="T6" fmla="*/ 18 w 56"/>
                  <a:gd name="T7" fmla="*/ 49 h 57"/>
                  <a:gd name="T8" fmla="*/ 25 w 56"/>
                  <a:gd name="T9" fmla="*/ 57 h 57"/>
                  <a:gd name="T10" fmla="*/ 56 w 56"/>
                  <a:gd name="T11" fmla="*/ 32 h 57"/>
                  <a:gd name="T12" fmla="*/ 46 w 56"/>
                  <a:gd name="T13" fmla="*/ 20 h 57"/>
                  <a:gd name="T14" fmla="*/ 32 w 56"/>
                  <a:gd name="T15" fmla="*/ 35 h 57"/>
                  <a:gd name="T16" fmla="*/ 51 w 56"/>
                  <a:gd name="T17" fmla="*/ 27 h 57"/>
                  <a:gd name="T18" fmla="*/ 34 w 56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7">
                    <a:moveTo>
                      <a:pt x="34" y="0"/>
                    </a:moveTo>
                    <a:lnTo>
                      <a:pt x="0" y="21"/>
                    </a:lnTo>
                    <a:lnTo>
                      <a:pt x="14" y="43"/>
                    </a:lnTo>
                    <a:lnTo>
                      <a:pt x="18" y="49"/>
                    </a:lnTo>
                    <a:lnTo>
                      <a:pt x="25" y="57"/>
                    </a:lnTo>
                    <a:lnTo>
                      <a:pt x="56" y="32"/>
                    </a:lnTo>
                    <a:lnTo>
                      <a:pt x="46" y="20"/>
                    </a:lnTo>
                    <a:lnTo>
                      <a:pt x="32" y="35"/>
                    </a:lnTo>
                    <a:lnTo>
                      <a:pt x="51" y="2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92" name="Freeform 340"/>
              <p:cNvSpPr>
                <a:spLocks/>
              </p:cNvSpPr>
              <p:nvPr/>
            </p:nvSpPr>
            <p:spPr bwMode="auto">
              <a:xfrm>
                <a:off x="3779" y="1899"/>
                <a:ext cx="28" cy="28"/>
              </a:xfrm>
              <a:custGeom>
                <a:avLst/>
                <a:gdLst>
                  <a:gd name="T0" fmla="*/ 28 w 58"/>
                  <a:gd name="T1" fmla="*/ 0 h 56"/>
                  <a:gd name="T2" fmla="*/ 0 w 58"/>
                  <a:gd name="T3" fmla="*/ 28 h 56"/>
                  <a:gd name="T4" fmla="*/ 10 w 58"/>
                  <a:gd name="T5" fmla="*/ 38 h 56"/>
                  <a:gd name="T6" fmla="*/ 32 w 58"/>
                  <a:gd name="T7" fmla="*/ 56 h 56"/>
                  <a:gd name="T8" fmla="*/ 58 w 58"/>
                  <a:gd name="T9" fmla="*/ 25 h 56"/>
                  <a:gd name="T10" fmla="*/ 39 w 58"/>
                  <a:gd name="T11" fmla="*/ 10 h 56"/>
                  <a:gd name="T12" fmla="*/ 28 w 58"/>
                  <a:gd name="T1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56">
                    <a:moveTo>
                      <a:pt x="28" y="0"/>
                    </a:moveTo>
                    <a:lnTo>
                      <a:pt x="0" y="28"/>
                    </a:lnTo>
                    <a:lnTo>
                      <a:pt x="10" y="38"/>
                    </a:lnTo>
                    <a:lnTo>
                      <a:pt x="32" y="56"/>
                    </a:lnTo>
                    <a:lnTo>
                      <a:pt x="58" y="25"/>
                    </a:lnTo>
                    <a:lnTo>
                      <a:pt x="39" y="1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93" name="Freeform 341"/>
              <p:cNvSpPr>
                <a:spLocks/>
              </p:cNvSpPr>
              <p:nvPr/>
            </p:nvSpPr>
            <p:spPr bwMode="auto">
              <a:xfrm>
                <a:off x="3811" y="1923"/>
                <a:ext cx="28" cy="28"/>
              </a:xfrm>
              <a:custGeom>
                <a:avLst/>
                <a:gdLst>
                  <a:gd name="T0" fmla="*/ 23 w 56"/>
                  <a:gd name="T1" fmla="*/ 2 h 55"/>
                  <a:gd name="T2" fmla="*/ 1 w 56"/>
                  <a:gd name="T3" fmla="*/ 34 h 55"/>
                  <a:gd name="T4" fmla="*/ 0 w 56"/>
                  <a:gd name="T5" fmla="*/ 33 h 55"/>
                  <a:gd name="T6" fmla="*/ 6 w 56"/>
                  <a:gd name="T7" fmla="*/ 37 h 55"/>
                  <a:gd name="T8" fmla="*/ 35 w 56"/>
                  <a:gd name="T9" fmla="*/ 54 h 55"/>
                  <a:gd name="T10" fmla="*/ 39 w 56"/>
                  <a:gd name="T11" fmla="*/ 55 h 55"/>
                  <a:gd name="T12" fmla="*/ 56 w 56"/>
                  <a:gd name="T13" fmla="*/ 19 h 55"/>
                  <a:gd name="T14" fmla="*/ 51 w 56"/>
                  <a:gd name="T15" fmla="*/ 17 h 55"/>
                  <a:gd name="T16" fmla="*/ 22 w 56"/>
                  <a:gd name="T17" fmla="*/ 0 h 55"/>
                  <a:gd name="T18" fmla="*/ 14 w 56"/>
                  <a:gd name="T19" fmla="*/ 19 h 55"/>
                  <a:gd name="T20" fmla="*/ 28 w 56"/>
                  <a:gd name="T21" fmla="*/ 5 h 55"/>
                  <a:gd name="T22" fmla="*/ 23 w 56"/>
                  <a:gd name="T23" fmla="*/ 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55">
                    <a:moveTo>
                      <a:pt x="23" y="2"/>
                    </a:moveTo>
                    <a:lnTo>
                      <a:pt x="1" y="34"/>
                    </a:lnTo>
                    <a:lnTo>
                      <a:pt x="0" y="33"/>
                    </a:lnTo>
                    <a:lnTo>
                      <a:pt x="6" y="37"/>
                    </a:lnTo>
                    <a:lnTo>
                      <a:pt x="35" y="54"/>
                    </a:lnTo>
                    <a:lnTo>
                      <a:pt x="39" y="55"/>
                    </a:lnTo>
                    <a:lnTo>
                      <a:pt x="56" y="19"/>
                    </a:lnTo>
                    <a:lnTo>
                      <a:pt x="51" y="17"/>
                    </a:lnTo>
                    <a:lnTo>
                      <a:pt x="22" y="0"/>
                    </a:lnTo>
                    <a:lnTo>
                      <a:pt x="14" y="19"/>
                    </a:lnTo>
                    <a:lnTo>
                      <a:pt x="28" y="5"/>
                    </a:lnTo>
                    <a:lnTo>
                      <a:pt x="23" y="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94" name="Freeform 342"/>
              <p:cNvSpPr>
                <a:spLocks/>
              </p:cNvSpPr>
              <p:nvPr/>
            </p:nvSpPr>
            <p:spPr bwMode="auto">
              <a:xfrm>
                <a:off x="3850" y="1940"/>
                <a:ext cx="25" cy="25"/>
              </a:xfrm>
              <a:custGeom>
                <a:avLst/>
                <a:gdLst>
                  <a:gd name="T0" fmla="*/ 13 w 49"/>
                  <a:gd name="T1" fmla="*/ 0 h 50"/>
                  <a:gd name="T2" fmla="*/ 0 w 49"/>
                  <a:gd name="T3" fmla="*/ 37 h 50"/>
                  <a:gd name="T4" fmla="*/ 22 w 49"/>
                  <a:gd name="T5" fmla="*/ 45 h 50"/>
                  <a:gd name="T6" fmla="*/ 40 w 49"/>
                  <a:gd name="T7" fmla="*/ 50 h 50"/>
                  <a:gd name="T8" fmla="*/ 49 w 49"/>
                  <a:gd name="T9" fmla="*/ 11 h 50"/>
                  <a:gd name="T10" fmla="*/ 38 w 49"/>
                  <a:gd name="T11" fmla="*/ 8 h 50"/>
                  <a:gd name="T12" fmla="*/ 13 w 49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50">
                    <a:moveTo>
                      <a:pt x="13" y="0"/>
                    </a:moveTo>
                    <a:lnTo>
                      <a:pt x="0" y="37"/>
                    </a:lnTo>
                    <a:lnTo>
                      <a:pt x="22" y="45"/>
                    </a:lnTo>
                    <a:lnTo>
                      <a:pt x="40" y="50"/>
                    </a:lnTo>
                    <a:lnTo>
                      <a:pt x="49" y="11"/>
                    </a:lnTo>
                    <a:lnTo>
                      <a:pt x="38" y="8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95" name="Freeform 343"/>
              <p:cNvSpPr>
                <a:spLocks/>
              </p:cNvSpPr>
              <p:nvPr/>
            </p:nvSpPr>
            <p:spPr bwMode="auto">
              <a:xfrm>
                <a:off x="3891" y="1949"/>
                <a:ext cx="22" cy="22"/>
              </a:xfrm>
              <a:custGeom>
                <a:avLst/>
                <a:gdLst>
                  <a:gd name="T0" fmla="*/ 6 w 42"/>
                  <a:gd name="T1" fmla="*/ 0 h 44"/>
                  <a:gd name="T2" fmla="*/ 0 w 42"/>
                  <a:gd name="T3" fmla="*/ 40 h 44"/>
                  <a:gd name="T4" fmla="*/ 19 w 42"/>
                  <a:gd name="T5" fmla="*/ 43 h 44"/>
                  <a:gd name="T6" fmla="*/ 42 w 42"/>
                  <a:gd name="T7" fmla="*/ 44 h 44"/>
                  <a:gd name="T8" fmla="*/ 42 w 42"/>
                  <a:gd name="T9" fmla="*/ 3 h 44"/>
                  <a:gd name="T10" fmla="*/ 19 w 42"/>
                  <a:gd name="T11" fmla="*/ 2 h 44"/>
                  <a:gd name="T12" fmla="*/ 6 w 42"/>
                  <a:gd name="T1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44">
                    <a:moveTo>
                      <a:pt x="6" y="0"/>
                    </a:moveTo>
                    <a:lnTo>
                      <a:pt x="0" y="40"/>
                    </a:lnTo>
                    <a:lnTo>
                      <a:pt x="19" y="43"/>
                    </a:lnTo>
                    <a:lnTo>
                      <a:pt x="42" y="44"/>
                    </a:lnTo>
                    <a:lnTo>
                      <a:pt x="42" y="3"/>
                    </a:lnTo>
                    <a:lnTo>
                      <a:pt x="19" y="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96" name="Freeform 344"/>
              <p:cNvSpPr>
                <a:spLocks/>
              </p:cNvSpPr>
              <p:nvPr/>
            </p:nvSpPr>
            <p:spPr bwMode="auto">
              <a:xfrm>
                <a:off x="3933" y="1949"/>
                <a:ext cx="22" cy="22"/>
              </a:xfrm>
              <a:custGeom>
                <a:avLst/>
                <a:gdLst>
                  <a:gd name="T0" fmla="*/ 0 w 43"/>
                  <a:gd name="T1" fmla="*/ 4 h 45"/>
                  <a:gd name="T2" fmla="*/ 0 w 43"/>
                  <a:gd name="T3" fmla="*/ 45 h 45"/>
                  <a:gd name="T4" fmla="*/ 11 w 43"/>
                  <a:gd name="T5" fmla="*/ 44 h 45"/>
                  <a:gd name="T6" fmla="*/ 43 w 43"/>
                  <a:gd name="T7" fmla="*/ 40 h 45"/>
                  <a:gd name="T8" fmla="*/ 38 w 43"/>
                  <a:gd name="T9" fmla="*/ 0 h 45"/>
                  <a:gd name="T10" fmla="*/ 11 w 43"/>
                  <a:gd name="T11" fmla="*/ 3 h 45"/>
                  <a:gd name="T12" fmla="*/ 0 w 43"/>
                  <a:gd name="T13" fmla="*/ 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45">
                    <a:moveTo>
                      <a:pt x="0" y="4"/>
                    </a:moveTo>
                    <a:lnTo>
                      <a:pt x="0" y="45"/>
                    </a:lnTo>
                    <a:lnTo>
                      <a:pt x="11" y="44"/>
                    </a:lnTo>
                    <a:lnTo>
                      <a:pt x="43" y="40"/>
                    </a:lnTo>
                    <a:lnTo>
                      <a:pt x="38" y="0"/>
                    </a:lnTo>
                    <a:lnTo>
                      <a:pt x="11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97" name="Freeform 345"/>
              <p:cNvSpPr>
                <a:spLocks/>
              </p:cNvSpPr>
              <p:nvPr/>
            </p:nvSpPr>
            <p:spPr bwMode="auto">
              <a:xfrm>
                <a:off x="3970" y="1938"/>
                <a:ext cx="26" cy="25"/>
              </a:xfrm>
              <a:custGeom>
                <a:avLst/>
                <a:gdLst>
                  <a:gd name="T0" fmla="*/ 2 w 52"/>
                  <a:gd name="T1" fmla="*/ 12 h 51"/>
                  <a:gd name="T2" fmla="*/ 11 w 52"/>
                  <a:gd name="T3" fmla="*/ 51 h 51"/>
                  <a:gd name="T4" fmla="*/ 16 w 52"/>
                  <a:gd name="T5" fmla="*/ 49 h 51"/>
                  <a:gd name="T6" fmla="*/ 49 w 52"/>
                  <a:gd name="T7" fmla="*/ 38 h 51"/>
                  <a:gd name="T8" fmla="*/ 52 w 52"/>
                  <a:gd name="T9" fmla="*/ 36 h 51"/>
                  <a:gd name="T10" fmla="*/ 36 w 52"/>
                  <a:gd name="T11" fmla="*/ 0 h 51"/>
                  <a:gd name="T12" fmla="*/ 33 w 52"/>
                  <a:gd name="T13" fmla="*/ 1 h 51"/>
                  <a:gd name="T14" fmla="*/ 0 w 52"/>
                  <a:gd name="T15" fmla="*/ 12 h 51"/>
                  <a:gd name="T16" fmla="*/ 2 w 52"/>
                  <a:gd name="T17" fmla="*/ 1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51">
                    <a:moveTo>
                      <a:pt x="2" y="12"/>
                    </a:moveTo>
                    <a:lnTo>
                      <a:pt x="11" y="51"/>
                    </a:lnTo>
                    <a:lnTo>
                      <a:pt x="16" y="49"/>
                    </a:lnTo>
                    <a:lnTo>
                      <a:pt x="49" y="38"/>
                    </a:lnTo>
                    <a:lnTo>
                      <a:pt x="52" y="36"/>
                    </a:lnTo>
                    <a:lnTo>
                      <a:pt x="36" y="0"/>
                    </a:lnTo>
                    <a:lnTo>
                      <a:pt x="33" y="1"/>
                    </a:lnTo>
                    <a:lnTo>
                      <a:pt x="0" y="12"/>
                    </a:lnTo>
                    <a:lnTo>
                      <a:pt x="2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98" name="Freeform 346"/>
              <p:cNvSpPr>
                <a:spLocks/>
              </p:cNvSpPr>
              <p:nvPr/>
            </p:nvSpPr>
            <p:spPr bwMode="auto">
              <a:xfrm>
                <a:off x="4006" y="1920"/>
                <a:ext cx="27" cy="27"/>
              </a:xfrm>
              <a:custGeom>
                <a:avLst/>
                <a:gdLst>
                  <a:gd name="T0" fmla="*/ 0 w 54"/>
                  <a:gd name="T1" fmla="*/ 20 h 54"/>
                  <a:gd name="T2" fmla="*/ 19 w 54"/>
                  <a:gd name="T3" fmla="*/ 54 h 54"/>
                  <a:gd name="T4" fmla="*/ 39 w 54"/>
                  <a:gd name="T5" fmla="*/ 43 h 54"/>
                  <a:gd name="T6" fmla="*/ 45 w 54"/>
                  <a:gd name="T7" fmla="*/ 39 h 54"/>
                  <a:gd name="T8" fmla="*/ 54 w 54"/>
                  <a:gd name="T9" fmla="*/ 33 h 54"/>
                  <a:gd name="T10" fmla="*/ 32 w 54"/>
                  <a:gd name="T11" fmla="*/ 0 h 54"/>
                  <a:gd name="T12" fmla="*/ 17 w 54"/>
                  <a:gd name="T13" fmla="*/ 11 h 54"/>
                  <a:gd name="T14" fmla="*/ 31 w 54"/>
                  <a:gd name="T15" fmla="*/ 25 h 54"/>
                  <a:gd name="T16" fmla="*/ 23 w 54"/>
                  <a:gd name="T17" fmla="*/ 6 h 54"/>
                  <a:gd name="T18" fmla="*/ 0 w 54"/>
                  <a:gd name="T19" fmla="*/ 2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54">
                    <a:moveTo>
                      <a:pt x="0" y="20"/>
                    </a:moveTo>
                    <a:lnTo>
                      <a:pt x="19" y="54"/>
                    </a:lnTo>
                    <a:lnTo>
                      <a:pt x="39" y="43"/>
                    </a:lnTo>
                    <a:lnTo>
                      <a:pt x="45" y="39"/>
                    </a:lnTo>
                    <a:lnTo>
                      <a:pt x="54" y="33"/>
                    </a:lnTo>
                    <a:lnTo>
                      <a:pt x="32" y="0"/>
                    </a:lnTo>
                    <a:lnTo>
                      <a:pt x="17" y="11"/>
                    </a:lnTo>
                    <a:lnTo>
                      <a:pt x="31" y="25"/>
                    </a:lnTo>
                    <a:lnTo>
                      <a:pt x="23" y="6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99" name="Freeform 347"/>
              <p:cNvSpPr>
                <a:spLocks/>
              </p:cNvSpPr>
              <p:nvPr/>
            </p:nvSpPr>
            <p:spPr bwMode="auto">
              <a:xfrm>
                <a:off x="4037" y="1894"/>
                <a:ext cx="29" cy="29"/>
              </a:xfrm>
              <a:custGeom>
                <a:avLst/>
                <a:gdLst>
                  <a:gd name="T0" fmla="*/ 0 w 57"/>
                  <a:gd name="T1" fmla="*/ 27 h 58"/>
                  <a:gd name="T2" fmla="*/ 26 w 57"/>
                  <a:gd name="T3" fmla="*/ 58 h 58"/>
                  <a:gd name="T4" fmla="*/ 38 w 57"/>
                  <a:gd name="T5" fmla="*/ 48 h 58"/>
                  <a:gd name="T6" fmla="*/ 57 w 57"/>
                  <a:gd name="T7" fmla="*/ 28 h 58"/>
                  <a:gd name="T8" fmla="*/ 29 w 57"/>
                  <a:gd name="T9" fmla="*/ 0 h 58"/>
                  <a:gd name="T10" fmla="*/ 9 w 57"/>
                  <a:gd name="T11" fmla="*/ 20 h 58"/>
                  <a:gd name="T12" fmla="*/ 0 w 57"/>
                  <a:gd name="T13" fmla="*/ 2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58">
                    <a:moveTo>
                      <a:pt x="0" y="27"/>
                    </a:moveTo>
                    <a:lnTo>
                      <a:pt x="26" y="58"/>
                    </a:lnTo>
                    <a:lnTo>
                      <a:pt x="38" y="48"/>
                    </a:lnTo>
                    <a:lnTo>
                      <a:pt x="57" y="28"/>
                    </a:lnTo>
                    <a:lnTo>
                      <a:pt x="29" y="0"/>
                    </a:lnTo>
                    <a:lnTo>
                      <a:pt x="9" y="2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00" name="Freeform 348"/>
              <p:cNvSpPr>
                <a:spLocks/>
              </p:cNvSpPr>
              <p:nvPr/>
            </p:nvSpPr>
            <p:spPr bwMode="auto">
              <a:xfrm>
                <a:off x="4062" y="1865"/>
                <a:ext cx="29" cy="26"/>
              </a:xfrm>
              <a:custGeom>
                <a:avLst/>
                <a:gdLst>
                  <a:gd name="T0" fmla="*/ 0 w 57"/>
                  <a:gd name="T1" fmla="*/ 32 h 54"/>
                  <a:gd name="T2" fmla="*/ 33 w 57"/>
                  <a:gd name="T3" fmla="*/ 54 h 54"/>
                  <a:gd name="T4" fmla="*/ 54 w 57"/>
                  <a:gd name="T5" fmla="*/ 23 h 54"/>
                  <a:gd name="T6" fmla="*/ 57 w 57"/>
                  <a:gd name="T7" fmla="*/ 18 h 54"/>
                  <a:gd name="T8" fmla="*/ 21 w 57"/>
                  <a:gd name="T9" fmla="*/ 0 h 54"/>
                  <a:gd name="T10" fmla="*/ 16 w 57"/>
                  <a:gd name="T11" fmla="*/ 7 h 54"/>
                  <a:gd name="T12" fmla="*/ 0 w 57"/>
                  <a:gd name="T13" fmla="*/ 3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54">
                    <a:moveTo>
                      <a:pt x="0" y="32"/>
                    </a:moveTo>
                    <a:lnTo>
                      <a:pt x="33" y="54"/>
                    </a:lnTo>
                    <a:lnTo>
                      <a:pt x="54" y="23"/>
                    </a:lnTo>
                    <a:lnTo>
                      <a:pt x="57" y="18"/>
                    </a:lnTo>
                    <a:lnTo>
                      <a:pt x="21" y="0"/>
                    </a:lnTo>
                    <a:lnTo>
                      <a:pt x="16" y="7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01" name="Freeform 349"/>
              <p:cNvSpPr>
                <a:spLocks/>
              </p:cNvSpPr>
              <p:nvPr/>
            </p:nvSpPr>
            <p:spPr bwMode="auto">
              <a:xfrm>
                <a:off x="4081" y="1829"/>
                <a:ext cx="25" cy="25"/>
              </a:xfrm>
              <a:custGeom>
                <a:avLst/>
                <a:gdLst>
                  <a:gd name="T0" fmla="*/ 0 w 50"/>
                  <a:gd name="T1" fmla="*/ 37 h 52"/>
                  <a:gd name="T2" fmla="*/ 38 w 50"/>
                  <a:gd name="T3" fmla="*/ 52 h 52"/>
                  <a:gd name="T4" fmla="*/ 44 w 50"/>
                  <a:gd name="T5" fmla="*/ 35 h 52"/>
                  <a:gd name="T6" fmla="*/ 50 w 50"/>
                  <a:gd name="T7" fmla="*/ 11 h 52"/>
                  <a:gd name="T8" fmla="*/ 12 w 50"/>
                  <a:gd name="T9" fmla="*/ 0 h 52"/>
                  <a:gd name="T10" fmla="*/ 7 w 50"/>
                  <a:gd name="T11" fmla="*/ 18 h 52"/>
                  <a:gd name="T12" fmla="*/ 0 w 50"/>
                  <a:gd name="T13" fmla="*/ 3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52">
                    <a:moveTo>
                      <a:pt x="0" y="37"/>
                    </a:moveTo>
                    <a:lnTo>
                      <a:pt x="38" y="52"/>
                    </a:lnTo>
                    <a:lnTo>
                      <a:pt x="44" y="35"/>
                    </a:lnTo>
                    <a:lnTo>
                      <a:pt x="50" y="11"/>
                    </a:lnTo>
                    <a:lnTo>
                      <a:pt x="12" y="0"/>
                    </a:lnTo>
                    <a:lnTo>
                      <a:pt x="7" y="18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02" name="Freeform 350"/>
              <p:cNvSpPr>
                <a:spLocks/>
              </p:cNvSpPr>
              <p:nvPr/>
            </p:nvSpPr>
            <p:spPr bwMode="auto">
              <a:xfrm>
                <a:off x="4091" y="1791"/>
                <a:ext cx="21" cy="22"/>
              </a:xfrm>
              <a:custGeom>
                <a:avLst/>
                <a:gdLst>
                  <a:gd name="T0" fmla="*/ 0 w 42"/>
                  <a:gd name="T1" fmla="*/ 38 h 44"/>
                  <a:gd name="T2" fmla="*/ 39 w 42"/>
                  <a:gd name="T3" fmla="*/ 44 h 44"/>
                  <a:gd name="T4" fmla="*/ 40 w 42"/>
                  <a:gd name="T5" fmla="*/ 35 h 44"/>
                  <a:gd name="T6" fmla="*/ 42 w 42"/>
                  <a:gd name="T7" fmla="*/ 0 h 44"/>
                  <a:gd name="T8" fmla="*/ 2 w 42"/>
                  <a:gd name="T9" fmla="*/ 0 h 44"/>
                  <a:gd name="T10" fmla="*/ 0 w 42"/>
                  <a:gd name="T11" fmla="*/ 35 h 44"/>
                  <a:gd name="T12" fmla="*/ 0 w 42"/>
                  <a:gd name="T13" fmla="*/ 3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44">
                    <a:moveTo>
                      <a:pt x="0" y="38"/>
                    </a:moveTo>
                    <a:lnTo>
                      <a:pt x="39" y="44"/>
                    </a:lnTo>
                    <a:lnTo>
                      <a:pt x="40" y="35"/>
                    </a:lnTo>
                    <a:lnTo>
                      <a:pt x="42" y="0"/>
                    </a:lnTo>
                    <a:lnTo>
                      <a:pt x="2" y="0"/>
                    </a:lnTo>
                    <a:lnTo>
                      <a:pt x="0" y="3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03" name="Freeform 351"/>
              <p:cNvSpPr>
                <a:spLocks/>
              </p:cNvSpPr>
              <p:nvPr/>
            </p:nvSpPr>
            <p:spPr bwMode="auto">
              <a:xfrm>
                <a:off x="4087" y="1749"/>
                <a:ext cx="24" cy="24"/>
              </a:xfrm>
              <a:custGeom>
                <a:avLst/>
                <a:gdLst>
                  <a:gd name="T0" fmla="*/ 7 w 46"/>
                  <a:gd name="T1" fmla="*/ 49 h 49"/>
                  <a:gd name="T2" fmla="*/ 46 w 46"/>
                  <a:gd name="T3" fmla="*/ 43 h 49"/>
                  <a:gd name="T4" fmla="*/ 42 w 46"/>
                  <a:gd name="T5" fmla="*/ 16 h 49"/>
                  <a:gd name="T6" fmla="*/ 40 w 46"/>
                  <a:gd name="T7" fmla="*/ 8 h 49"/>
                  <a:gd name="T8" fmla="*/ 38 w 46"/>
                  <a:gd name="T9" fmla="*/ 0 h 49"/>
                  <a:gd name="T10" fmla="*/ 0 w 46"/>
                  <a:gd name="T11" fmla="*/ 11 h 49"/>
                  <a:gd name="T12" fmla="*/ 3 w 46"/>
                  <a:gd name="T13" fmla="*/ 25 h 49"/>
                  <a:gd name="T14" fmla="*/ 22 w 46"/>
                  <a:gd name="T15" fmla="*/ 16 h 49"/>
                  <a:gd name="T16" fmla="*/ 2 w 46"/>
                  <a:gd name="T17" fmla="*/ 16 h 49"/>
                  <a:gd name="T18" fmla="*/ 7 w 46"/>
                  <a:gd name="T1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49">
                    <a:moveTo>
                      <a:pt x="7" y="49"/>
                    </a:moveTo>
                    <a:lnTo>
                      <a:pt x="46" y="43"/>
                    </a:lnTo>
                    <a:lnTo>
                      <a:pt x="42" y="16"/>
                    </a:lnTo>
                    <a:lnTo>
                      <a:pt x="40" y="8"/>
                    </a:lnTo>
                    <a:lnTo>
                      <a:pt x="38" y="0"/>
                    </a:lnTo>
                    <a:lnTo>
                      <a:pt x="0" y="11"/>
                    </a:lnTo>
                    <a:lnTo>
                      <a:pt x="3" y="25"/>
                    </a:lnTo>
                    <a:lnTo>
                      <a:pt x="22" y="16"/>
                    </a:lnTo>
                    <a:lnTo>
                      <a:pt x="2" y="16"/>
                    </a:lnTo>
                    <a:lnTo>
                      <a:pt x="7" y="49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04" name="Freeform 352"/>
              <p:cNvSpPr>
                <a:spLocks/>
              </p:cNvSpPr>
              <p:nvPr/>
            </p:nvSpPr>
            <p:spPr bwMode="auto">
              <a:xfrm>
                <a:off x="4073" y="1709"/>
                <a:ext cx="27" cy="27"/>
              </a:xfrm>
              <a:custGeom>
                <a:avLst/>
                <a:gdLst>
                  <a:gd name="T0" fmla="*/ 16 w 54"/>
                  <a:gd name="T1" fmla="*/ 54 h 54"/>
                  <a:gd name="T2" fmla="*/ 54 w 54"/>
                  <a:gd name="T3" fmla="*/ 39 h 54"/>
                  <a:gd name="T4" fmla="*/ 48 w 54"/>
                  <a:gd name="T5" fmla="*/ 24 h 54"/>
                  <a:gd name="T6" fmla="*/ 36 w 54"/>
                  <a:gd name="T7" fmla="*/ 0 h 54"/>
                  <a:gd name="T8" fmla="*/ 0 w 54"/>
                  <a:gd name="T9" fmla="*/ 18 h 54"/>
                  <a:gd name="T10" fmla="*/ 10 w 54"/>
                  <a:gd name="T11" fmla="*/ 40 h 54"/>
                  <a:gd name="T12" fmla="*/ 16 w 54"/>
                  <a:gd name="T1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54">
                    <a:moveTo>
                      <a:pt x="16" y="54"/>
                    </a:moveTo>
                    <a:lnTo>
                      <a:pt x="54" y="39"/>
                    </a:lnTo>
                    <a:lnTo>
                      <a:pt x="48" y="24"/>
                    </a:lnTo>
                    <a:lnTo>
                      <a:pt x="36" y="0"/>
                    </a:lnTo>
                    <a:lnTo>
                      <a:pt x="0" y="18"/>
                    </a:lnTo>
                    <a:lnTo>
                      <a:pt x="10" y="40"/>
                    </a:lnTo>
                    <a:lnTo>
                      <a:pt x="16" y="5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05" name="Freeform 353"/>
              <p:cNvSpPr>
                <a:spLocks/>
              </p:cNvSpPr>
              <p:nvPr/>
            </p:nvSpPr>
            <p:spPr bwMode="auto">
              <a:xfrm>
                <a:off x="4051" y="1674"/>
                <a:ext cx="29" cy="29"/>
              </a:xfrm>
              <a:custGeom>
                <a:avLst/>
                <a:gdLst>
                  <a:gd name="T0" fmla="*/ 23 w 57"/>
                  <a:gd name="T1" fmla="*/ 57 h 59"/>
                  <a:gd name="T2" fmla="*/ 56 w 57"/>
                  <a:gd name="T3" fmla="*/ 36 h 59"/>
                  <a:gd name="T4" fmla="*/ 57 w 57"/>
                  <a:gd name="T5" fmla="*/ 37 h 59"/>
                  <a:gd name="T6" fmla="*/ 53 w 57"/>
                  <a:gd name="T7" fmla="*/ 31 h 59"/>
                  <a:gd name="T8" fmla="*/ 32 w 57"/>
                  <a:gd name="T9" fmla="*/ 4 h 59"/>
                  <a:gd name="T10" fmla="*/ 28 w 57"/>
                  <a:gd name="T11" fmla="*/ 0 h 59"/>
                  <a:gd name="T12" fmla="*/ 0 w 57"/>
                  <a:gd name="T13" fmla="*/ 29 h 59"/>
                  <a:gd name="T14" fmla="*/ 4 w 57"/>
                  <a:gd name="T15" fmla="*/ 33 h 59"/>
                  <a:gd name="T16" fmla="*/ 25 w 57"/>
                  <a:gd name="T17" fmla="*/ 59 h 59"/>
                  <a:gd name="T18" fmla="*/ 39 w 57"/>
                  <a:gd name="T19" fmla="*/ 45 h 59"/>
                  <a:gd name="T20" fmla="*/ 20 w 57"/>
                  <a:gd name="T21" fmla="*/ 53 h 59"/>
                  <a:gd name="T22" fmla="*/ 23 w 57"/>
                  <a:gd name="T23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59">
                    <a:moveTo>
                      <a:pt x="23" y="57"/>
                    </a:moveTo>
                    <a:lnTo>
                      <a:pt x="56" y="36"/>
                    </a:lnTo>
                    <a:lnTo>
                      <a:pt x="57" y="37"/>
                    </a:lnTo>
                    <a:lnTo>
                      <a:pt x="53" y="31"/>
                    </a:lnTo>
                    <a:lnTo>
                      <a:pt x="32" y="4"/>
                    </a:lnTo>
                    <a:lnTo>
                      <a:pt x="28" y="0"/>
                    </a:lnTo>
                    <a:lnTo>
                      <a:pt x="0" y="29"/>
                    </a:lnTo>
                    <a:lnTo>
                      <a:pt x="4" y="33"/>
                    </a:lnTo>
                    <a:lnTo>
                      <a:pt x="25" y="59"/>
                    </a:lnTo>
                    <a:lnTo>
                      <a:pt x="39" y="45"/>
                    </a:lnTo>
                    <a:lnTo>
                      <a:pt x="20" y="53"/>
                    </a:lnTo>
                    <a:lnTo>
                      <a:pt x="23" y="5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06" name="Freeform 354"/>
              <p:cNvSpPr>
                <a:spLocks/>
              </p:cNvSpPr>
              <p:nvPr/>
            </p:nvSpPr>
            <p:spPr bwMode="auto">
              <a:xfrm>
                <a:off x="4023" y="1646"/>
                <a:ext cx="27" cy="28"/>
              </a:xfrm>
              <a:custGeom>
                <a:avLst/>
                <a:gdLst>
                  <a:gd name="T0" fmla="*/ 30 w 56"/>
                  <a:gd name="T1" fmla="*/ 55 h 55"/>
                  <a:gd name="T2" fmla="*/ 56 w 56"/>
                  <a:gd name="T3" fmla="*/ 25 h 55"/>
                  <a:gd name="T4" fmla="*/ 41 w 56"/>
                  <a:gd name="T5" fmla="*/ 13 h 55"/>
                  <a:gd name="T6" fmla="*/ 22 w 56"/>
                  <a:gd name="T7" fmla="*/ 0 h 55"/>
                  <a:gd name="T8" fmla="*/ 0 w 56"/>
                  <a:gd name="T9" fmla="*/ 32 h 55"/>
                  <a:gd name="T10" fmla="*/ 12 w 56"/>
                  <a:gd name="T11" fmla="*/ 41 h 55"/>
                  <a:gd name="T12" fmla="*/ 30 w 56"/>
                  <a:gd name="T13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5">
                    <a:moveTo>
                      <a:pt x="30" y="55"/>
                    </a:moveTo>
                    <a:lnTo>
                      <a:pt x="56" y="25"/>
                    </a:lnTo>
                    <a:lnTo>
                      <a:pt x="41" y="13"/>
                    </a:lnTo>
                    <a:lnTo>
                      <a:pt x="22" y="0"/>
                    </a:lnTo>
                    <a:lnTo>
                      <a:pt x="0" y="32"/>
                    </a:lnTo>
                    <a:lnTo>
                      <a:pt x="12" y="41"/>
                    </a:lnTo>
                    <a:lnTo>
                      <a:pt x="30" y="55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07" name="Freeform 355"/>
              <p:cNvSpPr>
                <a:spLocks/>
              </p:cNvSpPr>
              <p:nvPr/>
            </p:nvSpPr>
            <p:spPr bwMode="auto">
              <a:xfrm>
                <a:off x="3989" y="1626"/>
                <a:ext cx="26" cy="26"/>
              </a:xfrm>
              <a:custGeom>
                <a:avLst/>
                <a:gdLst>
                  <a:gd name="T0" fmla="*/ 35 w 54"/>
                  <a:gd name="T1" fmla="*/ 53 h 53"/>
                  <a:gd name="T2" fmla="*/ 54 w 54"/>
                  <a:gd name="T3" fmla="*/ 18 h 53"/>
                  <a:gd name="T4" fmla="*/ 45 w 54"/>
                  <a:gd name="T5" fmla="*/ 12 h 53"/>
                  <a:gd name="T6" fmla="*/ 16 w 54"/>
                  <a:gd name="T7" fmla="*/ 0 h 53"/>
                  <a:gd name="T8" fmla="*/ 0 w 54"/>
                  <a:gd name="T9" fmla="*/ 37 h 53"/>
                  <a:gd name="T10" fmla="*/ 29 w 54"/>
                  <a:gd name="T11" fmla="*/ 50 h 53"/>
                  <a:gd name="T12" fmla="*/ 35 w 54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53">
                    <a:moveTo>
                      <a:pt x="35" y="53"/>
                    </a:moveTo>
                    <a:lnTo>
                      <a:pt x="54" y="18"/>
                    </a:lnTo>
                    <a:lnTo>
                      <a:pt x="45" y="12"/>
                    </a:lnTo>
                    <a:lnTo>
                      <a:pt x="16" y="0"/>
                    </a:lnTo>
                    <a:lnTo>
                      <a:pt x="0" y="37"/>
                    </a:lnTo>
                    <a:lnTo>
                      <a:pt x="29" y="50"/>
                    </a:lnTo>
                    <a:lnTo>
                      <a:pt x="35" y="5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08" name="Freeform 356"/>
              <p:cNvSpPr>
                <a:spLocks/>
              </p:cNvSpPr>
              <p:nvPr/>
            </p:nvSpPr>
            <p:spPr bwMode="auto">
              <a:xfrm>
                <a:off x="3952" y="1614"/>
                <a:ext cx="23" cy="24"/>
              </a:xfrm>
              <a:custGeom>
                <a:avLst/>
                <a:gdLst>
                  <a:gd name="T0" fmla="*/ 38 w 47"/>
                  <a:gd name="T1" fmla="*/ 48 h 48"/>
                  <a:gd name="T2" fmla="*/ 47 w 47"/>
                  <a:gd name="T3" fmla="*/ 10 h 48"/>
                  <a:gd name="T4" fmla="*/ 18 w 47"/>
                  <a:gd name="T5" fmla="*/ 2 h 48"/>
                  <a:gd name="T6" fmla="*/ 9 w 47"/>
                  <a:gd name="T7" fmla="*/ 1 h 48"/>
                  <a:gd name="T8" fmla="*/ 6 w 47"/>
                  <a:gd name="T9" fmla="*/ 0 h 48"/>
                  <a:gd name="T10" fmla="*/ 0 w 47"/>
                  <a:gd name="T11" fmla="*/ 39 h 48"/>
                  <a:gd name="T12" fmla="*/ 9 w 47"/>
                  <a:gd name="T13" fmla="*/ 41 h 48"/>
                  <a:gd name="T14" fmla="*/ 9 w 47"/>
                  <a:gd name="T15" fmla="*/ 21 h 48"/>
                  <a:gd name="T16" fmla="*/ 1 w 47"/>
                  <a:gd name="T17" fmla="*/ 39 h 48"/>
                  <a:gd name="T18" fmla="*/ 38 w 47"/>
                  <a:gd name="T19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48">
                    <a:moveTo>
                      <a:pt x="38" y="48"/>
                    </a:moveTo>
                    <a:lnTo>
                      <a:pt x="47" y="10"/>
                    </a:lnTo>
                    <a:lnTo>
                      <a:pt x="18" y="2"/>
                    </a:lnTo>
                    <a:lnTo>
                      <a:pt x="9" y="1"/>
                    </a:lnTo>
                    <a:lnTo>
                      <a:pt x="6" y="0"/>
                    </a:lnTo>
                    <a:lnTo>
                      <a:pt x="0" y="39"/>
                    </a:lnTo>
                    <a:lnTo>
                      <a:pt x="9" y="41"/>
                    </a:lnTo>
                    <a:lnTo>
                      <a:pt x="9" y="21"/>
                    </a:lnTo>
                    <a:lnTo>
                      <a:pt x="1" y="39"/>
                    </a:lnTo>
                    <a:lnTo>
                      <a:pt x="38" y="4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6309" name="Group 357"/>
            <p:cNvGrpSpPr>
              <a:grpSpLocks/>
            </p:cNvGrpSpPr>
            <p:nvPr/>
          </p:nvGrpSpPr>
          <p:grpSpPr bwMode="auto">
            <a:xfrm>
              <a:off x="4018" y="1029"/>
              <a:ext cx="555" cy="409"/>
              <a:chOff x="3970" y="1125"/>
              <a:chExt cx="555" cy="409"/>
            </a:xfrm>
          </p:grpSpPr>
          <p:sp>
            <p:nvSpPr>
              <p:cNvPr id="126310" name="Freeform 358"/>
              <p:cNvSpPr>
                <a:spLocks/>
              </p:cNvSpPr>
              <p:nvPr/>
            </p:nvSpPr>
            <p:spPr bwMode="auto">
              <a:xfrm>
                <a:off x="4227" y="1125"/>
                <a:ext cx="22" cy="21"/>
              </a:xfrm>
              <a:custGeom>
                <a:avLst/>
                <a:gdLst>
                  <a:gd name="T0" fmla="*/ 42 w 45"/>
                  <a:gd name="T1" fmla="*/ 40 h 41"/>
                  <a:gd name="T2" fmla="*/ 45 w 45"/>
                  <a:gd name="T3" fmla="*/ 40 h 41"/>
                  <a:gd name="T4" fmla="*/ 45 w 45"/>
                  <a:gd name="T5" fmla="*/ 0 h 41"/>
                  <a:gd name="T6" fmla="*/ 42 w 45"/>
                  <a:gd name="T7" fmla="*/ 0 h 41"/>
                  <a:gd name="T8" fmla="*/ 14 w 45"/>
                  <a:gd name="T9" fmla="*/ 1 h 41"/>
                  <a:gd name="T10" fmla="*/ 0 w 45"/>
                  <a:gd name="T11" fmla="*/ 1 h 41"/>
                  <a:gd name="T12" fmla="*/ 2 w 45"/>
                  <a:gd name="T13" fmla="*/ 41 h 41"/>
                  <a:gd name="T14" fmla="*/ 14 w 45"/>
                  <a:gd name="T15" fmla="*/ 41 h 41"/>
                  <a:gd name="T16" fmla="*/ 42 w 45"/>
                  <a:gd name="T17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41">
                    <a:moveTo>
                      <a:pt x="42" y="40"/>
                    </a:moveTo>
                    <a:lnTo>
                      <a:pt x="45" y="40"/>
                    </a:lnTo>
                    <a:lnTo>
                      <a:pt x="45" y="0"/>
                    </a:lnTo>
                    <a:lnTo>
                      <a:pt x="42" y="0"/>
                    </a:lnTo>
                    <a:lnTo>
                      <a:pt x="14" y="1"/>
                    </a:lnTo>
                    <a:lnTo>
                      <a:pt x="0" y="1"/>
                    </a:lnTo>
                    <a:lnTo>
                      <a:pt x="2" y="41"/>
                    </a:lnTo>
                    <a:lnTo>
                      <a:pt x="14" y="41"/>
                    </a:lnTo>
                    <a:lnTo>
                      <a:pt x="42" y="4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11" name="Freeform 359"/>
              <p:cNvSpPr>
                <a:spLocks/>
              </p:cNvSpPr>
              <p:nvPr/>
            </p:nvSpPr>
            <p:spPr bwMode="auto">
              <a:xfrm>
                <a:off x="4185" y="1127"/>
                <a:ext cx="23" cy="23"/>
              </a:xfrm>
              <a:custGeom>
                <a:avLst/>
                <a:gdLst>
                  <a:gd name="T0" fmla="*/ 46 w 46"/>
                  <a:gd name="T1" fmla="*/ 39 h 45"/>
                  <a:gd name="T2" fmla="*/ 41 w 46"/>
                  <a:gd name="T3" fmla="*/ 0 h 45"/>
                  <a:gd name="T4" fmla="*/ 17 w 46"/>
                  <a:gd name="T5" fmla="*/ 3 h 45"/>
                  <a:gd name="T6" fmla="*/ 0 w 46"/>
                  <a:gd name="T7" fmla="*/ 6 h 45"/>
                  <a:gd name="T8" fmla="*/ 7 w 46"/>
                  <a:gd name="T9" fmla="*/ 45 h 45"/>
                  <a:gd name="T10" fmla="*/ 17 w 46"/>
                  <a:gd name="T11" fmla="*/ 43 h 45"/>
                  <a:gd name="T12" fmla="*/ 46 w 46"/>
                  <a:gd name="T13" fmla="*/ 3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45">
                    <a:moveTo>
                      <a:pt x="46" y="39"/>
                    </a:moveTo>
                    <a:lnTo>
                      <a:pt x="41" y="0"/>
                    </a:lnTo>
                    <a:lnTo>
                      <a:pt x="17" y="3"/>
                    </a:lnTo>
                    <a:lnTo>
                      <a:pt x="0" y="6"/>
                    </a:lnTo>
                    <a:lnTo>
                      <a:pt x="7" y="45"/>
                    </a:lnTo>
                    <a:lnTo>
                      <a:pt x="17" y="43"/>
                    </a:lnTo>
                    <a:lnTo>
                      <a:pt x="46" y="39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12" name="Freeform 360"/>
              <p:cNvSpPr>
                <a:spLocks/>
              </p:cNvSpPr>
              <p:nvPr/>
            </p:nvSpPr>
            <p:spPr bwMode="auto">
              <a:xfrm>
                <a:off x="4146" y="1135"/>
                <a:ext cx="24" cy="24"/>
              </a:xfrm>
              <a:custGeom>
                <a:avLst/>
                <a:gdLst>
                  <a:gd name="T0" fmla="*/ 49 w 49"/>
                  <a:gd name="T1" fmla="*/ 39 h 49"/>
                  <a:gd name="T2" fmla="*/ 38 w 49"/>
                  <a:gd name="T3" fmla="*/ 0 h 49"/>
                  <a:gd name="T4" fmla="*/ 0 w 49"/>
                  <a:gd name="T5" fmla="*/ 10 h 49"/>
                  <a:gd name="T6" fmla="*/ 10 w 49"/>
                  <a:gd name="T7" fmla="*/ 49 h 49"/>
                  <a:gd name="T8" fmla="*/ 49 w 49"/>
                  <a:gd name="T9" fmla="*/ 3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49" y="39"/>
                    </a:moveTo>
                    <a:lnTo>
                      <a:pt x="38" y="0"/>
                    </a:lnTo>
                    <a:lnTo>
                      <a:pt x="0" y="10"/>
                    </a:lnTo>
                    <a:lnTo>
                      <a:pt x="10" y="49"/>
                    </a:lnTo>
                    <a:lnTo>
                      <a:pt x="49" y="39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13" name="Freeform 361"/>
              <p:cNvSpPr>
                <a:spLocks/>
              </p:cNvSpPr>
              <p:nvPr/>
            </p:nvSpPr>
            <p:spPr bwMode="auto">
              <a:xfrm>
                <a:off x="4106" y="1146"/>
                <a:ext cx="26" cy="26"/>
              </a:xfrm>
              <a:custGeom>
                <a:avLst/>
                <a:gdLst>
                  <a:gd name="T0" fmla="*/ 52 w 52"/>
                  <a:gd name="T1" fmla="*/ 38 h 52"/>
                  <a:gd name="T2" fmla="*/ 39 w 52"/>
                  <a:gd name="T3" fmla="*/ 0 h 52"/>
                  <a:gd name="T4" fmla="*/ 20 w 52"/>
                  <a:gd name="T5" fmla="*/ 6 h 52"/>
                  <a:gd name="T6" fmla="*/ 0 w 52"/>
                  <a:gd name="T7" fmla="*/ 16 h 52"/>
                  <a:gd name="T8" fmla="*/ 16 w 52"/>
                  <a:gd name="T9" fmla="*/ 52 h 52"/>
                  <a:gd name="T10" fmla="*/ 36 w 52"/>
                  <a:gd name="T11" fmla="*/ 44 h 52"/>
                  <a:gd name="T12" fmla="*/ 52 w 52"/>
                  <a:gd name="T13" fmla="*/ 3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52">
                    <a:moveTo>
                      <a:pt x="52" y="38"/>
                    </a:moveTo>
                    <a:lnTo>
                      <a:pt x="39" y="0"/>
                    </a:lnTo>
                    <a:lnTo>
                      <a:pt x="20" y="6"/>
                    </a:lnTo>
                    <a:lnTo>
                      <a:pt x="0" y="16"/>
                    </a:lnTo>
                    <a:lnTo>
                      <a:pt x="16" y="52"/>
                    </a:lnTo>
                    <a:lnTo>
                      <a:pt x="36" y="44"/>
                    </a:lnTo>
                    <a:lnTo>
                      <a:pt x="52" y="3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14" name="Freeform 362"/>
              <p:cNvSpPr>
                <a:spLocks/>
              </p:cNvSpPr>
              <p:nvPr/>
            </p:nvSpPr>
            <p:spPr bwMode="auto">
              <a:xfrm>
                <a:off x="4069" y="1163"/>
                <a:ext cx="27" cy="27"/>
              </a:xfrm>
              <a:custGeom>
                <a:avLst/>
                <a:gdLst>
                  <a:gd name="T0" fmla="*/ 56 w 56"/>
                  <a:gd name="T1" fmla="*/ 35 h 54"/>
                  <a:gd name="T2" fmla="*/ 37 w 56"/>
                  <a:gd name="T3" fmla="*/ 0 h 54"/>
                  <a:gd name="T4" fmla="*/ 10 w 56"/>
                  <a:gd name="T5" fmla="*/ 14 h 54"/>
                  <a:gd name="T6" fmla="*/ 0 w 56"/>
                  <a:gd name="T7" fmla="*/ 21 h 54"/>
                  <a:gd name="T8" fmla="*/ 21 w 56"/>
                  <a:gd name="T9" fmla="*/ 54 h 54"/>
                  <a:gd name="T10" fmla="*/ 26 w 56"/>
                  <a:gd name="T11" fmla="*/ 51 h 54"/>
                  <a:gd name="T12" fmla="*/ 56 w 56"/>
                  <a:gd name="T13" fmla="*/ 3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4">
                    <a:moveTo>
                      <a:pt x="56" y="35"/>
                    </a:moveTo>
                    <a:lnTo>
                      <a:pt x="37" y="0"/>
                    </a:lnTo>
                    <a:lnTo>
                      <a:pt x="10" y="14"/>
                    </a:lnTo>
                    <a:lnTo>
                      <a:pt x="0" y="21"/>
                    </a:lnTo>
                    <a:lnTo>
                      <a:pt x="21" y="54"/>
                    </a:lnTo>
                    <a:lnTo>
                      <a:pt x="26" y="51"/>
                    </a:lnTo>
                    <a:lnTo>
                      <a:pt x="56" y="35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15" name="Freeform 363"/>
              <p:cNvSpPr>
                <a:spLocks/>
              </p:cNvSpPr>
              <p:nvPr/>
            </p:nvSpPr>
            <p:spPr bwMode="auto">
              <a:xfrm>
                <a:off x="4034" y="1185"/>
                <a:ext cx="30" cy="28"/>
              </a:xfrm>
              <a:custGeom>
                <a:avLst/>
                <a:gdLst>
                  <a:gd name="T0" fmla="*/ 59 w 59"/>
                  <a:gd name="T1" fmla="*/ 32 h 56"/>
                  <a:gd name="T2" fmla="*/ 35 w 59"/>
                  <a:gd name="T3" fmla="*/ 0 h 56"/>
                  <a:gd name="T4" fmla="*/ 0 w 59"/>
                  <a:gd name="T5" fmla="*/ 28 h 56"/>
                  <a:gd name="T6" fmla="*/ 0 w 59"/>
                  <a:gd name="T7" fmla="*/ 27 h 56"/>
                  <a:gd name="T8" fmla="*/ 29 w 59"/>
                  <a:gd name="T9" fmla="*/ 56 h 56"/>
                  <a:gd name="T10" fmla="*/ 29 w 59"/>
                  <a:gd name="T11" fmla="*/ 56 h 56"/>
                  <a:gd name="T12" fmla="*/ 59 w 59"/>
                  <a:gd name="T1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56">
                    <a:moveTo>
                      <a:pt x="59" y="32"/>
                    </a:moveTo>
                    <a:lnTo>
                      <a:pt x="35" y="0"/>
                    </a:lnTo>
                    <a:lnTo>
                      <a:pt x="0" y="28"/>
                    </a:lnTo>
                    <a:lnTo>
                      <a:pt x="0" y="27"/>
                    </a:lnTo>
                    <a:lnTo>
                      <a:pt x="29" y="56"/>
                    </a:lnTo>
                    <a:lnTo>
                      <a:pt x="29" y="56"/>
                    </a:lnTo>
                    <a:lnTo>
                      <a:pt x="59" y="3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16" name="Freeform 364"/>
              <p:cNvSpPr>
                <a:spLocks/>
              </p:cNvSpPr>
              <p:nvPr/>
            </p:nvSpPr>
            <p:spPr bwMode="auto">
              <a:xfrm>
                <a:off x="4006" y="1212"/>
                <a:ext cx="28" cy="30"/>
              </a:xfrm>
              <a:custGeom>
                <a:avLst/>
                <a:gdLst>
                  <a:gd name="T0" fmla="*/ 56 w 56"/>
                  <a:gd name="T1" fmla="*/ 29 h 59"/>
                  <a:gd name="T2" fmla="*/ 28 w 56"/>
                  <a:gd name="T3" fmla="*/ 0 h 59"/>
                  <a:gd name="T4" fmla="*/ 26 w 56"/>
                  <a:gd name="T5" fmla="*/ 2 h 59"/>
                  <a:gd name="T6" fmla="*/ 12 w 56"/>
                  <a:gd name="T7" fmla="*/ 18 h 59"/>
                  <a:gd name="T8" fmla="*/ 0 w 56"/>
                  <a:gd name="T9" fmla="*/ 33 h 59"/>
                  <a:gd name="T10" fmla="*/ 31 w 56"/>
                  <a:gd name="T11" fmla="*/ 59 h 59"/>
                  <a:gd name="T12" fmla="*/ 40 w 56"/>
                  <a:gd name="T13" fmla="*/ 47 h 59"/>
                  <a:gd name="T14" fmla="*/ 54 w 56"/>
                  <a:gd name="T15" fmla="*/ 30 h 59"/>
                  <a:gd name="T16" fmla="*/ 56 w 56"/>
                  <a:gd name="T17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59">
                    <a:moveTo>
                      <a:pt x="56" y="29"/>
                    </a:moveTo>
                    <a:lnTo>
                      <a:pt x="28" y="0"/>
                    </a:lnTo>
                    <a:lnTo>
                      <a:pt x="26" y="2"/>
                    </a:lnTo>
                    <a:lnTo>
                      <a:pt x="12" y="18"/>
                    </a:lnTo>
                    <a:lnTo>
                      <a:pt x="0" y="33"/>
                    </a:lnTo>
                    <a:lnTo>
                      <a:pt x="31" y="59"/>
                    </a:lnTo>
                    <a:lnTo>
                      <a:pt x="40" y="47"/>
                    </a:lnTo>
                    <a:lnTo>
                      <a:pt x="54" y="30"/>
                    </a:lnTo>
                    <a:lnTo>
                      <a:pt x="56" y="29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17" name="Freeform 365"/>
              <p:cNvSpPr>
                <a:spLocks/>
              </p:cNvSpPr>
              <p:nvPr/>
            </p:nvSpPr>
            <p:spPr bwMode="auto">
              <a:xfrm>
                <a:off x="3984" y="1247"/>
                <a:ext cx="27" cy="27"/>
              </a:xfrm>
              <a:custGeom>
                <a:avLst/>
                <a:gdLst>
                  <a:gd name="T0" fmla="*/ 54 w 54"/>
                  <a:gd name="T1" fmla="*/ 21 h 54"/>
                  <a:gd name="T2" fmla="*/ 20 w 54"/>
                  <a:gd name="T3" fmla="*/ 0 h 54"/>
                  <a:gd name="T4" fmla="*/ 16 w 54"/>
                  <a:gd name="T5" fmla="*/ 6 h 54"/>
                  <a:gd name="T6" fmla="*/ 7 w 54"/>
                  <a:gd name="T7" fmla="*/ 23 h 54"/>
                  <a:gd name="T8" fmla="*/ 0 w 54"/>
                  <a:gd name="T9" fmla="*/ 37 h 54"/>
                  <a:gd name="T10" fmla="*/ 37 w 54"/>
                  <a:gd name="T11" fmla="*/ 54 h 54"/>
                  <a:gd name="T12" fmla="*/ 45 w 54"/>
                  <a:gd name="T13" fmla="*/ 39 h 54"/>
                  <a:gd name="T14" fmla="*/ 54 w 54"/>
                  <a:gd name="T15" fmla="*/ 22 h 54"/>
                  <a:gd name="T16" fmla="*/ 54 w 54"/>
                  <a:gd name="T17" fmla="*/ 2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54">
                    <a:moveTo>
                      <a:pt x="54" y="21"/>
                    </a:moveTo>
                    <a:lnTo>
                      <a:pt x="20" y="0"/>
                    </a:lnTo>
                    <a:lnTo>
                      <a:pt x="16" y="6"/>
                    </a:lnTo>
                    <a:lnTo>
                      <a:pt x="7" y="23"/>
                    </a:lnTo>
                    <a:lnTo>
                      <a:pt x="0" y="37"/>
                    </a:lnTo>
                    <a:lnTo>
                      <a:pt x="37" y="54"/>
                    </a:lnTo>
                    <a:lnTo>
                      <a:pt x="45" y="39"/>
                    </a:lnTo>
                    <a:lnTo>
                      <a:pt x="54" y="22"/>
                    </a:lnTo>
                    <a:lnTo>
                      <a:pt x="54" y="2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18" name="Freeform 366"/>
              <p:cNvSpPr>
                <a:spLocks/>
              </p:cNvSpPr>
              <p:nvPr/>
            </p:nvSpPr>
            <p:spPr bwMode="auto">
              <a:xfrm>
                <a:off x="3972" y="1286"/>
                <a:ext cx="24" cy="25"/>
              </a:xfrm>
              <a:custGeom>
                <a:avLst/>
                <a:gdLst>
                  <a:gd name="T0" fmla="*/ 47 w 47"/>
                  <a:gd name="T1" fmla="*/ 12 h 49"/>
                  <a:gd name="T2" fmla="*/ 10 w 47"/>
                  <a:gd name="T3" fmla="*/ 0 h 49"/>
                  <a:gd name="T4" fmla="*/ 9 w 47"/>
                  <a:gd name="T5" fmla="*/ 1 h 49"/>
                  <a:gd name="T6" fmla="*/ 5 w 47"/>
                  <a:gd name="T7" fmla="*/ 20 h 49"/>
                  <a:gd name="T8" fmla="*/ 3 w 47"/>
                  <a:gd name="T9" fmla="*/ 28 h 49"/>
                  <a:gd name="T10" fmla="*/ 0 w 47"/>
                  <a:gd name="T11" fmla="*/ 42 h 49"/>
                  <a:gd name="T12" fmla="*/ 39 w 47"/>
                  <a:gd name="T13" fmla="*/ 49 h 49"/>
                  <a:gd name="T14" fmla="*/ 43 w 47"/>
                  <a:gd name="T15" fmla="*/ 28 h 49"/>
                  <a:gd name="T16" fmla="*/ 23 w 47"/>
                  <a:gd name="T17" fmla="*/ 28 h 49"/>
                  <a:gd name="T18" fmla="*/ 42 w 47"/>
                  <a:gd name="T19" fmla="*/ 36 h 49"/>
                  <a:gd name="T20" fmla="*/ 46 w 47"/>
                  <a:gd name="T21" fmla="*/ 17 h 49"/>
                  <a:gd name="T22" fmla="*/ 47 w 47"/>
                  <a:gd name="T23" fmla="*/ 1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" h="49">
                    <a:moveTo>
                      <a:pt x="47" y="12"/>
                    </a:moveTo>
                    <a:lnTo>
                      <a:pt x="10" y="0"/>
                    </a:lnTo>
                    <a:lnTo>
                      <a:pt x="9" y="1"/>
                    </a:lnTo>
                    <a:lnTo>
                      <a:pt x="5" y="20"/>
                    </a:lnTo>
                    <a:lnTo>
                      <a:pt x="3" y="28"/>
                    </a:lnTo>
                    <a:lnTo>
                      <a:pt x="0" y="42"/>
                    </a:lnTo>
                    <a:lnTo>
                      <a:pt x="39" y="49"/>
                    </a:lnTo>
                    <a:lnTo>
                      <a:pt x="43" y="28"/>
                    </a:lnTo>
                    <a:lnTo>
                      <a:pt x="23" y="28"/>
                    </a:lnTo>
                    <a:lnTo>
                      <a:pt x="42" y="36"/>
                    </a:lnTo>
                    <a:lnTo>
                      <a:pt x="46" y="17"/>
                    </a:lnTo>
                    <a:lnTo>
                      <a:pt x="47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19" name="Freeform 367"/>
              <p:cNvSpPr>
                <a:spLocks/>
              </p:cNvSpPr>
              <p:nvPr/>
            </p:nvSpPr>
            <p:spPr bwMode="auto">
              <a:xfrm>
                <a:off x="3970" y="1329"/>
                <a:ext cx="22" cy="21"/>
              </a:xfrm>
              <a:custGeom>
                <a:avLst/>
                <a:gdLst>
                  <a:gd name="T0" fmla="*/ 40 w 42"/>
                  <a:gd name="T1" fmla="*/ 0 h 42"/>
                  <a:gd name="T2" fmla="*/ 0 w 42"/>
                  <a:gd name="T3" fmla="*/ 0 h 42"/>
                  <a:gd name="T4" fmla="*/ 0 w 42"/>
                  <a:gd name="T5" fmla="*/ 1 h 42"/>
                  <a:gd name="T6" fmla="*/ 1 w 42"/>
                  <a:gd name="T7" fmla="*/ 21 h 42"/>
                  <a:gd name="T8" fmla="*/ 3 w 42"/>
                  <a:gd name="T9" fmla="*/ 42 h 42"/>
                  <a:gd name="T10" fmla="*/ 42 w 42"/>
                  <a:gd name="T11" fmla="*/ 38 h 42"/>
                  <a:gd name="T12" fmla="*/ 41 w 42"/>
                  <a:gd name="T13" fmla="*/ 21 h 42"/>
                  <a:gd name="T14" fmla="*/ 40 w 42"/>
                  <a:gd name="T15" fmla="*/ 1 h 42"/>
                  <a:gd name="T16" fmla="*/ 40 w 42"/>
                  <a:gd name="T1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" h="42">
                    <a:moveTo>
                      <a:pt x="4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1" y="21"/>
                    </a:lnTo>
                    <a:lnTo>
                      <a:pt x="3" y="42"/>
                    </a:lnTo>
                    <a:lnTo>
                      <a:pt x="42" y="38"/>
                    </a:lnTo>
                    <a:lnTo>
                      <a:pt x="41" y="21"/>
                    </a:lnTo>
                    <a:lnTo>
                      <a:pt x="40" y="1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20" name="Freeform 368"/>
              <p:cNvSpPr>
                <a:spLocks/>
              </p:cNvSpPr>
              <p:nvPr/>
            </p:nvSpPr>
            <p:spPr bwMode="auto">
              <a:xfrm>
                <a:off x="3976" y="1366"/>
                <a:ext cx="26" cy="26"/>
              </a:xfrm>
              <a:custGeom>
                <a:avLst/>
                <a:gdLst>
                  <a:gd name="T0" fmla="*/ 38 w 51"/>
                  <a:gd name="T1" fmla="*/ 0 h 52"/>
                  <a:gd name="T2" fmla="*/ 0 w 51"/>
                  <a:gd name="T3" fmla="*/ 12 h 52"/>
                  <a:gd name="T4" fmla="*/ 6 w 51"/>
                  <a:gd name="T5" fmla="*/ 32 h 52"/>
                  <a:gd name="T6" fmla="*/ 13 w 51"/>
                  <a:gd name="T7" fmla="*/ 50 h 52"/>
                  <a:gd name="T8" fmla="*/ 14 w 51"/>
                  <a:gd name="T9" fmla="*/ 52 h 52"/>
                  <a:gd name="T10" fmla="*/ 51 w 51"/>
                  <a:gd name="T11" fmla="*/ 35 h 52"/>
                  <a:gd name="T12" fmla="*/ 51 w 51"/>
                  <a:gd name="T13" fmla="*/ 34 h 52"/>
                  <a:gd name="T14" fmla="*/ 43 w 51"/>
                  <a:gd name="T15" fmla="*/ 16 h 52"/>
                  <a:gd name="T16" fmla="*/ 38 w 51"/>
                  <a:gd name="T1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52">
                    <a:moveTo>
                      <a:pt x="38" y="0"/>
                    </a:moveTo>
                    <a:lnTo>
                      <a:pt x="0" y="12"/>
                    </a:lnTo>
                    <a:lnTo>
                      <a:pt x="6" y="32"/>
                    </a:lnTo>
                    <a:lnTo>
                      <a:pt x="13" y="50"/>
                    </a:lnTo>
                    <a:lnTo>
                      <a:pt x="14" y="52"/>
                    </a:lnTo>
                    <a:lnTo>
                      <a:pt x="51" y="35"/>
                    </a:lnTo>
                    <a:lnTo>
                      <a:pt x="51" y="34"/>
                    </a:lnTo>
                    <a:lnTo>
                      <a:pt x="43" y="16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21" name="Freeform 369"/>
              <p:cNvSpPr>
                <a:spLocks/>
              </p:cNvSpPr>
              <p:nvPr/>
            </p:nvSpPr>
            <p:spPr bwMode="auto">
              <a:xfrm>
                <a:off x="3994" y="1401"/>
                <a:ext cx="27" cy="28"/>
              </a:xfrm>
              <a:custGeom>
                <a:avLst/>
                <a:gdLst>
                  <a:gd name="T0" fmla="*/ 34 w 55"/>
                  <a:gd name="T1" fmla="*/ 0 h 56"/>
                  <a:gd name="T2" fmla="*/ 0 w 55"/>
                  <a:gd name="T3" fmla="*/ 21 h 56"/>
                  <a:gd name="T4" fmla="*/ 8 w 55"/>
                  <a:gd name="T5" fmla="*/ 33 h 56"/>
                  <a:gd name="T6" fmla="*/ 12 w 55"/>
                  <a:gd name="T7" fmla="*/ 39 h 56"/>
                  <a:gd name="T8" fmla="*/ 25 w 55"/>
                  <a:gd name="T9" fmla="*/ 56 h 56"/>
                  <a:gd name="T10" fmla="*/ 24 w 55"/>
                  <a:gd name="T11" fmla="*/ 56 h 56"/>
                  <a:gd name="T12" fmla="*/ 55 w 55"/>
                  <a:gd name="T13" fmla="*/ 31 h 56"/>
                  <a:gd name="T14" fmla="*/ 53 w 55"/>
                  <a:gd name="T15" fmla="*/ 28 h 56"/>
                  <a:gd name="T16" fmla="*/ 41 w 55"/>
                  <a:gd name="T17" fmla="*/ 11 h 56"/>
                  <a:gd name="T18" fmla="*/ 27 w 55"/>
                  <a:gd name="T19" fmla="*/ 25 h 56"/>
                  <a:gd name="T20" fmla="*/ 46 w 55"/>
                  <a:gd name="T21" fmla="*/ 17 h 56"/>
                  <a:gd name="T22" fmla="*/ 34 w 55"/>
                  <a:gd name="T2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5" h="56">
                    <a:moveTo>
                      <a:pt x="34" y="0"/>
                    </a:moveTo>
                    <a:lnTo>
                      <a:pt x="0" y="21"/>
                    </a:lnTo>
                    <a:lnTo>
                      <a:pt x="8" y="33"/>
                    </a:lnTo>
                    <a:lnTo>
                      <a:pt x="12" y="39"/>
                    </a:lnTo>
                    <a:lnTo>
                      <a:pt x="25" y="56"/>
                    </a:lnTo>
                    <a:lnTo>
                      <a:pt x="24" y="56"/>
                    </a:lnTo>
                    <a:lnTo>
                      <a:pt x="55" y="31"/>
                    </a:lnTo>
                    <a:lnTo>
                      <a:pt x="53" y="28"/>
                    </a:lnTo>
                    <a:lnTo>
                      <a:pt x="41" y="11"/>
                    </a:lnTo>
                    <a:lnTo>
                      <a:pt x="27" y="25"/>
                    </a:lnTo>
                    <a:lnTo>
                      <a:pt x="46" y="1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22" name="Freeform 370"/>
              <p:cNvSpPr>
                <a:spLocks/>
              </p:cNvSpPr>
              <p:nvPr/>
            </p:nvSpPr>
            <p:spPr bwMode="auto">
              <a:xfrm>
                <a:off x="4019" y="1431"/>
                <a:ext cx="29" cy="29"/>
              </a:xfrm>
              <a:custGeom>
                <a:avLst/>
                <a:gdLst>
                  <a:gd name="T0" fmla="*/ 28 w 57"/>
                  <a:gd name="T1" fmla="*/ 0 h 58"/>
                  <a:gd name="T2" fmla="*/ 0 w 57"/>
                  <a:gd name="T3" fmla="*/ 30 h 58"/>
                  <a:gd name="T4" fmla="*/ 28 w 57"/>
                  <a:gd name="T5" fmla="*/ 58 h 58"/>
                  <a:gd name="T6" fmla="*/ 57 w 57"/>
                  <a:gd name="T7" fmla="*/ 29 h 58"/>
                  <a:gd name="T8" fmla="*/ 28 w 57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8">
                    <a:moveTo>
                      <a:pt x="28" y="0"/>
                    </a:moveTo>
                    <a:lnTo>
                      <a:pt x="0" y="30"/>
                    </a:lnTo>
                    <a:lnTo>
                      <a:pt x="28" y="58"/>
                    </a:lnTo>
                    <a:lnTo>
                      <a:pt x="57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23" name="Freeform 371"/>
              <p:cNvSpPr>
                <a:spLocks/>
              </p:cNvSpPr>
              <p:nvPr/>
            </p:nvSpPr>
            <p:spPr bwMode="auto">
              <a:xfrm>
                <a:off x="4050" y="1458"/>
                <a:ext cx="29" cy="27"/>
              </a:xfrm>
              <a:custGeom>
                <a:avLst/>
                <a:gdLst>
                  <a:gd name="T0" fmla="*/ 24 w 56"/>
                  <a:gd name="T1" fmla="*/ 0 h 55"/>
                  <a:gd name="T2" fmla="*/ 0 w 56"/>
                  <a:gd name="T3" fmla="*/ 31 h 55"/>
                  <a:gd name="T4" fmla="*/ 3 w 56"/>
                  <a:gd name="T5" fmla="*/ 33 h 55"/>
                  <a:gd name="T6" fmla="*/ 9 w 56"/>
                  <a:gd name="T7" fmla="*/ 37 h 55"/>
                  <a:gd name="T8" fmla="*/ 35 w 56"/>
                  <a:gd name="T9" fmla="*/ 55 h 55"/>
                  <a:gd name="T10" fmla="*/ 56 w 56"/>
                  <a:gd name="T11" fmla="*/ 21 h 55"/>
                  <a:gd name="T12" fmla="*/ 25 w 56"/>
                  <a:gd name="T13" fmla="*/ 0 h 55"/>
                  <a:gd name="T14" fmla="*/ 17 w 56"/>
                  <a:gd name="T15" fmla="*/ 19 h 55"/>
                  <a:gd name="T16" fmla="*/ 31 w 56"/>
                  <a:gd name="T17" fmla="*/ 5 h 55"/>
                  <a:gd name="T18" fmla="*/ 24 w 56"/>
                  <a:gd name="T1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5">
                    <a:moveTo>
                      <a:pt x="24" y="0"/>
                    </a:moveTo>
                    <a:lnTo>
                      <a:pt x="0" y="31"/>
                    </a:lnTo>
                    <a:lnTo>
                      <a:pt x="3" y="33"/>
                    </a:lnTo>
                    <a:lnTo>
                      <a:pt x="9" y="37"/>
                    </a:lnTo>
                    <a:lnTo>
                      <a:pt x="35" y="55"/>
                    </a:lnTo>
                    <a:lnTo>
                      <a:pt x="56" y="21"/>
                    </a:lnTo>
                    <a:lnTo>
                      <a:pt x="25" y="0"/>
                    </a:lnTo>
                    <a:lnTo>
                      <a:pt x="17" y="19"/>
                    </a:lnTo>
                    <a:lnTo>
                      <a:pt x="31" y="5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24" name="Freeform 372"/>
              <p:cNvSpPr>
                <a:spLocks/>
              </p:cNvSpPr>
              <p:nvPr/>
            </p:nvSpPr>
            <p:spPr bwMode="auto">
              <a:xfrm>
                <a:off x="4086" y="1478"/>
                <a:ext cx="27" cy="27"/>
              </a:xfrm>
              <a:custGeom>
                <a:avLst/>
                <a:gdLst>
                  <a:gd name="T0" fmla="*/ 19 w 53"/>
                  <a:gd name="T1" fmla="*/ 0 h 53"/>
                  <a:gd name="T2" fmla="*/ 0 w 53"/>
                  <a:gd name="T3" fmla="*/ 35 h 53"/>
                  <a:gd name="T4" fmla="*/ 16 w 53"/>
                  <a:gd name="T5" fmla="*/ 44 h 53"/>
                  <a:gd name="T6" fmla="*/ 37 w 53"/>
                  <a:gd name="T7" fmla="*/ 53 h 53"/>
                  <a:gd name="T8" fmla="*/ 53 w 53"/>
                  <a:gd name="T9" fmla="*/ 17 h 53"/>
                  <a:gd name="T10" fmla="*/ 32 w 53"/>
                  <a:gd name="T11" fmla="*/ 7 h 53"/>
                  <a:gd name="T12" fmla="*/ 19 w 53"/>
                  <a:gd name="T13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3">
                    <a:moveTo>
                      <a:pt x="19" y="0"/>
                    </a:moveTo>
                    <a:lnTo>
                      <a:pt x="0" y="35"/>
                    </a:lnTo>
                    <a:lnTo>
                      <a:pt x="16" y="44"/>
                    </a:lnTo>
                    <a:lnTo>
                      <a:pt x="37" y="53"/>
                    </a:lnTo>
                    <a:lnTo>
                      <a:pt x="53" y="17"/>
                    </a:lnTo>
                    <a:lnTo>
                      <a:pt x="32" y="7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25" name="Freeform 373"/>
              <p:cNvSpPr>
                <a:spLocks/>
              </p:cNvSpPr>
              <p:nvPr/>
            </p:nvSpPr>
            <p:spPr bwMode="auto">
              <a:xfrm>
                <a:off x="4125" y="1493"/>
                <a:ext cx="25" cy="26"/>
              </a:xfrm>
              <a:custGeom>
                <a:avLst/>
                <a:gdLst>
                  <a:gd name="T0" fmla="*/ 13 w 49"/>
                  <a:gd name="T1" fmla="*/ 0 h 52"/>
                  <a:gd name="T2" fmla="*/ 0 w 49"/>
                  <a:gd name="T3" fmla="*/ 37 h 52"/>
                  <a:gd name="T4" fmla="*/ 29 w 49"/>
                  <a:gd name="T5" fmla="*/ 49 h 52"/>
                  <a:gd name="T6" fmla="*/ 39 w 49"/>
                  <a:gd name="T7" fmla="*/ 52 h 52"/>
                  <a:gd name="T8" fmla="*/ 49 w 49"/>
                  <a:gd name="T9" fmla="*/ 13 h 52"/>
                  <a:gd name="T10" fmla="*/ 45 w 49"/>
                  <a:gd name="T11" fmla="*/ 11 h 52"/>
                  <a:gd name="T12" fmla="*/ 13 w 49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52">
                    <a:moveTo>
                      <a:pt x="13" y="0"/>
                    </a:moveTo>
                    <a:lnTo>
                      <a:pt x="0" y="37"/>
                    </a:lnTo>
                    <a:lnTo>
                      <a:pt x="29" y="49"/>
                    </a:lnTo>
                    <a:lnTo>
                      <a:pt x="39" y="52"/>
                    </a:lnTo>
                    <a:lnTo>
                      <a:pt x="49" y="13"/>
                    </a:lnTo>
                    <a:lnTo>
                      <a:pt x="45" y="11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26" name="Freeform 374"/>
              <p:cNvSpPr>
                <a:spLocks/>
              </p:cNvSpPr>
              <p:nvPr/>
            </p:nvSpPr>
            <p:spPr bwMode="auto">
              <a:xfrm>
                <a:off x="4164" y="1505"/>
                <a:ext cx="25" cy="23"/>
              </a:xfrm>
              <a:custGeom>
                <a:avLst/>
                <a:gdLst>
                  <a:gd name="T0" fmla="*/ 11 w 49"/>
                  <a:gd name="T1" fmla="*/ 0 h 47"/>
                  <a:gd name="T2" fmla="*/ 0 w 49"/>
                  <a:gd name="T3" fmla="*/ 39 h 47"/>
                  <a:gd name="T4" fmla="*/ 0 w 49"/>
                  <a:gd name="T5" fmla="*/ 39 h 47"/>
                  <a:gd name="T6" fmla="*/ 9 w 49"/>
                  <a:gd name="T7" fmla="*/ 41 h 47"/>
                  <a:gd name="T8" fmla="*/ 42 w 49"/>
                  <a:gd name="T9" fmla="*/ 47 h 47"/>
                  <a:gd name="T10" fmla="*/ 49 w 49"/>
                  <a:gd name="T11" fmla="*/ 7 h 47"/>
                  <a:gd name="T12" fmla="*/ 9 w 49"/>
                  <a:gd name="T13" fmla="*/ 0 h 47"/>
                  <a:gd name="T14" fmla="*/ 9 w 49"/>
                  <a:gd name="T15" fmla="*/ 20 h 47"/>
                  <a:gd name="T16" fmla="*/ 17 w 49"/>
                  <a:gd name="T17" fmla="*/ 1 h 47"/>
                  <a:gd name="T18" fmla="*/ 11 w 49"/>
                  <a:gd name="T1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7">
                    <a:moveTo>
                      <a:pt x="11" y="0"/>
                    </a:moveTo>
                    <a:lnTo>
                      <a:pt x="0" y="39"/>
                    </a:lnTo>
                    <a:lnTo>
                      <a:pt x="0" y="39"/>
                    </a:lnTo>
                    <a:lnTo>
                      <a:pt x="9" y="41"/>
                    </a:lnTo>
                    <a:lnTo>
                      <a:pt x="42" y="47"/>
                    </a:lnTo>
                    <a:lnTo>
                      <a:pt x="49" y="7"/>
                    </a:lnTo>
                    <a:lnTo>
                      <a:pt x="9" y="0"/>
                    </a:lnTo>
                    <a:lnTo>
                      <a:pt x="9" y="20"/>
                    </a:lnTo>
                    <a:lnTo>
                      <a:pt x="17" y="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27" name="Freeform 375"/>
              <p:cNvSpPr>
                <a:spLocks/>
              </p:cNvSpPr>
              <p:nvPr/>
            </p:nvSpPr>
            <p:spPr bwMode="auto">
              <a:xfrm>
                <a:off x="4206" y="1511"/>
                <a:ext cx="22" cy="22"/>
              </a:xfrm>
              <a:custGeom>
                <a:avLst/>
                <a:gdLst>
                  <a:gd name="T0" fmla="*/ 5 w 44"/>
                  <a:gd name="T1" fmla="*/ 0 h 45"/>
                  <a:gd name="T2" fmla="*/ 0 w 44"/>
                  <a:gd name="T3" fmla="*/ 40 h 45"/>
                  <a:gd name="T4" fmla="*/ 30 w 44"/>
                  <a:gd name="T5" fmla="*/ 44 h 45"/>
                  <a:gd name="T6" fmla="*/ 42 w 44"/>
                  <a:gd name="T7" fmla="*/ 45 h 45"/>
                  <a:gd name="T8" fmla="*/ 44 w 44"/>
                  <a:gd name="T9" fmla="*/ 4 h 45"/>
                  <a:gd name="T10" fmla="*/ 30 w 44"/>
                  <a:gd name="T11" fmla="*/ 3 h 45"/>
                  <a:gd name="T12" fmla="*/ 5 w 44"/>
                  <a:gd name="T13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45">
                    <a:moveTo>
                      <a:pt x="5" y="0"/>
                    </a:moveTo>
                    <a:lnTo>
                      <a:pt x="0" y="40"/>
                    </a:lnTo>
                    <a:lnTo>
                      <a:pt x="30" y="44"/>
                    </a:lnTo>
                    <a:lnTo>
                      <a:pt x="42" y="45"/>
                    </a:lnTo>
                    <a:lnTo>
                      <a:pt x="44" y="4"/>
                    </a:lnTo>
                    <a:lnTo>
                      <a:pt x="30" y="3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28" name="Freeform 376"/>
              <p:cNvSpPr>
                <a:spLocks/>
              </p:cNvSpPr>
              <p:nvPr/>
            </p:nvSpPr>
            <p:spPr bwMode="auto">
              <a:xfrm>
                <a:off x="4247" y="1513"/>
                <a:ext cx="20" cy="21"/>
              </a:xfrm>
              <a:custGeom>
                <a:avLst/>
                <a:gdLst>
                  <a:gd name="T0" fmla="*/ 0 w 41"/>
                  <a:gd name="T1" fmla="*/ 1 h 42"/>
                  <a:gd name="T2" fmla="*/ 0 w 41"/>
                  <a:gd name="T3" fmla="*/ 42 h 42"/>
                  <a:gd name="T4" fmla="*/ 2 w 41"/>
                  <a:gd name="T5" fmla="*/ 42 h 42"/>
                  <a:gd name="T6" fmla="*/ 29 w 41"/>
                  <a:gd name="T7" fmla="*/ 42 h 42"/>
                  <a:gd name="T8" fmla="*/ 41 w 41"/>
                  <a:gd name="T9" fmla="*/ 41 h 42"/>
                  <a:gd name="T10" fmla="*/ 39 w 41"/>
                  <a:gd name="T11" fmla="*/ 0 h 42"/>
                  <a:gd name="T12" fmla="*/ 29 w 41"/>
                  <a:gd name="T13" fmla="*/ 1 h 42"/>
                  <a:gd name="T14" fmla="*/ 2 w 41"/>
                  <a:gd name="T15" fmla="*/ 1 h 42"/>
                  <a:gd name="T16" fmla="*/ 0 w 41"/>
                  <a:gd name="T17" fmla="*/ 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42">
                    <a:moveTo>
                      <a:pt x="0" y="1"/>
                    </a:moveTo>
                    <a:lnTo>
                      <a:pt x="0" y="42"/>
                    </a:lnTo>
                    <a:lnTo>
                      <a:pt x="2" y="42"/>
                    </a:lnTo>
                    <a:lnTo>
                      <a:pt x="29" y="42"/>
                    </a:lnTo>
                    <a:lnTo>
                      <a:pt x="41" y="41"/>
                    </a:lnTo>
                    <a:lnTo>
                      <a:pt x="39" y="0"/>
                    </a:lnTo>
                    <a:lnTo>
                      <a:pt x="29" y="1"/>
                    </a:lnTo>
                    <a:lnTo>
                      <a:pt x="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29" name="Freeform 377"/>
              <p:cNvSpPr>
                <a:spLocks/>
              </p:cNvSpPr>
              <p:nvPr/>
            </p:nvSpPr>
            <p:spPr bwMode="auto">
              <a:xfrm>
                <a:off x="4286" y="1509"/>
                <a:ext cx="23" cy="22"/>
              </a:xfrm>
              <a:custGeom>
                <a:avLst/>
                <a:gdLst>
                  <a:gd name="T0" fmla="*/ 0 w 46"/>
                  <a:gd name="T1" fmla="*/ 5 h 45"/>
                  <a:gd name="T2" fmla="*/ 4 w 46"/>
                  <a:gd name="T3" fmla="*/ 45 h 45"/>
                  <a:gd name="T4" fmla="*/ 32 w 46"/>
                  <a:gd name="T5" fmla="*/ 42 h 45"/>
                  <a:gd name="T6" fmla="*/ 46 w 46"/>
                  <a:gd name="T7" fmla="*/ 40 h 45"/>
                  <a:gd name="T8" fmla="*/ 39 w 46"/>
                  <a:gd name="T9" fmla="*/ 0 h 45"/>
                  <a:gd name="T10" fmla="*/ 32 w 46"/>
                  <a:gd name="T11" fmla="*/ 1 h 45"/>
                  <a:gd name="T12" fmla="*/ 0 w 46"/>
                  <a:gd name="T13" fmla="*/ 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45">
                    <a:moveTo>
                      <a:pt x="0" y="5"/>
                    </a:moveTo>
                    <a:lnTo>
                      <a:pt x="4" y="45"/>
                    </a:lnTo>
                    <a:lnTo>
                      <a:pt x="32" y="42"/>
                    </a:lnTo>
                    <a:lnTo>
                      <a:pt x="46" y="40"/>
                    </a:lnTo>
                    <a:lnTo>
                      <a:pt x="39" y="0"/>
                    </a:lnTo>
                    <a:lnTo>
                      <a:pt x="32" y="1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30" name="Freeform 378"/>
              <p:cNvSpPr>
                <a:spLocks/>
              </p:cNvSpPr>
              <p:nvPr/>
            </p:nvSpPr>
            <p:spPr bwMode="auto">
              <a:xfrm>
                <a:off x="4325" y="1500"/>
                <a:ext cx="24" cy="25"/>
              </a:xfrm>
              <a:custGeom>
                <a:avLst/>
                <a:gdLst>
                  <a:gd name="T0" fmla="*/ 0 w 50"/>
                  <a:gd name="T1" fmla="*/ 11 h 50"/>
                  <a:gd name="T2" fmla="*/ 11 w 50"/>
                  <a:gd name="T3" fmla="*/ 50 h 50"/>
                  <a:gd name="T4" fmla="*/ 50 w 50"/>
                  <a:gd name="T5" fmla="*/ 39 h 50"/>
                  <a:gd name="T6" fmla="*/ 40 w 50"/>
                  <a:gd name="T7" fmla="*/ 0 h 50"/>
                  <a:gd name="T8" fmla="*/ 0 w 50"/>
                  <a:gd name="T9" fmla="*/ 1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0" y="11"/>
                    </a:moveTo>
                    <a:lnTo>
                      <a:pt x="11" y="50"/>
                    </a:lnTo>
                    <a:lnTo>
                      <a:pt x="50" y="39"/>
                    </a:lnTo>
                    <a:lnTo>
                      <a:pt x="40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31" name="Freeform 379"/>
              <p:cNvSpPr>
                <a:spLocks/>
              </p:cNvSpPr>
              <p:nvPr/>
            </p:nvSpPr>
            <p:spPr bwMode="auto">
              <a:xfrm>
                <a:off x="4363" y="1487"/>
                <a:ext cx="26" cy="26"/>
              </a:xfrm>
              <a:custGeom>
                <a:avLst/>
                <a:gdLst>
                  <a:gd name="T0" fmla="*/ 0 w 53"/>
                  <a:gd name="T1" fmla="*/ 14 h 51"/>
                  <a:gd name="T2" fmla="*/ 13 w 53"/>
                  <a:gd name="T3" fmla="*/ 51 h 51"/>
                  <a:gd name="T4" fmla="*/ 34 w 53"/>
                  <a:gd name="T5" fmla="*/ 45 h 51"/>
                  <a:gd name="T6" fmla="*/ 53 w 53"/>
                  <a:gd name="T7" fmla="*/ 36 h 51"/>
                  <a:gd name="T8" fmla="*/ 37 w 53"/>
                  <a:gd name="T9" fmla="*/ 0 h 51"/>
                  <a:gd name="T10" fmla="*/ 18 w 53"/>
                  <a:gd name="T11" fmla="*/ 8 h 51"/>
                  <a:gd name="T12" fmla="*/ 0 w 53"/>
                  <a:gd name="T13" fmla="*/ 1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1">
                    <a:moveTo>
                      <a:pt x="0" y="14"/>
                    </a:moveTo>
                    <a:lnTo>
                      <a:pt x="13" y="51"/>
                    </a:lnTo>
                    <a:lnTo>
                      <a:pt x="34" y="45"/>
                    </a:lnTo>
                    <a:lnTo>
                      <a:pt x="53" y="36"/>
                    </a:lnTo>
                    <a:lnTo>
                      <a:pt x="37" y="0"/>
                    </a:lnTo>
                    <a:lnTo>
                      <a:pt x="18" y="8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32" name="Freeform 380"/>
              <p:cNvSpPr>
                <a:spLocks/>
              </p:cNvSpPr>
              <p:nvPr/>
            </p:nvSpPr>
            <p:spPr bwMode="auto">
              <a:xfrm>
                <a:off x="4399" y="1469"/>
                <a:ext cx="27" cy="27"/>
              </a:xfrm>
              <a:custGeom>
                <a:avLst/>
                <a:gdLst>
                  <a:gd name="T0" fmla="*/ 0 w 55"/>
                  <a:gd name="T1" fmla="*/ 19 h 54"/>
                  <a:gd name="T2" fmla="*/ 19 w 55"/>
                  <a:gd name="T3" fmla="*/ 54 h 54"/>
                  <a:gd name="T4" fmla="*/ 47 w 55"/>
                  <a:gd name="T5" fmla="*/ 40 h 54"/>
                  <a:gd name="T6" fmla="*/ 55 w 55"/>
                  <a:gd name="T7" fmla="*/ 34 h 54"/>
                  <a:gd name="T8" fmla="*/ 34 w 55"/>
                  <a:gd name="T9" fmla="*/ 0 h 54"/>
                  <a:gd name="T10" fmla="*/ 31 w 55"/>
                  <a:gd name="T11" fmla="*/ 2 h 54"/>
                  <a:gd name="T12" fmla="*/ 0 w 55"/>
                  <a:gd name="T13" fmla="*/ 1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54">
                    <a:moveTo>
                      <a:pt x="0" y="19"/>
                    </a:moveTo>
                    <a:lnTo>
                      <a:pt x="19" y="54"/>
                    </a:lnTo>
                    <a:lnTo>
                      <a:pt x="47" y="40"/>
                    </a:lnTo>
                    <a:lnTo>
                      <a:pt x="55" y="34"/>
                    </a:lnTo>
                    <a:lnTo>
                      <a:pt x="34" y="0"/>
                    </a:lnTo>
                    <a:lnTo>
                      <a:pt x="31" y="2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33" name="Freeform 381"/>
              <p:cNvSpPr>
                <a:spLocks/>
              </p:cNvSpPr>
              <p:nvPr/>
            </p:nvSpPr>
            <p:spPr bwMode="auto">
              <a:xfrm>
                <a:off x="4431" y="1446"/>
                <a:ext cx="28" cy="28"/>
              </a:xfrm>
              <a:custGeom>
                <a:avLst/>
                <a:gdLst>
                  <a:gd name="T0" fmla="*/ 0 w 56"/>
                  <a:gd name="T1" fmla="*/ 25 h 56"/>
                  <a:gd name="T2" fmla="*/ 24 w 56"/>
                  <a:gd name="T3" fmla="*/ 56 h 56"/>
                  <a:gd name="T4" fmla="*/ 56 w 56"/>
                  <a:gd name="T5" fmla="*/ 31 h 56"/>
                  <a:gd name="T6" fmla="*/ 31 w 56"/>
                  <a:gd name="T7" fmla="*/ 0 h 56"/>
                  <a:gd name="T8" fmla="*/ 0 w 56"/>
                  <a:gd name="T9" fmla="*/ 2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6">
                    <a:moveTo>
                      <a:pt x="0" y="25"/>
                    </a:moveTo>
                    <a:lnTo>
                      <a:pt x="24" y="56"/>
                    </a:lnTo>
                    <a:lnTo>
                      <a:pt x="56" y="31"/>
                    </a:lnTo>
                    <a:lnTo>
                      <a:pt x="31" y="0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34" name="Freeform 382"/>
              <p:cNvSpPr>
                <a:spLocks/>
              </p:cNvSpPr>
              <p:nvPr/>
            </p:nvSpPr>
            <p:spPr bwMode="auto">
              <a:xfrm>
                <a:off x="4461" y="1418"/>
                <a:ext cx="28" cy="29"/>
              </a:xfrm>
              <a:custGeom>
                <a:avLst/>
                <a:gdLst>
                  <a:gd name="T0" fmla="*/ 0 w 56"/>
                  <a:gd name="T1" fmla="*/ 29 h 59"/>
                  <a:gd name="T2" fmla="*/ 28 w 56"/>
                  <a:gd name="T3" fmla="*/ 59 h 59"/>
                  <a:gd name="T4" fmla="*/ 31 w 56"/>
                  <a:gd name="T5" fmla="*/ 56 h 59"/>
                  <a:gd name="T6" fmla="*/ 45 w 56"/>
                  <a:gd name="T7" fmla="*/ 40 h 59"/>
                  <a:gd name="T8" fmla="*/ 56 w 56"/>
                  <a:gd name="T9" fmla="*/ 25 h 59"/>
                  <a:gd name="T10" fmla="*/ 25 w 56"/>
                  <a:gd name="T11" fmla="*/ 0 h 59"/>
                  <a:gd name="T12" fmla="*/ 17 w 56"/>
                  <a:gd name="T13" fmla="*/ 11 h 59"/>
                  <a:gd name="T14" fmla="*/ 3 w 56"/>
                  <a:gd name="T15" fmla="*/ 27 h 59"/>
                  <a:gd name="T16" fmla="*/ 0 w 56"/>
                  <a:gd name="T17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59">
                    <a:moveTo>
                      <a:pt x="0" y="29"/>
                    </a:moveTo>
                    <a:lnTo>
                      <a:pt x="28" y="59"/>
                    </a:lnTo>
                    <a:lnTo>
                      <a:pt x="31" y="56"/>
                    </a:lnTo>
                    <a:lnTo>
                      <a:pt x="45" y="40"/>
                    </a:lnTo>
                    <a:lnTo>
                      <a:pt x="56" y="25"/>
                    </a:lnTo>
                    <a:lnTo>
                      <a:pt x="25" y="0"/>
                    </a:lnTo>
                    <a:lnTo>
                      <a:pt x="17" y="11"/>
                    </a:lnTo>
                    <a:lnTo>
                      <a:pt x="3" y="27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35" name="Freeform 383"/>
              <p:cNvSpPr>
                <a:spLocks/>
              </p:cNvSpPr>
              <p:nvPr/>
            </p:nvSpPr>
            <p:spPr bwMode="auto">
              <a:xfrm>
                <a:off x="4484" y="1385"/>
                <a:ext cx="27" cy="27"/>
              </a:xfrm>
              <a:custGeom>
                <a:avLst/>
                <a:gdLst>
                  <a:gd name="T0" fmla="*/ 0 w 54"/>
                  <a:gd name="T1" fmla="*/ 34 h 55"/>
                  <a:gd name="T2" fmla="*/ 34 w 54"/>
                  <a:gd name="T3" fmla="*/ 55 h 55"/>
                  <a:gd name="T4" fmla="*/ 39 w 54"/>
                  <a:gd name="T5" fmla="*/ 48 h 55"/>
                  <a:gd name="T6" fmla="*/ 49 w 54"/>
                  <a:gd name="T7" fmla="*/ 31 h 55"/>
                  <a:gd name="T8" fmla="*/ 54 w 54"/>
                  <a:gd name="T9" fmla="*/ 17 h 55"/>
                  <a:gd name="T10" fmla="*/ 17 w 54"/>
                  <a:gd name="T11" fmla="*/ 0 h 55"/>
                  <a:gd name="T12" fmla="*/ 11 w 54"/>
                  <a:gd name="T13" fmla="*/ 14 h 55"/>
                  <a:gd name="T14" fmla="*/ 1 w 54"/>
                  <a:gd name="T15" fmla="*/ 32 h 55"/>
                  <a:gd name="T16" fmla="*/ 0 w 54"/>
                  <a:gd name="T17" fmla="*/ 3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55">
                    <a:moveTo>
                      <a:pt x="0" y="34"/>
                    </a:moveTo>
                    <a:lnTo>
                      <a:pt x="34" y="55"/>
                    </a:lnTo>
                    <a:lnTo>
                      <a:pt x="39" y="48"/>
                    </a:lnTo>
                    <a:lnTo>
                      <a:pt x="49" y="31"/>
                    </a:lnTo>
                    <a:lnTo>
                      <a:pt x="54" y="17"/>
                    </a:lnTo>
                    <a:lnTo>
                      <a:pt x="17" y="0"/>
                    </a:lnTo>
                    <a:lnTo>
                      <a:pt x="11" y="14"/>
                    </a:lnTo>
                    <a:lnTo>
                      <a:pt x="1" y="32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36" name="Freeform 384"/>
              <p:cNvSpPr>
                <a:spLocks/>
              </p:cNvSpPr>
              <p:nvPr/>
            </p:nvSpPr>
            <p:spPr bwMode="auto">
              <a:xfrm>
                <a:off x="4500" y="1349"/>
                <a:ext cx="23" cy="24"/>
              </a:xfrm>
              <a:custGeom>
                <a:avLst/>
                <a:gdLst>
                  <a:gd name="T0" fmla="*/ 0 w 46"/>
                  <a:gd name="T1" fmla="*/ 37 h 49"/>
                  <a:gd name="T2" fmla="*/ 37 w 46"/>
                  <a:gd name="T3" fmla="*/ 49 h 49"/>
                  <a:gd name="T4" fmla="*/ 38 w 46"/>
                  <a:gd name="T5" fmla="*/ 47 h 49"/>
                  <a:gd name="T6" fmla="*/ 42 w 46"/>
                  <a:gd name="T7" fmla="*/ 28 h 49"/>
                  <a:gd name="T8" fmla="*/ 44 w 46"/>
                  <a:gd name="T9" fmla="*/ 20 h 49"/>
                  <a:gd name="T10" fmla="*/ 46 w 46"/>
                  <a:gd name="T11" fmla="*/ 7 h 49"/>
                  <a:gd name="T12" fmla="*/ 7 w 46"/>
                  <a:gd name="T13" fmla="*/ 0 h 49"/>
                  <a:gd name="T14" fmla="*/ 4 w 46"/>
                  <a:gd name="T15" fmla="*/ 20 h 49"/>
                  <a:gd name="T16" fmla="*/ 24 w 46"/>
                  <a:gd name="T17" fmla="*/ 20 h 49"/>
                  <a:gd name="T18" fmla="*/ 5 w 46"/>
                  <a:gd name="T19" fmla="*/ 11 h 49"/>
                  <a:gd name="T20" fmla="*/ 1 w 46"/>
                  <a:gd name="T21" fmla="*/ 31 h 49"/>
                  <a:gd name="T22" fmla="*/ 0 w 46"/>
                  <a:gd name="T23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" h="49">
                    <a:moveTo>
                      <a:pt x="0" y="37"/>
                    </a:moveTo>
                    <a:lnTo>
                      <a:pt x="37" y="49"/>
                    </a:lnTo>
                    <a:lnTo>
                      <a:pt x="38" y="47"/>
                    </a:lnTo>
                    <a:lnTo>
                      <a:pt x="42" y="28"/>
                    </a:lnTo>
                    <a:lnTo>
                      <a:pt x="44" y="20"/>
                    </a:lnTo>
                    <a:lnTo>
                      <a:pt x="46" y="7"/>
                    </a:lnTo>
                    <a:lnTo>
                      <a:pt x="7" y="0"/>
                    </a:lnTo>
                    <a:lnTo>
                      <a:pt x="4" y="20"/>
                    </a:lnTo>
                    <a:lnTo>
                      <a:pt x="24" y="20"/>
                    </a:lnTo>
                    <a:lnTo>
                      <a:pt x="5" y="11"/>
                    </a:lnTo>
                    <a:lnTo>
                      <a:pt x="1" y="31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37" name="Freeform 385"/>
              <p:cNvSpPr>
                <a:spLocks/>
              </p:cNvSpPr>
              <p:nvPr/>
            </p:nvSpPr>
            <p:spPr bwMode="auto">
              <a:xfrm>
                <a:off x="4504" y="1309"/>
                <a:ext cx="21" cy="21"/>
              </a:xfrm>
              <a:custGeom>
                <a:avLst/>
                <a:gdLst>
                  <a:gd name="T0" fmla="*/ 2 w 42"/>
                  <a:gd name="T1" fmla="*/ 43 h 43"/>
                  <a:gd name="T2" fmla="*/ 42 w 42"/>
                  <a:gd name="T3" fmla="*/ 43 h 43"/>
                  <a:gd name="T4" fmla="*/ 42 w 42"/>
                  <a:gd name="T5" fmla="*/ 41 h 43"/>
                  <a:gd name="T6" fmla="*/ 41 w 42"/>
                  <a:gd name="T7" fmla="*/ 21 h 43"/>
                  <a:gd name="T8" fmla="*/ 39 w 42"/>
                  <a:gd name="T9" fmla="*/ 0 h 43"/>
                  <a:gd name="T10" fmla="*/ 0 w 42"/>
                  <a:gd name="T11" fmla="*/ 4 h 43"/>
                  <a:gd name="T12" fmla="*/ 1 w 42"/>
                  <a:gd name="T13" fmla="*/ 21 h 43"/>
                  <a:gd name="T14" fmla="*/ 2 w 42"/>
                  <a:gd name="T15" fmla="*/ 41 h 43"/>
                  <a:gd name="T16" fmla="*/ 2 w 42"/>
                  <a:gd name="T17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" h="43">
                    <a:moveTo>
                      <a:pt x="2" y="43"/>
                    </a:moveTo>
                    <a:lnTo>
                      <a:pt x="42" y="43"/>
                    </a:lnTo>
                    <a:lnTo>
                      <a:pt x="42" y="41"/>
                    </a:lnTo>
                    <a:lnTo>
                      <a:pt x="41" y="21"/>
                    </a:lnTo>
                    <a:lnTo>
                      <a:pt x="39" y="0"/>
                    </a:lnTo>
                    <a:lnTo>
                      <a:pt x="0" y="4"/>
                    </a:lnTo>
                    <a:lnTo>
                      <a:pt x="1" y="21"/>
                    </a:lnTo>
                    <a:lnTo>
                      <a:pt x="2" y="41"/>
                    </a:lnTo>
                    <a:lnTo>
                      <a:pt x="2" y="4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38" name="Freeform 386"/>
              <p:cNvSpPr>
                <a:spLocks/>
              </p:cNvSpPr>
              <p:nvPr/>
            </p:nvSpPr>
            <p:spPr bwMode="auto">
              <a:xfrm>
                <a:off x="4494" y="1267"/>
                <a:ext cx="25" cy="27"/>
              </a:xfrm>
              <a:custGeom>
                <a:avLst/>
                <a:gdLst>
                  <a:gd name="T0" fmla="*/ 12 w 50"/>
                  <a:gd name="T1" fmla="*/ 52 h 55"/>
                  <a:gd name="T2" fmla="*/ 50 w 50"/>
                  <a:gd name="T3" fmla="*/ 43 h 55"/>
                  <a:gd name="T4" fmla="*/ 50 w 50"/>
                  <a:gd name="T5" fmla="*/ 39 h 55"/>
                  <a:gd name="T6" fmla="*/ 44 w 50"/>
                  <a:gd name="T7" fmla="*/ 20 h 55"/>
                  <a:gd name="T8" fmla="*/ 37 w 50"/>
                  <a:gd name="T9" fmla="*/ 1 h 55"/>
                  <a:gd name="T10" fmla="*/ 36 w 50"/>
                  <a:gd name="T11" fmla="*/ 0 h 55"/>
                  <a:gd name="T12" fmla="*/ 0 w 50"/>
                  <a:gd name="T13" fmla="*/ 18 h 55"/>
                  <a:gd name="T14" fmla="*/ 0 w 50"/>
                  <a:gd name="T15" fmla="*/ 18 h 55"/>
                  <a:gd name="T16" fmla="*/ 7 w 50"/>
                  <a:gd name="T17" fmla="*/ 36 h 55"/>
                  <a:gd name="T18" fmla="*/ 13 w 50"/>
                  <a:gd name="T19" fmla="*/ 55 h 55"/>
                  <a:gd name="T20" fmla="*/ 12 w 50"/>
                  <a:gd name="T21" fmla="*/ 5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55">
                    <a:moveTo>
                      <a:pt x="12" y="52"/>
                    </a:moveTo>
                    <a:lnTo>
                      <a:pt x="50" y="43"/>
                    </a:lnTo>
                    <a:lnTo>
                      <a:pt x="50" y="39"/>
                    </a:lnTo>
                    <a:lnTo>
                      <a:pt x="44" y="20"/>
                    </a:lnTo>
                    <a:lnTo>
                      <a:pt x="37" y="1"/>
                    </a:lnTo>
                    <a:lnTo>
                      <a:pt x="36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7" y="36"/>
                    </a:lnTo>
                    <a:lnTo>
                      <a:pt x="13" y="55"/>
                    </a:lnTo>
                    <a:lnTo>
                      <a:pt x="12" y="5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39" name="Freeform 387"/>
              <p:cNvSpPr>
                <a:spLocks/>
              </p:cNvSpPr>
              <p:nvPr/>
            </p:nvSpPr>
            <p:spPr bwMode="auto">
              <a:xfrm>
                <a:off x="4475" y="1230"/>
                <a:ext cx="27" cy="29"/>
              </a:xfrm>
              <a:custGeom>
                <a:avLst/>
                <a:gdLst>
                  <a:gd name="T0" fmla="*/ 22 w 56"/>
                  <a:gd name="T1" fmla="*/ 58 h 58"/>
                  <a:gd name="T2" fmla="*/ 56 w 56"/>
                  <a:gd name="T3" fmla="*/ 37 h 58"/>
                  <a:gd name="T4" fmla="*/ 48 w 56"/>
                  <a:gd name="T5" fmla="*/ 24 h 58"/>
                  <a:gd name="T6" fmla="*/ 43 w 56"/>
                  <a:gd name="T7" fmla="*/ 18 h 58"/>
                  <a:gd name="T8" fmla="*/ 30 w 56"/>
                  <a:gd name="T9" fmla="*/ 0 h 58"/>
                  <a:gd name="T10" fmla="*/ 31 w 56"/>
                  <a:gd name="T11" fmla="*/ 1 h 58"/>
                  <a:gd name="T12" fmla="*/ 0 w 56"/>
                  <a:gd name="T13" fmla="*/ 27 h 58"/>
                  <a:gd name="T14" fmla="*/ 2 w 56"/>
                  <a:gd name="T15" fmla="*/ 29 h 58"/>
                  <a:gd name="T16" fmla="*/ 14 w 56"/>
                  <a:gd name="T17" fmla="*/ 46 h 58"/>
                  <a:gd name="T18" fmla="*/ 28 w 56"/>
                  <a:gd name="T19" fmla="*/ 32 h 58"/>
                  <a:gd name="T20" fmla="*/ 10 w 56"/>
                  <a:gd name="T21" fmla="*/ 40 h 58"/>
                  <a:gd name="T22" fmla="*/ 22 w 56"/>
                  <a:gd name="T23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58">
                    <a:moveTo>
                      <a:pt x="22" y="58"/>
                    </a:moveTo>
                    <a:lnTo>
                      <a:pt x="56" y="37"/>
                    </a:lnTo>
                    <a:lnTo>
                      <a:pt x="48" y="24"/>
                    </a:lnTo>
                    <a:lnTo>
                      <a:pt x="43" y="18"/>
                    </a:lnTo>
                    <a:lnTo>
                      <a:pt x="30" y="0"/>
                    </a:lnTo>
                    <a:lnTo>
                      <a:pt x="31" y="1"/>
                    </a:lnTo>
                    <a:lnTo>
                      <a:pt x="0" y="27"/>
                    </a:lnTo>
                    <a:lnTo>
                      <a:pt x="2" y="29"/>
                    </a:lnTo>
                    <a:lnTo>
                      <a:pt x="14" y="46"/>
                    </a:lnTo>
                    <a:lnTo>
                      <a:pt x="28" y="32"/>
                    </a:lnTo>
                    <a:lnTo>
                      <a:pt x="10" y="40"/>
                    </a:lnTo>
                    <a:lnTo>
                      <a:pt x="22" y="5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40" name="Freeform 388"/>
              <p:cNvSpPr>
                <a:spLocks/>
              </p:cNvSpPr>
              <p:nvPr/>
            </p:nvSpPr>
            <p:spPr bwMode="auto">
              <a:xfrm>
                <a:off x="4448" y="1199"/>
                <a:ext cx="29" cy="29"/>
              </a:xfrm>
              <a:custGeom>
                <a:avLst/>
                <a:gdLst>
                  <a:gd name="T0" fmla="*/ 28 w 58"/>
                  <a:gd name="T1" fmla="*/ 56 h 56"/>
                  <a:gd name="T2" fmla="*/ 58 w 58"/>
                  <a:gd name="T3" fmla="*/ 30 h 56"/>
                  <a:gd name="T4" fmla="*/ 57 w 58"/>
                  <a:gd name="T5" fmla="*/ 28 h 56"/>
                  <a:gd name="T6" fmla="*/ 29 w 58"/>
                  <a:gd name="T7" fmla="*/ 0 h 56"/>
                  <a:gd name="T8" fmla="*/ 0 w 58"/>
                  <a:gd name="T9" fmla="*/ 29 h 56"/>
                  <a:gd name="T10" fmla="*/ 29 w 58"/>
                  <a:gd name="T11" fmla="*/ 56 h 56"/>
                  <a:gd name="T12" fmla="*/ 28 w 58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56">
                    <a:moveTo>
                      <a:pt x="28" y="56"/>
                    </a:moveTo>
                    <a:lnTo>
                      <a:pt x="58" y="30"/>
                    </a:lnTo>
                    <a:lnTo>
                      <a:pt x="57" y="28"/>
                    </a:lnTo>
                    <a:lnTo>
                      <a:pt x="29" y="0"/>
                    </a:lnTo>
                    <a:lnTo>
                      <a:pt x="0" y="29"/>
                    </a:lnTo>
                    <a:lnTo>
                      <a:pt x="29" y="56"/>
                    </a:lnTo>
                    <a:lnTo>
                      <a:pt x="28" y="5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41" name="Freeform 389"/>
              <p:cNvSpPr>
                <a:spLocks/>
              </p:cNvSpPr>
              <p:nvPr/>
            </p:nvSpPr>
            <p:spPr bwMode="auto">
              <a:xfrm>
                <a:off x="4417" y="1175"/>
                <a:ext cx="29" cy="27"/>
              </a:xfrm>
              <a:custGeom>
                <a:avLst/>
                <a:gdLst>
                  <a:gd name="T0" fmla="*/ 32 w 56"/>
                  <a:gd name="T1" fmla="*/ 55 h 55"/>
                  <a:gd name="T2" fmla="*/ 56 w 56"/>
                  <a:gd name="T3" fmla="*/ 23 h 55"/>
                  <a:gd name="T4" fmla="*/ 53 w 56"/>
                  <a:gd name="T5" fmla="*/ 21 h 55"/>
                  <a:gd name="T6" fmla="*/ 47 w 56"/>
                  <a:gd name="T7" fmla="*/ 16 h 55"/>
                  <a:gd name="T8" fmla="*/ 21 w 56"/>
                  <a:gd name="T9" fmla="*/ 0 h 55"/>
                  <a:gd name="T10" fmla="*/ 0 w 56"/>
                  <a:gd name="T11" fmla="*/ 33 h 55"/>
                  <a:gd name="T12" fmla="*/ 31 w 56"/>
                  <a:gd name="T13" fmla="*/ 54 h 55"/>
                  <a:gd name="T14" fmla="*/ 39 w 56"/>
                  <a:gd name="T15" fmla="*/ 35 h 55"/>
                  <a:gd name="T16" fmla="*/ 25 w 56"/>
                  <a:gd name="T17" fmla="*/ 50 h 55"/>
                  <a:gd name="T18" fmla="*/ 32 w 56"/>
                  <a:gd name="T19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5">
                    <a:moveTo>
                      <a:pt x="32" y="55"/>
                    </a:moveTo>
                    <a:lnTo>
                      <a:pt x="56" y="23"/>
                    </a:lnTo>
                    <a:lnTo>
                      <a:pt x="53" y="21"/>
                    </a:lnTo>
                    <a:lnTo>
                      <a:pt x="47" y="16"/>
                    </a:lnTo>
                    <a:lnTo>
                      <a:pt x="21" y="0"/>
                    </a:lnTo>
                    <a:lnTo>
                      <a:pt x="0" y="33"/>
                    </a:lnTo>
                    <a:lnTo>
                      <a:pt x="31" y="54"/>
                    </a:lnTo>
                    <a:lnTo>
                      <a:pt x="39" y="35"/>
                    </a:lnTo>
                    <a:lnTo>
                      <a:pt x="25" y="50"/>
                    </a:lnTo>
                    <a:lnTo>
                      <a:pt x="32" y="55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42" name="Freeform 390"/>
              <p:cNvSpPr>
                <a:spLocks/>
              </p:cNvSpPr>
              <p:nvPr/>
            </p:nvSpPr>
            <p:spPr bwMode="auto">
              <a:xfrm>
                <a:off x="4383" y="1155"/>
                <a:ext cx="27" cy="27"/>
              </a:xfrm>
              <a:custGeom>
                <a:avLst/>
                <a:gdLst>
                  <a:gd name="T0" fmla="*/ 35 w 54"/>
                  <a:gd name="T1" fmla="*/ 53 h 53"/>
                  <a:gd name="T2" fmla="*/ 54 w 54"/>
                  <a:gd name="T3" fmla="*/ 18 h 53"/>
                  <a:gd name="T4" fmla="*/ 36 w 54"/>
                  <a:gd name="T5" fmla="*/ 8 h 53"/>
                  <a:gd name="T6" fmla="*/ 16 w 54"/>
                  <a:gd name="T7" fmla="*/ 0 h 53"/>
                  <a:gd name="T8" fmla="*/ 0 w 54"/>
                  <a:gd name="T9" fmla="*/ 36 h 53"/>
                  <a:gd name="T10" fmla="*/ 20 w 54"/>
                  <a:gd name="T11" fmla="*/ 45 h 53"/>
                  <a:gd name="T12" fmla="*/ 35 w 54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53">
                    <a:moveTo>
                      <a:pt x="35" y="53"/>
                    </a:moveTo>
                    <a:lnTo>
                      <a:pt x="54" y="18"/>
                    </a:lnTo>
                    <a:lnTo>
                      <a:pt x="36" y="8"/>
                    </a:lnTo>
                    <a:lnTo>
                      <a:pt x="16" y="0"/>
                    </a:lnTo>
                    <a:lnTo>
                      <a:pt x="0" y="36"/>
                    </a:lnTo>
                    <a:lnTo>
                      <a:pt x="20" y="45"/>
                    </a:lnTo>
                    <a:lnTo>
                      <a:pt x="35" y="5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43" name="Freeform 391"/>
              <p:cNvSpPr>
                <a:spLocks/>
              </p:cNvSpPr>
              <p:nvPr/>
            </p:nvSpPr>
            <p:spPr bwMode="auto">
              <a:xfrm>
                <a:off x="4346" y="1140"/>
                <a:ext cx="26" cy="25"/>
              </a:xfrm>
              <a:custGeom>
                <a:avLst/>
                <a:gdLst>
                  <a:gd name="T0" fmla="*/ 37 w 51"/>
                  <a:gd name="T1" fmla="*/ 51 h 51"/>
                  <a:gd name="T2" fmla="*/ 51 w 51"/>
                  <a:gd name="T3" fmla="*/ 13 h 51"/>
                  <a:gd name="T4" fmla="*/ 19 w 51"/>
                  <a:gd name="T5" fmla="*/ 2 h 51"/>
                  <a:gd name="T6" fmla="*/ 10 w 51"/>
                  <a:gd name="T7" fmla="*/ 0 h 51"/>
                  <a:gd name="T8" fmla="*/ 0 w 51"/>
                  <a:gd name="T9" fmla="*/ 39 h 51"/>
                  <a:gd name="T10" fmla="*/ 3 w 51"/>
                  <a:gd name="T11" fmla="*/ 40 h 51"/>
                  <a:gd name="T12" fmla="*/ 37 w 51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51">
                    <a:moveTo>
                      <a:pt x="37" y="51"/>
                    </a:moveTo>
                    <a:lnTo>
                      <a:pt x="51" y="13"/>
                    </a:lnTo>
                    <a:lnTo>
                      <a:pt x="19" y="2"/>
                    </a:lnTo>
                    <a:lnTo>
                      <a:pt x="10" y="0"/>
                    </a:lnTo>
                    <a:lnTo>
                      <a:pt x="0" y="39"/>
                    </a:lnTo>
                    <a:lnTo>
                      <a:pt x="3" y="40"/>
                    </a:lnTo>
                    <a:lnTo>
                      <a:pt x="37" y="5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44" name="Freeform 392"/>
              <p:cNvSpPr>
                <a:spLocks/>
              </p:cNvSpPr>
              <p:nvPr/>
            </p:nvSpPr>
            <p:spPr bwMode="auto">
              <a:xfrm>
                <a:off x="4308" y="1130"/>
                <a:ext cx="24" cy="24"/>
              </a:xfrm>
              <a:custGeom>
                <a:avLst/>
                <a:gdLst>
                  <a:gd name="T0" fmla="*/ 38 w 49"/>
                  <a:gd name="T1" fmla="*/ 47 h 47"/>
                  <a:gd name="T2" fmla="*/ 49 w 49"/>
                  <a:gd name="T3" fmla="*/ 8 h 47"/>
                  <a:gd name="T4" fmla="*/ 47 w 49"/>
                  <a:gd name="T5" fmla="*/ 8 h 47"/>
                  <a:gd name="T6" fmla="*/ 38 w 49"/>
                  <a:gd name="T7" fmla="*/ 6 h 47"/>
                  <a:gd name="T8" fmla="*/ 7 w 49"/>
                  <a:gd name="T9" fmla="*/ 0 h 47"/>
                  <a:gd name="T10" fmla="*/ 0 w 49"/>
                  <a:gd name="T11" fmla="*/ 39 h 47"/>
                  <a:gd name="T12" fmla="*/ 38 w 49"/>
                  <a:gd name="T13" fmla="*/ 47 h 47"/>
                  <a:gd name="T14" fmla="*/ 38 w 49"/>
                  <a:gd name="T15" fmla="*/ 26 h 47"/>
                  <a:gd name="T16" fmla="*/ 30 w 49"/>
                  <a:gd name="T17" fmla="*/ 46 h 47"/>
                  <a:gd name="T18" fmla="*/ 38 w 49"/>
                  <a:gd name="T1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" h="47">
                    <a:moveTo>
                      <a:pt x="38" y="47"/>
                    </a:moveTo>
                    <a:lnTo>
                      <a:pt x="49" y="8"/>
                    </a:lnTo>
                    <a:lnTo>
                      <a:pt x="47" y="8"/>
                    </a:lnTo>
                    <a:lnTo>
                      <a:pt x="38" y="6"/>
                    </a:lnTo>
                    <a:lnTo>
                      <a:pt x="7" y="0"/>
                    </a:lnTo>
                    <a:lnTo>
                      <a:pt x="0" y="39"/>
                    </a:lnTo>
                    <a:lnTo>
                      <a:pt x="38" y="47"/>
                    </a:lnTo>
                    <a:lnTo>
                      <a:pt x="38" y="26"/>
                    </a:lnTo>
                    <a:lnTo>
                      <a:pt x="30" y="46"/>
                    </a:lnTo>
                    <a:lnTo>
                      <a:pt x="38" y="4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45" name="Freeform 393"/>
              <p:cNvSpPr>
                <a:spLocks/>
              </p:cNvSpPr>
              <p:nvPr/>
            </p:nvSpPr>
            <p:spPr bwMode="auto">
              <a:xfrm>
                <a:off x="4269" y="1125"/>
                <a:ext cx="22" cy="23"/>
              </a:xfrm>
              <a:custGeom>
                <a:avLst/>
                <a:gdLst>
                  <a:gd name="T0" fmla="*/ 40 w 44"/>
                  <a:gd name="T1" fmla="*/ 44 h 44"/>
                  <a:gd name="T2" fmla="*/ 44 w 44"/>
                  <a:gd name="T3" fmla="*/ 5 h 44"/>
                  <a:gd name="T4" fmla="*/ 12 w 44"/>
                  <a:gd name="T5" fmla="*/ 1 h 44"/>
                  <a:gd name="T6" fmla="*/ 2 w 44"/>
                  <a:gd name="T7" fmla="*/ 0 h 44"/>
                  <a:gd name="T8" fmla="*/ 0 w 44"/>
                  <a:gd name="T9" fmla="*/ 40 h 44"/>
                  <a:gd name="T10" fmla="*/ 12 w 44"/>
                  <a:gd name="T11" fmla="*/ 41 h 44"/>
                  <a:gd name="T12" fmla="*/ 40 w 44"/>
                  <a:gd name="T1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44">
                    <a:moveTo>
                      <a:pt x="40" y="44"/>
                    </a:moveTo>
                    <a:lnTo>
                      <a:pt x="44" y="5"/>
                    </a:lnTo>
                    <a:lnTo>
                      <a:pt x="12" y="1"/>
                    </a:lnTo>
                    <a:lnTo>
                      <a:pt x="2" y="0"/>
                    </a:lnTo>
                    <a:lnTo>
                      <a:pt x="0" y="40"/>
                    </a:lnTo>
                    <a:lnTo>
                      <a:pt x="12" y="41"/>
                    </a:lnTo>
                    <a:lnTo>
                      <a:pt x="40" y="4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6346" name="Group 394"/>
            <p:cNvGrpSpPr>
              <a:grpSpLocks/>
            </p:cNvGrpSpPr>
            <p:nvPr/>
          </p:nvGrpSpPr>
          <p:grpSpPr bwMode="auto">
            <a:xfrm>
              <a:off x="4240" y="812"/>
              <a:ext cx="493" cy="389"/>
              <a:chOff x="4192" y="908"/>
              <a:chExt cx="493" cy="389"/>
            </a:xfrm>
          </p:grpSpPr>
          <p:sp>
            <p:nvSpPr>
              <p:cNvPr id="126347" name="Freeform 395"/>
              <p:cNvSpPr>
                <a:spLocks/>
              </p:cNvSpPr>
              <p:nvPr/>
            </p:nvSpPr>
            <p:spPr bwMode="auto">
              <a:xfrm>
                <a:off x="4329" y="932"/>
                <a:ext cx="26" cy="26"/>
              </a:xfrm>
              <a:custGeom>
                <a:avLst/>
                <a:gdLst>
                  <a:gd name="T0" fmla="*/ 39 w 53"/>
                  <a:gd name="T1" fmla="*/ 53 h 53"/>
                  <a:gd name="T2" fmla="*/ 53 w 53"/>
                  <a:gd name="T3" fmla="*/ 15 h 53"/>
                  <a:gd name="T4" fmla="*/ 29 w 53"/>
                  <a:gd name="T5" fmla="*/ 5 h 53"/>
                  <a:gd name="T6" fmla="*/ 16 w 53"/>
                  <a:gd name="T7" fmla="*/ 0 h 53"/>
                  <a:gd name="T8" fmla="*/ 0 w 53"/>
                  <a:gd name="T9" fmla="*/ 37 h 53"/>
                  <a:gd name="T10" fmla="*/ 13 w 53"/>
                  <a:gd name="T11" fmla="*/ 43 h 53"/>
                  <a:gd name="T12" fmla="*/ 39 w 53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3">
                    <a:moveTo>
                      <a:pt x="39" y="53"/>
                    </a:moveTo>
                    <a:lnTo>
                      <a:pt x="53" y="15"/>
                    </a:lnTo>
                    <a:lnTo>
                      <a:pt x="29" y="5"/>
                    </a:lnTo>
                    <a:lnTo>
                      <a:pt x="16" y="0"/>
                    </a:lnTo>
                    <a:lnTo>
                      <a:pt x="0" y="37"/>
                    </a:lnTo>
                    <a:lnTo>
                      <a:pt x="13" y="43"/>
                    </a:lnTo>
                    <a:lnTo>
                      <a:pt x="39" y="5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48" name="Freeform 396"/>
              <p:cNvSpPr>
                <a:spLocks/>
              </p:cNvSpPr>
              <p:nvPr/>
            </p:nvSpPr>
            <p:spPr bwMode="auto">
              <a:xfrm>
                <a:off x="4292" y="917"/>
                <a:ext cx="26" cy="26"/>
              </a:xfrm>
              <a:custGeom>
                <a:avLst/>
                <a:gdLst>
                  <a:gd name="T0" fmla="*/ 36 w 51"/>
                  <a:gd name="T1" fmla="*/ 50 h 50"/>
                  <a:gd name="T2" fmla="*/ 51 w 51"/>
                  <a:gd name="T3" fmla="*/ 13 h 50"/>
                  <a:gd name="T4" fmla="*/ 51 w 51"/>
                  <a:gd name="T5" fmla="*/ 13 h 50"/>
                  <a:gd name="T6" fmla="*/ 24 w 51"/>
                  <a:gd name="T7" fmla="*/ 4 h 50"/>
                  <a:gd name="T8" fmla="*/ 18 w 51"/>
                  <a:gd name="T9" fmla="*/ 23 h 50"/>
                  <a:gd name="T10" fmla="*/ 24 w 51"/>
                  <a:gd name="T11" fmla="*/ 4 h 50"/>
                  <a:gd name="T12" fmla="*/ 12 w 51"/>
                  <a:gd name="T13" fmla="*/ 0 h 50"/>
                  <a:gd name="T14" fmla="*/ 0 w 51"/>
                  <a:gd name="T15" fmla="*/ 38 h 50"/>
                  <a:gd name="T16" fmla="*/ 12 w 51"/>
                  <a:gd name="T17" fmla="*/ 42 h 50"/>
                  <a:gd name="T18" fmla="*/ 13 w 51"/>
                  <a:gd name="T19" fmla="*/ 42 h 50"/>
                  <a:gd name="T20" fmla="*/ 35 w 51"/>
                  <a:gd name="T21" fmla="*/ 50 h 50"/>
                  <a:gd name="T22" fmla="*/ 36 w 51"/>
                  <a:gd name="T23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" h="50">
                    <a:moveTo>
                      <a:pt x="36" y="50"/>
                    </a:moveTo>
                    <a:lnTo>
                      <a:pt x="51" y="13"/>
                    </a:lnTo>
                    <a:lnTo>
                      <a:pt x="51" y="13"/>
                    </a:lnTo>
                    <a:lnTo>
                      <a:pt x="24" y="4"/>
                    </a:lnTo>
                    <a:lnTo>
                      <a:pt x="18" y="23"/>
                    </a:lnTo>
                    <a:lnTo>
                      <a:pt x="24" y="4"/>
                    </a:lnTo>
                    <a:lnTo>
                      <a:pt x="12" y="0"/>
                    </a:lnTo>
                    <a:lnTo>
                      <a:pt x="0" y="38"/>
                    </a:lnTo>
                    <a:lnTo>
                      <a:pt x="12" y="42"/>
                    </a:lnTo>
                    <a:lnTo>
                      <a:pt x="13" y="42"/>
                    </a:lnTo>
                    <a:lnTo>
                      <a:pt x="35" y="50"/>
                    </a:lnTo>
                    <a:lnTo>
                      <a:pt x="36" y="5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49" name="Freeform 397"/>
              <p:cNvSpPr>
                <a:spLocks/>
              </p:cNvSpPr>
              <p:nvPr/>
            </p:nvSpPr>
            <p:spPr bwMode="auto">
              <a:xfrm>
                <a:off x="4251" y="908"/>
                <a:ext cx="26" cy="24"/>
              </a:xfrm>
              <a:custGeom>
                <a:avLst/>
                <a:gdLst>
                  <a:gd name="T0" fmla="*/ 42 w 51"/>
                  <a:gd name="T1" fmla="*/ 49 h 49"/>
                  <a:gd name="T2" fmla="*/ 51 w 51"/>
                  <a:gd name="T3" fmla="*/ 11 h 49"/>
                  <a:gd name="T4" fmla="*/ 43 w 51"/>
                  <a:gd name="T5" fmla="*/ 8 h 49"/>
                  <a:gd name="T6" fmla="*/ 28 w 51"/>
                  <a:gd name="T7" fmla="*/ 4 h 49"/>
                  <a:gd name="T8" fmla="*/ 16 w 51"/>
                  <a:gd name="T9" fmla="*/ 1 h 49"/>
                  <a:gd name="T10" fmla="*/ 12 w 51"/>
                  <a:gd name="T11" fmla="*/ 0 h 49"/>
                  <a:gd name="T12" fmla="*/ 3 w 51"/>
                  <a:gd name="T13" fmla="*/ 39 h 49"/>
                  <a:gd name="T14" fmla="*/ 0 w 51"/>
                  <a:gd name="T15" fmla="*/ 39 h 49"/>
                  <a:gd name="T16" fmla="*/ 12 w 51"/>
                  <a:gd name="T17" fmla="*/ 42 h 49"/>
                  <a:gd name="T18" fmla="*/ 27 w 51"/>
                  <a:gd name="T19" fmla="*/ 45 h 49"/>
                  <a:gd name="T20" fmla="*/ 42 w 51"/>
                  <a:gd name="T2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49">
                    <a:moveTo>
                      <a:pt x="42" y="49"/>
                    </a:moveTo>
                    <a:lnTo>
                      <a:pt x="51" y="11"/>
                    </a:lnTo>
                    <a:lnTo>
                      <a:pt x="43" y="8"/>
                    </a:lnTo>
                    <a:lnTo>
                      <a:pt x="28" y="4"/>
                    </a:lnTo>
                    <a:lnTo>
                      <a:pt x="16" y="1"/>
                    </a:lnTo>
                    <a:lnTo>
                      <a:pt x="12" y="0"/>
                    </a:lnTo>
                    <a:lnTo>
                      <a:pt x="3" y="39"/>
                    </a:lnTo>
                    <a:lnTo>
                      <a:pt x="0" y="39"/>
                    </a:lnTo>
                    <a:lnTo>
                      <a:pt x="12" y="42"/>
                    </a:lnTo>
                    <a:lnTo>
                      <a:pt x="27" y="45"/>
                    </a:lnTo>
                    <a:lnTo>
                      <a:pt x="42" y="49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50" name="Freeform 398"/>
              <p:cNvSpPr>
                <a:spLocks/>
              </p:cNvSpPr>
              <p:nvPr/>
            </p:nvSpPr>
            <p:spPr bwMode="auto">
              <a:xfrm>
                <a:off x="4210" y="909"/>
                <a:ext cx="27" cy="28"/>
              </a:xfrm>
              <a:custGeom>
                <a:avLst/>
                <a:gdLst>
                  <a:gd name="T0" fmla="*/ 53 w 53"/>
                  <a:gd name="T1" fmla="*/ 39 h 56"/>
                  <a:gd name="T2" fmla="*/ 45 w 53"/>
                  <a:gd name="T3" fmla="*/ 0 h 56"/>
                  <a:gd name="T4" fmla="*/ 31 w 53"/>
                  <a:gd name="T5" fmla="*/ 4 h 56"/>
                  <a:gd name="T6" fmla="*/ 26 w 53"/>
                  <a:gd name="T7" fmla="*/ 6 h 56"/>
                  <a:gd name="T8" fmla="*/ 20 w 53"/>
                  <a:gd name="T9" fmla="*/ 11 h 56"/>
                  <a:gd name="T10" fmla="*/ 17 w 53"/>
                  <a:gd name="T11" fmla="*/ 12 h 56"/>
                  <a:gd name="T12" fmla="*/ 28 w 53"/>
                  <a:gd name="T13" fmla="*/ 28 h 56"/>
                  <a:gd name="T14" fmla="*/ 18 w 53"/>
                  <a:gd name="T15" fmla="*/ 12 h 56"/>
                  <a:gd name="T16" fmla="*/ 10 w 53"/>
                  <a:gd name="T17" fmla="*/ 19 h 56"/>
                  <a:gd name="T18" fmla="*/ 4 w 53"/>
                  <a:gd name="T19" fmla="*/ 23 h 56"/>
                  <a:gd name="T20" fmla="*/ 0 w 53"/>
                  <a:gd name="T21" fmla="*/ 29 h 56"/>
                  <a:gd name="T22" fmla="*/ 32 w 53"/>
                  <a:gd name="T23" fmla="*/ 51 h 56"/>
                  <a:gd name="T24" fmla="*/ 32 w 53"/>
                  <a:gd name="T25" fmla="*/ 51 h 56"/>
                  <a:gd name="T26" fmla="*/ 18 w 53"/>
                  <a:gd name="T27" fmla="*/ 37 h 56"/>
                  <a:gd name="T28" fmla="*/ 26 w 53"/>
                  <a:gd name="T29" fmla="*/ 56 h 56"/>
                  <a:gd name="T30" fmla="*/ 39 w 53"/>
                  <a:gd name="T31" fmla="*/ 45 h 56"/>
                  <a:gd name="T32" fmla="*/ 40 w 53"/>
                  <a:gd name="T33" fmla="*/ 44 h 56"/>
                  <a:gd name="T34" fmla="*/ 48 w 53"/>
                  <a:gd name="T35" fmla="*/ 39 h 56"/>
                  <a:gd name="T36" fmla="*/ 34 w 53"/>
                  <a:gd name="T37" fmla="*/ 25 h 56"/>
                  <a:gd name="T38" fmla="*/ 42 w 53"/>
                  <a:gd name="T39" fmla="*/ 43 h 56"/>
                  <a:gd name="T40" fmla="*/ 47 w 53"/>
                  <a:gd name="T41" fmla="*/ 41 h 56"/>
                  <a:gd name="T42" fmla="*/ 53 w 53"/>
                  <a:gd name="T43" fmla="*/ 3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3" h="56">
                    <a:moveTo>
                      <a:pt x="53" y="39"/>
                    </a:moveTo>
                    <a:lnTo>
                      <a:pt x="45" y="0"/>
                    </a:lnTo>
                    <a:lnTo>
                      <a:pt x="31" y="4"/>
                    </a:lnTo>
                    <a:lnTo>
                      <a:pt x="26" y="6"/>
                    </a:lnTo>
                    <a:lnTo>
                      <a:pt x="20" y="11"/>
                    </a:lnTo>
                    <a:lnTo>
                      <a:pt x="17" y="12"/>
                    </a:lnTo>
                    <a:lnTo>
                      <a:pt x="28" y="28"/>
                    </a:lnTo>
                    <a:lnTo>
                      <a:pt x="18" y="12"/>
                    </a:lnTo>
                    <a:lnTo>
                      <a:pt x="10" y="19"/>
                    </a:lnTo>
                    <a:lnTo>
                      <a:pt x="4" y="23"/>
                    </a:lnTo>
                    <a:lnTo>
                      <a:pt x="0" y="29"/>
                    </a:lnTo>
                    <a:lnTo>
                      <a:pt x="32" y="51"/>
                    </a:lnTo>
                    <a:lnTo>
                      <a:pt x="32" y="51"/>
                    </a:lnTo>
                    <a:lnTo>
                      <a:pt x="18" y="37"/>
                    </a:lnTo>
                    <a:lnTo>
                      <a:pt x="26" y="56"/>
                    </a:lnTo>
                    <a:lnTo>
                      <a:pt x="39" y="45"/>
                    </a:lnTo>
                    <a:lnTo>
                      <a:pt x="40" y="44"/>
                    </a:lnTo>
                    <a:lnTo>
                      <a:pt x="48" y="39"/>
                    </a:lnTo>
                    <a:lnTo>
                      <a:pt x="34" y="25"/>
                    </a:lnTo>
                    <a:lnTo>
                      <a:pt x="42" y="43"/>
                    </a:lnTo>
                    <a:lnTo>
                      <a:pt x="47" y="41"/>
                    </a:lnTo>
                    <a:lnTo>
                      <a:pt x="53" y="39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51" name="Freeform 399"/>
              <p:cNvSpPr>
                <a:spLocks/>
              </p:cNvSpPr>
              <p:nvPr/>
            </p:nvSpPr>
            <p:spPr bwMode="auto">
              <a:xfrm>
                <a:off x="4194" y="943"/>
                <a:ext cx="24" cy="26"/>
              </a:xfrm>
              <a:custGeom>
                <a:avLst/>
                <a:gdLst>
                  <a:gd name="T0" fmla="*/ 50 w 50"/>
                  <a:gd name="T1" fmla="*/ 14 h 54"/>
                  <a:gd name="T2" fmla="*/ 12 w 50"/>
                  <a:gd name="T3" fmla="*/ 0 h 54"/>
                  <a:gd name="T4" fmla="*/ 10 w 50"/>
                  <a:gd name="T5" fmla="*/ 4 h 54"/>
                  <a:gd name="T6" fmla="*/ 5 w 50"/>
                  <a:gd name="T7" fmla="*/ 22 h 54"/>
                  <a:gd name="T8" fmla="*/ 1 w 50"/>
                  <a:gd name="T9" fmla="*/ 38 h 54"/>
                  <a:gd name="T10" fmla="*/ 0 w 50"/>
                  <a:gd name="T11" fmla="*/ 41 h 54"/>
                  <a:gd name="T12" fmla="*/ 39 w 50"/>
                  <a:gd name="T13" fmla="*/ 52 h 54"/>
                  <a:gd name="T14" fmla="*/ 39 w 50"/>
                  <a:gd name="T15" fmla="*/ 54 h 54"/>
                  <a:gd name="T16" fmla="*/ 43 w 50"/>
                  <a:gd name="T17" fmla="*/ 38 h 54"/>
                  <a:gd name="T18" fmla="*/ 48 w 50"/>
                  <a:gd name="T19" fmla="*/ 21 h 54"/>
                  <a:gd name="T20" fmla="*/ 50 w 50"/>
                  <a:gd name="T21" fmla="*/ 1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" h="54">
                    <a:moveTo>
                      <a:pt x="50" y="14"/>
                    </a:moveTo>
                    <a:lnTo>
                      <a:pt x="12" y="0"/>
                    </a:lnTo>
                    <a:lnTo>
                      <a:pt x="10" y="4"/>
                    </a:lnTo>
                    <a:lnTo>
                      <a:pt x="5" y="22"/>
                    </a:lnTo>
                    <a:lnTo>
                      <a:pt x="1" y="38"/>
                    </a:lnTo>
                    <a:lnTo>
                      <a:pt x="0" y="41"/>
                    </a:lnTo>
                    <a:lnTo>
                      <a:pt x="39" y="52"/>
                    </a:lnTo>
                    <a:lnTo>
                      <a:pt x="39" y="54"/>
                    </a:lnTo>
                    <a:lnTo>
                      <a:pt x="43" y="38"/>
                    </a:lnTo>
                    <a:lnTo>
                      <a:pt x="48" y="21"/>
                    </a:lnTo>
                    <a:lnTo>
                      <a:pt x="50" y="1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52" name="Freeform 400"/>
              <p:cNvSpPr>
                <a:spLocks/>
              </p:cNvSpPr>
              <p:nvPr/>
            </p:nvSpPr>
            <p:spPr bwMode="auto">
              <a:xfrm>
                <a:off x="4192" y="982"/>
                <a:ext cx="27" cy="27"/>
              </a:xfrm>
              <a:custGeom>
                <a:avLst/>
                <a:gdLst>
                  <a:gd name="T0" fmla="*/ 38 w 54"/>
                  <a:gd name="T1" fmla="*/ 0 h 55"/>
                  <a:gd name="T2" fmla="*/ 0 w 54"/>
                  <a:gd name="T3" fmla="*/ 13 h 55"/>
                  <a:gd name="T4" fmla="*/ 5 w 54"/>
                  <a:gd name="T5" fmla="*/ 28 h 55"/>
                  <a:gd name="T6" fmla="*/ 16 w 54"/>
                  <a:gd name="T7" fmla="*/ 49 h 55"/>
                  <a:gd name="T8" fmla="*/ 20 w 54"/>
                  <a:gd name="T9" fmla="*/ 55 h 55"/>
                  <a:gd name="T10" fmla="*/ 20 w 54"/>
                  <a:gd name="T11" fmla="*/ 54 h 55"/>
                  <a:gd name="T12" fmla="*/ 53 w 54"/>
                  <a:gd name="T13" fmla="*/ 32 h 55"/>
                  <a:gd name="T14" fmla="*/ 49 w 54"/>
                  <a:gd name="T15" fmla="*/ 27 h 55"/>
                  <a:gd name="T16" fmla="*/ 35 w 54"/>
                  <a:gd name="T17" fmla="*/ 41 h 55"/>
                  <a:gd name="T18" fmla="*/ 54 w 54"/>
                  <a:gd name="T19" fmla="*/ 33 h 55"/>
                  <a:gd name="T20" fmla="*/ 43 w 54"/>
                  <a:gd name="T21" fmla="*/ 11 h 55"/>
                  <a:gd name="T22" fmla="*/ 38 w 54"/>
                  <a:gd name="T2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55">
                    <a:moveTo>
                      <a:pt x="38" y="0"/>
                    </a:moveTo>
                    <a:lnTo>
                      <a:pt x="0" y="13"/>
                    </a:lnTo>
                    <a:lnTo>
                      <a:pt x="5" y="28"/>
                    </a:lnTo>
                    <a:lnTo>
                      <a:pt x="16" y="49"/>
                    </a:lnTo>
                    <a:lnTo>
                      <a:pt x="20" y="55"/>
                    </a:lnTo>
                    <a:lnTo>
                      <a:pt x="20" y="54"/>
                    </a:lnTo>
                    <a:lnTo>
                      <a:pt x="53" y="32"/>
                    </a:lnTo>
                    <a:lnTo>
                      <a:pt x="49" y="27"/>
                    </a:lnTo>
                    <a:lnTo>
                      <a:pt x="35" y="41"/>
                    </a:lnTo>
                    <a:lnTo>
                      <a:pt x="54" y="33"/>
                    </a:lnTo>
                    <a:lnTo>
                      <a:pt x="43" y="1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53" name="Freeform 401"/>
              <p:cNvSpPr>
                <a:spLocks/>
              </p:cNvSpPr>
              <p:nvPr/>
            </p:nvSpPr>
            <p:spPr bwMode="auto">
              <a:xfrm>
                <a:off x="4215" y="1013"/>
                <a:ext cx="29" cy="27"/>
              </a:xfrm>
              <a:custGeom>
                <a:avLst/>
                <a:gdLst>
                  <a:gd name="T0" fmla="*/ 30 w 58"/>
                  <a:gd name="T1" fmla="*/ 0 h 55"/>
                  <a:gd name="T2" fmla="*/ 0 w 58"/>
                  <a:gd name="T3" fmla="*/ 26 h 55"/>
                  <a:gd name="T4" fmla="*/ 3 w 58"/>
                  <a:gd name="T5" fmla="*/ 28 h 55"/>
                  <a:gd name="T6" fmla="*/ 19 w 58"/>
                  <a:gd name="T7" fmla="*/ 44 h 55"/>
                  <a:gd name="T8" fmla="*/ 25 w 58"/>
                  <a:gd name="T9" fmla="*/ 48 h 55"/>
                  <a:gd name="T10" fmla="*/ 36 w 58"/>
                  <a:gd name="T11" fmla="*/ 55 h 55"/>
                  <a:gd name="T12" fmla="*/ 58 w 58"/>
                  <a:gd name="T13" fmla="*/ 21 h 55"/>
                  <a:gd name="T14" fmla="*/ 41 w 58"/>
                  <a:gd name="T15" fmla="*/ 10 h 55"/>
                  <a:gd name="T16" fmla="*/ 33 w 58"/>
                  <a:gd name="T17" fmla="*/ 29 h 55"/>
                  <a:gd name="T18" fmla="*/ 47 w 58"/>
                  <a:gd name="T19" fmla="*/ 15 h 55"/>
                  <a:gd name="T20" fmla="*/ 31 w 58"/>
                  <a:gd name="T21" fmla="*/ 0 h 55"/>
                  <a:gd name="T22" fmla="*/ 30 w 58"/>
                  <a:gd name="T2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" h="55">
                    <a:moveTo>
                      <a:pt x="30" y="0"/>
                    </a:moveTo>
                    <a:lnTo>
                      <a:pt x="0" y="26"/>
                    </a:lnTo>
                    <a:lnTo>
                      <a:pt x="3" y="28"/>
                    </a:lnTo>
                    <a:lnTo>
                      <a:pt x="19" y="44"/>
                    </a:lnTo>
                    <a:lnTo>
                      <a:pt x="25" y="48"/>
                    </a:lnTo>
                    <a:lnTo>
                      <a:pt x="36" y="55"/>
                    </a:lnTo>
                    <a:lnTo>
                      <a:pt x="58" y="21"/>
                    </a:lnTo>
                    <a:lnTo>
                      <a:pt x="41" y="10"/>
                    </a:lnTo>
                    <a:lnTo>
                      <a:pt x="33" y="29"/>
                    </a:lnTo>
                    <a:lnTo>
                      <a:pt x="47" y="15"/>
                    </a:lnTo>
                    <a:lnTo>
                      <a:pt x="31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54" name="Freeform 402"/>
              <p:cNvSpPr>
                <a:spLocks/>
              </p:cNvSpPr>
              <p:nvPr/>
            </p:nvSpPr>
            <p:spPr bwMode="auto">
              <a:xfrm>
                <a:off x="4253" y="1031"/>
                <a:ext cx="26" cy="29"/>
              </a:xfrm>
              <a:custGeom>
                <a:avLst/>
                <a:gdLst>
                  <a:gd name="T0" fmla="*/ 12 w 51"/>
                  <a:gd name="T1" fmla="*/ 0 h 58"/>
                  <a:gd name="T2" fmla="*/ 0 w 51"/>
                  <a:gd name="T3" fmla="*/ 39 h 58"/>
                  <a:gd name="T4" fmla="*/ 12 w 51"/>
                  <a:gd name="T5" fmla="*/ 43 h 58"/>
                  <a:gd name="T6" fmla="*/ 18 w 51"/>
                  <a:gd name="T7" fmla="*/ 24 h 58"/>
                  <a:gd name="T8" fmla="*/ 4 w 51"/>
                  <a:gd name="T9" fmla="*/ 39 h 58"/>
                  <a:gd name="T10" fmla="*/ 20 w 51"/>
                  <a:gd name="T11" fmla="*/ 52 h 58"/>
                  <a:gd name="T12" fmla="*/ 27 w 51"/>
                  <a:gd name="T13" fmla="*/ 58 h 58"/>
                  <a:gd name="T14" fmla="*/ 51 w 51"/>
                  <a:gd name="T15" fmla="*/ 27 h 58"/>
                  <a:gd name="T16" fmla="*/ 48 w 51"/>
                  <a:gd name="T17" fmla="*/ 24 h 58"/>
                  <a:gd name="T18" fmla="*/ 32 w 51"/>
                  <a:gd name="T19" fmla="*/ 10 h 58"/>
                  <a:gd name="T20" fmla="*/ 26 w 51"/>
                  <a:gd name="T21" fmla="*/ 6 h 58"/>
                  <a:gd name="T22" fmla="*/ 24 w 51"/>
                  <a:gd name="T23" fmla="*/ 5 h 58"/>
                  <a:gd name="T24" fmla="*/ 12 w 51"/>
                  <a:gd name="T2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58">
                    <a:moveTo>
                      <a:pt x="12" y="0"/>
                    </a:moveTo>
                    <a:lnTo>
                      <a:pt x="0" y="39"/>
                    </a:lnTo>
                    <a:lnTo>
                      <a:pt x="12" y="43"/>
                    </a:lnTo>
                    <a:lnTo>
                      <a:pt x="18" y="24"/>
                    </a:lnTo>
                    <a:lnTo>
                      <a:pt x="4" y="39"/>
                    </a:lnTo>
                    <a:lnTo>
                      <a:pt x="20" y="52"/>
                    </a:lnTo>
                    <a:lnTo>
                      <a:pt x="27" y="58"/>
                    </a:lnTo>
                    <a:lnTo>
                      <a:pt x="51" y="27"/>
                    </a:lnTo>
                    <a:lnTo>
                      <a:pt x="48" y="24"/>
                    </a:lnTo>
                    <a:lnTo>
                      <a:pt x="32" y="10"/>
                    </a:lnTo>
                    <a:lnTo>
                      <a:pt x="26" y="6"/>
                    </a:lnTo>
                    <a:lnTo>
                      <a:pt x="24" y="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55" name="Freeform 403"/>
              <p:cNvSpPr>
                <a:spLocks/>
              </p:cNvSpPr>
              <p:nvPr/>
            </p:nvSpPr>
            <p:spPr bwMode="auto">
              <a:xfrm>
                <a:off x="4284" y="1056"/>
                <a:ext cx="28" cy="27"/>
              </a:xfrm>
              <a:custGeom>
                <a:avLst/>
                <a:gdLst>
                  <a:gd name="T0" fmla="*/ 21 w 55"/>
                  <a:gd name="T1" fmla="*/ 0 h 55"/>
                  <a:gd name="T2" fmla="*/ 0 w 55"/>
                  <a:gd name="T3" fmla="*/ 35 h 55"/>
                  <a:gd name="T4" fmla="*/ 20 w 55"/>
                  <a:gd name="T5" fmla="*/ 47 h 55"/>
                  <a:gd name="T6" fmla="*/ 36 w 55"/>
                  <a:gd name="T7" fmla="*/ 55 h 55"/>
                  <a:gd name="T8" fmla="*/ 55 w 55"/>
                  <a:gd name="T9" fmla="*/ 19 h 55"/>
                  <a:gd name="T10" fmla="*/ 36 w 55"/>
                  <a:gd name="T11" fmla="*/ 9 h 55"/>
                  <a:gd name="T12" fmla="*/ 21 w 55"/>
                  <a:gd name="T1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55">
                    <a:moveTo>
                      <a:pt x="21" y="0"/>
                    </a:moveTo>
                    <a:lnTo>
                      <a:pt x="0" y="35"/>
                    </a:lnTo>
                    <a:lnTo>
                      <a:pt x="20" y="47"/>
                    </a:lnTo>
                    <a:lnTo>
                      <a:pt x="36" y="55"/>
                    </a:lnTo>
                    <a:lnTo>
                      <a:pt x="55" y="19"/>
                    </a:lnTo>
                    <a:lnTo>
                      <a:pt x="36" y="9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56" name="Freeform 404"/>
              <p:cNvSpPr>
                <a:spLocks/>
              </p:cNvSpPr>
              <p:nvPr/>
            </p:nvSpPr>
            <p:spPr bwMode="auto">
              <a:xfrm>
                <a:off x="4322" y="1073"/>
                <a:ext cx="27" cy="26"/>
              </a:xfrm>
              <a:custGeom>
                <a:avLst/>
                <a:gdLst>
                  <a:gd name="T0" fmla="*/ 15 w 56"/>
                  <a:gd name="T1" fmla="*/ 0 h 50"/>
                  <a:gd name="T2" fmla="*/ 0 w 56"/>
                  <a:gd name="T3" fmla="*/ 37 h 50"/>
                  <a:gd name="T4" fmla="*/ 6 w 56"/>
                  <a:gd name="T5" fmla="*/ 39 h 50"/>
                  <a:gd name="T6" fmla="*/ 29 w 56"/>
                  <a:gd name="T7" fmla="*/ 47 h 50"/>
                  <a:gd name="T8" fmla="*/ 35 w 56"/>
                  <a:gd name="T9" fmla="*/ 28 h 50"/>
                  <a:gd name="T10" fmla="*/ 24 w 56"/>
                  <a:gd name="T11" fmla="*/ 45 h 50"/>
                  <a:gd name="T12" fmla="*/ 34 w 56"/>
                  <a:gd name="T13" fmla="*/ 50 h 50"/>
                  <a:gd name="T14" fmla="*/ 56 w 56"/>
                  <a:gd name="T15" fmla="*/ 17 h 50"/>
                  <a:gd name="T16" fmla="*/ 46 w 56"/>
                  <a:gd name="T17" fmla="*/ 12 h 50"/>
                  <a:gd name="T18" fmla="*/ 41 w 56"/>
                  <a:gd name="T19" fmla="*/ 9 h 50"/>
                  <a:gd name="T20" fmla="*/ 23 w 56"/>
                  <a:gd name="T21" fmla="*/ 2 h 50"/>
                  <a:gd name="T22" fmla="*/ 15 w 56"/>
                  <a:gd name="T2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50">
                    <a:moveTo>
                      <a:pt x="15" y="0"/>
                    </a:moveTo>
                    <a:lnTo>
                      <a:pt x="0" y="37"/>
                    </a:lnTo>
                    <a:lnTo>
                      <a:pt x="6" y="39"/>
                    </a:lnTo>
                    <a:lnTo>
                      <a:pt x="29" y="47"/>
                    </a:lnTo>
                    <a:lnTo>
                      <a:pt x="35" y="28"/>
                    </a:lnTo>
                    <a:lnTo>
                      <a:pt x="24" y="45"/>
                    </a:lnTo>
                    <a:lnTo>
                      <a:pt x="34" y="50"/>
                    </a:lnTo>
                    <a:lnTo>
                      <a:pt x="56" y="17"/>
                    </a:lnTo>
                    <a:lnTo>
                      <a:pt x="46" y="12"/>
                    </a:lnTo>
                    <a:lnTo>
                      <a:pt x="41" y="9"/>
                    </a:lnTo>
                    <a:lnTo>
                      <a:pt x="23" y="2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57" name="Freeform 405"/>
              <p:cNvSpPr>
                <a:spLocks/>
              </p:cNvSpPr>
              <p:nvPr/>
            </p:nvSpPr>
            <p:spPr bwMode="auto">
              <a:xfrm>
                <a:off x="4358" y="1091"/>
                <a:ext cx="26" cy="27"/>
              </a:xfrm>
              <a:custGeom>
                <a:avLst/>
                <a:gdLst>
                  <a:gd name="T0" fmla="*/ 17 w 54"/>
                  <a:gd name="T1" fmla="*/ 0 h 54"/>
                  <a:gd name="T2" fmla="*/ 0 w 54"/>
                  <a:gd name="T3" fmla="*/ 36 h 54"/>
                  <a:gd name="T4" fmla="*/ 12 w 54"/>
                  <a:gd name="T5" fmla="*/ 42 h 54"/>
                  <a:gd name="T6" fmla="*/ 36 w 54"/>
                  <a:gd name="T7" fmla="*/ 54 h 54"/>
                  <a:gd name="T8" fmla="*/ 54 w 54"/>
                  <a:gd name="T9" fmla="*/ 18 h 54"/>
                  <a:gd name="T10" fmla="*/ 29 w 54"/>
                  <a:gd name="T11" fmla="*/ 5 h 54"/>
                  <a:gd name="T12" fmla="*/ 17 w 54"/>
                  <a:gd name="T13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54">
                    <a:moveTo>
                      <a:pt x="17" y="0"/>
                    </a:moveTo>
                    <a:lnTo>
                      <a:pt x="0" y="36"/>
                    </a:lnTo>
                    <a:lnTo>
                      <a:pt x="12" y="42"/>
                    </a:lnTo>
                    <a:lnTo>
                      <a:pt x="36" y="54"/>
                    </a:lnTo>
                    <a:lnTo>
                      <a:pt x="54" y="18"/>
                    </a:lnTo>
                    <a:lnTo>
                      <a:pt x="29" y="5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58" name="Freeform 406"/>
              <p:cNvSpPr>
                <a:spLocks/>
              </p:cNvSpPr>
              <p:nvPr/>
            </p:nvSpPr>
            <p:spPr bwMode="auto">
              <a:xfrm>
                <a:off x="4390" y="1112"/>
                <a:ext cx="29" cy="29"/>
              </a:xfrm>
              <a:custGeom>
                <a:avLst/>
                <a:gdLst>
                  <a:gd name="T0" fmla="*/ 25 w 58"/>
                  <a:gd name="T1" fmla="*/ 0 h 57"/>
                  <a:gd name="T2" fmla="*/ 0 w 58"/>
                  <a:gd name="T3" fmla="*/ 32 h 57"/>
                  <a:gd name="T4" fmla="*/ 32 w 58"/>
                  <a:gd name="T5" fmla="*/ 57 h 57"/>
                  <a:gd name="T6" fmla="*/ 58 w 58"/>
                  <a:gd name="T7" fmla="*/ 26 h 57"/>
                  <a:gd name="T8" fmla="*/ 25 w 58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7">
                    <a:moveTo>
                      <a:pt x="25" y="0"/>
                    </a:moveTo>
                    <a:lnTo>
                      <a:pt x="0" y="32"/>
                    </a:lnTo>
                    <a:lnTo>
                      <a:pt x="32" y="57"/>
                    </a:lnTo>
                    <a:lnTo>
                      <a:pt x="58" y="26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59" name="Freeform 407"/>
              <p:cNvSpPr>
                <a:spLocks/>
              </p:cNvSpPr>
              <p:nvPr/>
            </p:nvSpPr>
            <p:spPr bwMode="auto">
              <a:xfrm>
                <a:off x="4422" y="1137"/>
                <a:ext cx="29" cy="28"/>
              </a:xfrm>
              <a:custGeom>
                <a:avLst/>
                <a:gdLst>
                  <a:gd name="T0" fmla="*/ 24 w 56"/>
                  <a:gd name="T1" fmla="*/ 0 h 57"/>
                  <a:gd name="T2" fmla="*/ 0 w 56"/>
                  <a:gd name="T3" fmla="*/ 31 h 57"/>
                  <a:gd name="T4" fmla="*/ 7 w 56"/>
                  <a:gd name="T5" fmla="*/ 38 h 57"/>
                  <a:gd name="T6" fmla="*/ 33 w 56"/>
                  <a:gd name="T7" fmla="*/ 57 h 57"/>
                  <a:gd name="T8" fmla="*/ 56 w 56"/>
                  <a:gd name="T9" fmla="*/ 24 h 57"/>
                  <a:gd name="T10" fmla="*/ 35 w 56"/>
                  <a:gd name="T11" fmla="*/ 9 h 57"/>
                  <a:gd name="T12" fmla="*/ 24 w 56"/>
                  <a:gd name="T13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7">
                    <a:moveTo>
                      <a:pt x="24" y="0"/>
                    </a:moveTo>
                    <a:lnTo>
                      <a:pt x="0" y="31"/>
                    </a:lnTo>
                    <a:lnTo>
                      <a:pt x="7" y="38"/>
                    </a:lnTo>
                    <a:lnTo>
                      <a:pt x="33" y="57"/>
                    </a:lnTo>
                    <a:lnTo>
                      <a:pt x="56" y="24"/>
                    </a:lnTo>
                    <a:lnTo>
                      <a:pt x="35" y="9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60" name="Freeform 408"/>
              <p:cNvSpPr>
                <a:spLocks/>
              </p:cNvSpPr>
              <p:nvPr/>
            </p:nvSpPr>
            <p:spPr bwMode="auto">
              <a:xfrm>
                <a:off x="4456" y="1160"/>
                <a:ext cx="27" cy="29"/>
              </a:xfrm>
              <a:custGeom>
                <a:avLst/>
                <a:gdLst>
                  <a:gd name="T0" fmla="*/ 21 w 54"/>
                  <a:gd name="T1" fmla="*/ 0 h 56"/>
                  <a:gd name="T2" fmla="*/ 0 w 54"/>
                  <a:gd name="T3" fmla="*/ 33 h 56"/>
                  <a:gd name="T4" fmla="*/ 22 w 54"/>
                  <a:gd name="T5" fmla="*/ 48 h 56"/>
                  <a:gd name="T6" fmla="*/ 32 w 54"/>
                  <a:gd name="T7" fmla="*/ 31 h 56"/>
                  <a:gd name="T8" fmla="*/ 21 w 54"/>
                  <a:gd name="T9" fmla="*/ 48 h 56"/>
                  <a:gd name="T10" fmla="*/ 32 w 54"/>
                  <a:gd name="T11" fmla="*/ 56 h 56"/>
                  <a:gd name="T12" fmla="*/ 54 w 54"/>
                  <a:gd name="T13" fmla="*/ 23 h 56"/>
                  <a:gd name="T14" fmla="*/ 43 w 54"/>
                  <a:gd name="T15" fmla="*/ 15 h 56"/>
                  <a:gd name="T16" fmla="*/ 43 w 54"/>
                  <a:gd name="T17" fmla="*/ 15 h 56"/>
                  <a:gd name="T18" fmla="*/ 21 w 54"/>
                  <a:gd name="T1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56">
                    <a:moveTo>
                      <a:pt x="21" y="0"/>
                    </a:moveTo>
                    <a:lnTo>
                      <a:pt x="0" y="33"/>
                    </a:lnTo>
                    <a:lnTo>
                      <a:pt x="22" y="48"/>
                    </a:lnTo>
                    <a:lnTo>
                      <a:pt x="32" y="31"/>
                    </a:lnTo>
                    <a:lnTo>
                      <a:pt x="21" y="48"/>
                    </a:lnTo>
                    <a:lnTo>
                      <a:pt x="32" y="56"/>
                    </a:lnTo>
                    <a:lnTo>
                      <a:pt x="54" y="23"/>
                    </a:lnTo>
                    <a:lnTo>
                      <a:pt x="43" y="15"/>
                    </a:lnTo>
                    <a:lnTo>
                      <a:pt x="43" y="15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61" name="Freeform 409"/>
              <p:cNvSpPr>
                <a:spLocks/>
              </p:cNvSpPr>
              <p:nvPr/>
            </p:nvSpPr>
            <p:spPr bwMode="auto">
              <a:xfrm>
                <a:off x="4486" y="1187"/>
                <a:ext cx="28" cy="28"/>
              </a:xfrm>
              <a:custGeom>
                <a:avLst/>
                <a:gdLst>
                  <a:gd name="T0" fmla="*/ 28 w 56"/>
                  <a:gd name="T1" fmla="*/ 0 h 57"/>
                  <a:gd name="T2" fmla="*/ 0 w 56"/>
                  <a:gd name="T3" fmla="*/ 30 h 57"/>
                  <a:gd name="T4" fmla="*/ 14 w 56"/>
                  <a:gd name="T5" fmla="*/ 42 h 57"/>
                  <a:gd name="T6" fmla="*/ 21 w 56"/>
                  <a:gd name="T7" fmla="*/ 47 h 57"/>
                  <a:gd name="T8" fmla="*/ 34 w 56"/>
                  <a:gd name="T9" fmla="*/ 57 h 57"/>
                  <a:gd name="T10" fmla="*/ 56 w 56"/>
                  <a:gd name="T11" fmla="*/ 24 h 57"/>
                  <a:gd name="T12" fmla="*/ 37 w 56"/>
                  <a:gd name="T13" fmla="*/ 9 h 57"/>
                  <a:gd name="T14" fmla="*/ 29 w 56"/>
                  <a:gd name="T15" fmla="*/ 28 h 57"/>
                  <a:gd name="T16" fmla="*/ 43 w 56"/>
                  <a:gd name="T17" fmla="*/ 13 h 57"/>
                  <a:gd name="T18" fmla="*/ 28 w 56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7">
                    <a:moveTo>
                      <a:pt x="28" y="0"/>
                    </a:moveTo>
                    <a:lnTo>
                      <a:pt x="0" y="30"/>
                    </a:lnTo>
                    <a:lnTo>
                      <a:pt x="14" y="42"/>
                    </a:lnTo>
                    <a:lnTo>
                      <a:pt x="21" y="47"/>
                    </a:lnTo>
                    <a:lnTo>
                      <a:pt x="34" y="57"/>
                    </a:lnTo>
                    <a:lnTo>
                      <a:pt x="56" y="24"/>
                    </a:lnTo>
                    <a:lnTo>
                      <a:pt x="37" y="9"/>
                    </a:lnTo>
                    <a:lnTo>
                      <a:pt x="29" y="28"/>
                    </a:lnTo>
                    <a:lnTo>
                      <a:pt x="43" y="13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62" name="Freeform 410"/>
              <p:cNvSpPr>
                <a:spLocks/>
              </p:cNvSpPr>
              <p:nvPr/>
            </p:nvSpPr>
            <p:spPr bwMode="auto">
              <a:xfrm>
                <a:off x="4513" y="1216"/>
                <a:ext cx="29" cy="28"/>
              </a:xfrm>
              <a:custGeom>
                <a:avLst/>
                <a:gdLst>
                  <a:gd name="T0" fmla="*/ 31 w 58"/>
                  <a:gd name="T1" fmla="*/ 0 h 56"/>
                  <a:gd name="T2" fmla="*/ 0 w 58"/>
                  <a:gd name="T3" fmla="*/ 24 h 56"/>
                  <a:gd name="T4" fmla="*/ 4 w 58"/>
                  <a:gd name="T5" fmla="*/ 30 h 56"/>
                  <a:gd name="T6" fmla="*/ 28 w 58"/>
                  <a:gd name="T7" fmla="*/ 56 h 56"/>
                  <a:gd name="T8" fmla="*/ 58 w 58"/>
                  <a:gd name="T9" fmla="*/ 28 h 56"/>
                  <a:gd name="T10" fmla="*/ 32 w 58"/>
                  <a:gd name="T11" fmla="*/ 2 h 56"/>
                  <a:gd name="T12" fmla="*/ 31 w 58"/>
                  <a:gd name="T1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56">
                    <a:moveTo>
                      <a:pt x="31" y="0"/>
                    </a:moveTo>
                    <a:lnTo>
                      <a:pt x="0" y="24"/>
                    </a:lnTo>
                    <a:lnTo>
                      <a:pt x="4" y="30"/>
                    </a:lnTo>
                    <a:lnTo>
                      <a:pt x="28" y="56"/>
                    </a:lnTo>
                    <a:lnTo>
                      <a:pt x="58" y="28"/>
                    </a:lnTo>
                    <a:lnTo>
                      <a:pt x="32" y="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63" name="Freeform 411"/>
              <p:cNvSpPr>
                <a:spLocks/>
              </p:cNvSpPr>
              <p:nvPr/>
            </p:nvSpPr>
            <p:spPr bwMode="auto">
              <a:xfrm>
                <a:off x="4543" y="1244"/>
                <a:ext cx="28" cy="28"/>
              </a:xfrm>
              <a:custGeom>
                <a:avLst/>
                <a:gdLst>
                  <a:gd name="T0" fmla="*/ 27 w 56"/>
                  <a:gd name="T1" fmla="*/ 0 h 56"/>
                  <a:gd name="T2" fmla="*/ 0 w 56"/>
                  <a:gd name="T3" fmla="*/ 29 h 56"/>
                  <a:gd name="T4" fmla="*/ 2 w 56"/>
                  <a:gd name="T5" fmla="*/ 31 h 56"/>
                  <a:gd name="T6" fmla="*/ 33 w 56"/>
                  <a:gd name="T7" fmla="*/ 56 h 56"/>
                  <a:gd name="T8" fmla="*/ 56 w 56"/>
                  <a:gd name="T9" fmla="*/ 24 h 56"/>
                  <a:gd name="T10" fmla="*/ 30 w 56"/>
                  <a:gd name="T11" fmla="*/ 3 h 56"/>
                  <a:gd name="T12" fmla="*/ 27 w 56"/>
                  <a:gd name="T1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6">
                    <a:moveTo>
                      <a:pt x="27" y="0"/>
                    </a:moveTo>
                    <a:lnTo>
                      <a:pt x="0" y="29"/>
                    </a:lnTo>
                    <a:lnTo>
                      <a:pt x="2" y="31"/>
                    </a:lnTo>
                    <a:lnTo>
                      <a:pt x="33" y="56"/>
                    </a:lnTo>
                    <a:lnTo>
                      <a:pt x="56" y="24"/>
                    </a:lnTo>
                    <a:lnTo>
                      <a:pt x="30" y="3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64" name="Freeform 412"/>
              <p:cNvSpPr>
                <a:spLocks/>
              </p:cNvSpPr>
              <p:nvPr/>
            </p:nvSpPr>
            <p:spPr bwMode="auto">
              <a:xfrm>
                <a:off x="4577" y="1267"/>
                <a:ext cx="28" cy="28"/>
              </a:xfrm>
              <a:custGeom>
                <a:avLst/>
                <a:gdLst>
                  <a:gd name="T0" fmla="*/ 22 w 55"/>
                  <a:gd name="T1" fmla="*/ 0 h 56"/>
                  <a:gd name="T2" fmla="*/ 0 w 55"/>
                  <a:gd name="T3" fmla="*/ 34 h 56"/>
                  <a:gd name="T4" fmla="*/ 7 w 55"/>
                  <a:gd name="T5" fmla="*/ 39 h 56"/>
                  <a:gd name="T6" fmla="*/ 20 w 55"/>
                  <a:gd name="T7" fmla="*/ 47 h 56"/>
                  <a:gd name="T8" fmla="*/ 31 w 55"/>
                  <a:gd name="T9" fmla="*/ 54 h 56"/>
                  <a:gd name="T10" fmla="*/ 34 w 55"/>
                  <a:gd name="T11" fmla="*/ 56 h 56"/>
                  <a:gd name="T12" fmla="*/ 55 w 55"/>
                  <a:gd name="T13" fmla="*/ 23 h 56"/>
                  <a:gd name="T14" fmla="*/ 47 w 55"/>
                  <a:gd name="T15" fmla="*/ 17 h 56"/>
                  <a:gd name="T16" fmla="*/ 36 w 55"/>
                  <a:gd name="T17" fmla="*/ 9 h 56"/>
                  <a:gd name="T18" fmla="*/ 23 w 55"/>
                  <a:gd name="T19" fmla="*/ 1 h 56"/>
                  <a:gd name="T20" fmla="*/ 22 w 55"/>
                  <a:gd name="T2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" h="56">
                    <a:moveTo>
                      <a:pt x="22" y="0"/>
                    </a:moveTo>
                    <a:lnTo>
                      <a:pt x="0" y="34"/>
                    </a:lnTo>
                    <a:lnTo>
                      <a:pt x="7" y="39"/>
                    </a:lnTo>
                    <a:lnTo>
                      <a:pt x="20" y="47"/>
                    </a:lnTo>
                    <a:lnTo>
                      <a:pt x="31" y="54"/>
                    </a:lnTo>
                    <a:lnTo>
                      <a:pt x="34" y="56"/>
                    </a:lnTo>
                    <a:lnTo>
                      <a:pt x="55" y="23"/>
                    </a:lnTo>
                    <a:lnTo>
                      <a:pt x="47" y="17"/>
                    </a:lnTo>
                    <a:lnTo>
                      <a:pt x="36" y="9"/>
                    </a:lnTo>
                    <a:lnTo>
                      <a:pt x="23" y="1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65" name="Freeform 413"/>
              <p:cNvSpPr>
                <a:spLocks/>
              </p:cNvSpPr>
              <p:nvPr/>
            </p:nvSpPr>
            <p:spPr bwMode="auto">
              <a:xfrm>
                <a:off x="4615" y="1272"/>
                <a:ext cx="26" cy="25"/>
              </a:xfrm>
              <a:custGeom>
                <a:avLst/>
                <a:gdLst>
                  <a:gd name="T0" fmla="*/ 0 w 52"/>
                  <a:gd name="T1" fmla="*/ 12 h 50"/>
                  <a:gd name="T2" fmla="*/ 12 w 52"/>
                  <a:gd name="T3" fmla="*/ 50 h 50"/>
                  <a:gd name="T4" fmla="*/ 26 w 52"/>
                  <a:gd name="T5" fmla="*/ 46 h 50"/>
                  <a:gd name="T6" fmla="*/ 40 w 52"/>
                  <a:gd name="T7" fmla="*/ 42 h 50"/>
                  <a:gd name="T8" fmla="*/ 51 w 52"/>
                  <a:gd name="T9" fmla="*/ 38 h 50"/>
                  <a:gd name="T10" fmla="*/ 52 w 52"/>
                  <a:gd name="T11" fmla="*/ 38 h 50"/>
                  <a:gd name="T12" fmla="*/ 38 w 52"/>
                  <a:gd name="T13" fmla="*/ 0 h 50"/>
                  <a:gd name="T14" fmla="*/ 35 w 52"/>
                  <a:gd name="T15" fmla="*/ 0 h 50"/>
                  <a:gd name="T16" fmla="*/ 24 w 52"/>
                  <a:gd name="T17" fmla="*/ 4 h 50"/>
                  <a:gd name="T18" fmla="*/ 10 w 52"/>
                  <a:gd name="T19" fmla="*/ 9 h 50"/>
                  <a:gd name="T20" fmla="*/ 0 w 52"/>
                  <a:gd name="T2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50">
                    <a:moveTo>
                      <a:pt x="0" y="12"/>
                    </a:moveTo>
                    <a:lnTo>
                      <a:pt x="12" y="50"/>
                    </a:lnTo>
                    <a:lnTo>
                      <a:pt x="26" y="46"/>
                    </a:lnTo>
                    <a:lnTo>
                      <a:pt x="40" y="42"/>
                    </a:lnTo>
                    <a:lnTo>
                      <a:pt x="51" y="38"/>
                    </a:lnTo>
                    <a:lnTo>
                      <a:pt x="52" y="38"/>
                    </a:lnTo>
                    <a:lnTo>
                      <a:pt x="38" y="0"/>
                    </a:lnTo>
                    <a:lnTo>
                      <a:pt x="35" y="0"/>
                    </a:lnTo>
                    <a:lnTo>
                      <a:pt x="24" y="4"/>
                    </a:lnTo>
                    <a:lnTo>
                      <a:pt x="10" y="9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66" name="Freeform 414"/>
              <p:cNvSpPr>
                <a:spLocks/>
              </p:cNvSpPr>
              <p:nvPr/>
            </p:nvSpPr>
            <p:spPr bwMode="auto">
              <a:xfrm>
                <a:off x="4647" y="1249"/>
                <a:ext cx="27" cy="29"/>
              </a:xfrm>
              <a:custGeom>
                <a:avLst/>
                <a:gdLst>
                  <a:gd name="T0" fmla="*/ 0 w 54"/>
                  <a:gd name="T1" fmla="*/ 28 h 57"/>
                  <a:gd name="T2" fmla="*/ 29 w 54"/>
                  <a:gd name="T3" fmla="*/ 57 h 57"/>
                  <a:gd name="T4" fmla="*/ 30 w 54"/>
                  <a:gd name="T5" fmla="*/ 57 h 57"/>
                  <a:gd name="T6" fmla="*/ 34 w 54"/>
                  <a:gd name="T7" fmla="*/ 51 h 57"/>
                  <a:gd name="T8" fmla="*/ 39 w 54"/>
                  <a:gd name="T9" fmla="*/ 44 h 57"/>
                  <a:gd name="T10" fmla="*/ 44 w 54"/>
                  <a:gd name="T11" fmla="*/ 37 h 57"/>
                  <a:gd name="T12" fmla="*/ 48 w 54"/>
                  <a:gd name="T13" fmla="*/ 28 h 57"/>
                  <a:gd name="T14" fmla="*/ 53 w 54"/>
                  <a:gd name="T15" fmla="*/ 18 h 57"/>
                  <a:gd name="T16" fmla="*/ 54 w 54"/>
                  <a:gd name="T17" fmla="*/ 17 h 57"/>
                  <a:gd name="T18" fmla="*/ 17 w 54"/>
                  <a:gd name="T19" fmla="*/ 0 h 57"/>
                  <a:gd name="T20" fmla="*/ 15 w 54"/>
                  <a:gd name="T21" fmla="*/ 2 h 57"/>
                  <a:gd name="T22" fmla="*/ 10 w 54"/>
                  <a:gd name="T23" fmla="*/ 12 h 57"/>
                  <a:gd name="T24" fmla="*/ 6 w 54"/>
                  <a:gd name="T25" fmla="*/ 21 h 57"/>
                  <a:gd name="T26" fmla="*/ 1 w 54"/>
                  <a:gd name="T27" fmla="*/ 28 h 57"/>
                  <a:gd name="T28" fmla="*/ 19 w 54"/>
                  <a:gd name="T29" fmla="*/ 36 h 57"/>
                  <a:gd name="T30" fmla="*/ 5 w 54"/>
                  <a:gd name="T31" fmla="*/ 22 h 57"/>
                  <a:gd name="T32" fmla="*/ 1 w 54"/>
                  <a:gd name="T33" fmla="*/ 28 h 57"/>
                  <a:gd name="T34" fmla="*/ 0 w 54"/>
                  <a:gd name="T35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4" h="57">
                    <a:moveTo>
                      <a:pt x="0" y="28"/>
                    </a:moveTo>
                    <a:lnTo>
                      <a:pt x="29" y="57"/>
                    </a:lnTo>
                    <a:lnTo>
                      <a:pt x="30" y="57"/>
                    </a:lnTo>
                    <a:lnTo>
                      <a:pt x="34" y="51"/>
                    </a:lnTo>
                    <a:lnTo>
                      <a:pt x="39" y="44"/>
                    </a:lnTo>
                    <a:lnTo>
                      <a:pt x="44" y="37"/>
                    </a:lnTo>
                    <a:lnTo>
                      <a:pt x="48" y="28"/>
                    </a:lnTo>
                    <a:lnTo>
                      <a:pt x="53" y="18"/>
                    </a:lnTo>
                    <a:lnTo>
                      <a:pt x="54" y="17"/>
                    </a:lnTo>
                    <a:lnTo>
                      <a:pt x="17" y="0"/>
                    </a:lnTo>
                    <a:lnTo>
                      <a:pt x="15" y="2"/>
                    </a:lnTo>
                    <a:lnTo>
                      <a:pt x="10" y="12"/>
                    </a:lnTo>
                    <a:lnTo>
                      <a:pt x="6" y="21"/>
                    </a:lnTo>
                    <a:lnTo>
                      <a:pt x="1" y="28"/>
                    </a:lnTo>
                    <a:lnTo>
                      <a:pt x="19" y="36"/>
                    </a:lnTo>
                    <a:lnTo>
                      <a:pt x="5" y="22"/>
                    </a:lnTo>
                    <a:lnTo>
                      <a:pt x="1" y="28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67" name="Freeform 415"/>
              <p:cNvSpPr>
                <a:spLocks/>
              </p:cNvSpPr>
              <p:nvPr/>
            </p:nvSpPr>
            <p:spPr bwMode="auto">
              <a:xfrm>
                <a:off x="4664" y="1215"/>
                <a:ext cx="21" cy="25"/>
              </a:xfrm>
              <a:custGeom>
                <a:avLst/>
                <a:gdLst>
                  <a:gd name="T0" fmla="*/ 2 w 41"/>
                  <a:gd name="T1" fmla="*/ 32 h 51"/>
                  <a:gd name="T2" fmla="*/ 37 w 41"/>
                  <a:gd name="T3" fmla="*/ 51 h 51"/>
                  <a:gd name="T4" fmla="*/ 39 w 41"/>
                  <a:gd name="T5" fmla="*/ 47 h 51"/>
                  <a:gd name="T6" fmla="*/ 39 w 41"/>
                  <a:gd name="T7" fmla="*/ 46 h 51"/>
                  <a:gd name="T8" fmla="*/ 41 w 41"/>
                  <a:gd name="T9" fmla="*/ 37 h 51"/>
                  <a:gd name="T10" fmla="*/ 41 w 41"/>
                  <a:gd name="T11" fmla="*/ 36 h 51"/>
                  <a:gd name="T12" fmla="*/ 39 w 41"/>
                  <a:gd name="T13" fmla="*/ 0 h 51"/>
                  <a:gd name="T14" fmla="*/ 0 w 41"/>
                  <a:gd name="T15" fmla="*/ 3 h 51"/>
                  <a:gd name="T16" fmla="*/ 2 w 41"/>
                  <a:gd name="T17" fmla="*/ 40 h 51"/>
                  <a:gd name="T18" fmla="*/ 21 w 41"/>
                  <a:gd name="T19" fmla="*/ 37 h 51"/>
                  <a:gd name="T20" fmla="*/ 4 w 41"/>
                  <a:gd name="T21" fmla="*/ 28 h 51"/>
                  <a:gd name="T22" fmla="*/ 2 w 41"/>
                  <a:gd name="T23" fmla="*/ 3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" h="51">
                    <a:moveTo>
                      <a:pt x="2" y="32"/>
                    </a:moveTo>
                    <a:lnTo>
                      <a:pt x="37" y="51"/>
                    </a:lnTo>
                    <a:lnTo>
                      <a:pt x="39" y="47"/>
                    </a:lnTo>
                    <a:lnTo>
                      <a:pt x="39" y="46"/>
                    </a:lnTo>
                    <a:lnTo>
                      <a:pt x="41" y="37"/>
                    </a:lnTo>
                    <a:lnTo>
                      <a:pt x="41" y="36"/>
                    </a:lnTo>
                    <a:lnTo>
                      <a:pt x="39" y="0"/>
                    </a:lnTo>
                    <a:lnTo>
                      <a:pt x="0" y="3"/>
                    </a:lnTo>
                    <a:lnTo>
                      <a:pt x="2" y="40"/>
                    </a:lnTo>
                    <a:lnTo>
                      <a:pt x="21" y="37"/>
                    </a:lnTo>
                    <a:lnTo>
                      <a:pt x="4" y="28"/>
                    </a:lnTo>
                    <a:lnTo>
                      <a:pt x="2" y="3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68" name="Freeform 416"/>
              <p:cNvSpPr>
                <a:spLocks/>
              </p:cNvSpPr>
              <p:nvPr/>
            </p:nvSpPr>
            <p:spPr bwMode="auto">
              <a:xfrm>
                <a:off x="4662" y="1174"/>
                <a:ext cx="22" cy="21"/>
              </a:xfrm>
              <a:custGeom>
                <a:avLst/>
                <a:gdLst>
                  <a:gd name="T0" fmla="*/ 2 w 42"/>
                  <a:gd name="T1" fmla="*/ 43 h 43"/>
                  <a:gd name="T2" fmla="*/ 42 w 42"/>
                  <a:gd name="T3" fmla="*/ 42 h 43"/>
                  <a:gd name="T4" fmla="*/ 41 w 42"/>
                  <a:gd name="T5" fmla="*/ 35 h 43"/>
                  <a:gd name="T6" fmla="*/ 40 w 42"/>
                  <a:gd name="T7" fmla="*/ 15 h 43"/>
                  <a:gd name="T8" fmla="*/ 39 w 42"/>
                  <a:gd name="T9" fmla="*/ 0 h 43"/>
                  <a:gd name="T10" fmla="*/ 0 w 42"/>
                  <a:gd name="T11" fmla="*/ 3 h 43"/>
                  <a:gd name="T12" fmla="*/ 0 w 42"/>
                  <a:gd name="T13" fmla="*/ 15 h 43"/>
                  <a:gd name="T14" fmla="*/ 1 w 42"/>
                  <a:gd name="T15" fmla="*/ 35 h 43"/>
                  <a:gd name="T16" fmla="*/ 2 w 42"/>
                  <a:gd name="T17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" h="43">
                    <a:moveTo>
                      <a:pt x="2" y="43"/>
                    </a:moveTo>
                    <a:lnTo>
                      <a:pt x="42" y="42"/>
                    </a:lnTo>
                    <a:lnTo>
                      <a:pt x="41" y="35"/>
                    </a:lnTo>
                    <a:lnTo>
                      <a:pt x="40" y="15"/>
                    </a:lnTo>
                    <a:lnTo>
                      <a:pt x="39" y="0"/>
                    </a:lnTo>
                    <a:lnTo>
                      <a:pt x="0" y="3"/>
                    </a:lnTo>
                    <a:lnTo>
                      <a:pt x="0" y="15"/>
                    </a:lnTo>
                    <a:lnTo>
                      <a:pt x="1" y="35"/>
                    </a:lnTo>
                    <a:lnTo>
                      <a:pt x="2" y="4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69" name="Freeform 417"/>
              <p:cNvSpPr>
                <a:spLocks/>
              </p:cNvSpPr>
              <p:nvPr/>
            </p:nvSpPr>
            <p:spPr bwMode="auto">
              <a:xfrm>
                <a:off x="4652" y="1130"/>
                <a:ext cx="27" cy="27"/>
              </a:xfrm>
              <a:custGeom>
                <a:avLst/>
                <a:gdLst>
                  <a:gd name="T0" fmla="*/ 16 w 54"/>
                  <a:gd name="T1" fmla="*/ 54 h 54"/>
                  <a:gd name="T2" fmla="*/ 54 w 54"/>
                  <a:gd name="T3" fmla="*/ 43 h 54"/>
                  <a:gd name="T4" fmla="*/ 52 w 54"/>
                  <a:gd name="T5" fmla="*/ 35 h 54"/>
                  <a:gd name="T6" fmla="*/ 33 w 54"/>
                  <a:gd name="T7" fmla="*/ 40 h 54"/>
                  <a:gd name="T8" fmla="*/ 52 w 54"/>
                  <a:gd name="T9" fmla="*/ 36 h 54"/>
                  <a:gd name="T10" fmla="*/ 49 w 54"/>
                  <a:gd name="T11" fmla="*/ 25 h 54"/>
                  <a:gd name="T12" fmla="*/ 44 w 54"/>
                  <a:gd name="T13" fmla="*/ 19 h 54"/>
                  <a:gd name="T14" fmla="*/ 40 w 54"/>
                  <a:gd name="T15" fmla="*/ 13 h 54"/>
                  <a:gd name="T16" fmla="*/ 34 w 54"/>
                  <a:gd name="T17" fmla="*/ 6 h 54"/>
                  <a:gd name="T18" fmla="*/ 28 w 54"/>
                  <a:gd name="T19" fmla="*/ 0 h 54"/>
                  <a:gd name="T20" fmla="*/ 0 w 54"/>
                  <a:gd name="T21" fmla="*/ 29 h 54"/>
                  <a:gd name="T22" fmla="*/ 5 w 54"/>
                  <a:gd name="T23" fmla="*/ 34 h 54"/>
                  <a:gd name="T24" fmla="*/ 12 w 54"/>
                  <a:gd name="T25" fmla="*/ 41 h 54"/>
                  <a:gd name="T26" fmla="*/ 26 w 54"/>
                  <a:gd name="T27" fmla="*/ 27 h 54"/>
                  <a:gd name="T28" fmla="*/ 6 w 54"/>
                  <a:gd name="T29" fmla="*/ 35 h 54"/>
                  <a:gd name="T30" fmla="*/ 12 w 54"/>
                  <a:gd name="T31" fmla="*/ 41 h 54"/>
                  <a:gd name="T32" fmla="*/ 14 w 54"/>
                  <a:gd name="T33" fmla="*/ 46 h 54"/>
                  <a:gd name="T34" fmla="*/ 14 w 54"/>
                  <a:gd name="T35" fmla="*/ 46 h 54"/>
                  <a:gd name="T36" fmla="*/ 16 w 54"/>
                  <a:gd name="T3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54">
                    <a:moveTo>
                      <a:pt x="16" y="54"/>
                    </a:moveTo>
                    <a:lnTo>
                      <a:pt x="54" y="43"/>
                    </a:lnTo>
                    <a:lnTo>
                      <a:pt x="52" y="35"/>
                    </a:lnTo>
                    <a:lnTo>
                      <a:pt x="33" y="40"/>
                    </a:lnTo>
                    <a:lnTo>
                      <a:pt x="52" y="36"/>
                    </a:lnTo>
                    <a:lnTo>
                      <a:pt x="49" y="25"/>
                    </a:lnTo>
                    <a:lnTo>
                      <a:pt x="44" y="19"/>
                    </a:lnTo>
                    <a:lnTo>
                      <a:pt x="40" y="13"/>
                    </a:lnTo>
                    <a:lnTo>
                      <a:pt x="34" y="6"/>
                    </a:lnTo>
                    <a:lnTo>
                      <a:pt x="28" y="0"/>
                    </a:lnTo>
                    <a:lnTo>
                      <a:pt x="0" y="29"/>
                    </a:lnTo>
                    <a:lnTo>
                      <a:pt x="5" y="34"/>
                    </a:lnTo>
                    <a:lnTo>
                      <a:pt x="12" y="41"/>
                    </a:lnTo>
                    <a:lnTo>
                      <a:pt x="26" y="27"/>
                    </a:lnTo>
                    <a:lnTo>
                      <a:pt x="6" y="35"/>
                    </a:lnTo>
                    <a:lnTo>
                      <a:pt x="12" y="41"/>
                    </a:lnTo>
                    <a:lnTo>
                      <a:pt x="14" y="46"/>
                    </a:lnTo>
                    <a:lnTo>
                      <a:pt x="14" y="46"/>
                    </a:lnTo>
                    <a:lnTo>
                      <a:pt x="16" y="5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70" name="Freeform 418"/>
              <p:cNvSpPr>
                <a:spLocks/>
              </p:cNvSpPr>
              <p:nvPr/>
            </p:nvSpPr>
            <p:spPr bwMode="auto">
              <a:xfrm>
                <a:off x="4621" y="1106"/>
                <a:ext cx="28" cy="28"/>
              </a:xfrm>
              <a:custGeom>
                <a:avLst/>
                <a:gdLst>
                  <a:gd name="T0" fmla="*/ 33 w 55"/>
                  <a:gd name="T1" fmla="*/ 57 h 57"/>
                  <a:gd name="T2" fmla="*/ 55 w 55"/>
                  <a:gd name="T3" fmla="*/ 24 h 57"/>
                  <a:gd name="T4" fmla="*/ 41 w 55"/>
                  <a:gd name="T5" fmla="*/ 15 h 57"/>
                  <a:gd name="T6" fmla="*/ 18 w 55"/>
                  <a:gd name="T7" fmla="*/ 0 h 57"/>
                  <a:gd name="T8" fmla="*/ 19 w 55"/>
                  <a:gd name="T9" fmla="*/ 2 h 57"/>
                  <a:gd name="T10" fmla="*/ 0 w 55"/>
                  <a:gd name="T11" fmla="*/ 37 h 57"/>
                  <a:gd name="T12" fmla="*/ 2 w 55"/>
                  <a:gd name="T13" fmla="*/ 38 h 57"/>
                  <a:gd name="T14" fmla="*/ 25 w 55"/>
                  <a:gd name="T15" fmla="*/ 52 h 57"/>
                  <a:gd name="T16" fmla="*/ 33 w 55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57">
                    <a:moveTo>
                      <a:pt x="33" y="57"/>
                    </a:moveTo>
                    <a:lnTo>
                      <a:pt x="55" y="24"/>
                    </a:lnTo>
                    <a:lnTo>
                      <a:pt x="41" y="15"/>
                    </a:lnTo>
                    <a:lnTo>
                      <a:pt x="18" y="0"/>
                    </a:lnTo>
                    <a:lnTo>
                      <a:pt x="19" y="2"/>
                    </a:lnTo>
                    <a:lnTo>
                      <a:pt x="0" y="37"/>
                    </a:lnTo>
                    <a:lnTo>
                      <a:pt x="2" y="38"/>
                    </a:lnTo>
                    <a:lnTo>
                      <a:pt x="25" y="52"/>
                    </a:lnTo>
                    <a:lnTo>
                      <a:pt x="33" y="5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71" name="Freeform 419"/>
              <p:cNvSpPr>
                <a:spLocks/>
              </p:cNvSpPr>
              <p:nvPr/>
            </p:nvSpPr>
            <p:spPr bwMode="auto">
              <a:xfrm>
                <a:off x="4585" y="1087"/>
                <a:ext cx="28" cy="27"/>
              </a:xfrm>
              <a:custGeom>
                <a:avLst/>
                <a:gdLst>
                  <a:gd name="T0" fmla="*/ 36 w 55"/>
                  <a:gd name="T1" fmla="*/ 55 h 55"/>
                  <a:gd name="T2" fmla="*/ 55 w 55"/>
                  <a:gd name="T3" fmla="*/ 19 h 55"/>
                  <a:gd name="T4" fmla="*/ 49 w 55"/>
                  <a:gd name="T5" fmla="*/ 15 h 55"/>
                  <a:gd name="T6" fmla="*/ 41 w 55"/>
                  <a:gd name="T7" fmla="*/ 11 h 55"/>
                  <a:gd name="T8" fmla="*/ 37 w 55"/>
                  <a:gd name="T9" fmla="*/ 9 h 55"/>
                  <a:gd name="T10" fmla="*/ 37 w 55"/>
                  <a:gd name="T11" fmla="*/ 9 h 55"/>
                  <a:gd name="T12" fmla="*/ 26 w 55"/>
                  <a:gd name="T13" fmla="*/ 2 h 55"/>
                  <a:gd name="T14" fmla="*/ 18 w 55"/>
                  <a:gd name="T15" fmla="*/ 20 h 55"/>
                  <a:gd name="T16" fmla="*/ 32 w 55"/>
                  <a:gd name="T17" fmla="*/ 6 h 55"/>
                  <a:gd name="T18" fmla="*/ 23 w 55"/>
                  <a:gd name="T19" fmla="*/ 0 h 55"/>
                  <a:gd name="T20" fmla="*/ 0 w 55"/>
                  <a:gd name="T21" fmla="*/ 32 h 55"/>
                  <a:gd name="T22" fmla="*/ 4 w 55"/>
                  <a:gd name="T23" fmla="*/ 34 h 55"/>
                  <a:gd name="T24" fmla="*/ 10 w 55"/>
                  <a:gd name="T25" fmla="*/ 39 h 55"/>
                  <a:gd name="T26" fmla="*/ 18 w 55"/>
                  <a:gd name="T27" fmla="*/ 44 h 55"/>
                  <a:gd name="T28" fmla="*/ 27 w 55"/>
                  <a:gd name="T29" fmla="*/ 26 h 55"/>
                  <a:gd name="T30" fmla="*/ 18 w 55"/>
                  <a:gd name="T31" fmla="*/ 43 h 55"/>
                  <a:gd name="T32" fmla="*/ 25 w 55"/>
                  <a:gd name="T33" fmla="*/ 48 h 55"/>
                  <a:gd name="T34" fmla="*/ 33 w 55"/>
                  <a:gd name="T35" fmla="*/ 53 h 55"/>
                  <a:gd name="T36" fmla="*/ 36 w 55"/>
                  <a:gd name="T37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5" h="55">
                    <a:moveTo>
                      <a:pt x="36" y="55"/>
                    </a:moveTo>
                    <a:lnTo>
                      <a:pt x="55" y="19"/>
                    </a:lnTo>
                    <a:lnTo>
                      <a:pt x="49" y="15"/>
                    </a:lnTo>
                    <a:lnTo>
                      <a:pt x="41" y="11"/>
                    </a:lnTo>
                    <a:lnTo>
                      <a:pt x="37" y="9"/>
                    </a:lnTo>
                    <a:lnTo>
                      <a:pt x="37" y="9"/>
                    </a:lnTo>
                    <a:lnTo>
                      <a:pt x="26" y="2"/>
                    </a:lnTo>
                    <a:lnTo>
                      <a:pt x="18" y="20"/>
                    </a:lnTo>
                    <a:lnTo>
                      <a:pt x="32" y="6"/>
                    </a:lnTo>
                    <a:lnTo>
                      <a:pt x="23" y="0"/>
                    </a:lnTo>
                    <a:lnTo>
                      <a:pt x="0" y="32"/>
                    </a:lnTo>
                    <a:lnTo>
                      <a:pt x="4" y="34"/>
                    </a:lnTo>
                    <a:lnTo>
                      <a:pt x="10" y="39"/>
                    </a:lnTo>
                    <a:lnTo>
                      <a:pt x="18" y="44"/>
                    </a:lnTo>
                    <a:lnTo>
                      <a:pt x="27" y="26"/>
                    </a:lnTo>
                    <a:lnTo>
                      <a:pt x="18" y="43"/>
                    </a:lnTo>
                    <a:lnTo>
                      <a:pt x="25" y="48"/>
                    </a:lnTo>
                    <a:lnTo>
                      <a:pt x="33" y="53"/>
                    </a:lnTo>
                    <a:lnTo>
                      <a:pt x="36" y="55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72" name="Freeform 420"/>
              <p:cNvSpPr>
                <a:spLocks/>
              </p:cNvSpPr>
              <p:nvPr/>
            </p:nvSpPr>
            <p:spPr bwMode="auto">
              <a:xfrm>
                <a:off x="4549" y="1069"/>
                <a:ext cx="29" cy="25"/>
              </a:xfrm>
              <a:custGeom>
                <a:avLst/>
                <a:gdLst>
                  <a:gd name="T0" fmla="*/ 38 w 57"/>
                  <a:gd name="T1" fmla="*/ 50 h 50"/>
                  <a:gd name="T2" fmla="*/ 57 w 57"/>
                  <a:gd name="T3" fmla="*/ 15 h 50"/>
                  <a:gd name="T4" fmla="*/ 54 w 57"/>
                  <a:gd name="T5" fmla="*/ 13 h 50"/>
                  <a:gd name="T6" fmla="*/ 37 w 57"/>
                  <a:gd name="T7" fmla="*/ 6 h 50"/>
                  <a:gd name="T8" fmla="*/ 21 w 57"/>
                  <a:gd name="T9" fmla="*/ 1 h 50"/>
                  <a:gd name="T10" fmla="*/ 19 w 57"/>
                  <a:gd name="T11" fmla="*/ 0 h 50"/>
                  <a:gd name="T12" fmla="*/ 0 w 57"/>
                  <a:gd name="T13" fmla="*/ 36 h 50"/>
                  <a:gd name="T14" fmla="*/ 5 w 57"/>
                  <a:gd name="T15" fmla="*/ 39 h 50"/>
                  <a:gd name="T16" fmla="*/ 21 w 57"/>
                  <a:gd name="T17" fmla="*/ 44 h 50"/>
                  <a:gd name="T18" fmla="*/ 37 w 57"/>
                  <a:gd name="T19" fmla="*/ 50 h 50"/>
                  <a:gd name="T20" fmla="*/ 38 w 57"/>
                  <a:gd name="T2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50">
                    <a:moveTo>
                      <a:pt x="38" y="50"/>
                    </a:moveTo>
                    <a:lnTo>
                      <a:pt x="57" y="15"/>
                    </a:lnTo>
                    <a:lnTo>
                      <a:pt x="54" y="13"/>
                    </a:lnTo>
                    <a:lnTo>
                      <a:pt x="37" y="6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0" y="36"/>
                    </a:lnTo>
                    <a:lnTo>
                      <a:pt x="5" y="39"/>
                    </a:lnTo>
                    <a:lnTo>
                      <a:pt x="21" y="44"/>
                    </a:lnTo>
                    <a:lnTo>
                      <a:pt x="37" y="50"/>
                    </a:lnTo>
                    <a:lnTo>
                      <a:pt x="38" y="5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73" name="Freeform 421"/>
              <p:cNvSpPr>
                <a:spLocks/>
              </p:cNvSpPr>
              <p:nvPr/>
            </p:nvSpPr>
            <p:spPr bwMode="auto">
              <a:xfrm>
                <a:off x="4514" y="1049"/>
                <a:ext cx="27" cy="28"/>
              </a:xfrm>
              <a:custGeom>
                <a:avLst/>
                <a:gdLst>
                  <a:gd name="T0" fmla="*/ 35 w 55"/>
                  <a:gd name="T1" fmla="*/ 56 h 56"/>
                  <a:gd name="T2" fmla="*/ 55 w 55"/>
                  <a:gd name="T3" fmla="*/ 20 h 56"/>
                  <a:gd name="T4" fmla="*/ 40 w 55"/>
                  <a:gd name="T5" fmla="*/ 12 h 56"/>
                  <a:gd name="T6" fmla="*/ 21 w 55"/>
                  <a:gd name="T7" fmla="*/ 0 h 56"/>
                  <a:gd name="T8" fmla="*/ 0 w 55"/>
                  <a:gd name="T9" fmla="*/ 33 h 56"/>
                  <a:gd name="T10" fmla="*/ 24 w 55"/>
                  <a:gd name="T11" fmla="*/ 50 h 56"/>
                  <a:gd name="T12" fmla="*/ 35 w 55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56">
                    <a:moveTo>
                      <a:pt x="35" y="56"/>
                    </a:moveTo>
                    <a:lnTo>
                      <a:pt x="55" y="20"/>
                    </a:lnTo>
                    <a:lnTo>
                      <a:pt x="40" y="12"/>
                    </a:lnTo>
                    <a:lnTo>
                      <a:pt x="21" y="0"/>
                    </a:lnTo>
                    <a:lnTo>
                      <a:pt x="0" y="33"/>
                    </a:lnTo>
                    <a:lnTo>
                      <a:pt x="24" y="50"/>
                    </a:lnTo>
                    <a:lnTo>
                      <a:pt x="35" y="5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74" name="Freeform 422"/>
              <p:cNvSpPr>
                <a:spLocks/>
              </p:cNvSpPr>
              <p:nvPr/>
            </p:nvSpPr>
            <p:spPr bwMode="auto">
              <a:xfrm>
                <a:off x="4480" y="1027"/>
                <a:ext cx="28" cy="28"/>
              </a:xfrm>
              <a:custGeom>
                <a:avLst/>
                <a:gdLst>
                  <a:gd name="T0" fmla="*/ 34 w 56"/>
                  <a:gd name="T1" fmla="*/ 56 h 56"/>
                  <a:gd name="T2" fmla="*/ 56 w 56"/>
                  <a:gd name="T3" fmla="*/ 23 h 56"/>
                  <a:gd name="T4" fmla="*/ 42 w 56"/>
                  <a:gd name="T5" fmla="*/ 14 h 56"/>
                  <a:gd name="T6" fmla="*/ 21 w 56"/>
                  <a:gd name="T7" fmla="*/ 0 h 56"/>
                  <a:gd name="T8" fmla="*/ 0 w 56"/>
                  <a:gd name="T9" fmla="*/ 34 h 56"/>
                  <a:gd name="T10" fmla="*/ 25 w 56"/>
                  <a:gd name="T11" fmla="*/ 51 h 56"/>
                  <a:gd name="T12" fmla="*/ 34 w 56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6">
                    <a:moveTo>
                      <a:pt x="34" y="56"/>
                    </a:moveTo>
                    <a:lnTo>
                      <a:pt x="56" y="23"/>
                    </a:lnTo>
                    <a:lnTo>
                      <a:pt x="42" y="14"/>
                    </a:lnTo>
                    <a:lnTo>
                      <a:pt x="21" y="0"/>
                    </a:lnTo>
                    <a:lnTo>
                      <a:pt x="0" y="34"/>
                    </a:lnTo>
                    <a:lnTo>
                      <a:pt x="25" y="51"/>
                    </a:lnTo>
                    <a:lnTo>
                      <a:pt x="34" y="5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75" name="Freeform 423"/>
              <p:cNvSpPr>
                <a:spLocks/>
              </p:cNvSpPr>
              <p:nvPr/>
            </p:nvSpPr>
            <p:spPr bwMode="auto">
              <a:xfrm>
                <a:off x="4446" y="1006"/>
                <a:ext cx="28" cy="27"/>
              </a:xfrm>
              <a:custGeom>
                <a:avLst/>
                <a:gdLst>
                  <a:gd name="T0" fmla="*/ 35 w 55"/>
                  <a:gd name="T1" fmla="*/ 54 h 54"/>
                  <a:gd name="T2" fmla="*/ 55 w 55"/>
                  <a:gd name="T3" fmla="*/ 19 h 54"/>
                  <a:gd name="T4" fmla="*/ 44 w 55"/>
                  <a:gd name="T5" fmla="*/ 12 h 54"/>
                  <a:gd name="T6" fmla="*/ 19 w 55"/>
                  <a:gd name="T7" fmla="*/ 0 h 54"/>
                  <a:gd name="T8" fmla="*/ 0 w 55"/>
                  <a:gd name="T9" fmla="*/ 35 h 54"/>
                  <a:gd name="T10" fmla="*/ 28 w 55"/>
                  <a:gd name="T11" fmla="*/ 49 h 54"/>
                  <a:gd name="T12" fmla="*/ 35 w 55"/>
                  <a:gd name="T1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54">
                    <a:moveTo>
                      <a:pt x="35" y="54"/>
                    </a:moveTo>
                    <a:lnTo>
                      <a:pt x="55" y="19"/>
                    </a:lnTo>
                    <a:lnTo>
                      <a:pt x="44" y="12"/>
                    </a:lnTo>
                    <a:lnTo>
                      <a:pt x="19" y="0"/>
                    </a:lnTo>
                    <a:lnTo>
                      <a:pt x="0" y="35"/>
                    </a:lnTo>
                    <a:lnTo>
                      <a:pt x="28" y="49"/>
                    </a:lnTo>
                    <a:lnTo>
                      <a:pt x="35" y="5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76" name="Freeform 424"/>
              <p:cNvSpPr>
                <a:spLocks/>
              </p:cNvSpPr>
              <p:nvPr/>
            </p:nvSpPr>
            <p:spPr bwMode="auto">
              <a:xfrm>
                <a:off x="4411" y="990"/>
                <a:ext cx="25" cy="26"/>
              </a:xfrm>
              <a:custGeom>
                <a:avLst/>
                <a:gdLst>
                  <a:gd name="T0" fmla="*/ 35 w 51"/>
                  <a:gd name="T1" fmla="*/ 51 h 51"/>
                  <a:gd name="T2" fmla="*/ 51 w 51"/>
                  <a:gd name="T3" fmla="*/ 14 h 51"/>
                  <a:gd name="T4" fmla="*/ 43 w 51"/>
                  <a:gd name="T5" fmla="*/ 11 h 51"/>
                  <a:gd name="T6" fmla="*/ 24 w 51"/>
                  <a:gd name="T7" fmla="*/ 5 h 51"/>
                  <a:gd name="T8" fmla="*/ 10 w 51"/>
                  <a:gd name="T9" fmla="*/ 0 h 51"/>
                  <a:gd name="T10" fmla="*/ 0 w 51"/>
                  <a:gd name="T11" fmla="*/ 39 h 51"/>
                  <a:gd name="T12" fmla="*/ 8 w 51"/>
                  <a:gd name="T13" fmla="*/ 42 h 51"/>
                  <a:gd name="T14" fmla="*/ 27 w 51"/>
                  <a:gd name="T15" fmla="*/ 48 h 51"/>
                  <a:gd name="T16" fmla="*/ 35 w 51"/>
                  <a:gd name="T1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51">
                    <a:moveTo>
                      <a:pt x="35" y="51"/>
                    </a:moveTo>
                    <a:lnTo>
                      <a:pt x="51" y="14"/>
                    </a:lnTo>
                    <a:lnTo>
                      <a:pt x="43" y="11"/>
                    </a:lnTo>
                    <a:lnTo>
                      <a:pt x="24" y="5"/>
                    </a:lnTo>
                    <a:lnTo>
                      <a:pt x="10" y="0"/>
                    </a:lnTo>
                    <a:lnTo>
                      <a:pt x="0" y="39"/>
                    </a:lnTo>
                    <a:lnTo>
                      <a:pt x="8" y="42"/>
                    </a:lnTo>
                    <a:lnTo>
                      <a:pt x="27" y="48"/>
                    </a:lnTo>
                    <a:lnTo>
                      <a:pt x="35" y="5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77" name="Freeform 425"/>
              <p:cNvSpPr>
                <a:spLocks/>
              </p:cNvSpPr>
              <p:nvPr/>
            </p:nvSpPr>
            <p:spPr bwMode="auto">
              <a:xfrm>
                <a:off x="4372" y="973"/>
                <a:ext cx="28" cy="27"/>
              </a:xfrm>
              <a:custGeom>
                <a:avLst/>
                <a:gdLst>
                  <a:gd name="T0" fmla="*/ 35 w 55"/>
                  <a:gd name="T1" fmla="*/ 54 h 55"/>
                  <a:gd name="T2" fmla="*/ 55 w 55"/>
                  <a:gd name="T3" fmla="*/ 19 h 55"/>
                  <a:gd name="T4" fmla="*/ 51 w 55"/>
                  <a:gd name="T5" fmla="*/ 17 h 55"/>
                  <a:gd name="T6" fmla="*/ 23 w 55"/>
                  <a:gd name="T7" fmla="*/ 2 h 55"/>
                  <a:gd name="T8" fmla="*/ 18 w 55"/>
                  <a:gd name="T9" fmla="*/ 0 h 55"/>
                  <a:gd name="T10" fmla="*/ 0 w 55"/>
                  <a:gd name="T11" fmla="*/ 35 h 55"/>
                  <a:gd name="T12" fmla="*/ 7 w 55"/>
                  <a:gd name="T13" fmla="*/ 40 h 55"/>
                  <a:gd name="T14" fmla="*/ 35 w 55"/>
                  <a:gd name="T15" fmla="*/ 55 h 55"/>
                  <a:gd name="T16" fmla="*/ 35 w 55"/>
                  <a:gd name="T17" fmla="*/ 5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55">
                    <a:moveTo>
                      <a:pt x="35" y="54"/>
                    </a:moveTo>
                    <a:lnTo>
                      <a:pt x="55" y="19"/>
                    </a:lnTo>
                    <a:lnTo>
                      <a:pt x="51" y="17"/>
                    </a:lnTo>
                    <a:lnTo>
                      <a:pt x="23" y="2"/>
                    </a:lnTo>
                    <a:lnTo>
                      <a:pt x="18" y="0"/>
                    </a:lnTo>
                    <a:lnTo>
                      <a:pt x="0" y="35"/>
                    </a:lnTo>
                    <a:lnTo>
                      <a:pt x="7" y="40"/>
                    </a:lnTo>
                    <a:lnTo>
                      <a:pt x="35" y="55"/>
                    </a:lnTo>
                    <a:lnTo>
                      <a:pt x="35" y="5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78" name="Freeform 426"/>
              <p:cNvSpPr>
                <a:spLocks/>
              </p:cNvSpPr>
              <p:nvPr/>
            </p:nvSpPr>
            <p:spPr bwMode="auto">
              <a:xfrm>
                <a:off x="4338" y="952"/>
                <a:ext cx="26" cy="29"/>
              </a:xfrm>
              <a:custGeom>
                <a:avLst/>
                <a:gdLst>
                  <a:gd name="T0" fmla="*/ 32 w 51"/>
                  <a:gd name="T1" fmla="*/ 56 h 56"/>
                  <a:gd name="T2" fmla="*/ 51 w 51"/>
                  <a:gd name="T3" fmla="*/ 22 h 56"/>
                  <a:gd name="T4" fmla="*/ 48 w 51"/>
                  <a:gd name="T5" fmla="*/ 19 h 56"/>
                  <a:gd name="T6" fmla="*/ 37 w 51"/>
                  <a:gd name="T7" fmla="*/ 13 h 56"/>
                  <a:gd name="T8" fmla="*/ 26 w 51"/>
                  <a:gd name="T9" fmla="*/ 29 h 56"/>
                  <a:gd name="T10" fmla="*/ 44 w 51"/>
                  <a:gd name="T11" fmla="*/ 21 h 56"/>
                  <a:gd name="T12" fmla="*/ 40 w 51"/>
                  <a:gd name="T13" fmla="*/ 15 h 56"/>
                  <a:gd name="T14" fmla="*/ 45 w 51"/>
                  <a:gd name="T15" fmla="*/ 23 h 56"/>
                  <a:gd name="T16" fmla="*/ 42 w 51"/>
                  <a:gd name="T17" fmla="*/ 14 h 56"/>
                  <a:gd name="T18" fmla="*/ 39 w 51"/>
                  <a:gd name="T19" fmla="*/ 8 h 56"/>
                  <a:gd name="T20" fmla="*/ 36 w 51"/>
                  <a:gd name="T21" fmla="*/ 0 h 56"/>
                  <a:gd name="T22" fmla="*/ 0 w 51"/>
                  <a:gd name="T23" fmla="*/ 17 h 56"/>
                  <a:gd name="T24" fmla="*/ 2 w 51"/>
                  <a:gd name="T25" fmla="*/ 24 h 56"/>
                  <a:gd name="T26" fmla="*/ 5 w 51"/>
                  <a:gd name="T27" fmla="*/ 30 h 56"/>
                  <a:gd name="T28" fmla="*/ 8 w 51"/>
                  <a:gd name="T29" fmla="*/ 36 h 56"/>
                  <a:gd name="T30" fmla="*/ 8 w 51"/>
                  <a:gd name="T31" fmla="*/ 37 h 56"/>
                  <a:gd name="T32" fmla="*/ 12 w 51"/>
                  <a:gd name="T33" fmla="*/ 43 h 56"/>
                  <a:gd name="T34" fmla="*/ 15 w 51"/>
                  <a:gd name="T35" fmla="*/ 46 h 56"/>
                  <a:gd name="T36" fmla="*/ 32 w 51"/>
                  <a:gd name="T3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1" h="56">
                    <a:moveTo>
                      <a:pt x="32" y="56"/>
                    </a:moveTo>
                    <a:lnTo>
                      <a:pt x="51" y="22"/>
                    </a:lnTo>
                    <a:lnTo>
                      <a:pt x="48" y="19"/>
                    </a:lnTo>
                    <a:lnTo>
                      <a:pt x="37" y="13"/>
                    </a:lnTo>
                    <a:lnTo>
                      <a:pt x="26" y="29"/>
                    </a:lnTo>
                    <a:lnTo>
                      <a:pt x="44" y="21"/>
                    </a:lnTo>
                    <a:lnTo>
                      <a:pt x="40" y="15"/>
                    </a:lnTo>
                    <a:lnTo>
                      <a:pt x="45" y="23"/>
                    </a:lnTo>
                    <a:lnTo>
                      <a:pt x="42" y="14"/>
                    </a:lnTo>
                    <a:lnTo>
                      <a:pt x="39" y="8"/>
                    </a:lnTo>
                    <a:lnTo>
                      <a:pt x="36" y="0"/>
                    </a:lnTo>
                    <a:lnTo>
                      <a:pt x="0" y="17"/>
                    </a:lnTo>
                    <a:lnTo>
                      <a:pt x="2" y="24"/>
                    </a:lnTo>
                    <a:lnTo>
                      <a:pt x="5" y="30"/>
                    </a:lnTo>
                    <a:lnTo>
                      <a:pt x="8" y="36"/>
                    </a:lnTo>
                    <a:lnTo>
                      <a:pt x="8" y="37"/>
                    </a:lnTo>
                    <a:lnTo>
                      <a:pt x="12" y="43"/>
                    </a:lnTo>
                    <a:lnTo>
                      <a:pt x="15" y="46"/>
                    </a:lnTo>
                    <a:lnTo>
                      <a:pt x="32" y="5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6379" name="Oval 427"/>
            <p:cNvSpPr>
              <a:spLocks noChangeArrowheads="1"/>
            </p:cNvSpPr>
            <p:nvPr/>
          </p:nvSpPr>
          <p:spPr bwMode="auto">
            <a:xfrm>
              <a:off x="3640" y="3700"/>
              <a:ext cx="73" cy="73"/>
            </a:xfrm>
            <a:prstGeom prst="ellipse">
              <a:avLst/>
            </a:prstGeom>
            <a:solidFill>
              <a:srgbClr val="000000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80" name="Oval 428"/>
            <p:cNvSpPr>
              <a:spLocks noChangeArrowheads="1"/>
            </p:cNvSpPr>
            <p:nvPr/>
          </p:nvSpPr>
          <p:spPr bwMode="auto">
            <a:xfrm>
              <a:off x="3518" y="3724"/>
              <a:ext cx="74" cy="73"/>
            </a:xfrm>
            <a:prstGeom prst="ellipse">
              <a:avLst/>
            </a:prstGeom>
            <a:solidFill>
              <a:srgbClr val="000000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81" name="Oval 429"/>
            <p:cNvSpPr>
              <a:spLocks noChangeArrowheads="1"/>
            </p:cNvSpPr>
            <p:nvPr/>
          </p:nvSpPr>
          <p:spPr bwMode="auto">
            <a:xfrm>
              <a:off x="3615" y="3797"/>
              <a:ext cx="74" cy="73"/>
            </a:xfrm>
            <a:prstGeom prst="ellipse">
              <a:avLst/>
            </a:prstGeom>
            <a:solidFill>
              <a:srgbClr val="000000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82" name="Oval 430"/>
            <p:cNvSpPr>
              <a:spLocks noChangeArrowheads="1"/>
            </p:cNvSpPr>
            <p:nvPr/>
          </p:nvSpPr>
          <p:spPr bwMode="auto">
            <a:xfrm>
              <a:off x="3713" y="3772"/>
              <a:ext cx="73" cy="74"/>
            </a:xfrm>
            <a:prstGeom prst="ellipse">
              <a:avLst/>
            </a:prstGeom>
            <a:solidFill>
              <a:srgbClr val="000000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83" name="Oval 431"/>
            <p:cNvSpPr>
              <a:spLocks noChangeArrowheads="1"/>
            </p:cNvSpPr>
            <p:nvPr/>
          </p:nvSpPr>
          <p:spPr bwMode="auto">
            <a:xfrm>
              <a:off x="3518" y="3845"/>
              <a:ext cx="74" cy="74"/>
            </a:xfrm>
            <a:prstGeom prst="ellipse">
              <a:avLst/>
            </a:prstGeom>
            <a:solidFill>
              <a:srgbClr val="000000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84" name="Oval 432"/>
            <p:cNvSpPr>
              <a:spLocks noChangeArrowheads="1"/>
            </p:cNvSpPr>
            <p:nvPr/>
          </p:nvSpPr>
          <p:spPr bwMode="auto">
            <a:xfrm>
              <a:off x="3640" y="3894"/>
              <a:ext cx="73" cy="73"/>
            </a:xfrm>
            <a:prstGeom prst="ellipse">
              <a:avLst/>
            </a:prstGeom>
            <a:solidFill>
              <a:srgbClr val="000000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85" name="Oval 433"/>
            <p:cNvSpPr>
              <a:spLocks noChangeArrowheads="1"/>
            </p:cNvSpPr>
            <p:nvPr/>
          </p:nvSpPr>
          <p:spPr bwMode="auto">
            <a:xfrm>
              <a:off x="3737" y="3870"/>
              <a:ext cx="73" cy="73"/>
            </a:xfrm>
            <a:prstGeom prst="ellipse">
              <a:avLst/>
            </a:prstGeom>
            <a:solidFill>
              <a:srgbClr val="000000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86" name="Oval 434"/>
            <p:cNvSpPr>
              <a:spLocks noChangeArrowheads="1"/>
            </p:cNvSpPr>
            <p:nvPr/>
          </p:nvSpPr>
          <p:spPr bwMode="auto">
            <a:xfrm>
              <a:off x="3858" y="3457"/>
              <a:ext cx="74" cy="73"/>
            </a:xfrm>
            <a:prstGeom prst="ellipse">
              <a:avLst/>
            </a:prstGeom>
            <a:solidFill>
              <a:srgbClr val="FFFF00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87" name="Oval 435"/>
            <p:cNvSpPr>
              <a:spLocks noChangeArrowheads="1"/>
            </p:cNvSpPr>
            <p:nvPr/>
          </p:nvSpPr>
          <p:spPr bwMode="auto">
            <a:xfrm>
              <a:off x="3956" y="3432"/>
              <a:ext cx="73" cy="74"/>
            </a:xfrm>
            <a:prstGeom prst="ellipse">
              <a:avLst/>
            </a:prstGeom>
            <a:solidFill>
              <a:srgbClr val="FFFF00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88" name="Oval 436"/>
            <p:cNvSpPr>
              <a:spLocks noChangeArrowheads="1"/>
            </p:cNvSpPr>
            <p:nvPr/>
          </p:nvSpPr>
          <p:spPr bwMode="auto">
            <a:xfrm>
              <a:off x="3931" y="3529"/>
              <a:ext cx="74" cy="74"/>
            </a:xfrm>
            <a:prstGeom prst="ellipse">
              <a:avLst/>
            </a:prstGeom>
            <a:solidFill>
              <a:srgbClr val="FFFF00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89" name="Oval 437"/>
            <p:cNvSpPr>
              <a:spLocks noChangeArrowheads="1"/>
            </p:cNvSpPr>
            <p:nvPr/>
          </p:nvSpPr>
          <p:spPr bwMode="auto">
            <a:xfrm>
              <a:off x="4028" y="3505"/>
              <a:ext cx="74" cy="74"/>
            </a:xfrm>
            <a:prstGeom prst="ellipse">
              <a:avLst/>
            </a:prstGeom>
            <a:solidFill>
              <a:srgbClr val="FFFF00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90" name="Oval 438"/>
            <p:cNvSpPr>
              <a:spLocks noChangeArrowheads="1"/>
            </p:cNvSpPr>
            <p:nvPr/>
          </p:nvSpPr>
          <p:spPr bwMode="auto">
            <a:xfrm>
              <a:off x="4150" y="2922"/>
              <a:ext cx="73" cy="73"/>
            </a:xfrm>
            <a:prstGeom prst="ellipse">
              <a:avLst/>
            </a:prstGeom>
            <a:solidFill>
              <a:srgbClr val="00FFFF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91" name="Oval 439"/>
            <p:cNvSpPr>
              <a:spLocks noChangeArrowheads="1"/>
            </p:cNvSpPr>
            <p:nvPr/>
          </p:nvSpPr>
          <p:spPr bwMode="auto">
            <a:xfrm>
              <a:off x="4344" y="2703"/>
              <a:ext cx="74" cy="74"/>
            </a:xfrm>
            <a:prstGeom prst="ellipse">
              <a:avLst/>
            </a:prstGeom>
            <a:solidFill>
              <a:srgbClr val="00FFFF"/>
            </a:solidFill>
            <a:ln w="4763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92" name="Oval 440"/>
            <p:cNvSpPr>
              <a:spLocks noChangeArrowheads="1"/>
            </p:cNvSpPr>
            <p:nvPr/>
          </p:nvSpPr>
          <p:spPr bwMode="auto">
            <a:xfrm>
              <a:off x="4344" y="3043"/>
              <a:ext cx="74" cy="7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93" name="Oval 441"/>
            <p:cNvSpPr>
              <a:spLocks noChangeArrowheads="1"/>
            </p:cNvSpPr>
            <p:nvPr/>
          </p:nvSpPr>
          <p:spPr bwMode="auto">
            <a:xfrm>
              <a:off x="4442" y="3043"/>
              <a:ext cx="73" cy="7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94" name="Oval 442"/>
            <p:cNvSpPr>
              <a:spLocks noChangeArrowheads="1"/>
            </p:cNvSpPr>
            <p:nvPr/>
          </p:nvSpPr>
          <p:spPr bwMode="auto">
            <a:xfrm>
              <a:off x="4587" y="2873"/>
              <a:ext cx="74" cy="7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395" name="Rectangle 443"/>
            <p:cNvSpPr>
              <a:spLocks noChangeArrowheads="1"/>
            </p:cNvSpPr>
            <p:nvPr/>
          </p:nvSpPr>
          <p:spPr bwMode="auto">
            <a:xfrm>
              <a:off x="3178" y="2533"/>
              <a:ext cx="1944" cy="1677"/>
            </a:xfrm>
            <a:prstGeom prst="rect">
              <a:avLst/>
            </a:prstGeom>
            <a:noFill/>
            <a:ln w="31750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6396" name="Group 444"/>
            <p:cNvGrpSpPr>
              <a:grpSpLocks/>
            </p:cNvGrpSpPr>
            <p:nvPr/>
          </p:nvGrpSpPr>
          <p:grpSpPr bwMode="auto">
            <a:xfrm>
              <a:off x="3435" y="3617"/>
              <a:ext cx="457" cy="433"/>
              <a:chOff x="3387" y="3713"/>
              <a:chExt cx="457" cy="433"/>
            </a:xfrm>
          </p:grpSpPr>
          <p:sp>
            <p:nvSpPr>
              <p:cNvPr id="126397" name="Freeform 445"/>
              <p:cNvSpPr>
                <a:spLocks/>
              </p:cNvSpPr>
              <p:nvPr/>
            </p:nvSpPr>
            <p:spPr bwMode="auto">
              <a:xfrm>
                <a:off x="3595" y="3713"/>
                <a:ext cx="21" cy="20"/>
              </a:xfrm>
              <a:custGeom>
                <a:avLst/>
                <a:gdLst>
                  <a:gd name="T0" fmla="*/ 41 w 41"/>
                  <a:gd name="T1" fmla="*/ 41 h 42"/>
                  <a:gd name="T2" fmla="*/ 41 w 41"/>
                  <a:gd name="T3" fmla="*/ 0 h 42"/>
                  <a:gd name="T4" fmla="*/ 19 w 41"/>
                  <a:gd name="T5" fmla="*/ 1 h 42"/>
                  <a:gd name="T6" fmla="*/ 0 w 41"/>
                  <a:gd name="T7" fmla="*/ 2 h 42"/>
                  <a:gd name="T8" fmla="*/ 3 w 41"/>
                  <a:gd name="T9" fmla="*/ 42 h 42"/>
                  <a:gd name="T10" fmla="*/ 19 w 41"/>
                  <a:gd name="T11" fmla="*/ 42 h 42"/>
                  <a:gd name="T12" fmla="*/ 41 w 41"/>
                  <a:gd name="T13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42">
                    <a:moveTo>
                      <a:pt x="41" y="41"/>
                    </a:moveTo>
                    <a:lnTo>
                      <a:pt x="41" y="0"/>
                    </a:lnTo>
                    <a:lnTo>
                      <a:pt x="19" y="1"/>
                    </a:lnTo>
                    <a:lnTo>
                      <a:pt x="0" y="2"/>
                    </a:lnTo>
                    <a:lnTo>
                      <a:pt x="3" y="42"/>
                    </a:lnTo>
                    <a:lnTo>
                      <a:pt x="19" y="42"/>
                    </a:lnTo>
                    <a:lnTo>
                      <a:pt x="41" y="4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98" name="Freeform 446"/>
              <p:cNvSpPr>
                <a:spLocks/>
              </p:cNvSpPr>
              <p:nvPr/>
            </p:nvSpPr>
            <p:spPr bwMode="auto">
              <a:xfrm>
                <a:off x="3554" y="3717"/>
                <a:ext cx="24" cy="23"/>
              </a:xfrm>
              <a:custGeom>
                <a:avLst/>
                <a:gdLst>
                  <a:gd name="T0" fmla="*/ 47 w 47"/>
                  <a:gd name="T1" fmla="*/ 40 h 48"/>
                  <a:gd name="T2" fmla="*/ 40 w 47"/>
                  <a:gd name="T3" fmla="*/ 0 h 48"/>
                  <a:gd name="T4" fmla="*/ 36 w 47"/>
                  <a:gd name="T5" fmla="*/ 0 h 48"/>
                  <a:gd name="T6" fmla="*/ 28 w 47"/>
                  <a:gd name="T7" fmla="*/ 2 h 48"/>
                  <a:gd name="T8" fmla="*/ 0 w 47"/>
                  <a:gd name="T9" fmla="*/ 9 h 48"/>
                  <a:gd name="T10" fmla="*/ 9 w 47"/>
                  <a:gd name="T11" fmla="*/ 48 h 48"/>
                  <a:gd name="T12" fmla="*/ 44 w 47"/>
                  <a:gd name="T13" fmla="*/ 40 h 48"/>
                  <a:gd name="T14" fmla="*/ 36 w 47"/>
                  <a:gd name="T15" fmla="*/ 20 h 48"/>
                  <a:gd name="T16" fmla="*/ 36 w 47"/>
                  <a:gd name="T17" fmla="*/ 41 h 48"/>
                  <a:gd name="T18" fmla="*/ 47 w 47"/>
                  <a:gd name="T1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48">
                    <a:moveTo>
                      <a:pt x="47" y="40"/>
                    </a:moveTo>
                    <a:lnTo>
                      <a:pt x="40" y="0"/>
                    </a:lnTo>
                    <a:lnTo>
                      <a:pt x="36" y="0"/>
                    </a:lnTo>
                    <a:lnTo>
                      <a:pt x="28" y="2"/>
                    </a:lnTo>
                    <a:lnTo>
                      <a:pt x="0" y="9"/>
                    </a:lnTo>
                    <a:lnTo>
                      <a:pt x="9" y="48"/>
                    </a:lnTo>
                    <a:lnTo>
                      <a:pt x="44" y="40"/>
                    </a:lnTo>
                    <a:lnTo>
                      <a:pt x="36" y="20"/>
                    </a:lnTo>
                    <a:lnTo>
                      <a:pt x="36" y="41"/>
                    </a:lnTo>
                    <a:lnTo>
                      <a:pt x="47" y="4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99" name="Freeform 447"/>
              <p:cNvSpPr>
                <a:spLocks/>
              </p:cNvSpPr>
              <p:nvPr/>
            </p:nvSpPr>
            <p:spPr bwMode="auto">
              <a:xfrm>
                <a:off x="3514" y="3728"/>
                <a:ext cx="26" cy="26"/>
              </a:xfrm>
              <a:custGeom>
                <a:avLst/>
                <a:gdLst>
                  <a:gd name="T0" fmla="*/ 52 w 52"/>
                  <a:gd name="T1" fmla="*/ 38 h 53"/>
                  <a:gd name="T2" fmla="*/ 39 w 52"/>
                  <a:gd name="T3" fmla="*/ 0 h 53"/>
                  <a:gd name="T4" fmla="*/ 26 w 52"/>
                  <a:gd name="T5" fmla="*/ 4 h 53"/>
                  <a:gd name="T6" fmla="*/ 0 w 52"/>
                  <a:gd name="T7" fmla="*/ 17 h 53"/>
                  <a:gd name="T8" fmla="*/ 17 w 52"/>
                  <a:gd name="T9" fmla="*/ 53 h 53"/>
                  <a:gd name="T10" fmla="*/ 42 w 52"/>
                  <a:gd name="T11" fmla="*/ 42 h 53"/>
                  <a:gd name="T12" fmla="*/ 52 w 52"/>
                  <a:gd name="T13" fmla="*/ 38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53">
                    <a:moveTo>
                      <a:pt x="52" y="38"/>
                    </a:moveTo>
                    <a:lnTo>
                      <a:pt x="39" y="0"/>
                    </a:lnTo>
                    <a:lnTo>
                      <a:pt x="26" y="4"/>
                    </a:lnTo>
                    <a:lnTo>
                      <a:pt x="0" y="17"/>
                    </a:lnTo>
                    <a:lnTo>
                      <a:pt x="17" y="53"/>
                    </a:lnTo>
                    <a:lnTo>
                      <a:pt x="42" y="42"/>
                    </a:lnTo>
                    <a:lnTo>
                      <a:pt x="52" y="3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00" name="Freeform 448"/>
              <p:cNvSpPr>
                <a:spLocks/>
              </p:cNvSpPr>
              <p:nvPr/>
            </p:nvSpPr>
            <p:spPr bwMode="auto">
              <a:xfrm>
                <a:off x="3478" y="3745"/>
                <a:ext cx="27" cy="28"/>
              </a:xfrm>
              <a:custGeom>
                <a:avLst/>
                <a:gdLst>
                  <a:gd name="T0" fmla="*/ 54 w 54"/>
                  <a:gd name="T1" fmla="*/ 34 h 56"/>
                  <a:gd name="T2" fmla="*/ 35 w 54"/>
                  <a:gd name="T3" fmla="*/ 0 h 56"/>
                  <a:gd name="T4" fmla="*/ 23 w 54"/>
                  <a:gd name="T5" fmla="*/ 6 h 56"/>
                  <a:gd name="T6" fmla="*/ 17 w 54"/>
                  <a:gd name="T7" fmla="*/ 11 h 56"/>
                  <a:gd name="T8" fmla="*/ 0 w 54"/>
                  <a:gd name="T9" fmla="*/ 23 h 56"/>
                  <a:gd name="T10" fmla="*/ 22 w 54"/>
                  <a:gd name="T11" fmla="*/ 56 h 56"/>
                  <a:gd name="T12" fmla="*/ 45 w 54"/>
                  <a:gd name="T13" fmla="*/ 39 h 56"/>
                  <a:gd name="T14" fmla="*/ 31 w 54"/>
                  <a:gd name="T15" fmla="*/ 25 h 56"/>
                  <a:gd name="T16" fmla="*/ 39 w 54"/>
                  <a:gd name="T17" fmla="*/ 43 h 56"/>
                  <a:gd name="T18" fmla="*/ 54 w 54"/>
                  <a:gd name="T19" fmla="*/ 3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56">
                    <a:moveTo>
                      <a:pt x="54" y="34"/>
                    </a:moveTo>
                    <a:lnTo>
                      <a:pt x="35" y="0"/>
                    </a:lnTo>
                    <a:lnTo>
                      <a:pt x="23" y="6"/>
                    </a:lnTo>
                    <a:lnTo>
                      <a:pt x="17" y="11"/>
                    </a:lnTo>
                    <a:lnTo>
                      <a:pt x="0" y="23"/>
                    </a:lnTo>
                    <a:lnTo>
                      <a:pt x="22" y="56"/>
                    </a:lnTo>
                    <a:lnTo>
                      <a:pt x="45" y="39"/>
                    </a:lnTo>
                    <a:lnTo>
                      <a:pt x="31" y="25"/>
                    </a:lnTo>
                    <a:lnTo>
                      <a:pt x="39" y="43"/>
                    </a:lnTo>
                    <a:lnTo>
                      <a:pt x="54" y="3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01" name="Freeform 449"/>
              <p:cNvSpPr>
                <a:spLocks/>
              </p:cNvSpPr>
              <p:nvPr/>
            </p:nvSpPr>
            <p:spPr bwMode="auto">
              <a:xfrm>
                <a:off x="3445" y="3770"/>
                <a:ext cx="29" cy="29"/>
              </a:xfrm>
              <a:custGeom>
                <a:avLst/>
                <a:gdLst>
                  <a:gd name="T0" fmla="*/ 58 w 58"/>
                  <a:gd name="T1" fmla="*/ 31 h 58"/>
                  <a:gd name="T2" fmla="*/ 31 w 58"/>
                  <a:gd name="T3" fmla="*/ 0 h 58"/>
                  <a:gd name="T4" fmla="*/ 17 w 58"/>
                  <a:gd name="T5" fmla="*/ 13 h 58"/>
                  <a:gd name="T6" fmla="*/ 0 w 58"/>
                  <a:gd name="T7" fmla="*/ 30 h 58"/>
                  <a:gd name="T8" fmla="*/ 29 w 58"/>
                  <a:gd name="T9" fmla="*/ 58 h 58"/>
                  <a:gd name="T10" fmla="*/ 45 w 58"/>
                  <a:gd name="T11" fmla="*/ 41 h 58"/>
                  <a:gd name="T12" fmla="*/ 58 w 58"/>
                  <a:gd name="T13" fmla="*/ 3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58">
                    <a:moveTo>
                      <a:pt x="58" y="31"/>
                    </a:moveTo>
                    <a:lnTo>
                      <a:pt x="31" y="0"/>
                    </a:lnTo>
                    <a:lnTo>
                      <a:pt x="17" y="13"/>
                    </a:lnTo>
                    <a:lnTo>
                      <a:pt x="0" y="30"/>
                    </a:lnTo>
                    <a:lnTo>
                      <a:pt x="29" y="58"/>
                    </a:lnTo>
                    <a:lnTo>
                      <a:pt x="45" y="41"/>
                    </a:lnTo>
                    <a:lnTo>
                      <a:pt x="58" y="3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02" name="Freeform 450"/>
              <p:cNvSpPr>
                <a:spLocks/>
              </p:cNvSpPr>
              <p:nvPr/>
            </p:nvSpPr>
            <p:spPr bwMode="auto">
              <a:xfrm>
                <a:off x="3420" y="3801"/>
                <a:ext cx="27" cy="28"/>
              </a:xfrm>
              <a:custGeom>
                <a:avLst/>
                <a:gdLst>
                  <a:gd name="T0" fmla="*/ 56 w 56"/>
                  <a:gd name="T1" fmla="*/ 24 h 56"/>
                  <a:gd name="T2" fmla="*/ 25 w 56"/>
                  <a:gd name="T3" fmla="*/ 0 h 56"/>
                  <a:gd name="T4" fmla="*/ 17 w 56"/>
                  <a:gd name="T5" fmla="*/ 11 h 56"/>
                  <a:gd name="T6" fmla="*/ 11 w 56"/>
                  <a:gd name="T7" fmla="*/ 17 h 56"/>
                  <a:gd name="T8" fmla="*/ 0 w 56"/>
                  <a:gd name="T9" fmla="*/ 35 h 56"/>
                  <a:gd name="T10" fmla="*/ 34 w 56"/>
                  <a:gd name="T11" fmla="*/ 56 h 56"/>
                  <a:gd name="T12" fmla="*/ 49 w 56"/>
                  <a:gd name="T13" fmla="*/ 34 h 56"/>
                  <a:gd name="T14" fmla="*/ 31 w 56"/>
                  <a:gd name="T15" fmla="*/ 26 h 56"/>
                  <a:gd name="T16" fmla="*/ 45 w 56"/>
                  <a:gd name="T17" fmla="*/ 40 h 56"/>
                  <a:gd name="T18" fmla="*/ 56 w 56"/>
                  <a:gd name="T19" fmla="*/ 2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6">
                    <a:moveTo>
                      <a:pt x="56" y="24"/>
                    </a:moveTo>
                    <a:lnTo>
                      <a:pt x="25" y="0"/>
                    </a:lnTo>
                    <a:lnTo>
                      <a:pt x="17" y="11"/>
                    </a:lnTo>
                    <a:lnTo>
                      <a:pt x="11" y="17"/>
                    </a:lnTo>
                    <a:lnTo>
                      <a:pt x="0" y="35"/>
                    </a:lnTo>
                    <a:lnTo>
                      <a:pt x="34" y="56"/>
                    </a:lnTo>
                    <a:lnTo>
                      <a:pt x="49" y="34"/>
                    </a:lnTo>
                    <a:lnTo>
                      <a:pt x="31" y="26"/>
                    </a:lnTo>
                    <a:lnTo>
                      <a:pt x="45" y="40"/>
                    </a:lnTo>
                    <a:lnTo>
                      <a:pt x="56" y="2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03" name="Freeform 451"/>
              <p:cNvSpPr>
                <a:spLocks/>
              </p:cNvSpPr>
              <p:nvPr/>
            </p:nvSpPr>
            <p:spPr bwMode="auto">
              <a:xfrm>
                <a:off x="3401" y="3837"/>
                <a:ext cx="26" cy="27"/>
              </a:xfrm>
              <a:custGeom>
                <a:avLst/>
                <a:gdLst>
                  <a:gd name="T0" fmla="*/ 52 w 52"/>
                  <a:gd name="T1" fmla="*/ 18 h 54"/>
                  <a:gd name="T2" fmla="*/ 17 w 52"/>
                  <a:gd name="T3" fmla="*/ 0 h 54"/>
                  <a:gd name="T4" fmla="*/ 8 w 52"/>
                  <a:gd name="T5" fmla="*/ 15 h 54"/>
                  <a:gd name="T6" fmla="*/ 0 w 52"/>
                  <a:gd name="T7" fmla="*/ 39 h 54"/>
                  <a:gd name="T8" fmla="*/ 37 w 52"/>
                  <a:gd name="T9" fmla="*/ 54 h 54"/>
                  <a:gd name="T10" fmla="*/ 45 w 52"/>
                  <a:gd name="T11" fmla="*/ 31 h 54"/>
                  <a:gd name="T12" fmla="*/ 52 w 52"/>
                  <a:gd name="T13" fmla="*/ 1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54">
                    <a:moveTo>
                      <a:pt x="52" y="18"/>
                    </a:moveTo>
                    <a:lnTo>
                      <a:pt x="17" y="0"/>
                    </a:lnTo>
                    <a:lnTo>
                      <a:pt x="8" y="15"/>
                    </a:lnTo>
                    <a:lnTo>
                      <a:pt x="0" y="39"/>
                    </a:lnTo>
                    <a:lnTo>
                      <a:pt x="37" y="54"/>
                    </a:lnTo>
                    <a:lnTo>
                      <a:pt x="45" y="31"/>
                    </a:lnTo>
                    <a:lnTo>
                      <a:pt x="52" y="1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04" name="Freeform 452"/>
              <p:cNvSpPr>
                <a:spLocks/>
              </p:cNvSpPr>
              <p:nvPr/>
            </p:nvSpPr>
            <p:spPr bwMode="auto">
              <a:xfrm>
                <a:off x="3390" y="3877"/>
                <a:ext cx="24" cy="23"/>
              </a:xfrm>
              <a:custGeom>
                <a:avLst/>
                <a:gdLst>
                  <a:gd name="T0" fmla="*/ 47 w 47"/>
                  <a:gd name="T1" fmla="*/ 9 h 47"/>
                  <a:gd name="T2" fmla="*/ 9 w 47"/>
                  <a:gd name="T3" fmla="*/ 0 h 47"/>
                  <a:gd name="T4" fmla="*/ 5 w 47"/>
                  <a:gd name="T5" fmla="*/ 13 h 47"/>
                  <a:gd name="T6" fmla="*/ 4 w 47"/>
                  <a:gd name="T7" fmla="*/ 21 h 47"/>
                  <a:gd name="T8" fmla="*/ 0 w 47"/>
                  <a:gd name="T9" fmla="*/ 42 h 47"/>
                  <a:gd name="T10" fmla="*/ 0 w 47"/>
                  <a:gd name="T11" fmla="*/ 42 h 47"/>
                  <a:gd name="T12" fmla="*/ 39 w 47"/>
                  <a:gd name="T13" fmla="*/ 47 h 47"/>
                  <a:gd name="T14" fmla="*/ 40 w 47"/>
                  <a:gd name="T15" fmla="*/ 42 h 47"/>
                  <a:gd name="T16" fmla="*/ 44 w 47"/>
                  <a:gd name="T17" fmla="*/ 21 h 47"/>
                  <a:gd name="T18" fmla="*/ 24 w 47"/>
                  <a:gd name="T19" fmla="*/ 21 h 47"/>
                  <a:gd name="T20" fmla="*/ 42 w 47"/>
                  <a:gd name="T21" fmla="*/ 29 h 47"/>
                  <a:gd name="T22" fmla="*/ 47 w 47"/>
                  <a:gd name="T23" fmla="*/ 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" h="47">
                    <a:moveTo>
                      <a:pt x="47" y="9"/>
                    </a:moveTo>
                    <a:lnTo>
                      <a:pt x="9" y="0"/>
                    </a:lnTo>
                    <a:lnTo>
                      <a:pt x="5" y="13"/>
                    </a:lnTo>
                    <a:lnTo>
                      <a:pt x="4" y="21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39" y="47"/>
                    </a:lnTo>
                    <a:lnTo>
                      <a:pt x="40" y="42"/>
                    </a:lnTo>
                    <a:lnTo>
                      <a:pt x="44" y="21"/>
                    </a:lnTo>
                    <a:lnTo>
                      <a:pt x="24" y="21"/>
                    </a:lnTo>
                    <a:lnTo>
                      <a:pt x="42" y="29"/>
                    </a:lnTo>
                    <a:lnTo>
                      <a:pt x="47" y="9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05" name="Freeform 453"/>
              <p:cNvSpPr>
                <a:spLocks/>
              </p:cNvSpPr>
              <p:nvPr/>
            </p:nvSpPr>
            <p:spPr bwMode="auto">
              <a:xfrm>
                <a:off x="3387" y="3919"/>
                <a:ext cx="21" cy="20"/>
              </a:xfrm>
              <a:custGeom>
                <a:avLst/>
                <a:gdLst>
                  <a:gd name="T0" fmla="*/ 41 w 41"/>
                  <a:gd name="T1" fmla="*/ 0 h 41"/>
                  <a:gd name="T2" fmla="*/ 1 w 41"/>
                  <a:gd name="T3" fmla="*/ 0 h 41"/>
                  <a:gd name="T4" fmla="*/ 0 w 41"/>
                  <a:gd name="T5" fmla="*/ 20 h 41"/>
                  <a:gd name="T6" fmla="*/ 1 w 41"/>
                  <a:gd name="T7" fmla="*/ 41 h 41"/>
                  <a:gd name="T8" fmla="*/ 41 w 41"/>
                  <a:gd name="T9" fmla="*/ 41 h 41"/>
                  <a:gd name="T10" fmla="*/ 40 w 41"/>
                  <a:gd name="T11" fmla="*/ 20 h 41"/>
                  <a:gd name="T12" fmla="*/ 41 w 41"/>
                  <a:gd name="T13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41">
                    <a:moveTo>
                      <a:pt x="41" y="0"/>
                    </a:moveTo>
                    <a:lnTo>
                      <a:pt x="1" y="0"/>
                    </a:lnTo>
                    <a:lnTo>
                      <a:pt x="0" y="20"/>
                    </a:lnTo>
                    <a:lnTo>
                      <a:pt x="1" y="41"/>
                    </a:lnTo>
                    <a:lnTo>
                      <a:pt x="41" y="41"/>
                    </a:lnTo>
                    <a:lnTo>
                      <a:pt x="40" y="2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06" name="Freeform 454"/>
              <p:cNvSpPr>
                <a:spLocks/>
              </p:cNvSpPr>
              <p:nvPr/>
            </p:nvSpPr>
            <p:spPr bwMode="auto">
              <a:xfrm>
                <a:off x="3390" y="3958"/>
                <a:ext cx="24" cy="24"/>
              </a:xfrm>
              <a:custGeom>
                <a:avLst/>
                <a:gdLst>
                  <a:gd name="T0" fmla="*/ 39 w 47"/>
                  <a:gd name="T1" fmla="*/ 0 h 48"/>
                  <a:gd name="T2" fmla="*/ 0 w 47"/>
                  <a:gd name="T3" fmla="*/ 5 h 48"/>
                  <a:gd name="T4" fmla="*/ 0 w 47"/>
                  <a:gd name="T5" fmla="*/ 5 h 48"/>
                  <a:gd name="T6" fmla="*/ 4 w 47"/>
                  <a:gd name="T7" fmla="*/ 25 h 48"/>
                  <a:gd name="T8" fmla="*/ 5 w 47"/>
                  <a:gd name="T9" fmla="*/ 33 h 48"/>
                  <a:gd name="T10" fmla="*/ 9 w 47"/>
                  <a:gd name="T11" fmla="*/ 48 h 48"/>
                  <a:gd name="T12" fmla="*/ 47 w 47"/>
                  <a:gd name="T13" fmla="*/ 39 h 48"/>
                  <a:gd name="T14" fmla="*/ 42 w 47"/>
                  <a:gd name="T15" fmla="*/ 17 h 48"/>
                  <a:gd name="T16" fmla="*/ 24 w 47"/>
                  <a:gd name="T17" fmla="*/ 25 h 48"/>
                  <a:gd name="T18" fmla="*/ 44 w 47"/>
                  <a:gd name="T19" fmla="*/ 25 h 48"/>
                  <a:gd name="T20" fmla="*/ 40 w 47"/>
                  <a:gd name="T21" fmla="*/ 5 h 48"/>
                  <a:gd name="T22" fmla="*/ 39 w 47"/>
                  <a:gd name="T2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" h="48">
                    <a:moveTo>
                      <a:pt x="39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4" y="25"/>
                    </a:lnTo>
                    <a:lnTo>
                      <a:pt x="5" y="33"/>
                    </a:lnTo>
                    <a:lnTo>
                      <a:pt x="9" y="48"/>
                    </a:lnTo>
                    <a:lnTo>
                      <a:pt x="47" y="39"/>
                    </a:lnTo>
                    <a:lnTo>
                      <a:pt x="42" y="17"/>
                    </a:lnTo>
                    <a:lnTo>
                      <a:pt x="24" y="25"/>
                    </a:lnTo>
                    <a:lnTo>
                      <a:pt x="44" y="25"/>
                    </a:lnTo>
                    <a:lnTo>
                      <a:pt x="40" y="5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07" name="Freeform 455"/>
              <p:cNvSpPr>
                <a:spLocks/>
              </p:cNvSpPr>
              <p:nvPr/>
            </p:nvSpPr>
            <p:spPr bwMode="auto">
              <a:xfrm>
                <a:off x="3401" y="3995"/>
                <a:ext cx="26" cy="27"/>
              </a:xfrm>
              <a:custGeom>
                <a:avLst/>
                <a:gdLst>
                  <a:gd name="T0" fmla="*/ 37 w 52"/>
                  <a:gd name="T1" fmla="*/ 0 h 54"/>
                  <a:gd name="T2" fmla="*/ 0 w 52"/>
                  <a:gd name="T3" fmla="*/ 15 h 54"/>
                  <a:gd name="T4" fmla="*/ 8 w 52"/>
                  <a:gd name="T5" fmla="*/ 37 h 54"/>
                  <a:gd name="T6" fmla="*/ 17 w 52"/>
                  <a:gd name="T7" fmla="*/ 54 h 54"/>
                  <a:gd name="T8" fmla="*/ 52 w 52"/>
                  <a:gd name="T9" fmla="*/ 35 h 54"/>
                  <a:gd name="T10" fmla="*/ 45 w 52"/>
                  <a:gd name="T11" fmla="*/ 21 h 54"/>
                  <a:gd name="T12" fmla="*/ 37 w 52"/>
                  <a:gd name="T13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54">
                    <a:moveTo>
                      <a:pt x="37" y="0"/>
                    </a:moveTo>
                    <a:lnTo>
                      <a:pt x="0" y="15"/>
                    </a:lnTo>
                    <a:lnTo>
                      <a:pt x="8" y="37"/>
                    </a:lnTo>
                    <a:lnTo>
                      <a:pt x="17" y="54"/>
                    </a:lnTo>
                    <a:lnTo>
                      <a:pt x="52" y="35"/>
                    </a:lnTo>
                    <a:lnTo>
                      <a:pt x="45" y="21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08" name="Freeform 456"/>
              <p:cNvSpPr>
                <a:spLocks/>
              </p:cNvSpPr>
              <p:nvPr/>
            </p:nvSpPr>
            <p:spPr bwMode="auto">
              <a:xfrm>
                <a:off x="3420" y="4029"/>
                <a:ext cx="28" cy="28"/>
              </a:xfrm>
              <a:custGeom>
                <a:avLst/>
                <a:gdLst>
                  <a:gd name="T0" fmla="*/ 34 w 56"/>
                  <a:gd name="T1" fmla="*/ 0 h 56"/>
                  <a:gd name="T2" fmla="*/ 0 w 56"/>
                  <a:gd name="T3" fmla="*/ 21 h 56"/>
                  <a:gd name="T4" fmla="*/ 10 w 56"/>
                  <a:gd name="T5" fmla="*/ 38 h 56"/>
                  <a:gd name="T6" fmla="*/ 16 w 56"/>
                  <a:gd name="T7" fmla="*/ 44 h 56"/>
                  <a:gd name="T8" fmla="*/ 25 w 56"/>
                  <a:gd name="T9" fmla="*/ 56 h 56"/>
                  <a:gd name="T10" fmla="*/ 56 w 56"/>
                  <a:gd name="T11" fmla="*/ 31 h 56"/>
                  <a:gd name="T12" fmla="*/ 44 w 56"/>
                  <a:gd name="T13" fmla="*/ 16 h 56"/>
                  <a:gd name="T14" fmla="*/ 30 w 56"/>
                  <a:gd name="T15" fmla="*/ 30 h 56"/>
                  <a:gd name="T16" fmla="*/ 48 w 56"/>
                  <a:gd name="T17" fmla="*/ 22 h 56"/>
                  <a:gd name="T18" fmla="*/ 34 w 56"/>
                  <a:gd name="T1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6">
                    <a:moveTo>
                      <a:pt x="34" y="0"/>
                    </a:moveTo>
                    <a:lnTo>
                      <a:pt x="0" y="21"/>
                    </a:lnTo>
                    <a:lnTo>
                      <a:pt x="10" y="38"/>
                    </a:lnTo>
                    <a:lnTo>
                      <a:pt x="16" y="44"/>
                    </a:lnTo>
                    <a:lnTo>
                      <a:pt x="25" y="56"/>
                    </a:lnTo>
                    <a:lnTo>
                      <a:pt x="56" y="31"/>
                    </a:lnTo>
                    <a:lnTo>
                      <a:pt x="44" y="16"/>
                    </a:lnTo>
                    <a:lnTo>
                      <a:pt x="30" y="30"/>
                    </a:lnTo>
                    <a:lnTo>
                      <a:pt x="48" y="22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09" name="Freeform 457"/>
              <p:cNvSpPr>
                <a:spLocks/>
              </p:cNvSpPr>
              <p:nvPr/>
            </p:nvSpPr>
            <p:spPr bwMode="auto">
              <a:xfrm>
                <a:off x="3446" y="4059"/>
                <a:ext cx="28" cy="29"/>
              </a:xfrm>
              <a:custGeom>
                <a:avLst/>
                <a:gdLst>
                  <a:gd name="T0" fmla="*/ 29 w 57"/>
                  <a:gd name="T1" fmla="*/ 0 h 57"/>
                  <a:gd name="T2" fmla="*/ 0 w 57"/>
                  <a:gd name="T3" fmla="*/ 28 h 57"/>
                  <a:gd name="T4" fmla="*/ 16 w 57"/>
                  <a:gd name="T5" fmla="*/ 45 h 57"/>
                  <a:gd name="T6" fmla="*/ 30 w 57"/>
                  <a:gd name="T7" fmla="*/ 57 h 57"/>
                  <a:gd name="T8" fmla="*/ 57 w 57"/>
                  <a:gd name="T9" fmla="*/ 27 h 57"/>
                  <a:gd name="T10" fmla="*/ 44 w 57"/>
                  <a:gd name="T11" fmla="*/ 17 h 57"/>
                  <a:gd name="T12" fmla="*/ 29 w 57"/>
                  <a:gd name="T13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57">
                    <a:moveTo>
                      <a:pt x="29" y="0"/>
                    </a:moveTo>
                    <a:lnTo>
                      <a:pt x="0" y="28"/>
                    </a:lnTo>
                    <a:lnTo>
                      <a:pt x="16" y="45"/>
                    </a:lnTo>
                    <a:lnTo>
                      <a:pt x="30" y="57"/>
                    </a:lnTo>
                    <a:lnTo>
                      <a:pt x="57" y="27"/>
                    </a:lnTo>
                    <a:lnTo>
                      <a:pt x="44" y="1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10" name="Freeform 458"/>
              <p:cNvSpPr>
                <a:spLocks/>
              </p:cNvSpPr>
              <p:nvPr/>
            </p:nvSpPr>
            <p:spPr bwMode="auto">
              <a:xfrm>
                <a:off x="3478" y="4085"/>
                <a:ext cx="28" cy="28"/>
              </a:xfrm>
              <a:custGeom>
                <a:avLst/>
                <a:gdLst>
                  <a:gd name="T0" fmla="*/ 22 w 55"/>
                  <a:gd name="T1" fmla="*/ 0 h 56"/>
                  <a:gd name="T2" fmla="*/ 0 w 55"/>
                  <a:gd name="T3" fmla="*/ 33 h 56"/>
                  <a:gd name="T4" fmla="*/ 17 w 55"/>
                  <a:gd name="T5" fmla="*/ 45 h 56"/>
                  <a:gd name="T6" fmla="*/ 23 w 55"/>
                  <a:gd name="T7" fmla="*/ 50 h 56"/>
                  <a:gd name="T8" fmla="*/ 35 w 55"/>
                  <a:gd name="T9" fmla="*/ 56 h 56"/>
                  <a:gd name="T10" fmla="*/ 55 w 55"/>
                  <a:gd name="T11" fmla="*/ 21 h 56"/>
                  <a:gd name="T12" fmla="*/ 39 w 55"/>
                  <a:gd name="T13" fmla="*/ 12 h 56"/>
                  <a:gd name="T14" fmla="*/ 31 w 55"/>
                  <a:gd name="T15" fmla="*/ 31 h 56"/>
                  <a:gd name="T16" fmla="*/ 45 w 55"/>
                  <a:gd name="T17" fmla="*/ 16 h 56"/>
                  <a:gd name="T18" fmla="*/ 22 w 55"/>
                  <a:gd name="T1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56">
                    <a:moveTo>
                      <a:pt x="22" y="0"/>
                    </a:moveTo>
                    <a:lnTo>
                      <a:pt x="0" y="33"/>
                    </a:lnTo>
                    <a:lnTo>
                      <a:pt x="17" y="45"/>
                    </a:lnTo>
                    <a:lnTo>
                      <a:pt x="23" y="50"/>
                    </a:lnTo>
                    <a:lnTo>
                      <a:pt x="35" y="56"/>
                    </a:lnTo>
                    <a:lnTo>
                      <a:pt x="55" y="21"/>
                    </a:lnTo>
                    <a:lnTo>
                      <a:pt x="39" y="12"/>
                    </a:lnTo>
                    <a:lnTo>
                      <a:pt x="31" y="31"/>
                    </a:lnTo>
                    <a:lnTo>
                      <a:pt x="45" y="16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11" name="Freeform 459"/>
              <p:cNvSpPr>
                <a:spLocks/>
              </p:cNvSpPr>
              <p:nvPr/>
            </p:nvSpPr>
            <p:spPr bwMode="auto">
              <a:xfrm>
                <a:off x="3514" y="4105"/>
                <a:ext cx="26" cy="26"/>
              </a:xfrm>
              <a:custGeom>
                <a:avLst/>
                <a:gdLst>
                  <a:gd name="T0" fmla="*/ 17 w 52"/>
                  <a:gd name="T1" fmla="*/ 0 h 52"/>
                  <a:gd name="T2" fmla="*/ 0 w 52"/>
                  <a:gd name="T3" fmla="*/ 36 h 52"/>
                  <a:gd name="T4" fmla="*/ 26 w 52"/>
                  <a:gd name="T5" fmla="*/ 47 h 52"/>
                  <a:gd name="T6" fmla="*/ 39 w 52"/>
                  <a:gd name="T7" fmla="*/ 52 h 52"/>
                  <a:gd name="T8" fmla="*/ 52 w 52"/>
                  <a:gd name="T9" fmla="*/ 15 h 52"/>
                  <a:gd name="T10" fmla="*/ 42 w 52"/>
                  <a:gd name="T11" fmla="*/ 10 h 52"/>
                  <a:gd name="T12" fmla="*/ 17 w 52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52">
                    <a:moveTo>
                      <a:pt x="17" y="0"/>
                    </a:moveTo>
                    <a:lnTo>
                      <a:pt x="0" y="36"/>
                    </a:lnTo>
                    <a:lnTo>
                      <a:pt x="26" y="47"/>
                    </a:lnTo>
                    <a:lnTo>
                      <a:pt x="39" y="52"/>
                    </a:lnTo>
                    <a:lnTo>
                      <a:pt x="52" y="15"/>
                    </a:lnTo>
                    <a:lnTo>
                      <a:pt x="42" y="1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12" name="Freeform 460"/>
              <p:cNvSpPr>
                <a:spLocks/>
              </p:cNvSpPr>
              <p:nvPr/>
            </p:nvSpPr>
            <p:spPr bwMode="auto">
              <a:xfrm>
                <a:off x="3554" y="4118"/>
                <a:ext cx="24" cy="24"/>
              </a:xfrm>
              <a:custGeom>
                <a:avLst/>
                <a:gdLst>
                  <a:gd name="T0" fmla="*/ 9 w 47"/>
                  <a:gd name="T1" fmla="*/ 0 h 49"/>
                  <a:gd name="T2" fmla="*/ 0 w 47"/>
                  <a:gd name="T3" fmla="*/ 38 h 49"/>
                  <a:gd name="T4" fmla="*/ 28 w 47"/>
                  <a:gd name="T5" fmla="*/ 46 h 49"/>
                  <a:gd name="T6" fmla="*/ 36 w 47"/>
                  <a:gd name="T7" fmla="*/ 48 h 49"/>
                  <a:gd name="T8" fmla="*/ 40 w 47"/>
                  <a:gd name="T9" fmla="*/ 49 h 49"/>
                  <a:gd name="T10" fmla="*/ 47 w 47"/>
                  <a:gd name="T11" fmla="*/ 9 h 49"/>
                  <a:gd name="T12" fmla="*/ 36 w 47"/>
                  <a:gd name="T13" fmla="*/ 7 h 49"/>
                  <a:gd name="T14" fmla="*/ 36 w 47"/>
                  <a:gd name="T15" fmla="*/ 27 h 49"/>
                  <a:gd name="T16" fmla="*/ 44 w 47"/>
                  <a:gd name="T17" fmla="*/ 8 h 49"/>
                  <a:gd name="T18" fmla="*/ 9 w 47"/>
                  <a:gd name="T1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49">
                    <a:moveTo>
                      <a:pt x="9" y="0"/>
                    </a:moveTo>
                    <a:lnTo>
                      <a:pt x="0" y="38"/>
                    </a:lnTo>
                    <a:lnTo>
                      <a:pt x="28" y="46"/>
                    </a:lnTo>
                    <a:lnTo>
                      <a:pt x="36" y="48"/>
                    </a:lnTo>
                    <a:lnTo>
                      <a:pt x="40" y="49"/>
                    </a:lnTo>
                    <a:lnTo>
                      <a:pt x="47" y="9"/>
                    </a:lnTo>
                    <a:lnTo>
                      <a:pt x="36" y="7"/>
                    </a:lnTo>
                    <a:lnTo>
                      <a:pt x="36" y="27"/>
                    </a:lnTo>
                    <a:lnTo>
                      <a:pt x="44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13" name="Freeform 461"/>
              <p:cNvSpPr>
                <a:spLocks/>
              </p:cNvSpPr>
              <p:nvPr/>
            </p:nvSpPr>
            <p:spPr bwMode="auto">
              <a:xfrm>
                <a:off x="3595" y="4125"/>
                <a:ext cx="21" cy="21"/>
              </a:xfrm>
              <a:custGeom>
                <a:avLst/>
                <a:gdLst>
                  <a:gd name="T0" fmla="*/ 3 w 41"/>
                  <a:gd name="T1" fmla="*/ 0 h 42"/>
                  <a:gd name="T2" fmla="*/ 0 w 41"/>
                  <a:gd name="T3" fmla="*/ 40 h 42"/>
                  <a:gd name="T4" fmla="*/ 19 w 41"/>
                  <a:gd name="T5" fmla="*/ 41 h 42"/>
                  <a:gd name="T6" fmla="*/ 41 w 41"/>
                  <a:gd name="T7" fmla="*/ 42 h 42"/>
                  <a:gd name="T8" fmla="*/ 41 w 41"/>
                  <a:gd name="T9" fmla="*/ 42 h 42"/>
                  <a:gd name="T10" fmla="*/ 41 w 41"/>
                  <a:gd name="T11" fmla="*/ 1 h 42"/>
                  <a:gd name="T12" fmla="*/ 41 w 41"/>
                  <a:gd name="T13" fmla="*/ 1 h 42"/>
                  <a:gd name="T14" fmla="*/ 19 w 41"/>
                  <a:gd name="T15" fmla="*/ 0 h 42"/>
                  <a:gd name="T16" fmla="*/ 3 w 41"/>
                  <a:gd name="T1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42">
                    <a:moveTo>
                      <a:pt x="3" y="0"/>
                    </a:moveTo>
                    <a:lnTo>
                      <a:pt x="0" y="40"/>
                    </a:lnTo>
                    <a:lnTo>
                      <a:pt x="19" y="41"/>
                    </a:lnTo>
                    <a:lnTo>
                      <a:pt x="41" y="42"/>
                    </a:lnTo>
                    <a:lnTo>
                      <a:pt x="41" y="42"/>
                    </a:lnTo>
                    <a:lnTo>
                      <a:pt x="41" y="1"/>
                    </a:lnTo>
                    <a:lnTo>
                      <a:pt x="41" y="1"/>
                    </a:lnTo>
                    <a:lnTo>
                      <a:pt x="19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14" name="Freeform 462"/>
              <p:cNvSpPr>
                <a:spLocks/>
              </p:cNvSpPr>
              <p:nvPr/>
            </p:nvSpPr>
            <p:spPr bwMode="auto">
              <a:xfrm>
                <a:off x="3636" y="4122"/>
                <a:ext cx="23" cy="23"/>
              </a:xfrm>
              <a:custGeom>
                <a:avLst/>
                <a:gdLst>
                  <a:gd name="T0" fmla="*/ 0 w 45"/>
                  <a:gd name="T1" fmla="*/ 6 h 46"/>
                  <a:gd name="T2" fmla="*/ 3 w 45"/>
                  <a:gd name="T3" fmla="*/ 46 h 46"/>
                  <a:gd name="T4" fmla="*/ 5 w 45"/>
                  <a:gd name="T5" fmla="*/ 46 h 46"/>
                  <a:gd name="T6" fmla="*/ 27 w 45"/>
                  <a:gd name="T7" fmla="*/ 43 h 46"/>
                  <a:gd name="T8" fmla="*/ 45 w 45"/>
                  <a:gd name="T9" fmla="*/ 40 h 46"/>
                  <a:gd name="T10" fmla="*/ 38 w 45"/>
                  <a:gd name="T11" fmla="*/ 0 h 46"/>
                  <a:gd name="T12" fmla="*/ 27 w 45"/>
                  <a:gd name="T13" fmla="*/ 2 h 46"/>
                  <a:gd name="T14" fmla="*/ 5 w 45"/>
                  <a:gd name="T15" fmla="*/ 5 h 46"/>
                  <a:gd name="T16" fmla="*/ 0 w 45"/>
                  <a:gd name="T17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46">
                    <a:moveTo>
                      <a:pt x="0" y="6"/>
                    </a:moveTo>
                    <a:lnTo>
                      <a:pt x="3" y="46"/>
                    </a:lnTo>
                    <a:lnTo>
                      <a:pt x="5" y="46"/>
                    </a:lnTo>
                    <a:lnTo>
                      <a:pt x="27" y="43"/>
                    </a:lnTo>
                    <a:lnTo>
                      <a:pt x="45" y="40"/>
                    </a:lnTo>
                    <a:lnTo>
                      <a:pt x="38" y="0"/>
                    </a:lnTo>
                    <a:lnTo>
                      <a:pt x="27" y="2"/>
                    </a:lnTo>
                    <a:lnTo>
                      <a:pt x="5" y="5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15" name="Freeform 463"/>
              <p:cNvSpPr>
                <a:spLocks/>
              </p:cNvSpPr>
              <p:nvPr/>
            </p:nvSpPr>
            <p:spPr bwMode="auto">
              <a:xfrm>
                <a:off x="3674" y="4112"/>
                <a:ext cx="25" cy="25"/>
              </a:xfrm>
              <a:custGeom>
                <a:avLst/>
                <a:gdLst>
                  <a:gd name="T0" fmla="*/ 0 w 50"/>
                  <a:gd name="T1" fmla="*/ 12 h 50"/>
                  <a:gd name="T2" fmla="*/ 9 w 50"/>
                  <a:gd name="T3" fmla="*/ 50 h 50"/>
                  <a:gd name="T4" fmla="*/ 23 w 50"/>
                  <a:gd name="T5" fmla="*/ 47 h 50"/>
                  <a:gd name="T6" fmla="*/ 50 w 50"/>
                  <a:gd name="T7" fmla="*/ 37 h 50"/>
                  <a:gd name="T8" fmla="*/ 37 w 50"/>
                  <a:gd name="T9" fmla="*/ 0 h 50"/>
                  <a:gd name="T10" fmla="*/ 7 w 50"/>
                  <a:gd name="T11" fmla="*/ 10 h 50"/>
                  <a:gd name="T12" fmla="*/ 0 w 50"/>
                  <a:gd name="T13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50">
                    <a:moveTo>
                      <a:pt x="0" y="12"/>
                    </a:moveTo>
                    <a:lnTo>
                      <a:pt x="9" y="50"/>
                    </a:lnTo>
                    <a:lnTo>
                      <a:pt x="23" y="47"/>
                    </a:lnTo>
                    <a:lnTo>
                      <a:pt x="50" y="37"/>
                    </a:lnTo>
                    <a:lnTo>
                      <a:pt x="37" y="0"/>
                    </a:lnTo>
                    <a:lnTo>
                      <a:pt x="7" y="1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16" name="Freeform 464"/>
              <p:cNvSpPr>
                <a:spLocks/>
              </p:cNvSpPr>
              <p:nvPr/>
            </p:nvSpPr>
            <p:spPr bwMode="auto">
              <a:xfrm>
                <a:off x="3710" y="4095"/>
                <a:ext cx="27" cy="28"/>
              </a:xfrm>
              <a:custGeom>
                <a:avLst/>
                <a:gdLst>
                  <a:gd name="T0" fmla="*/ 0 w 55"/>
                  <a:gd name="T1" fmla="*/ 19 h 55"/>
                  <a:gd name="T2" fmla="*/ 18 w 55"/>
                  <a:gd name="T3" fmla="*/ 55 h 55"/>
                  <a:gd name="T4" fmla="*/ 30 w 55"/>
                  <a:gd name="T5" fmla="*/ 50 h 55"/>
                  <a:gd name="T6" fmla="*/ 55 w 55"/>
                  <a:gd name="T7" fmla="*/ 35 h 55"/>
                  <a:gd name="T8" fmla="*/ 36 w 55"/>
                  <a:gd name="T9" fmla="*/ 0 h 55"/>
                  <a:gd name="T10" fmla="*/ 14 w 55"/>
                  <a:gd name="T11" fmla="*/ 13 h 55"/>
                  <a:gd name="T12" fmla="*/ 0 w 55"/>
                  <a:gd name="T13" fmla="*/ 1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55">
                    <a:moveTo>
                      <a:pt x="0" y="19"/>
                    </a:moveTo>
                    <a:lnTo>
                      <a:pt x="18" y="55"/>
                    </a:lnTo>
                    <a:lnTo>
                      <a:pt x="30" y="50"/>
                    </a:lnTo>
                    <a:lnTo>
                      <a:pt x="55" y="35"/>
                    </a:lnTo>
                    <a:lnTo>
                      <a:pt x="36" y="0"/>
                    </a:lnTo>
                    <a:lnTo>
                      <a:pt x="14" y="13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17" name="Freeform 465"/>
              <p:cNvSpPr>
                <a:spLocks/>
              </p:cNvSpPr>
              <p:nvPr/>
            </p:nvSpPr>
            <p:spPr bwMode="auto">
              <a:xfrm>
                <a:off x="3744" y="4073"/>
                <a:ext cx="27" cy="28"/>
              </a:xfrm>
              <a:custGeom>
                <a:avLst/>
                <a:gdLst>
                  <a:gd name="T0" fmla="*/ 0 w 56"/>
                  <a:gd name="T1" fmla="*/ 24 h 57"/>
                  <a:gd name="T2" fmla="*/ 22 w 56"/>
                  <a:gd name="T3" fmla="*/ 57 h 57"/>
                  <a:gd name="T4" fmla="*/ 38 w 56"/>
                  <a:gd name="T5" fmla="*/ 45 h 57"/>
                  <a:gd name="T6" fmla="*/ 56 w 56"/>
                  <a:gd name="T7" fmla="*/ 30 h 57"/>
                  <a:gd name="T8" fmla="*/ 30 w 56"/>
                  <a:gd name="T9" fmla="*/ 0 h 57"/>
                  <a:gd name="T10" fmla="*/ 9 w 56"/>
                  <a:gd name="T11" fmla="*/ 17 h 57"/>
                  <a:gd name="T12" fmla="*/ 0 w 56"/>
                  <a:gd name="T13" fmla="*/ 2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7">
                    <a:moveTo>
                      <a:pt x="0" y="24"/>
                    </a:moveTo>
                    <a:lnTo>
                      <a:pt x="22" y="57"/>
                    </a:lnTo>
                    <a:lnTo>
                      <a:pt x="38" y="45"/>
                    </a:lnTo>
                    <a:lnTo>
                      <a:pt x="56" y="30"/>
                    </a:lnTo>
                    <a:lnTo>
                      <a:pt x="30" y="0"/>
                    </a:lnTo>
                    <a:lnTo>
                      <a:pt x="9" y="17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18" name="Freeform 466"/>
              <p:cNvSpPr>
                <a:spLocks/>
              </p:cNvSpPr>
              <p:nvPr/>
            </p:nvSpPr>
            <p:spPr bwMode="auto">
              <a:xfrm>
                <a:off x="3772" y="4045"/>
                <a:ext cx="28" cy="28"/>
              </a:xfrm>
              <a:custGeom>
                <a:avLst/>
                <a:gdLst>
                  <a:gd name="T0" fmla="*/ 0 w 57"/>
                  <a:gd name="T1" fmla="*/ 30 h 58"/>
                  <a:gd name="T2" fmla="*/ 29 w 57"/>
                  <a:gd name="T3" fmla="*/ 58 h 58"/>
                  <a:gd name="T4" fmla="*/ 40 w 57"/>
                  <a:gd name="T5" fmla="*/ 46 h 58"/>
                  <a:gd name="T6" fmla="*/ 57 w 57"/>
                  <a:gd name="T7" fmla="*/ 25 h 58"/>
                  <a:gd name="T8" fmla="*/ 25 w 57"/>
                  <a:gd name="T9" fmla="*/ 0 h 58"/>
                  <a:gd name="T10" fmla="*/ 12 w 57"/>
                  <a:gd name="T11" fmla="*/ 17 h 58"/>
                  <a:gd name="T12" fmla="*/ 0 w 57"/>
                  <a:gd name="T13" fmla="*/ 3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58">
                    <a:moveTo>
                      <a:pt x="0" y="30"/>
                    </a:moveTo>
                    <a:lnTo>
                      <a:pt x="29" y="58"/>
                    </a:lnTo>
                    <a:lnTo>
                      <a:pt x="40" y="46"/>
                    </a:lnTo>
                    <a:lnTo>
                      <a:pt x="57" y="25"/>
                    </a:lnTo>
                    <a:lnTo>
                      <a:pt x="25" y="0"/>
                    </a:lnTo>
                    <a:lnTo>
                      <a:pt x="12" y="17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19" name="Freeform 467"/>
              <p:cNvSpPr>
                <a:spLocks/>
              </p:cNvSpPr>
              <p:nvPr/>
            </p:nvSpPr>
            <p:spPr bwMode="auto">
              <a:xfrm>
                <a:off x="3796" y="4012"/>
                <a:ext cx="27" cy="28"/>
              </a:xfrm>
              <a:custGeom>
                <a:avLst/>
                <a:gdLst>
                  <a:gd name="T0" fmla="*/ 0 w 54"/>
                  <a:gd name="T1" fmla="*/ 34 h 55"/>
                  <a:gd name="T2" fmla="*/ 34 w 54"/>
                  <a:gd name="T3" fmla="*/ 55 h 55"/>
                  <a:gd name="T4" fmla="*/ 44 w 54"/>
                  <a:gd name="T5" fmla="*/ 39 h 55"/>
                  <a:gd name="T6" fmla="*/ 54 w 54"/>
                  <a:gd name="T7" fmla="*/ 19 h 55"/>
                  <a:gd name="T8" fmla="*/ 19 w 54"/>
                  <a:gd name="T9" fmla="*/ 0 h 55"/>
                  <a:gd name="T10" fmla="*/ 7 w 54"/>
                  <a:gd name="T11" fmla="*/ 23 h 55"/>
                  <a:gd name="T12" fmla="*/ 0 w 54"/>
                  <a:gd name="T13" fmla="*/ 3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55">
                    <a:moveTo>
                      <a:pt x="0" y="34"/>
                    </a:moveTo>
                    <a:lnTo>
                      <a:pt x="34" y="55"/>
                    </a:lnTo>
                    <a:lnTo>
                      <a:pt x="44" y="39"/>
                    </a:lnTo>
                    <a:lnTo>
                      <a:pt x="54" y="19"/>
                    </a:lnTo>
                    <a:lnTo>
                      <a:pt x="19" y="0"/>
                    </a:lnTo>
                    <a:lnTo>
                      <a:pt x="7" y="23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20" name="Freeform 468"/>
              <p:cNvSpPr>
                <a:spLocks/>
              </p:cNvSpPr>
              <p:nvPr/>
            </p:nvSpPr>
            <p:spPr bwMode="auto">
              <a:xfrm>
                <a:off x="3812" y="3977"/>
                <a:ext cx="26" cy="25"/>
              </a:xfrm>
              <a:custGeom>
                <a:avLst/>
                <a:gdLst>
                  <a:gd name="T0" fmla="*/ 0 w 51"/>
                  <a:gd name="T1" fmla="*/ 35 h 50"/>
                  <a:gd name="T2" fmla="*/ 37 w 51"/>
                  <a:gd name="T3" fmla="*/ 50 h 50"/>
                  <a:gd name="T4" fmla="*/ 43 w 51"/>
                  <a:gd name="T5" fmla="*/ 35 h 50"/>
                  <a:gd name="T6" fmla="*/ 49 w 51"/>
                  <a:gd name="T7" fmla="*/ 16 h 50"/>
                  <a:gd name="T8" fmla="*/ 51 w 51"/>
                  <a:gd name="T9" fmla="*/ 9 h 50"/>
                  <a:gd name="T10" fmla="*/ 12 w 51"/>
                  <a:gd name="T11" fmla="*/ 0 h 50"/>
                  <a:gd name="T12" fmla="*/ 12 w 51"/>
                  <a:gd name="T13" fmla="*/ 0 h 50"/>
                  <a:gd name="T14" fmla="*/ 6 w 51"/>
                  <a:gd name="T15" fmla="*/ 19 h 50"/>
                  <a:gd name="T16" fmla="*/ 0 w 51"/>
                  <a:gd name="T17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50">
                    <a:moveTo>
                      <a:pt x="0" y="35"/>
                    </a:moveTo>
                    <a:lnTo>
                      <a:pt x="37" y="50"/>
                    </a:lnTo>
                    <a:lnTo>
                      <a:pt x="43" y="35"/>
                    </a:lnTo>
                    <a:lnTo>
                      <a:pt x="49" y="16"/>
                    </a:lnTo>
                    <a:lnTo>
                      <a:pt x="51" y="9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1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21" name="Freeform 469"/>
              <p:cNvSpPr>
                <a:spLocks/>
              </p:cNvSpPr>
              <p:nvPr/>
            </p:nvSpPr>
            <p:spPr bwMode="auto">
              <a:xfrm>
                <a:off x="3823" y="3939"/>
                <a:ext cx="21" cy="22"/>
              </a:xfrm>
              <a:custGeom>
                <a:avLst/>
                <a:gdLst>
                  <a:gd name="T0" fmla="*/ 0 w 44"/>
                  <a:gd name="T1" fmla="*/ 38 h 43"/>
                  <a:gd name="T2" fmla="*/ 40 w 44"/>
                  <a:gd name="T3" fmla="*/ 43 h 43"/>
                  <a:gd name="T4" fmla="*/ 43 w 44"/>
                  <a:gd name="T5" fmla="*/ 23 h 43"/>
                  <a:gd name="T6" fmla="*/ 44 w 44"/>
                  <a:gd name="T7" fmla="*/ 2 h 43"/>
                  <a:gd name="T8" fmla="*/ 44 w 44"/>
                  <a:gd name="T9" fmla="*/ 0 h 43"/>
                  <a:gd name="T10" fmla="*/ 3 w 44"/>
                  <a:gd name="T11" fmla="*/ 0 h 43"/>
                  <a:gd name="T12" fmla="*/ 3 w 44"/>
                  <a:gd name="T13" fmla="*/ 2 h 43"/>
                  <a:gd name="T14" fmla="*/ 2 w 44"/>
                  <a:gd name="T15" fmla="*/ 23 h 43"/>
                  <a:gd name="T16" fmla="*/ 0 w 44"/>
                  <a:gd name="T17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3">
                    <a:moveTo>
                      <a:pt x="0" y="38"/>
                    </a:moveTo>
                    <a:lnTo>
                      <a:pt x="40" y="43"/>
                    </a:lnTo>
                    <a:lnTo>
                      <a:pt x="43" y="23"/>
                    </a:lnTo>
                    <a:lnTo>
                      <a:pt x="44" y="2"/>
                    </a:lnTo>
                    <a:lnTo>
                      <a:pt x="44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2" y="23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22" name="Freeform 470"/>
              <p:cNvSpPr>
                <a:spLocks/>
              </p:cNvSpPr>
              <p:nvPr/>
            </p:nvSpPr>
            <p:spPr bwMode="auto">
              <a:xfrm>
                <a:off x="3823" y="3897"/>
                <a:ext cx="21" cy="22"/>
              </a:xfrm>
              <a:custGeom>
                <a:avLst/>
                <a:gdLst>
                  <a:gd name="T0" fmla="*/ 3 w 44"/>
                  <a:gd name="T1" fmla="*/ 42 h 42"/>
                  <a:gd name="T2" fmla="*/ 44 w 44"/>
                  <a:gd name="T3" fmla="*/ 42 h 42"/>
                  <a:gd name="T4" fmla="*/ 44 w 44"/>
                  <a:gd name="T5" fmla="*/ 42 h 42"/>
                  <a:gd name="T6" fmla="*/ 43 w 44"/>
                  <a:gd name="T7" fmla="*/ 21 h 42"/>
                  <a:gd name="T8" fmla="*/ 40 w 44"/>
                  <a:gd name="T9" fmla="*/ 0 h 42"/>
                  <a:gd name="T10" fmla="*/ 0 w 44"/>
                  <a:gd name="T11" fmla="*/ 5 h 42"/>
                  <a:gd name="T12" fmla="*/ 2 w 44"/>
                  <a:gd name="T13" fmla="*/ 21 h 42"/>
                  <a:gd name="T14" fmla="*/ 3 w 44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42">
                    <a:moveTo>
                      <a:pt x="3" y="42"/>
                    </a:moveTo>
                    <a:lnTo>
                      <a:pt x="44" y="42"/>
                    </a:lnTo>
                    <a:lnTo>
                      <a:pt x="44" y="42"/>
                    </a:lnTo>
                    <a:lnTo>
                      <a:pt x="43" y="21"/>
                    </a:lnTo>
                    <a:lnTo>
                      <a:pt x="40" y="0"/>
                    </a:lnTo>
                    <a:lnTo>
                      <a:pt x="0" y="5"/>
                    </a:lnTo>
                    <a:lnTo>
                      <a:pt x="2" y="21"/>
                    </a:lnTo>
                    <a:lnTo>
                      <a:pt x="3" y="4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23" name="Freeform 471"/>
              <p:cNvSpPr>
                <a:spLocks/>
              </p:cNvSpPr>
              <p:nvPr/>
            </p:nvSpPr>
            <p:spPr bwMode="auto">
              <a:xfrm>
                <a:off x="3812" y="3856"/>
                <a:ext cx="26" cy="26"/>
              </a:xfrm>
              <a:custGeom>
                <a:avLst/>
                <a:gdLst>
                  <a:gd name="T0" fmla="*/ 12 w 51"/>
                  <a:gd name="T1" fmla="*/ 50 h 51"/>
                  <a:gd name="T2" fmla="*/ 51 w 51"/>
                  <a:gd name="T3" fmla="*/ 41 h 51"/>
                  <a:gd name="T4" fmla="*/ 49 w 51"/>
                  <a:gd name="T5" fmla="*/ 35 h 51"/>
                  <a:gd name="T6" fmla="*/ 43 w 51"/>
                  <a:gd name="T7" fmla="*/ 16 h 51"/>
                  <a:gd name="T8" fmla="*/ 37 w 51"/>
                  <a:gd name="T9" fmla="*/ 0 h 51"/>
                  <a:gd name="T10" fmla="*/ 0 w 51"/>
                  <a:gd name="T11" fmla="*/ 15 h 51"/>
                  <a:gd name="T12" fmla="*/ 6 w 51"/>
                  <a:gd name="T13" fmla="*/ 32 h 51"/>
                  <a:gd name="T14" fmla="*/ 12 w 51"/>
                  <a:gd name="T15" fmla="*/ 51 h 51"/>
                  <a:gd name="T16" fmla="*/ 12 w 51"/>
                  <a:gd name="T17" fmla="*/ 5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51">
                    <a:moveTo>
                      <a:pt x="12" y="50"/>
                    </a:moveTo>
                    <a:lnTo>
                      <a:pt x="51" y="41"/>
                    </a:lnTo>
                    <a:lnTo>
                      <a:pt x="49" y="35"/>
                    </a:lnTo>
                    <a:lnTo>
                      <a:pt x="43" y="16"/>
                    </a:lnTo>
                    <a:lnTo>
                      <a:pt x="37" y="0"/>
                    </a:lnTo>
                    <a:lnTo>
                      <a:pt x="0" y="15"/>
                    </a:lnTo>
                    <a:lnTo>
                      <a:pt x="6" y="32"/>
                    </a:lnTo>
                    <a:lnTo>
                      <a:pt x="12" y="51"/>
                    </a:lnTo>
                    <a:lnTo>
                      <a:pt x="12" y="5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24" name="Freeform 472"/>
              <p:cNvSpPr>
                <a:spLocks/>
              </p:cNvSpPr>
              <p:nvPr/>
            </p:nvSpPr>
            <p:spPr bwMode="auto">
              <a:xfrm>
                <a:off x="3795" y="3818"/>
                <a:ext cx="28" cy="28"/>
              </a:xfrm>
              <a:custGeom>
                <a:avLst/>
                <a:gdLst>
                  <a:gd name="T0" fmla="*/ 20 w 55"/>
                  <a:gd name="T1" fmla="*/ 54 h 54"/>
                  <a:gd name="T2" fmla="*/ 55 w 55"/>
                  <a:gd name="T3" fmla="*/ 36 h 54"/>
                  <a:gd name="T4" fmla="*/ 45 w 55"/>
                  <a:gd name="T5" fmla="*/ 17 h 54"/>
                  <a:gd name="T6" fmla="*/ 34 w 55"/>
                  <a:gd name="T7" fmla="*/ 0 h 54"/>
                  <a:gd name="T8" fmla="*/ 0 w 55"/>
                  <a:gd name="T9" fmla="*/ 21 h 54"/>
                  <a:gd name="T10" fmla="*/ 8 w 55"/>
                  <a:gd name="T11" fmla="*/ 33 h 54"/>
                  <a:gd name="T12" fmla="*/ 20 w 55"/>
                  <a:gd name="T1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54">
                    <a:moveTo>
                      <a:pt x="20" y="54"/>
                    </a:moveTo>
                    <a:lnTo>
                      <a:pt x="55" y="36"/>
                    </a:lnTo>
                    <a:lnTo>
                      <a:pt x="45" y="17"/>
                    </a:lnTo>
                    <a:lnTo>
                      <a:pt x="34" y="0"/>
                    </a:lnTo>
                    <a:lnTo>
                      <a:pt x="0" y="21"/>
                    </a:lnTo>
                    <a:lnTo>
                      <a:pt x="8" y="33"/>
                    </a:lnTo>
                    <a:lnTo>
                      <a:pt x="20" y="5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25" name="Freeform 473"/>
              <p:cNvSpPr>
                <a:spLocks/>
              </p:cNvSpPr>
              <p:nvPr/>
            </p:nvSpPr>
            <p:spPr bwMode="auto">
              <a:xfrm>
                <a:off x="3771" y="3784"/>
                <a:ext cx="29" cy="29"/>
              </a:xfrm>
              <a:custGeom>
                <a:avLst/>
                <a:gdLst>
                  <a:gd name="T0" fmla="*/ 25 w 57"/>
                  <a:gd name="T1" fmla="*/ 57 h 57"/>
                  <a:gd name="T2" fmla="*/ 57 w 57"/>
                  <a:gd name="T3" fmla="*/ 33 h 57"/>
                  <a:gd name="T4" fmla="*/ 41 w 57"/>
                  <a:gd name="T5" fmla="*/ 13 h 57"/>
                  <a:gd name="T6" fmla="*/ 29 w 57"/>
                  <a:gd name="T7" fmla="*/ 0 h 57"/>
                  <a:gd name="T8" fmla="*/ 0 w 57"/>
                  <a:gd name="T9" fmla="*/ 28 h 57"/>
                  <a:gd name="T10" fmla="*/ 13 w 57"/>
                  <a:gd name="T11" fmla="*/ 41 h 57"/>
                  <a:gd name="T12" fmla="*/ 25 w 57"/>
                  <a:gd name="T1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57">
                    <a:moveTo>
                      <a:pt x="25" y="57"/>
                    </a:moveTo>
                    <a:lnTo>
                      <a:pt x="57" y="33"/>
                    </a:lnTo>
                    <a:lnTo>
                      <a:pt x="41" y="13"/>
                    </a:lnTo>
                    <a:lnTo>
                      <a:pt x="29" y="0"/>
                    </a:lnTo>
                    <a:lnTo>
                      <a:pt x="0" y="28"/>
                    </a:lnTo>
                    <a:lnTo>
                      <a:pt x="13" y="41"/>
                    </a:lnTo>
                    <a:lnTo>
                      <a:pt x="25" y="5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26" name="Freeform 474"/>
              <p:cNvSpPr>
                <a:spLocks/>
              </p:cNvSpPr>
              <p:nvPr/>
            </p:nvSpPr>
            <p:spPr bwMode="auto">
              <a:xfrm>
                <a:off x="3743" y="3757"/>
                <a:ext cx="28" cy="28"/>
              </a:xfrm>
              <a:custGeom>
                <a:avLst/>
                <a:gdLst>
                  <a:gd name="T0" fmla="*/ 31 w 57"/>
                  <a:gd name="T1" fmla="*/ 57 h 57"/>
                  <a:gd name="T2" fmla="*/ 57 w 57"/>
                  <a:gd name="T3" fmla="*/ 26 h 57"/>
                  <a:gd name="T4" fmla="*/ 40 w 57"/>
                  <a:gd name="T5" fmla="*/ 11 h 57"/>
                  <a:gd name="T6" fmla="*/ 22 w 57"/>
                  <a:gd name="T7" fmla="*/ 0 h 57"/>
                  <a:gd name="T8" fmla="*/ 0 w 57"/>
                  <a:gd name="T9" fmla="*/ 33 h 57"/>
                  <a:gd name="T10" fmla="*/ 11 w 57"/>
                  <a:gd name="T11" fmla="*/ 40 h 57"/>
                  <a:gd name="T12" fmla="*/ 31 w 57"/>
                  <a:gd name="T1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57">
                    <a:moveTo>
                      <a:pt x="31" y="57"/>
                    </a:moveTo>
                    <a:lnTo>
                      <a:pt x="57" y="26"/>
                    </a:lnTo>
                    <a:lnTo>
                      <a:pt x="40" y="11"/>
                    </a:lnTo>
                    <a:lnTo>
                      <a:pt x="22" y="0"/>
                    </a:lnTo>
                    <a:lnTo>
                      <a:pt x="0" y="33"/>
                    </a:lnTo>
                    <a:lnTo>
                      <a:pt x="11" y="40"/>
                    </a:lnTo>
                    <a:lnTo>
                      <a:pt x="31" y="5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27" name="Freeform 475"/>
              <p:cNvSpPr>
                <a:spLocks/>
              </p:cNvSpPr>
              <p:nvPr/>
            </p:nvSpPr>
            <p:spPr bwMode="auto">
              <a:xfrm>
                <a:off x="3709" y="3735"/>
                <a:ext cx="28" cy="28"/>
              </a:xfrm>
              <a:custGeom>
                <a:avLst/>
                <a:gdLst>
                  <a:gd name="T0" fmla="*/ 35 w 55"/>
                  <a:gd name="T1" fmla="*/ 54 h 54"/>
                  <a:gd name="T2" fmla="*/ 55 w 55"/>
                  <a:gd name="T3" fmla="*/ 20 h 54"/>
                  <a:gd name="T4" fmla="*/ 31 w 55"/>
                  <a:gd name="T5" fmla="*/ 6 h 54"/>
                  <a:gd name="T6" fmla="*/ 18 w 55"/>
                  <a:gd name="T7" fmla="*/ 0 h 54"/>
                  <a:gd name="T8" fmla="*/ 0 w 55"/>
                  <a:gd name="T9" fmla="*/ 36 h 54"/>
                  <a:gd name="T10" fmla="*/ 15 w 55"/>
                  <a:gd name="T11" fmla="*/ 43 h 54"/>
                  <a:gd name="T12" fmla="*/ 35 w 55"/>
                  <a:gd name="T1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54">
                    <a:moveTo>
                      <a:pt x="35" y="54"/>
                    </a:moveTo>
                    <a:lnTo>
                      <a:pt x="55" y="20"/>
                    </a:lnTo>
                    <a:lnTo>
                      <a:pt x="31" y="6"/>
                    </a:lnTo>
                    <a:lnTo>
                      <a:pt x="18" y="0"/>
                    </a:lnTo>
                    <a:lnTo>
                      <a:pt x="0" y="36"/>
                    </a:lnTo>
                    <a:lnTo>
                      <a:pt x="15" y="43"/>
                    </a:lnTo>
                    <a:lnTo>
                      <a:pt x="35" y="5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28" name="Freeform 476"/>
              <p:cNvSpPr>
                <a:spLocks/>
              </p:cNvSpPr>
              <p:nvPr/>
            </p:nvSpPr>
            <p:spPr bwMode="auto">
              <a:xfrm>
                <a:off x="3673" y="3721"/>
                <a:ext cx="25" cy="25"/>
              </a:xfrm>
              <a:custGeom>
                <a:avLst/>
                <a:gdLst>
                  <a:gd name="T0" fmla="*/ 37 w 50"/>
                  <a:gd name="T1" fmla="*/ 50 h 50"/>
                  <a:gd name="T2" fmla="*/ 50 w 50"/>
                  <a:gd name="T3" fmla="*/ 12 h 50"/>
                  <a:gd name="T4" fmla="*/ 25 w 50"/>
                  <a:gd name="T5" fmla="*/ 3 h 50"/>
                  <a:gd name="T6" fmla="*/ 10 w 50"/>
                  <a:gd name="T7" fmla="*/ 0 h 50"/>
                  <a:gd name="T8" fmla="*/ 0 w 50"/>
                  <a:gd name="T9" fmla="*/ 39 h 50"/>
                  <a:gd name="T10" fmla="*/ 9 w 50"/>
                  <a:gd name="T11" fmla="*/ 41 h 50"/>
                  <a:gd name="T12" fmla="*/ 37 w 50"/>
                  <a:gd name="T13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50">
                    <a:moveTo>
                      <a:pt x="37" y="50"/>
                    </a:moveTo>
                    <a:lnTo>
                      <a:pt x="50" y="12"/>
                    </a:lnTo>
                    <a:lnTo>
                      <a:pt x="25" y="3"/>
                    </a:lnTo>
                    <a:lnTo>
                      <a:pt x="10" y="0"/>
                    </a:lnTo>
                    <a:lnTo>
                      <a:pt x="0" y="39"/>
                    </a:lnTo>
                    <a:lnTo>
                      <a:pt x="9" y="41"/>
                    </a:lnTo>
                    <a:lnTo>
                      <a:pt x="37" y="5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29" name="Freeform 477"/>
              <p:cNvSpPr>
                <a:spLocks/>
              </p:cNvSpPr>
              <p:nvPr/>
            </p:nvSpPr>
            <p:spPr bwMode="auto">
              <a:xfrm>
                <a:off x="3635" y="3714"/>
                <a:ext cx="23" cy="22"/>
              </a:xfrm>
              <a:custGeom>
                <a:avLst/>
                <a:gdLst>
                  <a:gd name="T0" fmla="*/ 37 w 44"/>
                  <a:gd name="T1" fmla="*/ 45 h 45"/>
                  <a:gd name="T2" fmla="*/ 44 w 44"/>
                  <a:gd name="T3" fmla="*/ 5 h 45"/>
                  <a:gd name="T4" fmla="*/ 28 w 44"/>
                  <a:gd name="T5" fmla="*/ 3 h 45"/>
                  <a:gd name="T6" fmla="*/ 6 w 44"/>
                  <a:gd name="T7" fmla="*/ 0 h 45"/>
                  <a:gd name="T8" fmla="*/ 3 w 44"/>
                  <a:gd name="T9" fmla="*/ 0 h 45"/>
                  <a:gd name="T10" fmla="*/ 0 w 44"/>
                  <a:gd name="T11" fmla="*/ 40 h 45"/>
                  <a:gd name="T12" fmla="*/ 6 w 44"/>
                  <a:gd name="T13" fmla="*/ 41 h 45"/>
                  <a:gd name="T14" fmla="*/ 28 w 44"/>
                  <a:gd name="T15" fmla="*/ 44 h 45"/>
                  <a:gd name="T16" fmla="*/ 37 w 44"/>
                  <a:gd name="T17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5">
                    <a:moveTo>
                      <a:pt x="37" y="45"/>
                    </a:moveTo>
                    <a:lnTo>
                      <a:pt x="44" y="5"/>
                    </a:lnTo>
                    <a:lnTo>
                      <a:pt x="28" y="3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40"/>
                    </a:lnTo>
                    <a:lnTo>
                      <a:pt x="6" y="41"/>
                    </a:lnTo>
                    <a:lnTo>
                      <a:pt x="28" y="44"/>
                    </a:lnTo>
                    <a:lnTo>
                      <a:pt x="37" y="45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6430" name="Group 478"/>
            <p:cNvGrpSpPr>
              <a:grpSpLocks/>
            </p:cNvGrpSpPr>
            <p:nvPr/>
          </p:nvGrpSpPr>
          <p:grpSpPr bwMode="auto">
            <a:xfrm>
              <a:off x="3776" y="3325"/>
              <a:ext cx="384" cy="360"/>
              <a:chOff x="3728" y="3421"/>
              <a:chExt cx="384" cy="360"/>
            </a:xfrm>
          </p:grpSpPr>
          <p:sp>
            <p:nvSpPr>
              <p:cNvPr id="126431" name="Freeform 479"/>
              <p:cNvSpPr>
                <a:spLocks/>
              </p:cNvSpPr>
              <p:nvPr/>
            </p:nvSpPr>
            <p:spPr bwMode="auto">
              <a:xfrm>
                <a:off x="3898" y="3421"/>
                <a:ext cx="35" cy="21"/>
              </a:xfrm>
              <a:custGeom>
                <a:avLst/>
                <a:gdLst>
                  <a:gd name="T0" fmla="*/ 43 w 70"/>
                  <a:gd name="T1" fmla="*/ 40 h 42"/>
                  <a:gd name="T2" fmla="*/ 70 w 70"/>
                  <a:gd name="T3" fmla="*/ 41 h 42"/>
                  <a:gd name="T4" fmla="*/ 70 w 70"/>
                  <a:gd name="T5" fmla="*/ 1 h 42"/>
                  <a:gd name="T6" fmla="*/ 43 w 70"/>
                  <a:gd name="T7" fmla="*/ 0 h 42"/>
                  <a:gd name="T8" fmla="*/ 5 w 70"/>
                  <a:gd name="T9" fmla="*/ 2 h 42"/>
                  <a:gd name="T10" fmla="*/ 0 w 70"/>
                  <a:gd name="T11" fmla="*/ 3 h 42"/>
                  <a:gd name="T12" fmla="*/ 5 w 70"/>
                  <a:gd name="T13" fmla="*/ 42 h 42"/>
                  <a:gd name="T14" fmla="*/ 5 w 70"/>
                  <a:gd name="T15" fmla="*/ 42 h 42"/>
                  <a:gd name="T16" fmla="*/ 43 w 70"/>
                  <a:gd name="T17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42">
                    <a:moveTo>
                      <a:pt x="43" y="40"/>
                    </a:moveTo>
                    <a:lnTo>
                      <a:pt x="70" y="41"/>
                    </a:lnTo>
                    <a:lnTo>
                      <a:pt x="70" y="1"/>
                    </a:lnTo>
                    <a:lnTo>
                      <a:pt x="43" y="0"/>
                    </a:lnTo>
                    <a:lnTo>
                      <a:pt x="5" y="2"/>
                    </a:lnTo>
                    <a:lnTo>
                      <a:pt x="0" y="3"/>
                    </a:lnTo>
                    <a:lnTo>
                      <a:pt x="5" y="42"/>
                    </a:lnTo>
                    <a:lnTo>
                      <a:pt x="5" y="42"/>
                    </a:lnTo>
                    <a:lnTo>
                      <a:pt x="43" y="4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32" name="Freeform 480"/>
              <p:cNvSpPr>
                <a:spLocks/>
              </p:cNvSpPr>
              <p:nvPr/>
            </p:nvSpPr>
            <p:spPr bwMode="auto">
              <a:xfrm>
                <a:off x="3856" y="3425"/>
                <a:ext cx="26" cy="25"/>
              </a:xfrm>
              <a:custGeom>
                <a:avLst/>
                <a:gdLst>
                  <a:gd name="T0" fmla="*/ 51 w 51"/>
                  <a:gd name="T1" fmla="*/ 38 h 49"/>
                  <a:gd name="T2" fmla="*/ 41 w 51"/>
                  <a:gd name="T3" fmla="*/ 0 h 49"/>
                  <a:gd name="T4" fmla="*/ 10 w 51"/>
                  <a:gd name="T5" fmla="*/ 8 h 49"/>
                  <a:gd name="T6" fmla="*/ 0 w 51"/>
                  <a:gd name="T7" fmla="*/ 11 h 49"/>
                  <a:gd name="T8" fmla="*/ 13 w 51"/>
                  <a:gd name="T9" fmla="*/ 49 h 49"/>
                  <a:gd name="T10" fmla="*/ 26 w 51"/>
                  <a:gd name="T11" fmla="*/ 45 h 49"/>
                  <a:gd name="T12" fmla="*/ 51 w 51"/>
                  <a:gd name="T13" fmla="*/ 3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49">
                    <a:moveTo>
                      <a:pt x="51" y="38"/>
                    </a:moveTo>
                    <a:lnTo>
                      <a:pt x="41" y="0"/>
                    </a:lnTo>
                    <a:lnTo>
                      <a:pt x="10" y="8"/>
                    </a:lnTo>
                    <a:lnTo>
                      <a:pt x="0" y="11"/>
                    </a:lnTo>
                    <a:lnTo>
                      <a:pt x="13" y="49"/>
                    </a:lnTo>
                    <a:lnTo>
                      <a:pt x="26" y="45"/>
                    </a:lnTo>
                    <a:lnTo>
                      <a:pt x="51" y="3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33" name="Freeform 481"/>
              <p:cNvSpPr>
                <a:spLocks/>
              </p:cNvSpPr>
              <p:nvPr/>
            </p:nvSpPr>
            <p:spPr bwMode="auto">
              <a:xfrm>
                <a:off x="3819" y="3439"/>
                <a:ext cx="26" cy="26"/>
              </a:xfrm>
              <a:custGeom>
                <a:avLst/>
                <a:gdLst>
                  <a:gd name="T0" fmla="*/ 54 w 54"/>
                  <a:gd name="T1" fmla="*/ 37 h 54"/>
                  <a:gd name="T2" fmla="*/ 37 w 54"/>
                  <a:gd name="T3" fmla="*/ 0 h 54"/>
                  <a:gd name="T4" fmla="*/ 20 w 54"/>
                  <a:gd name="T5" fmla="*/ 7 h 54"/>
                  <a:gd name="T6" fmla="*/ 0 w 54"/>
                  <a:gd name="T7" fmla="*/ 19 h 54"/>
                  <a:gd name="T8" fmla="*/ 19 w 54"/>
                  <a:gd name="T9" fmla="*/ 54 h 54"/>
                  <a:gd name="T10" fmla="*/ 36 w 54"/>
                  <a:gd name="T11" fmla="*/ 45 h 54"/>
                  <a:gd name="T12" fmla="*/ 54 w 54"/>
                  <a:gd name="T13" fmla="*/ 3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54">
                    <a:moveTo>
                      <a:pt x="54" y="37"/>
                    </a:moveTo>
                    <a:lnTo>
                      <a:pt x="37" y="0"/>
                    </a:lnTo>
                    <a:lnTo>
                      <a:pt x="20" y="7"/>
                    </a:lnTo>
                    <a:lnTo>
                      <a:pt x="0" y="19"/>
                    </a:lnTo>
                    <a:lnTo>
                      <a:pt x="19" y="54"/>
                    </a:lnTo>
                    <a:lnTo>
                      <a:pt x="36" y="45"/>
                    </a:lnTo>
                    <a:lnTo>
                      <a:pt x="54" y="3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34" name="Freeform 482"/>
              <p:cNvSpPr>
                <a:spLocks/>
              </p:cNvSpPr>
              <p:nvPr/>
            </p:nvSpPr>
            <p:spPr bwMode="auto">
              <a:xfrm>
                <a:off x="3784" y="3460"/>
                <a:ext cx="28" cy="28"/>
              </a:xfrm>
              <a:custGeom>
                <a:avLst/>
                <a:gdLst>
                  <a:gd name="T0" fmla="*/ 57 w 57"/>
                  <a:gd name="T1" fmla="*/ 32 h 56"/>
                  <a:gd name="T2" fmla="*/ 35 w 57"/>
                  <a:gd name="T3" fmla="*/ 0 h 56"/>
                  <a:gd name="T4" fmla="*/ 27 w 57"/>
                  <a:gd name="T5" fmla="*/ 6 h 56"/>
                  <a:gd name="T6" fmla="*/ 0 w 57"/>
                  <a:gd name="T7" fmla="*/ 27 h 56"/>
                  <a:gd name="T8" fmla="*/ 0 w 57"/>
                  <a:gd name="T9" fmla="*/ 28 h 56"/>
                  <a:gd name="T10" fmla="*/ 29 w 57"/>
                  <a:gd name="T11" fmla="*/ 56 h 56"/>
                  <a:gd name="T12" fmla="*/ 29 w 57"/>
                  <a:gd name="T13" fmla="*/ 55 h 56"/>
                  <a:gd name="T14" fmla="*/ 55 w 57"/>
                  <a:gd name="T15" fmla="*/ 34 h 56"/>
                  <a:gd name="T16" fmla="*/ 57 w 57"/>
                  <a:gd name="T17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56">
                    <a:moveTo>
                      <a:pt x="57" y="32"/>
                    </a:moveTo>
                    <a:lnTo>
                      <a:pt x="35" y="0"/>
                    </a:lnTo>
                    <a:lnTo>
                      <a:pt x="27" y="6"/>
                    </a:lnTo>
                    <a:lnTo>
                      <a:pt x="0" y="27"/>
                    </a:lnTo>
                    <a:lnTo>
                      <a:pt x="0" y="28"/>
                    </a:lnTo>
                    <a:lnTo>
                      <a:pt x="29" y="56"/>
                    </a:lnTo>
                    <a:lnTo>
                      <a:pt x="29" y="55"/>
                    </a:lnTo>
                    <a:lnTo>
                      <a:pt x="55" y="34"/>
                    </a:lnTo>
                    <a:lnTo>
                      <a:pt x="57" y="3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35" name="Freeform 483"/>
              <p:cNvSpPr>
                <a:spLocks/>
              </p:cNvSpPr>
              <p:nvPr/>
            </p:nvSpPr>
            <p:spPr bwMode="auto">
              <a:xfrm>
                <a:off x="3756" y="3489"/>
                <a:ext cx="29" cy="28"/>
              </a:xfrm>
              <a:custGeom>
                <a:avLst/>
                <a:gdLst>
                  <a:gd name="T0" fmla="*/ 56 w 56"/>
                  <a:gd name="T1" fmla="*/ 26 h 56"/>
                  <a:gd name="T2" fmla="*/ 25 w 56"/>
                  <a:gd name="T3" fmla="*/ 0 h 56"/>
                  <a:gd name="T4" fmla="*/ 10 w 56"/>
                  <a:gd name="T5" fmla="*/ 20 h 56"/>
                  <a:gd name="T6" fmla="*/ 6 w 56"/>
                  <a:gd name="T7" fmla="*/ 26 h 56"/>
                  <a:gd name="T8" fmla="*/ 0 w 56"/>
                  <a:gd name="T9" fmla="*/ 35 h 56"/>
                  <a:gd name="T10" fmla="*/ 33 w 56"/>
                  <a:gd name="T11" fmla="*/ 56 h 56"/>
                  <a:gd name="T12" fmla="*/ 43 w 56"/>
                  <a:gd name="T13" fmla="*/ 42 h 56"/>
                  <a:gd name="T14" fmla="*/ 24 w 56"/>
                  <a:gd name="T15" fmla="*/ 34 h 56"/>
                  <a:gd name="T16" fmla="*/ 38 w 56"/>
                  <a:gd name="T17" fmla="*/ 48 h 56"/>
                  <a:gd name="T18" fmla="*/ 56 w 56"/>
                  <a:gd name="T1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6">
                    <a:moveTo>
                      <a:pt x="56" y="26"/>
                    </a:moveTo>
                    <a:lnTo>
                      <a:pt x="25" y="0"/>
                    </a:lnTo>
                    <a:lnTo>
                      <a:pt x="10" y="20"/>
                    </a:lnTo>
                    <a:lnTo>
                      <a:pt x="6" y="26"/>
                    </a:lnTo>
                    <a:lnTo>
                      <a:pt x="0" y="35"/>
                    </a:lnTo>
                    <a:lnTo>
                      <a:pt x="33" y="56"/>
                    </a:lnTo>
                    <a:lnTo>
                      <a:pt x="43" y="42"/>
                    </a:lnTo>
                    <a:lnTo>
                      <a:pt x="24" y="34"/>
                    </a:lnTo>
                    <a:lnTo>
                      <a:pt x="38" y="48"/>
                    </a:lnTo>
                    <a:lnTo>
                      <a:pt x="56" y="2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36" name="Freeform 484"/>
              <p:cNvSpPr>
                <a:spLocks/>
              </p:cNvSpPr>
              <p:nvPr/>
            </p:nvSpPr>
            <p:spPr bwMode="auto">
              <a:xfrm>
                <a:off x="3738" y="3525"/>
                <a:ext cx="25" cy="27"/>
              </a:xfrm>
              <a:custGeom>
                <a:avLst/>
                <a:gdLst>
                  <a:gd name="T0" fmla="*/ 52 w 52"/>
                  <a:gd name="T1" fmla="*/ 19 h 55"/>
                  <a:gd name="T2" fmla="*/ 16 w 52"/>
                  <a:gd name="T3" fmla="*/ 0 h 55"/>
                  <a:gd name="T4" fmla="*/ 10 w 52"/>
                  <a:gd name="T5" fmla="*/ 13 h 55"/>
                  <a:gd name="T6" fmla="*/ 0 w 52"/>
                  <a:gd name="T7" fmla="*/ 40 h 55"/>
                  <a:gd name="T8" fmla="*/ 38 w 52"/>
                  <a:gd name="T9" fmla="*/ 55 h 55"/>
                  <a:gd name="T10" fmla="*/ 48 w 52"/>
                  <a:gd name="T11" fmla="*/ 29 h 55"/>
                  <a:gd name="T12" fmla="*/ 52 w 52"/>
                  <a:gd name="T13" fmla="*/ 1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55">
                    <a:moveTo>
                      <a:pt x="52" y="19"/>
                    </a:moveTo>
                    <a:lnTo>
                      <a:pt x="16" y="0"/>
                    </a:lnTo>
                    <a:lnTo>
                      <a:pt x="10" y="13"/>
                    </a:lnTo>
                    <a:lnTo>
                      <a:pt x="0" y="40"/>
                    </a:lnTo>
                    <a:lnTo>
                      <a:pt x="38" y="55"/>
                    </a:lnTo>
                    <a:lnTo>
                      <a:pt x="48" y="29"/>
                    </a:lnTo>
                    <a:lnTo>
                      <a:pt x="52" y="19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37" name="Freeform 485"/>
              <p:cNvSpPr>
                <a:spLocks/>
              </p:cNvSpPr>
              <p:nvPr/>
            </p:nvSpPr>
            <p:spPr bwMode="auto">
              <a:xfrm>
                <a:off x="3728" y="3566"/>
                <a:ext cx="23" cy="21"/>
              </a:xfrm>
              <a:custGeom>
                <a:avLst/>
                <a:gdLst>
                  <a:gd name="T0" fmla="*/ 46 w 46"/>
                  <a:gd name="T1" fmla="*/ 6 h 43"/>
                  <a:gd name="T2" fmla="*/ 7 w 46"/>
                  <a:gd name="T3" fmla="*/ 0 h 43"/>
                  <a:gd name="T4" fmla="*/ 1 w 46"/>
                  <a:gd name="T5" fmla="*/ 36 h 43"/>
                  <a:gd name="T6" fmla="*/ 0 w 46"/>
                  <a:gd name="T7" fmla="*/ 43 h 43"/>
                  <a:gd name="T8" fmla="*/ 40 w 46"/>
                  <a:gd name="T9" fmla="*/ 43 h 43"/>
                  <a:gd name="T10" fmla="*/ 41 w 46"/>
                  <a:gd name="T11" fmla="*/ 36 h 43"/>
                  <a:gd name="T12" fmla="*/ 46 w 46"/>
                  <a:gd name="T13" fmla="*/ 6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43">
                    <a:moveTo>
                      <a:pt x="46" y="6"/>
                    </a:moveTo>
                    <a:lnTo>
                      <a:pt x="7" y="0"/>
                    </a:lnTo>
                    <a:lnTo>
                      <a:pt x="1" y="36"/>
                    </a:lnTo>
                    <a:lnTo>
                      <a:pt x="0" y="43"/>
                    </a:lnTo>
                    <a:lnTo>
                      <a:pt x="40" y="43"/>
                    </a:lnTo>
                    <a:lnTo>
                      <a:pt x="41" y="36"/>
                    </a:lnTo>
                    <a:lnTo>
                      <a:pt x="46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38" name="Freeform 486"/>
              <p:cNvSpPr>
                <a:spLocks/>
              </p:cNvSpPr>
              <p:nvPr/>
            </p:nvSpPr>
            <p:spPr bwMode="auto">
              <a:xfrm>
                <a:off x="3728" y="3608"/>
                <a:ext cx="22" cy="21"/>
              </a:xfrm>
              <a:custGeom>
                <a:avLst/>
                <a:gdLst>
                  <a:gd name="T0" fmla="*/ 40 w 43"/>
                  <a:gd name="T1" fmla="*/ 0 h 44"/>
                  <a:gd name="T2" fmla="*/ 0 w 43"/>
                  <a:gd name="T3" fmla="*/ 0 h 44"/>
                  <a:gd name="T4" fmla="*/ 1 w 43"/>
                  <a:gd name="T5" fmla="*/ 22 h 44"/>
                  <a:gd name="T6" fmla="*/ 4 w 43"/>
                  <a:gd name="T7" fmla="*/ 44 h 44"/>
                  <a:gd name="T8" fmla="*/ 43 w 43"/>
                  <a:gd name="T9" fmla="*/ 38 h 44"/>
                  <a:gd name="T10" fmla="*/ 41 w 43"/>
                  <a:gd name="T11" fmla="*/ 22 h 44"/>
                  <a:gd name="T12" fmla="*/ 40 w 43"/>
                  <a:gd name="T1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44">
                    <a:moveTo>
                      <a:pt x="40" y="0"/>
                    </a:moveTo>
                    <a:lnTo>
                      <a:pt x="0" y="0"/>
                    </a:lnTo>
                    <a:lnTo>
                      <a:pt x="1" y="22"/>
                    </a:lnTo>
                    <a:lnTo>
                      <a:pt x="4" y="44"/>
                    </a:lnTo>
                    <a:lnTo>
                      <a:pt x="43" y="38"/>
                    </a:lnTo>
                    <a:lnTo>
                      <a:pt x="41" y="2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39" name="Freeform 487"/>
              <p:cNvSpPr>
                <a:spLocks/>
              </p:cNvSpPr>
              <p:nvPr/>
            </p:nvSpPr>
            <p:spPr bwMode="auto">
              <a:xfrm>
                <a:off x="3735" y="3645"/>
                <a:ext cx="26" cy="25"/>
              </a:xfrm>
              <a:custGeom>
                <a:avLst/>
                <a:gdLst>
                  <a:gd name="T0" fmla="*/ 38 w 52"/>
                  <a:gd name="T1" fmla="*/ 0 h 52"/>
                  <a:gd name="T2" fmla="*/ 0 w 52"/>
                  <a:gd name="T3" fmla="*/ 11 h 52"/>
                  <a:gd name="T4" fmla="*/ 3 w 52"/>
                  <a:gd name="T5" fmla="*/ 23 h 52"/>
                  <a:gd name="T6" fmla="*/ 14 w 52"/>
                  <a:gd name="T7" fmla="*/ 52 h 52"/>
                  <a:gd name="T8" fmla="*/ 52 w 52"/>
                  <a:gd name="T9" fmla="*/ 37 h 52"/>
                  <a:gd name="T10" fmla="*/ 40 w 52"/>
                  <a:gd name="T11" fmla="*/ 6 h 52"/>
                  <a:gd name="T12" fmla="*/ 38 w 52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52">
                    <a:moveTo>
                      <a:pt x="38" y="0"/>
                    </a:moveTo>
                    <a:lnTo>
                      <a:pt x="0" y="11"/>
                    </a:lnTo>
                    <a:lnTo>
                      <a:pt x="3" y="23"/>
                    </a:lnTo>
                    <a:lnTo>
                      <a:pt x="14" y="52"/>
                    </a:lnTo>
                    <a:lnTo>
                      <a:pt x="52" y="37"/>
                    </a:lnTo>
                    <a:lnTo>
                      <a:pt x="40" y="6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40" name="Freeform 488"/>
              <p:cNvSpPr>
                <a:spLocks/>
              </p:cNvSpPr>
              <p:nvPr/>
            </p:nvSpPr>
            <p:spPr bwMode="auto">
              <a:xfrm>
                <a:off x="3753" y="3679"/>
                <a:ext cx="28" cy="28"/>
              </a:xfrm>
              <a:custGeom>
                <a:avLst/>
                <a:gdLst>
                  <a:gd name="T0" fmla="*/ 34 w 56"/>
                  <a:gd name="T1" fmla="*/ 0 h 57"/>
                  <a:gd name="T2" fmla="*/ 0 w 56"/>
                  <a:gd name="T3" fmla="*/ 21 h 57"/>
                  <a:gd name="T4" fmla="*/ 14 w 56"/>
                  <a:gd name="T5" fmla="*/ 43 h 57"/>
                  <a:gd name="T6" fmla="*/ 18 w 56"/>
                  <a:gd name="T7" fmla="*/ 49 h 57"/>
                  <a:gd name="T8" fmla="*/ 25 w 56"/>
                  <a:gd name="T9" fmla="*/ 57 h 57"/>
                  <a:gd name="T10" fmla="*/ 56 w 56"/>
                  <a:gd name="T11" fmla="*/ 32 h 57"/>
                  <a:gd name="T12" fmla="*/ 46 w 56"/>
                  <a:gd name="T13" fmla="*/ 20 h 57"/>
                  <a:gd name="T14" fmla="*/ 32 w 56"/>
                  <a:gd name="T15" fmla="*/ 35 h 57"/>
                  <a:gd name="T16" fmla="*/ 51 w 56"/>
                  <a:gd name="T17" fmla="*/ 27 h 57"/>
                  <a:gd name="T18" fmla="*/ 34 w 56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7">
                    <a:moveTo>
                      <a:pt x="34" y="0"/>
                    </a:moveTo>
                    <a:lnTo>
                      <a:pt x="0" y="21"/>
                    </a:lnTo>
                    <a:lnTo>
                      <a:pt x="14" y="43"/>
                    </a:lnTo>
                    <a:lnTo>
                      <a:pt x="18" y="49"/>
                    </a:lnTo>
                    <a:lnTo>
                      <a:pt x="25" y="57"/>
                    </a:lnTo>
                    <a:lnTo>
                      <a:pt x="56" y="32"/>
                    </a:lnTo>
                    <a:lnTo>
                      <a:pt x="46" y="20"/>
                    </a:lnTo>
                    <a:lnTo>
                      <a:pt x="32" y="35"/>
                    </a:lnTo>
                    <a:lnTo>
                      <a:pt x="51" y="2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41" name="Freeform 489"/>
              <p:cNvSpPr>
                <a:spLocks/>
              </p:cNvSpPr>
              <p:nvPr/>
            </p:nvSpPr>
            <p:spPr bwMode="auto">
              <a:xfrm>
                <a:off x="3779" y="3709"/>
                <a:ext cx="28" cy="28"/>
              </a:xfrm>
              <a:custGeom>
                <a:avLst/>
                <a:gdLst>
                  <a:gd name="T0" fmla="*/ 28 w 58"/>
                  <a:gd name="T1" fmla="*/ 0 h 56"/>
                  <a:gd name="T2" fmla="*/ 0 w 58"/>
                  <a:gd name="T3" fmla="*/ 28 h 56"/>
                  <a:gd name="T4" fmla="*/ 10 w 58"/>
                  <a:gd name="T5" fmla="*/ 38 h 56"/>
                  <a:gd name="T6" fmla="*/ 32 w 58"/>
                  <a:gd name="T7" fmla="*/ 56 h 56"/>
                  <a:gd name="T8" fmla="*/ 58 w 58"/>
                  <a:gd name="T9" fmla="*/ 25 h 56"/>
                  <a:gd name="T10" fmla="*/ 39 w 58"/>
                  <a:gd name="T11" fmla="*/ 10 h 56"/>
                  <a:gd name="T12" fmla="*/ 28 w 58"/>
                  <a:gd name="T1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56">
                    <a:moveTo>
                      <a:pt x="28" y="0"/>
                    </a:moveTo>
                    <a:lnTo>
                      <a:pt x="0" y="28"/>
                    </a:lnTo>
                    <a:lnTo>
                      <a:pt x="10" y="38"/>
                    </a:lnTo>
                    <a:lnTo>
                      <a:pt x="32" y="56"/>
                    </a:lnTo>
                    <a:lnTo>
                      <a:pt x="58" y="25"/>
                    </a:lnTo>
                    <a:lnTo>
                      <a:pt x="39" y="1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42" name="Freeform 490"/>
              <p:cNvSpPr>
                <a:spLocks/>
              </p:cNvSpPr>
              <p:nvPr/>
            </p:nvSpPr>
            <p:spPr bwMode="auto">
              <a:xfrm>
                <a:off x="3811" y="3733"/>
                <a:ext cx="28" cy="28"/>
              </a:xfrm>
              <a:custGeom>
                <a:avLst/>
                <a:gdLst>
                  <a:gd name="T0" fmla="*/ 23 w 56"/>
                  <a:gd name="T1" fmla="*/ 2 h 55"/>
                  <a:gd name="T2" fmla="*/ 1 w 56"/>
                  <a:gd name="T3" fmla="*/ 34 h 55"/>
                  <a:gd name="T4" fmla="*/ 0 w 56"/>
                  <a:gd name="T5" fmla="*/ 33 h 55"/>
                  <a:gd name="T6" fmla="*/ 6 w 56"/>
                  <a:gd name="T7" fmla="*/ 37 h 55"/>
                  <a:gd name="T8" fmla="*/ 35 w 56"/>
                  <a:gd name="T9" fmla="*/ 54 h 55"/>
                  <a:gd name="T10" fmla="*/ 39 w 56"/>
                  <a:gd name="T11" fmla="*/ 55 h 55"/>
                  <a:gd name="T12" fmla="*/ 56 w 56"/>
                  <a:gd name="T13" fmla="*/ 19 h 55"/>
                  <a:gd name="T14" fmla="*/ 51 w 56"/>
                  <a:gd name="T15" fmla="*/ 17 h 55"/>
                  <a:gd name="T16" fmla="*/ 22 w 56"/>
                  <a:gd name="T17" fmla="*/ 0 h 55"/>
                  <a:gd name="T18" fmla="*/ 14 w 56"/>
                  <a:gd name="T19" fmla="*/ 19 h 55"/>
                  <a:gd name="T20" fmla="*/ 28 w 56"/>
                  <a:gd name="T21" fmla="*/ 5 h 55"/>
                  <a:gd name="T22" fmla="*/ 23 w 56"/>
                  <a:gd name="T23" fmla="*/ 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55">
                    <a:moveTo>
                      <a:pt x="23" y="2"/>
                    </a:moveTo>
                    <a:lnTo>
                      <a:pt x="1" y="34"/>
                    </a:lnTo>
                    <a:lnTo>
                      <a:pt x="0" y="33"/>
                    </a:lnTo>
                    <a:lnTo>
                      <a:pt x="6" y="37"/>
                    </a:lnTo>
                    <a:lnTo>
                      <a:pt x="35" y="54"/>
                    </a:lnTo>
                    <a:lnTo>
                      <a:pt x="39" y="55"/>
                    </a:lnTo>
                    <a:lnTo>
                      <a:pt x="56" y="19"/>
                    </a:lnTo>
                    <a:lnTo>
                      <a:pt x="51" y="17"/>
                    </a:lnTo>
                    <a:lnTo>
                      <a:pt x="22" y="0"/>
                    </a:lnTo>
                    <a:lnTo>
                      <a:pt x="14" y="19"/>
                    </a:lnTo>
                    <a:lnTo>
                      <a:pt x="28" y="5"/>
                    </a:lnTo>
                    <a:lnTo>
                      <a:pt x="23" y="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43" name="Freeform 491"/>
              <p:cNvSpPr>
                <a:spLocks/>
              </p:cNvSpPr>
              <p:nvPr/>
            </p:nvSpPr>
            <p:spPr bwMode="auto">
              <a:xfrm>
                <a:off x="3850" y="3750"/>
                <a:ext cx="25" cy="25"/>
              </a:xfrm>
              <a:custGeom>
                <a:avLst/>
                <a:gdLst>
                  <a:gd name="T0" fmla="*/ 13 w 49"/>
                  <a:gd name="T1" fmla="*/ 0 h 50"/>
                  <a:gd name="T2" fmla="*/ 0 w 49"/>
                  <a:gd name="T3" fmla="*/ 37 h 50"/>
                  <a:gd name="T4" fmla="*/ 22 w 49"/>
                  <a:gd name="T5" fmla="*/ 45 h 50"/>
                  <a:gd name="T6" fmla="*/ 40 w 49"/>
                  <a:gd name="T7" fmla="*/ 50 h 50"/>
                  <a:gd name="T8" fmla="*/ 49 w 49"/>
                  <a:gd name="T9" fmla="*/ 11 h 50"/>
                  <a:gd name="T10" fmla="*/ 38 w 49"/>
                  <a:gd name="T11" fmla="*/ 8 h 50"/>
                  <a:gd name="T12" fmla="*/ 13 w 49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50">
                    <a:moveTo>
                      <a:pt x="13" y="0"/>
                    </a:moveTo>
                    <a:lnTo>
                      <a:pt x="0" y="37"/>
                    </a:lnTo>
                    <a:lnTo>
                      <a:pt x="22" y="45"/>
                    </a:lnTo>
                    <a:lnTo>
                      <a:pt x="40" y="50"/>
                    </a:lnTo>
                    <a:lnTo>
                      <a:pt x="49" y="11"/>
                    </a:lnTo>
                    <a:lnTo>
                      <a:pt x="38" y="8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44" name="Freeform 492"/>
              <p:cNvSpPr>
                <a:spLocks/>
              </p:cNvSpPr>
              <p:nvPr/>
            </p:nvSpPr>
            <p:spPr bwMode="auto">
              <a:xfrm>
                <a:off x="3891" y="3759"/>
                <a:ext cx="22" cy="22"/>
              </a:xfrm>
              <a:custGeom>
                <a:avLst/>
                <a:gdLst>
                  <a:gd name="T0" fmla="*/ 6 w 42"/>
                  <a:gd name="T1" fmla="*/ 0 h 44"/>
                  <a:gd name="T2" fmla="*/ 0 w 42"/>
                  <a:gd name="T3" fmla="*/ 40 h 44"/>
                  <a:gd name="T4" fmla="*/ 19 w 42"/>
                  <a:gd name="T5" fmla="*/ 43 h 44"/>
                  <a:gd name="T6" fmla="*/ 42 w 42"/>
                  <a:gd name="T7" fmla="*/ 44 h 44"/>
                  <a:gd name="T8" fmla="*/ 42 w 42"/>
                  <a:gd name="T9" fmla="*/ 3 h 44"/>
                  <a:gd name="T10" fmla="*/ 19 w 42"/>
                  <a:gd name="T11" fmla="*/ 2 h 44"/>
                  <a:gd name="T12" fmla="*/ 6 w 42"/>
                  <a:gd name="T1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44">
                    <a:moveTo>
                      <a:pt x="6" y="0"/>
                    </a:moveTo>
                    <a:lnTo>
                      <a:pt x="0" y="40"/>
                    </a:lnTo>
                    <a:lnTo>
                      <a:pt x="19" y="43"/>
                    </a:lnTo>
                    <a:lnTo>
                      <a:pt x="42" y="44"/>
                    </a:lnTo>
                    <a:lnTo>
                      <a:pt x="42" y="3"/>
                    </a:lnTo>
                    <a:lnTo>
                      <a:pt x="19" y="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45" name="Freeform 493"/>
              <p:cNvSpPr>
                <a:spLocks/>
              </p:cNvSpPr>
              <p:nvPr/>
            </p:nvSpPr>
            <p:spPr bwMode="auto">
              <a:xfrm>
                <a:off x="3933" y="3759"/>
                <a:ext cx="22" cy="22"/>
              </a:xfrm>
              <a:custGeom>
                <a:avLst/>
                <a:gdLst>
                  <a:gd name="T0" fmla="*/ 0 w 43"/>
                  <a:gd name="T1" fmla="*/ 4 h 45"/>
                  <a:gd name="T2" fmla="*/ 0 w 43"/>
                  <a:gd name="T3" fmla="*/ 45 h 45"/>
                  <a:gd name="T4" fmla="*/ 11 w 43"/>
                  <a:gd name="T5" fmla="*/ 44 h 45"/>
                  <a:gd name="T6" fmla="*/ 43 w 43"/>
                  <a:gd name="T7" fmla="*/ 40 h 45"/>
                  <a:gd name="T8" fmla="*/ 38 w 43"/>
                  <a:gd name="T9" fmla="*/ 0 h 45"/>
                  <a:gd name="T10" fmla="*/ 11 w 43"/>
                  <a:gd name="T11" fmla="*/ 3 h 45"/>
                  <a:gd name="T12" fmla="*/ 0 w 43"/>
                  <a:gd name="T13" fmla="*/ 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45">
                    <a:moveTo>
                      <a:pt x="0" y="4"/>
                    </a:moveTo>
                    <a:lnTo>
                      <a:pt x="0" y="45"/>
                    </a:lnTo>
                    <a:lnTo>
                      <a:pt x="11" y="44"/>
                    </a:lnTo>
                    <a:lnTo>
                      <a:pt x="43" y="40"/>
                    </a:lnTo>
                    <a:lnTo>
                      <a:pt x="38" y="0"/>
                    </a:lnTo>
                    <a:lnTo>
                      <a:pt x="11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46" name="Freeform 494"/>
              <p:cNvSpPr>
                <a:spLocks/>
              </p:cNvSpPr>
              <p:nvPr/>
            </p:nvSpPr>
            <p:spPr bwMode="auto">
              <a:xfrm>
                <a:off x="3970" y="3748"/>
                <a:ext cx="26" cy="25"/>
              </a:xfrm>
              <a:custGeom>
                <a:avLst/>
                <a:gdLst>
                  <a:gd name="T0" fmla="*/ 2 w 52"/>
                  <a:gd name="T1" fmla="*/ 12 h 51"/>
                  <a:gd name="T2" fmla="*/ 11 w 52"/>
                  <a:gd name="T3" fmla="*/ 51 h 51"/>
                  <a:gd name="T4" fmla="*/ 16 w 52"/>
                  <a:gd name="T5" fmla="*/ 49 h 51"/>
                  <a:gd name="T6" fmla="*/ 49 w 52"/>
                  <a:gd name="T7" fmla="*/ 38 h 51"/>
                  <a:gd name="T8" fmla="*/ 52 w 52"/>
                  <a:gd name="T9" fmla="*/ 36 h 51"/>
                  <a:gd name="T10" fmla="*/ 36 w 52"/>
                  <a:gd name="T11" fmla="*/ 0 h 51"/>
                  <a:gd name="T12" fmla="*/ 33 w 52"/>
                  <a:gd name="T13" fmla="*/ 1 h 51"/>
                  <a:gd name="T14" fmla="*/ 0 w 52"/>
                  <a:gd name="T15" fmla="*/ 12 h 51"/>
                  <a:gd name="T16" fmla="*/ 2 w 52"/>
                  <a:gd name="T17" fmla="*/ 1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51">
                    <a:moveTo>
                      <a:pt x="2" y="12"/>
                    </a:moveTo>
                    <a:lnTo>
                      <a:pt x="11" y="51"/>
                    </a:lnTo>
                    <a:lnTo>
                      <a:pt x="16" y="49"/>
                    </a:lnTo>
                    <a:lnTo>
                      <a:pt x="49" y="38"/>
                    </a:lnTo>
                    <a:lnTo>
                      <a:pt x="52" y="36"/>
                    </a:lnTo>
                    <a:lnTo>
                      <a:pt x="36" y="0"/>
                    </a:lnTo>
                    <a:lnTo>
                      <a:pt x="33" y="1"/>
                    </a:lnTo>
                    <a:lnTo>
                      <a:pt x="0" y="12"/>
                    </a:lnTo>
                    <a:lnTo>
                      <a:pt x="2" y="1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47" name="Freeform 495"/>
              <p:cNvSpPr>
                <a:spLocks/>
              </p:cNvSpPr>
              <p:nvPr/>
            </p:nvSpPr>
            <p:spPr bwMode="auto">
              <a:xfrm>
                <a:off x="4006" y="3730"/>
                <a:ext cx="27" cy="27"/>
              </a:xfrm>
              <a:custGeom>
                <a:avLst/>
                <a:gdLst>
                  <a:gd name="T0" fmla="*/ 0 w 54"/>
                  <a:gd name="T1" fmla="*/ 20 h 54"/>
                  <a:gd name="T2" fmla="*/ 19 w 54"/>
                  <a:gd name="T3" fmla="*/ 54 h 54"/>
                  <a:gd name="T4" fmla="*/ 39 w 54"/>
                  <a:gd name="T5" fmla="*/ 43 h 54"/>
                  <a:gd name="T6" fmla="*/ 45 w 54"/>
                  <a:gd name="T7" fmla="*/ 39 h 54"/>
                  <a:gd name="T8" fmla="*/ 54 w 54"/>
                  <a:gd name="T9" fmla="*/ 33 h 54"/>
                  <a:gd name="T10" fmla="*/ 32 w 54"/>
                  <a:gd name="T11" fmla="*/ 0 h 54"/>
                  <a:gd name="T12" fmla="*/ 17 w 54"/>
                  <a:gd name="T13" fmla="*/ 11 h 54"/>
                  <a:gd name="T14" fmla="*/ 31 w 54"/>
                  <a:gd name="T15" fmla="*/ 25 h 54"/>
                  <a:gd name="T16" fmla="*/ 23 w 54"/>
                  <a:gd name="T17" fmla="*/ 6 h 54"/>
                  <a:gd name="T18" fmla="*/ 0 w 54"/>
                  <a:gd name="T19" fmla="*/ 2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54">
                    <a:moveTo>
                      <a:pt x="0" y="20"/>
                    </a:moveTo>
                    <a:lnTo>
                      <a:pt x="19" y="54"/>
                    </a:lnTo>
                    <a:lnTo>
                      <a:pt x="39" y="43"/>
                    </a:lnTo>
                    <a:lnTo>
                      <a:pt x="45" y="39"/>
                    </a:lnTo>
                    <a:lnTo>
                      <a:pt x="54" y="33"/>
                    </a:lnTo>
                    <a:lnTo>
                      <a:pt x="32" y="0"/>
                    </a:lnTo>
                    <a:lnTo>
                      <a:pt x="17" y="11"/>
                    </a:lnTo>
                    <a:lnTo>
                      <a:pt x="31" y="25"/>
                    </a:lnTo>
                    <a:lnTo>
                      <a:pt x="23" y="6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48" name="Freeform 496"/>
              <p:cNvSpPr>
                <a:spLocks/>
              </p:cNvSpPr>
              <p:nvPr/>
            </p:nvSpPr>
            <p:spPr bwMode="auto">
              <a:xfrm>
                <a:off x="4037" y="3704"/>
                <a:ext cx="29" cy="29"/>
              </a:xfrm>
              <a:custGeom>
                <a:avLst/>
                <a:gdLst>
                  <a:gd name="T0" fmla="*/ 0 w 57"/>
                  <a:gd name="T1" fmla="*/ 27 h 58"/>
                  <a:gd name="T2" fmla="*/ 26 w 57"/>
                  <a:gd name="T3" fmla="*/ 58 h 58"/>
                  <a:gd name="T4" fmla="*/ 38 w 57"/>
                  <a:gd name="T5" fmla="*/ 48 h 58"/>
                  <a:gd name="T6" fmla="*/ 57 w 57"/>
                  <a:gd name="T7" fmla="*/ 28 h 58"/>
                  <a:gd name="T8" fmla="*/ 29 w 57"/>
                  <a:gd name="T9" fmla="*/ 0 h 58"/>
                  <a:gd name="T10" fmla="*/ 9 w 57"/>
                  <a:gd name="T11" fmla="*/ 20 h 58"/>
                  <a:gd name="T12" fmla="*/ 0 w 57"/>
                  <a:gd name="T13" fmla="*/ 2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58">
                    <a:moveTo>
                      <a:pt x="0" y="27"/>
                    </a:moveTo>
                    <a:lnTo>
                      <a:pt x="26" y="58"/>
                    </a:lnTo>
                    <a:lnTo>
                      <a:pt x="38" y="48"/>
                    </a:lnTo>
                    <a:lnTo>
                      <a:pt x="57" y="28"/>
                    </a:lnTo>
                    <a:lnTo>
                      <a:pt x="29" y="0"/>
                    </a:lnTo>
                    <a:lnTo>
                      <a:pt x="9" y="2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49" name="Freeform 497"/>
              <p:cNvSpPr>
                <a:spLocks/>
              </p:cNvSpPr>
              <p:nvPr/>
            </p:nvSpPr>
            <p:spPr bwMode="auto">
              <a:xfrm>
                <a:off x="4062" y="3675"/>
                <a:ext cx="29" cy="26"/>
              </a:xfrm>
              <a:custGeom>
                <a:avLst/>
                <a:gdLst>
                  <a:gd name="T0" fmla="*/ 0 w 57"/>
                  <a:gd name="T1" fmla="*/ 32 h 54"/>
                  <a:gd name="T2" fmla="*/ 33 w 57"/>
                  <a:gd name="T3" fmla="*/ 54 h 54"/>
                  <a:gd name="T4" fmla="*/ 54 w 57"/>
                  <a:gd name="T5" fmla="*/ 23 h 54"/>
                  <a:gd name="T6" fmla="*/ 57 w 57"/>
                  <a:gd name="T7" fmla="*/ 18 h 54"/>
                  <a:gd name="T8" fmla="*/ 21 w 57"/>
                  <a:gd name="T9" fmla="*/ 0 h 54"/>
                  <a:gd name="T10" fmla="*/ 16 w 57"/>
                  <a:gd name="T11" fmla="*/ 7 h 54"/>
                  <a:gd name="T12" fmla="*/ 0 w 57"/>
                  <a:gd name="T13" fmla="*/ 3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54">
                    <a:moveTo>
                      <a:pt x="0" y="32"/>
                    </a:moveTo>
                    <a:lnTo>
                      <a:pt x="33" y="54"/>
                    </a:lnTo>
                    <a:lnTo>
                      <a:pt x="54" y="23"/>
                    </a:lnTo>
                    <a:lnTo>
                      <a:pt x="57" y="18"/>
                    </a:lnTo>
                    <a:lnTo>
                      <a:pt x="21" y="0"/>
                    </a:lnTo>
                    <a:lnTo>
                      <a:pt x="16" y="7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50" name="Freeform 498"/>
              <p:cNvSpPr>
                <a:spLocks/>
              </p:cNvSpPr>
              <p:nvPr/>
            </p:nvSpPr>
            <p:spPr bwMode="auto">
              <a:xfrm>
                <a:off x="4081" y="3639"/>
                <a:ext cx="25" cy="25"/>
              </a:xfrm>
              <a:custGeom>
                <a:avLst/>
                <a:gdLst>
                  <a:gd name="T0" fmla="*/ 0 w 50"/>
                  <a:gd name="T1" fmla="*/ 37 h 52"/>
                  <a:gd name="T2" fmla="*/ 38 w 50"/>
                  <a:gd name="T3" fmla="*/ 52 h 52"/>
                  <a:gd name="T4" fmla="*/ 44 w 50"/>
                  <a:gd name="T5" fmla="*/ 35 h 52"/>
                  <a:gd name="T6" fmla="*/ 50 w 50"/>
                  <a:gd name="T7" fmla="*/ 11 h 52"/>
                  <a:gd name="T8" fmla="*/ 12 w 50"/>
                  <a:gd name="T9" fmla="*/ 0 h 52"/>
                  <a:gd name="T10" fmla="*/ 7 w 50"/>
                  <a:gd name="T11" fmla="*/ 18 h 52"/>
                  <a:gd name="T12" fmla="*/ 0 w 50"/>
                  <a:gd name="T13" fmla="*/ 3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52">
                    <a:moveTo>
                      <a:pt x="0" y="37"/>
                    </a:moveTo>
                    <a:lnTo>
                      <a:pt x="38" y="52"/>
                    </a:lnTo>
                    <a:lnTo>
                      <a:pt x="44" y="35"/>
                    </a:lnTo>
                    <a:lnTo>
                      <a:pt x="50" y="11"/>
                    </a:lnTo>
                    <a:lnTo>
                      <a:pt x="12" y="0"/>
                    </a:lnTo>
                    <a:lnTo>
                      <a:pt x="7" y="18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51" name="Freeform 499"/>
              <p:cNvSpPr>
                <a:spLocks/>
              </p:cNvSpPr>
              <p:nvPr/>
            </p:nvSpPr>
            <p:spPr bwMode="auto">
              <a:xfrm>
                <a:off x="4091" y="3601"/>
                <a:ext cx="21" cy="22"/>
              </a:xfrm>
              <a:custGeom>
                <a:avLst/>
                <a:gdLst>
                  <a:gd name="T0" fmla="*/ 0 w 42"/>
                  <a:gd name="T1" fmla="*/ 38 h 44"/>
                  <a:gd name="T2" fmla="*/ 39 w 42"/>
                  <a:gd name="T3" fmla="*/ 44 h 44"/>
                  <a:gd name="T4" fmla="*/ 40 w 42"/>
                  <a:gd name="T5" fmla="*/ 35 h 44"/>
                  <a:gd name="T6" fmla="*/ 42 w 42"/>
                  <a:gd name="T7" fmla="*/ 0 h 44"/>
                  <a:gd name="T8" fmla="*/ 2 w 42"/>
                  <a:gd name="T9" fmla="*/ 0 h 44"/>
                  <a:gd name="T10" fmla="*/ 0 w 42"/>
                  <a:gd name="T11" fmla="*/ 35 h 44"/>
                  <a:gd name="T12" fmla="*/ 0 w 42"/>
                  <a:gd name="T13" fmla="*/ 3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44">
                    <a:moveTo>
                      <a:pt x="0" y="38"/>
                    </a:moveTo>
                    <a:lnTo>
                      <a:pt x="39" y="44"/>
                    </a:lnTo>
                    <a:lnTo>
                      <a:pt x="40" y="35"/>
                    </a:lnTo>
                    <a:lnTo>
                      <a:pt x="42" y="0"/>
                    </a:lnTo>
                    <a:lnTo>
                      <a:pt x="2" y="0"/>
                    </a:lnTo>
                    <a:lnTo>
                      <a:pt x="0" y="3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52" name="Freeform 500"/>
              <p:cNvSpPr>
                <a:spLocks/>
              </p:cNvSpPr>
              <p:nvPr/>
            </p:nvSpPr>
            <p:spPr bwMode="auto">
              <a:xfrm>
                <a:off x="4087" y="3559"/>
                <a:ext cx="24" cy="24"/>
              </a:xfrm>
              <a:custGeom>
                <a:avLst/>
                <a:gdLst>
                  <a:gd name="T0" fmla="*/ 7 w 46"/>
                  <a:gd name="T1" fmla="*/ 49 h 49"/>
                  <a:gd name="T2" fmla="*/ 46 w 46"/>
                  <a:gd name="T3" fmla="*/ 43 h 49"/>
                  <a:gd name="T4" fmla="*/ 42 w 46"/>
                  <a:gd name="T5" fmla="*/ 16 h 49"/>
                  <a:gd name="T6" fmla="*/ 40 w 46"/>
                  <a:gd name="T7" fmla="*/ 8 h 49"/>
                  <a:gd name="T8" fmla="*/ 38 w 46"/>
                  <a:gd name="T9" fmla="*/ 0 h 49"/>
                  <a:gd name="T10" fmla="*/ 0 w 46"/>
                  <a:gd name="T11" fmla="*/ 11 h 49"/>
                  <a:gd name="T12" fmla="*/ 3 w 46"/>
                  <a:gd name="T13" fmla="*/ 25 h 49"/>
                  <a:gd name="T14" fmla="*/ 22 w 46"/>
                  <a:gd name="T15" fmla="*/ 16 h 49"/>
                  <a:gd name="T16" fmla="*/ 2 w 46"/>
                  <a:gd name="T17" fmla="*/ 16 h 49"/>
                  <a:gd name="T18" fmla="*/ 7 w 46"/>
                  <a:gd name="T1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49">
                    <a:moveTo>
                      <a:pt x="7" y="49"/>
                    </a:moveTo>
                    <a:lnTo>
                      <a:pt x="46" y="43"/>
                    </a:lnTo>
                    <a:lnTo>
                      <a:pt x="42" y="16"/>
                    </a:lnTo>
                    <a:lnTo>
                      <a:pt x="40" y="8"/>
                    </a:lnTo>
                    <a:lnTo>
                      <a:pt x="38" y="0"/>
                    </a:lnTo>
                    <a:lnTo>
                      <a:pt x="0" y="11"/>
                    </a:lnTo>
                    <a:lnTo>
                      <a:pt x="3" y="25"/>
                    </a:lnTo>
                    <a:lnTo>
                      <a:pt x="22" y="16"/>
                    </a:lnTo>
                    <a:lnTo>
                      <a:pt x="2" y="16"/>
                    </a:lnTo>
                    <a:lnTo>
                      <a:pt x="7" y="49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53" name="Freeform 501"/>
              <p:cNvSpPr>
                <a:spLocks/>
              </p:cNvSpPr>
              <p:nvPr/>
            </p:nvSpPr>
            <p:spPr bwMode="auto">
              <a:xfrm>
                <a:off x="4073" y="3519"/>
                <a:ext cx="27" cy="27"/>
              </a:xfrm>
              <a:custGeom>
                <a:avLst/>
                <a:gdLst>
                  <a:gd name="T0" fmla="*/ 16 w 54"/>
                  <a:gd name="T1" fmla="*/ 54 h 54"/>
                  <a:gd name="T2" fmla="*/ 54 w 54"/>
                  <a:gd name="T3" fmla="*/ 39 h 54"/>
                  <a:gd name="T4" fmla="*/ 48 w 54"/>
                  <a:gd name="T5" fmla="*/ 24 h 54"/>
                  <a:gd name="T6" fmla="*/ 36 w 54"/>
                  <a:gd name="T7" fmla="*/ 0 h 54"/>
                  <a:gd name="T8" fmla="*/ 0 w 54"/>
                  <a:gd name="T9" fmla="*/ 18 h 54"/>
                  <a:gd name="T10" fmla="*/ 10 w 54"/>
                  <a:gd name="T11" fmla="*/ 40 h 54"/>
                  <a:gd name="T12" fmla="*/ 16 w 54"/>
                  <a:gd name="T1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54">
                    <a:moveTo>
                      <a:pt x="16" y="54"/>
                    </a:moveTo>
                    <a:lnTo>
                      <a:pt x="54" y="39"/>
                    </a:lnTo>
                    <a:lnTo>
                      <a:pt x="48" y="24"/>
                    </a:lnTo>
                    <a:lnTo>
                      <a:pt x="36" y="0"/>
                    </a:lnTo>
                    <a:lnTo>
                      <a:pt x="0" y="18"/>
                    </a:lnTo>
                    <a:lnTo>
                      <a:pt x="10" y="40"/>
                    </a:lnTo>
                    <a:lnTo>
                      <a:pt x="16" y="5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54" name="Freeform 502"/>
              <p:cNvSpPr>
                <a:spLocks/>
              </p:cNvSpPr>
              <p:nvPr/>
            </p:nvSpPr>
            <p:spPr bwMode="auto">
              <a:xfrm>
                <a:off x="4051" y="3484"/>
                <a:ext cx="29" cy="29"/>
              </a:xfrm>
              <a:custGeom>
                <a:avLst/>
                <a:gdLst>
                  <a:gd name="T0" fmla="*/ 23 w 57"/>
                  <a:gd name="T1" fmla="*/ 57 h 59"/>
                  <a:gd name="T2" fmla="*/ 56 w 57"/>
                  <a:gd name="T3" fmla="*/ 36 h 59"/>
                  <a:gd name="T4" fmla="*/ 57 w 57"/>
                  <a:gd name="T5" fmla="*/ 37 h 59"/>
                  <a:gd name="T6" fmla="*/ 53 w 57"/>
                  <a:gd name="T7" fmla="*/ 31 h 59"/>
                  <a:gd name="T8" fmla="*/ 32 w 57"/>
                  <a:gd name="T9" fmla="*/ 4 h 59"/>
                  <a:gd name="T10" fmla="*/ 28 w 57"/>
                  <a:gd name="T11" fmla="*/ 0 h 59"/>
                  <a:gd name="T12" fmla="*/ 0 w 57"/>
                  <a:gd name="T13" fmla="*/ 29 h 59"/>
                  <a:gd name="T14" fmla="*/ 4 w 57"/>
                  <a:gd name="T15" fmla="*/ 33 h 59"/>
                  <a:gd name="T16" fmla="*/ 25 w 57"/>
                  <a:gd name="T17" fmla="*/ 59 h 59"/>
                  <a:gd name="T18" fmla="*/ 39 w 57"/>
                  <a:gd name="T19" fmla="*/ 45 h 59"/>
                  <a:gd name="T20" fmla="*/ 20 w 57"/>
                  <a:gd name="T21" fmla="*/ 53 h 59"/>
                  <a:gd name="T22" fmla="*/ 23 w 57"/>
                  <a:gd name="T23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59">
                    <a:moveTo>
                      <a:pt x="23" y="57"/>
                    </a:moveTo>
                    <a:lnTo>
                      <a:pt x="56" y="36"/>
                    </a:lnTo>
                    <a:lnTo>
                      <a:pt x="57" y="37"/>
                    </a:lnTo>
                    <a:lnTo>
                      <a:pt x="53" y="31"/>
                    </a:lnTo>
                    <a:lnTo>
                      <a:pt x="32" y="4"/>
                    </a:lnTo>
                    <a:lnTo>
                      <a:pt x="28" y="0"/>
                    </a:lnTo>
                    <a:lnTo>
                      <a:pt x="0" y="29"/>
                    </a:lnTo>
                    <a:lnTo>
                      <a:pt x="4" y="33"/>
                    </a:lnTo>
                    <a:lnTo>
                      <a:pt x="25" y="59"/>
                    </a:lnTo>
                    <a:lnTo>
                      <a:pt x="39" y="45"/>
                    </a:lnTo>
                    <a:lnTo>
                      <a:pt x="20" y="53"/>
                    </a:lnTo>
                    <a:lnTo>
                      <a:pt x="23" y="5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55" name="Freeform 503"/>
              <p:cNvSpPr>
                <a:spLocks/>
              </p:cNvSpPr>
              <p:nvPr/>
            </p:nvSpPr>
            <p:spPr bwMode="auto">
              <a:xfrm>
                <a:off x="4023" y="3456"/>
                <a:ext cx="27" cy="28"/>
              </a:xfrm>
              <a:custGeom>
                <a:avLst/>
                <a:gdLst>
                  <a:gd name="T0" fmla="*/ 30 w 56"/>
                  <a:gd name="T1" fmla="*/ 55 h 55"/>
                  <a:gd name="T2" fmla="*/ 56 w 56"/>
                  <a:gd name="T3" fmla="*/ 25 h 55"/>
                  <a:gd name="T4" fmla="*/ 41 w 56"/>
                  <a:gd name="T5" fmla="*/ 13 h 55"/>
                  <a:gd name="T6" fmla="*/ 22 w 56"/>
                  <a:gd name="T7" fmla="*/ 0 h 55"/>
                  <a:gd name="T8" fmla="*/ 0 w 56"/>
                  <a:gd name="T9" fmla="*/ 32 h 55"/>
                  <a:gd name="T10" fmla="*/ 12 w 56"/>
                  <a:gd name="T11" fmla="*/ 41 h 55"/>
                  <a:gd name="T12" fmla="*/ 30 w 56"/>
                  <a:gd name="T13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5">
                    <a:moveTo>
                      <a:pt x="30" y="55"/>
                    </a:moveTo>
                    <a:lnTo>
                      <a:pt x="56" y="25"/>
                    </a:lnTo>
                    <a:lnTo>
                      <a:pt x="41" y="13"/>
                    </a:lnTo>
                    <a:lnTo>
                      <a:pt x="22" y="0"/>
                    </a:lnTo>
                    <a:lnTo>
                      <a:pt x="0" y="32"/>
                    </a:lnTo>
                    <a:lnTo>
                      <a:pt x="12" y="41"/>
                    </a:lnTo>
                    <a:lnTo>
                      <a:pt x="30" y="55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56" name="Freeform 504"/>
              <p:cNvSpPr>
                <a:spLocks/>
              </p:cNvSpPr>
              <p:nvPr/>
            </p:nvSpPr>
            <p:spPr bwMode="auto">
              <a:xfrm>
                <a:off x="3989" y="3436"/>
                <a:ext cx="26" cy="26"/>
              </a:xfrm>
              <a:custGeom>
                <a:avLst/>
                <a:gdLst>
                  <a:gd name="T0" fmla="*/ 35 w 54"/>
                  <a:gd name="T1" fmla="*/ 53 h 53"/>
                  <a:gd name="T2" fmla="*/ 54 w 54"/>
                  <a:gd name="T3" fmla="*/ 18 h 53"/>
                  <a:gd name="T4" fmla="*/ 45 w 54"/>
                  <a:gd name="T5" fmla="*/ 12 h 53"/>
                  <a:gd name="T6" fmla="*/ 16 w 54"/>
                  <a:gd name="T7" fmla="*/ 0 h 53"/>
                  <a:gd name="T8" fmla="*/ 0 w 54"/>
                  <a:gd name="T9" fmla="*/ 37 h 53"/>
                  <a:gd name="T10" fmla="*/ 29 w 54"/>
                  <a:gd name="T11" fmla="*/ 50 h 53"/>
                  <a:gd name="T12" fmla="*/ 35 w 54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53">
                    <a:moveTo>
                      <a:pt x="35" y="53"/>
                    </a:moveTo>
                    <a:lnTo>
                      <a:pt x="54" y="18"/>
                    </a:lnTo>
                    <a:lnTo>
                      <a:pt x="45" y="12"/>
                    </a:lnTo>
                    <a:lnTo>
                      <a:pt x="16" y="0"/>
                    </a:lnTo>
                    <a:lnTo>
                      <a:pt x="0" y="37"/>
                    </a:lnTo>
                    <a:lnTo>
                      <a:pt x="29" y="50"/>
                    </a:lnTo>
                    <a:lnTo>
                      <a:pt x="35" y="5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57" name="Freeform 505"/>
              <p:cNvSpPr>
                <a:spLocks/>
              </p:cNvSpPr>
              <p:nvPr/>
            </p:nvSpPr>
            <p:spPr bwMode="auto">
              <a:xfrm>
                <a:off x="3952" y="3424"/>
                <a:ext cx="23" cy="24"/>
              </a:xfrm>
              <a:custGeom>
                <a:avLst/>
                <a:gdLst>
                  <a:gd name="T0" fmla="*/ 38 w 47"/>
                  <a:gd name="T1" fmla="*/ 48 h 48"/>
                  <a:gd name="T2" fmla="*/ 47 w 47"/>
                  <a:gd name="T3" fmla="*/ 10 h 48"/>
                  <a:gd name="T4" fmla="*/ 18 w 47"/>
                  <a:gd name="T5" fmla="*/ 2 h 48"/>
                  <a:gd name="T6" fmla="*/ 9 w 47"/>
                  <a:gd name="T7" fmla="*/ 1 h 48"/>
                  <a:gd name="T8" fmla="*/ 6 w 47"/>
                  <a:gd name="T9" fmla="*/ 0 h 48"/>
                  <a:gd name="T10" fmla="*/ 0 w 47"/>
                  <a:gd name="T11" fmla="*/ 39 h 48"/>
                  <a:gd name="T12" fmla="*/ 9 w 47"/>
                  <a:gd name="T13" fmla="*/ 41 h 48"/>
                  <a:gd name="T14" fmla="*/ 9 w 47"/>
                  <a:gd name="T15" fmla="*/ 21 h 48"/>
                  <a:gd name="T16" fmla="*/ 1 w 47"/>
                  <a:gd name="T17" fmla="*/ 39 h 48"/>
                  <a:gd name="T18" fmla="*/ 38 w 47"/>
                  <a:gd name="T19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48">
                    <a:moveTo>
                      <a:pt x="38" y="48"/>
                    </a:moveTo>
                    <a:lnTo>
                      <a:pt x="47" y="10"/>
                    </a:lnTo>
                    <a:lnTo>
                      <a:pt x="18" y="2"/>
                    </a:lnTo>
                    <a:lnTo>
                      <a:pt x="9" y="1"/>
                    </a:lnTo>
                    <a:lnTo>
                      <a:pt x="6" y="0"/>
                    </a:lnTo>
                    <a:lnTo>
                      <a:pt x="0" y="39"/>
                    </a:lnTo>
                    <a:lnTo>
                      <a:pt x="9" y="41"/>
                    </a:lnTo>
                    <a:lnTo>
                      <a:pt x="9" y="21"/>
                    </a:lnTo>
                    <a:lnTo>
                      <a:pt x="1" y="39"/>
                    </a:lnTo>
                    <a:lnTo>
                      <a:pt x="38" y="4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6458" name="Group 506"/>
            <p:cNvGrpSpPr>
              <a:grpSpLocks/>
            </p:cNvGrpSpPr>
            <p:nvPr/>
          </p:nvGrpSpPr>
          <p:grpSpPr bwMode="auto">
            <a:xfrm>
              <a:off x="4095" y="2674"/>
              <a:ext cx="415" cy="378"/>
              <a:chOff x="4047" y="2770"/>
              <a:chExt cx="415" cy="378"/>
            </a:xfrm>
          </p:grpSpPr>
          <p:sp>
            <p:nvSpPr>
              <p:cNvPr id="126459" name="Freeform 507"/>
              <p:cNvSpPr>
                <a:spLocks/>
              </p:cNvSpPr>
              <p:nvPr/>
            </p:nvSpPr>
            <p:spPr bwMode="auto">
              <a:xfrm>
                <a:off x="4111" y="2796"/>
                <a:ext cx="35" cy="29"/>
              </a:xfrm>
              <a:custGeom>
                <a:avLst/>
                <a:gdLst>
                  <a:gd name="T0" fmla="*/ 19 w 70"/>
                  <a:gd name="T1" fmla="*/ 15 h 58"/>
                  <a:gd name="T2" fmla="*/ 18 w 70"/>
                  <a:gd name="T3" fmla="*/ 15 h 58"/>
                  <a:gd name="T4" fmla="*/ 12 w 70"/>
                  <a:gd name="T5" fmla="*/ 19 h 58"/>
                  <a:gd name="T6" fmla="*/ 8 w 70"/>
                  <a:gd name="T7" fmla="*/ 25 h 58"/>
                  <a:gd name="T8" fmla="*/ 8 w 70"/>
                  <a:gd name="T9" fmla="*/ 26 h 58"/>
                  <a:gd name="T10" fmla="*/ 0 w 70"/>
                  <a:gd name="T11" fmla="*/ 43 h 58"/>
                  <a:gd name="T12" fmla="*/ 38 w 70"/>
                  <a:gd name="T13" fmla="*/ 58 h 58"/>
                  <a:gd name="T14" fmla="*/ 46 w 70"/>
                  <a:gd name="T15" fmla="*/ 41 h 58"/>
                  <a:gd name="T16" fmla="*/ 26 w 70"/>
                  <a:gd name="T17" fmla="*/ 33 h 58"/>
                  <a:gd name="T18" fmla="*/ 35 w 70"/>
                  <a:gd name="T19" fmla="*/ 51 h 58"/>
                  <a:gd name="T20" fmla="*/ 41 w 70"/>
                  <a:gd name="T21" fmla="*/ 47 h 58"/>
                  <a:gd name="T22" fmla="*/ 45 w 70"/>
                  <a:gd name="T23" fmla="*/ 41 h 58"/>
                  <a:gd name="T24" fmla="*/ 35 w 70"/>
                  <a:gd name="T25" fmla="*/ 52 h 58"/>
                  <a:gd name="T26" fmla="*/ 70 w 70"/>
                  <a:gd name="T27" fmla="*/ 39 h 58"/>
                  <a:gd name="T28" fmla="*/ 70 w 70"/>
                  <a:gd name="T29" fmla="*/ 39 h 58"/>
                  <a:gd name="T30" fmla="*/ 59 w 70"/>
                  <a:gd name="T31" fmla="*/ 0 h 58"/>
                  <a:gd name="T32" fmla="*/ 54 w 70"/>
                  <a:gd name="T33" fmla="*/ 1 h 58"/>
                  <a:gd name="T34" fmla="*/ 19 w 70"/>
                  <a:gd name="T35" fmla="*/ 15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0" h="58">
                    <a:moveTo>
                      <a:pt x="19" y="15"/>
                    </a:moveTo>
                    <a:lnTo>
                      <a:pt x="18" y="15"/>
                    </a:lnTo>
                    <a:lnTo>
                      <a:pt x="12" y="19"/>
                    </a:lnTo>
                    <a:lnTo>
                      <a:pt x="8" y="25"/>
                    </a:lnTo>
                    <a:lnTo>
                      <a:pt x="8" y="26"/>
                    </a:lnTo>
                    <a:lnTo>
                      <a:pt x="0" y="43"/>
                    </a:lnTo>
                    <a:lnTo>
                      <a:pt x="38" y="58"/>
                    </a:lnTo>
                    <a:lnTo>
                      <a:pt x="46" y="41"/>
                    </a:lnTo>
                    <a:lnTo>
                      <a:pt x="26" y="33"/>
                    </a:lnTo>
                    <a:lnTo>
                      <a:pt x="35" y="51"/>
                    </a:lnTo>
                    <a:lnTo>
                      <a:pt x="41" y="47"/>
                    </a:lnTo>
                    <a:lnTo>
                      <a:pt x="45" y="41"/>
                    </a:lnTo>
                    <a:lnTo>
                      <a:pt x="35" y="52"/>
                    </a:lnTo>
                    <a:lnTo>
                      <a:pt x="70" y="39"/>
                    </a:lnTo>
                    <a:lnTo>
                      <a:pt x="70" y="39"/>
                    </a:lnTo>
                    <a:lnTo>
                      <a:pt x="59" y="0"/>
                    </a:lnTo>
                    <a:lnTo>
                      <a:pt x="54" y="1"/>
                    </a:lnTo>
                    <a:lnTo>
                      <a:pt x="19" y="15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60" name="Freeform 508"/>
              <p:cNvSpPr>
                <a:spLocks/>
              </p:cNvSpPr>
              <p:nvPr/>
            </p:nvSpPr>
            <p:spPr bwMode="auto">
              <a:xfrm>
                <a:off x="4161" y="2785"/>
                <a:ext cx="23" cy="24"/>
              </a:xfrm>
              <a:custGeom>
                <a:avLst/>
                <a:gdLst>
                  <a:gd name="T0" fmla="*/ 0 w 48"/>
                  <a:gd name="T1" fmla="*/ 9 h 48"/>
                  <a:gd name="T2" fmla="*/ 9 w 48"/>
                  <a:gd name="T3" fmla="*/ 48 h 48"/>
                  <a:gd name="T4" fmla="*/ 45 w 48"/>
                  <a:gd name="T5" fmla="*/ 40 h 48"/>
                  <a:gd name="T6" fmla="*/ 37 w 48"/>
                  <a:gd name="T7" fmla="*/ 21 h 48"/>
                  <a:gd name="T8" fmla="*/ 37 w 48"/>
                  <a:gd name="T9" fmla="*/ 42 h 48"/>
                  <a:gd name="T10" fmla="*/ 48 w 48"/>
                  <a:gd name="T11" fmla="*/ 39 h 48"/>
                  <a:gd name="T12" fmla="*/ 40 w 48"/>
                  <a:gd name="T13" fmla="*/ 0 h 48"/>
                  <a:gd name="T14" fmla="*/ 37 w 48"/>
                  <a:gd name="T15" fmla="*/ 1 h 48"/>
                  <a:gd name="T16" fmla="*/ 29 w 48"/>
                  <a:gd name="T17" fmla="*/ 2 h 48"/>
                  <a:gd name="T18" fmla="*/ 0 w 48"/>
                  <a:gd name="T19" fmla="*/ 9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0" y="9"/>
                    </a:moveTo>
                    <a:lnTo>
                      <a:pt x="9" y="48"/>
                    </a:lnTo>
                    <a:lnTo>
                      <a:pt x="45" y="40"/>
                    </a:lnTo>
                    <a:lnTo>
                      <a:pt x="37" y="21"/>
                    </a:lnTo>
                    <a:lnTo>
                      <a:pt x="37" y="42"/>
                    </a:lnTo>
                    <a:lnTo>
                      <a:pt x="48" y="39"/>
                    </a:lnTo>
                    <a:lnTo>
                      <a:pt x="40" y="0"/>
                    </a:lnTo>
                    <a:lnTo>
                      <a:pt x="37" y="1"/>
                    </a:lnTo>
                    <a:lnTo>
                      <a:pt x="29" y="2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61" name="Freeform 509"/>
              <p:cNvSpPr>
                <a:spLocks/>
              </p:cNvSpPr>
              <p:nvPr/>
            </p:nvSpPr>
            <p:spPr bwMode="auto">
              <a:xfrm>
                <a:off x="4201" y="2778"/>
                <a:ext cx="22" cy="23"/>
              </a:xfrm>
              <a:custGeom>
                <a:avLst/>
                <a:gdLst>
                  <a:gd name="T0" fmla="*/ 0 w 46"/>
                  <a:gd name="T1" fmla="*/ 6 h 46"/>
                  <a:gd name="T2" fmla="*/ 6 w 46"/>
                  <a:gd name="T3" fmla="*/ 46 h 46"/>
                  <a:gd name="T4" fmla="*/ 32 w 46"/>
                  <a:gd name="T5" fmla="*/ 41 h 46"/>
                  <a:gd name="T6" fmla="*/ 46 w 46"/>
                  <a:gd name="T7" fmla="*/ 39 h 46"/>
                  <a:gd name="T8" fmla="*/ 41 w 46"/>
                  <a:gd name="T9" fmla="*/ 0 h 46"/>
                  <a:gd name="T10" fmla="*/ 32 w 46"/>
                  <a:gd name="T11" fmla="*/ 1 h 46"/>
                  <a:gd name="T12" fmla="*/ 0 w 46"/>
                  <a:gd name="T13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46">
                    <a:moveTo>
                      <a:pt x="0" y="6"/>
                    </a:moveTo>
                    <a:lnTo>
                      <a:pt x="6" y="46"/>
                    </a:lnTo>
                    <a:lnTo>
                      <a:pt x="32" y="41"/>
                    </a:lnTo>
                    <a:lnTo>
                      <a:pt x="46" y="39"/>
                    </a:lnTo>
                    <a:lnTo>
                      <a:pt x="41" y="0"/>
                    </a:lnTo>
                    <a:lnTo>
                      <a:pt x="32" y="1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62" name="Freeform 510"/>
              <p:cNvSpPr>
                <a:spLocks/>
              </p:cNvSpPr>
              <p:nvPr/>
            </p:nvSpPr>
            <p:spPr bwMode="auto">
              <a:xfrm>
                <a:off x="4242" y="2774"/>
                <a:ext cx="21" cy="22"/>
              </a:xfrm>
              <a:custGeom>
                <a:avLst/>
                <a:gdLst>
                  <a:gd name="T0" fmla="*/ 0 w 44"/>
                  <a:gd name="T1" fmla="*/ 3 h 42"/>
                  <a:gd name="T2" fmla="*/ 3 w 44"/>
                  <a:gd name="T3" fmla="*/ 42 h 42"/>
                  <a:gd name="T4" fmla="*/ 27 w 44"/>
                  <a:gd name="T5" fmla="*/ 41 h 42"/>
                  <a:gd name="T6" fmla="*/ 44 w 44"/>
                  <a:gd name="T7" fmla="*/ 39 h 42"/>
                  <a:gd name="T8" fmla="*/ 42 w 44"/>
                  <a:gd name="T9" fmla="*/ 0 h 42"/>
                  <a:gd name="T10" fmla="*/ 27 w 44"/>
                  <a:gd name="T11" fmla="*/ 1 h 42"/>
                  <a:gd name="T12" fmla="*/ 0 w 44"/>
                  <a:gd name="T13" fmla="*/ 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42">
                    <a:moveTo>
                      <a:pt x="0" y="3"/>
                    </a:moveTo>
                    <a:lnTo>
                      <a:pt x="3" y="42"/>
                    </a:lnTo>
                    <a:lnTo>
                      <a:pt x="27" y="41"/>
                    </a:lnTo>
                    <a:lnTo>
                      <a:pt x="44" y="39"/>
                    </a:lnTo>
                    <a:lnTo>
                      <a:pt x="42" y="0"/>
                    </a:lnTo>
                    <a:lnTo>
                      <a:pt x="27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63" name="Freeform 511"/>
              <p:cNvSpPr>
                <a:spLocks/>
              </p:cNvSpPr>
              <p:nvPr/>
            </p:nvSpPr>
            <p:spPr bwMode="auto">
              <a:xfrm>
                <a:off x="4283" y="2772"/>
                <a:ext cx="20" cy="22"/>
              </a:xfrm>
              <a:custGeom>
                <a:avLst/>
                <a:gdLst>
                  <a:gd name="T0" fmla="*/ 0 w 42"/>
                  <a:gd name="T1" fmla="*/ 2 h 42"/>
                  <a:gd name="T2" fmla="*/ 1 w 42"/>
                  <a:gd name="T3" fmla="*/ 42 h 42"/>
                  <a:gd name="T4" fmla="*/ 42 w 42"/>
                  <a:gd name="T5" fmla="*/ 40 h 42"/>
                  <a:gd name="T6" fmla="*/ 41 w 42"/>
                  <a:gd name="T7" fmla="*/ 0 h 42"/>
                  <a:gd name="T8" fmla="*/ 0 w 42"/>
                  <a:gd name="T9" fmla="*/ 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2">
                    <a:moveTo>
                      <a:pt x="0" y="2"/>
                    </a:moveTo>
                    <a:lnTo>
                      <a:pt x="1" y="42"/>
                    </a:lnTo>
                    <a:lnTo>
                      <a:pt x="42" y="40"/>
                    </a:lnTo>
                    <a:lnTo>
                      <a:pt x="41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64" name="Rectangle 512"/>
              <p:cNvSpPr>
                <a:spLocks noChangeArrowheads="1"/>
              </p:cNvSpPr>
              <p:nvPr/>
            </p:nvSpPr>
            <p:spPr bwMode="auto">
              <a:xfrm>
                <a:off x="4323" y="2772"/>
                <a:ext cx="20" cy="2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65" name="Rectangle 513"/>
              <p:cNvSpPr>
                <a:spLocks noChangeArrowheads="1"/>
              </p:cNvSpPr>
              <p:nvPr/>
            </p:nvSpPr>
            <p:spPr bwMode="auto">
              <a:xfrm>
                <a:off x="4364" y="2771"/>
                <a:ext cx="20" cy="21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66" name="Freeform 514"/>
              <p:cNvSpPr>
                <a:spLocks/>
              </p:cNvSpPr>
              <p:nvPr/>
            </p:nvSpPr>
            <p:spPr bwMode="auto">
              <a:xfrm>
                <a:off x="4404" y="2770"/>
                <a:ext cx="21" cy="21"/>
              </a:xfrm>
              <a:custGeom>
                <a:avLst/>
                <a:gdLst>
                  <a:gd name="T0" fmla="*/ 0 w 42"/>
                  <a:gd name="T1" fmla="*/ 1 h 41"/>
                  <a:gd name="T2" fmla="*/ 1 w 42"/>
                  <a:gd name="T3" fmla="*/ 41 h 41"/>
                  <a:gd name="T4" fmla="*/ 42 w 42"/>
                  <a:gd name="T5" fmla="*/ 40 h 41"/>
                  <a:gd name="T6" fmla="*/ 41 w 42"/>
                  <a:gd name="T7" fmla="*/ 0 h 41"/>
                  <a:gd name="T8" fmla="*/ 0 w 42"/>
                  <a:gd name="T9" fmla="*/ 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1">
                    <a:moveTo>
                      <a:pt x="0" y="1"/>
                    </a:moveTo>
                    <a:lnTo>
                      <a:pt x="1" y="41"/>
                    </a:lnTo>
                    <a:lnTo>
                      <a:pt x="42" y="40"/>
                    </a:lnTo>
                    <a:lnTo>
                      <a:pt x="41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67" name="Freeform 515"/>
              <p:cNvSpPr>
                <a:spLocks/>
              </p:cNvSpPr>
              <p:nvPr/>
            </p:nvSpPr>
            <p:spPr bwMode="auto">
              <a:xfrm>
                <a:off x="4440" y="2774"/>
                <a:ext cx="22" cy="28"/>
              </a:xfrm>
              <a:custGeom>
                <a:avLst/>
                <a:gdLst>
                  <a:gd name="T0" fmla="*/ 14 w 44"/>
                  <a:gd name="T1" fmla="*/ 0 h 56"/>
                  <a:gd name="T2" fmla="*/ 4 w 44"/>
                  <a:gd name="T3" fmla="*/ 38 h 56"/>
                  <a:gd name="T4" fmla="*/ 5 w 44"/>
                  <a:gd name="T5" fmla="*/ 39 h 56"/>
                  <a:gd name="T6" fmla="*/ 10 w 44"/>
                  <a:gd name="T7" fmla="*/ 41 h 56"/>
                  <a:gd name="T8" fmla="*/ 18 w 44"/>
                  <a:gd name="T9" fmla="*/ 22 h 56"/>
                  <a:gd name="T10" fmla="*/ 4 w 44"/>
                  <a:gd name="T11" fmla="*/ 36 h 56"/>
                  <a:gd name="T12" fmla="*/ 7 w 44"/>
                  <a:gd name="T13" fmla="*/ 39 h 56"/>
                  <a:gd name="T14" fmla="*/ 21 w 44"/>
                  <a:gd name="T15" fmla="*/ 25 h 56"/>
                  <a:gd name="T16" fmla="*/ 3 w 44"/>
                  <a:gd name="T17" fmla="*/ 33 h 56"/>
                  <a:gd name="T18" fmla="*/ 4 w 44"/>
                  <a:gd name="T19" fmla="*/ 36 h 56"/>
                  <a:gd name="T20" fmla="*/ 23 w 44"/>
                  <a:gd name="T21" fmla="*/ 28 h 56"/>
                  <a:gd name="T22" fmla="*/ 3 w 44"/>
                  <a:gd name="T23" fmla="*/ 28 h 56"/>
                  <a:gd name="T24" fmla="*/ 3 w 44"/>
                  <a:gd name="T25" fmla="*/ 33 h 56"/>
                  <a:gd name="T26" fmla="*/ 2 w 44"/>
                  <a:gd name="T27" fmla="*/ 38 h 56"/>
                  <a:gd name="T28" fmla="*/ 22 w 44"/>
                  <a:gd name="T29" fmla="*/ 38 h 56"/>
                  <a:gd name="T30" fmla="*/ 4 w 44"/>
                  <a:gd name="T31" fmla="*/ 30 h 56"/>
                  <a:gd name="T32" fmla="*/ 2 w 44"/>
                  <a:gd name="T33" fmla="*/ 38 h 56"/>
                  <a:gd name="T34" fmla="*/ 0 w 44"/>
                  <a:gd name="T35" fmla="*/ 45 h 56"/>
                  <a:gd name="T36" fmla="*/ 39 w 44"/>
                  <a:gd name="T37" fmla="*/ 56 h 56"/>
                  <a:gd name="T38" fmla="*/ 40 w 44"/>
                  <a:gd name="T39" fmla="*/ 55 h 56"/>
                  <a:gd name="T40" fmla="*/ 42 w 44"/>
                  <a:gd name="T41" fmla="*/ 46 h 56"/>
                  <a:gd name="T42" fmla="*/ 43 w 44"/>
                  <a:gd name="T43" fmla="*/ 38 h 56"/>
                  <a:gd name="T44" fmla="*/ 43 w 44"/>
                  <a:gd name="T45" fmla="*/ 38 h 56"/>
                  <a:gd name="T46" fmla="*/ 44 w 44"/>
                  <a:gd name="T47" fmla="*/ 33 h 56"/>
                  <a:gd name="T48" fmla="*/ 44 w 44"/>
                  <a:gd name="T49" fmla="*/ 28 h 56"/>
                  <a:gd name="T50" fmla="*/ 42 w 44"/>
                  <a:gd name="T51" fmla="*/ 20 h 56"/>
                  <a:gd name="T52" fmla="*/ 41 w 44"/>
                  <a:gd name="T53" fmla="*/ 17 h 56"/>
                  <a:gd name="T54" fmla="*/ 36 w 44"/>
                  <a:gd name="T55" fmla="*/ 11 h 56"/>
                  <a:gd name="T56" fmla="*/ 33 w 44"/>
                  <a:gd name="T57" fmla="*/ 8 h 56"/>
                  <a:gd name="T58" fmla="*/ 27 w 44"/>
                  <a:gd name="T59" fmla="*/ 4 h 56"/>
                  <a:gd name="T60" fmla="*/ 21 w 44"/>
                  <a:gd name="T61" fmla="*/ 2 h 56"/>
                  <a:gd name="T62" fmla="*/ 14 w 44"/>
                  <a:gd name="T6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4" h="56">
                    <a:moveTo>
                      <a:pt x="14" y="0"/>
                    </a:moveTo>
                    <a:lnTo>
                      <a:pt x="4" y="38"/>
                    </a:lnTo>
                    <a:lnTo>
                      <a:pt x="5" y="39"/>
                    </a:lnTo>
                    <a:lnTo>
                      <a:pt x="10" y="41"/>
                    </a:lnTo>
                    <a:lnTo>
                      <a:pt x="18" y="22"/>
                    </a:lnTo>
                    <a:lnTo>
                      <a:pt x="4" y="36"/>
                    </a:lnTo>
                    <a:lnTo>
                      <a:pt x="7" y="39"/>
                    </a:lnTo>
                    <a:lnTo>
                      <a:pt x="21" y="25"/>
                    </a:lnTo>
                    <a:lnTo>
                      <a:pt x="3" y="33"/>
                    </a:lnTo>
                    <a:lnTo>
                      <a:pt x="4" y="36"/>
                    </a:lnTo>
                    <a:lnTo>
                      <a:pt x="23" y="28"/>
                    </a:lnTo>
                    <a:lnTo>
                      <a:pt x="3" y="28"/>
                    </a:lnTo>
                    <a:lnTo>
                      <a:pt x="3" y="33"/>
                    </a:lnTo>
                    <a:lnTo>
                      <a:pt x="2" y="38"/>
                    </a:lnTo>
                    <a:lnTo>
                      <a:pt x="22" y="38"/>
                    </a:lnTo>
                    <a:lnTo>
                      <a:pt x="4" y="30"/>
                    </a:lnTo>
                    <a:lnTo>
                      <a:pt x="2" y="38"/>
                    </a:lnTo>
                    <a:lnTo>
                      <a:pt x="0" y="45"/>
                    </a:lnTo>
                    <a:lnTo>
                      <a:pt x="39" y="56"/>
                    </a:lnTo>
                    <a:lnTo>
                      <a:pt x="40" y="55"/>
                    </a:lnTo>
                    <a:lnTo>
                      <a:pt x="42" y="46"/>
                    </a:lnTo>
                    <a:lnTo>
                      <a:pt x="43" y="38"/>
                    </a:lnTo>
                    <a:lnTo>
                      <a:pt x="43" y="38"/>
                    </a:lnTo>
                    <a:lnTo>
                      <a:pt x="44" y="33"/>
                    </a:lnTo>
                    <a:lnTo>
                      <a:pt x="44" y="28"/>
                    </a:lnTo>
                    <a:lnTo>
                      <a:pt x="42" y="20"/>
                    </a:lnTo>
                    <a:lnTo>
                      <a:pt x="41" y="17"/>
                    </a:lnTo>
                    <a:lnTo>
                      <a:pt x="36" y="11"/>
                    </a:lnTo>
                    <a:lnTo>
                      <a:pt x="33" y="8"/>
                    </a:lnTo>
                    <a:lnTo>
                      <a:pt x="27" y="4"/>
                    </a:lnTo>
                    <a:lnTo>
                      <a:pt x="21" y="2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68" name="Freeform 516"/>
              <p:cNvSpPr>
                <a:spLocks/>
              </p:cNvSpPr>
              <p:nvPr/>
            </p:nvSpPr>
            <p:spPr bwMode="auto">
              <a:xfrm>
                <a:off x="4431" y="2817"/>
                <a:ext cx="23" cy="24"/>
              </a:xfrm>
              <a:custGeom>
                <a:avLst/>
                <a:gdLst>
                  <a:gd name="T0" fmla="*/ 47 w 47"/>
                  <a:gd name="T1" fmla="*/ 9 h 47"/>
                  <a:gd name="T2" fmla="*/ 8 w 47"/>
                  <a:gd name="T3" fmla="*/ 0 h 47"/>
                  <a:gd name="T4" fmla="*/ 6 w 47"/>
                  <a:gd name="T5" fmla="*/ 8 h 47"/>
                  <a:gd name="T6" fmla="*/ 5 w 47"/>
                  <a:gd name="T7" fmla="*/ 16 h 47"/>
                  <a:gd name="T8" fmla="*/ 1 w 47"/>
                  <a:gd name="T9" fmla="*/ 37 h 47"/>
                  <a:gd name="T10" fmla="*/ 0 w 47"/>
                  <a:gd name="T11" fmla="*/ 42 h 47"/>
                  <a:gd name="T12" fmla="*/ 39 w 47"/>
                  <a:gd name="T13" fmla="*/ 47 h 47"/>
                  <a:gd name="T14" fmla="*/ 41 w 47"/>
                  <a:gd name="T15" fmla="*/ 37 h 47"/>
                  <a:gd name="T16" fmla="*/ 46 w 47"/>
                  <a:gd name="T17" fmla="*/ 16 h 47"/>
                  <a:gd name="T18" fmla="*/ 25 w 47"/>
                  <a:gd name="T19" fmla="*/ 16 h 47"/>
                  <a:gd name="T20" fmla="*/ 44 w 47"/>
                  <a:gd name="T21" fmla="*/ 24 h 47"/>
                  <a:gd name="T22" fmla="*/ 47 w 47"/>
                  <a:gd name="T23" fmla="*/ 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" h="47">
                    <a:moveTo>
                      <a:pt x="47" y="9"/>
                    </a:moveTo>
                    <a:lnTo>
                      <a:pt x="8" y="0"/>
                    </a:lnTo>
                    <a:lnTo>
                      <a:pt x="6" y="8"/>
                    </a:lnTo>
                    <a:lnTo>
                      <a:pt x="5" y="16"/>
                    </a:lnTo>
                    <a:lnTo>
                      <a:pt x="1" y="37"/>
                    </a:lnTo>
                    <a:lnTo>
                      <a:pt x="0" y="42"/>
                    </a:lnTo>
                    <a:lnTo>
                      <a:pt x="39" y="47"/>
                    </a:lnTo>
                    <a:lnTo>
                      <a:pt x="41" y="37"/>
                    </a:lnTo>
                    <a:lnTo>
                      <a:pt x="46" y="16"/>
                    </a:lnTo>
                    <a:lnTo>
                      <a:pt x="25" y="16"/>
                    </a:lnTo>
                    <a:lnTo>
                      <a:pt x="44" y="24"/>
                    </a:lnTo>
                    <a:lnTo>
                      <a:pt x="47" y="9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69" name="Freeform 517"/>
              <p:cNvSpPr>
                <a:spLocks/>
              </p:cNvSpPr>
              <p:nvPr/>
            </p:nvSpPr>
            <p:spPr bwMode="auto">
              <a:xfrm>
                <a:off x="4419" y="2855"/>
                <a:ext cx="27" cy="28"/>
              </a:xfrm>
              <a:custGeom>
                <a:avLst/>
                <a:gdLst>
                  <a:gd name="T0" fmla="*/ 53 w 53"/>
                  <a:gd name="T1" fmla="*/ 15 h 55"/>
                  <a:gd name="T2" fmla="*/ 16 w 53"/>
                  <a:gd name="T3" fmla="*/ 0 h 55"/>
                  <a:gd name="T4" fmla="*/ 11 w 53"/>
                  <a:gd name="T5" fmla="*/ 11 h 55"/>
                  <a:gd name="T6" fmla="*/ 3 w 53"/>
                  <a:gd name="T7" fmla="*/ 25 h 55"/>
                  <a:gd name="T8" fmla="*/ 22 w 53"/>
                  <a:gd name="T9" fmla="*/ 33 h 55"/>
                  <a:gd name="T10" fmla="*/ 8 w 53"/>
                  <a:gd name="T11" fmla="*/ 19 h 55"/>
                  <a:gd name="T12" fmla="*/ 0 w 53"/>
                  <a:gd name="T13" fmla="*/ 30 h 55"/>
                  <a:gd name="T14" fmla="*/ 31 w 53"/>
                  <a:gd name="T15" fmla="*/ 55 h 55"/>
                  <a:gd name="T16" fmla="*/ 36 w 53"/>
                  <a:gd name="T17" fmla="*/ 47 h 55"/>
                  <a:gd name="T18" fmla="*/ 40 w 53"/>
                  <a:gd name="T19" fmla="*/ 41 h 55"/>
                  <a:gd name="T20" fmla="*/ 48 w 53"/>
                  <a:gd name="T21" fmla="*/ 27 h 55"/>
                  <a:gd name="T22" fmla="*/ 53 w 53"/>
                  <a:gd name="T23" fmla="*/ 1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3" h="55">
                    <a:moveTo>
                      <a:pt x="53" y="15"/>
                    </a:moveTo>
                    <a:lnTo>
                      <a:pt x="16" y="0"/>
                    </a:lnTo>
                    <a:lnTo>
                      <a:pt x="11" y="11"/>
                    </a:lnTo>
                    <a:lnTo>
                      <a:pt x="3" y="25"/>
                    </a:lnTo>
                    <a:lnTo>
                      <a:pt x="22" y="33"/>
                    </a:lnTo>
                    <a:lnTo>
                      <a:pt x="8" y="19"/>
                    </a:lnTo>
                    <a:lnTo>
                      <a:pt x="0" y="30"/>
                    </a:lnTo>
                    <a:lnTo>
                      <a:pt x="31" y="55"/>
                    </a:lnTo>
                    <a:lnTo>
                      <a:pt x="36" y="47"/>
                    </a:lnTo>
                    <a:lnTo>
                      <a:pt x="40" y="41"/>
                    </a:lnTo>
                    <a:lnTo>
                      <a:pt x="48" y="27"/>
                    </a:lnTo>
                    <a:lnTo>
                      <a:pt x="53" y="15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70" name="Freeform 518"/>
              <p:cNvSpPr>
                <a:spLocks/>
              </p:cNvSpPr>
              <p:nvPr/>
            </p:nvSpPr>
            <p:spPr bwMode="auto">
              <a:xfrm>
                <a:off x="4393" y="2885"/>
                <a:ext cx="28" cy="28"/>
              </a:xfrm>
              <a:custGeom>
                <a:avLst/>
                <a:gdLst>
                  <a:gd name="T0" fmla="*/ 57 w 57"/>
                  <a:gd name="T1" fmla="*/ 26 h 55"/>
                  <a:gd name="T2" fmla="*/ 26 w 57"/>
                  <a:gd name="T3" fmla="*/ 0 h 55"/>
                  <a:gd name="T4" fmla="*/ 8 w 57"/>
                  <a:gd name="T5" fmla="*/ 19 h 55"/>
                  <a:gd name="T6" fmla="*/ 0 w 57"/>
                  <a:gd name="T7" fmla="*/ 29 h 55"/>
                  <a:gd name="T8" fmla="*/ 30 w 57"/>
                  <a:gd name="T9" fmla="*/ 55 h 55"/>
                  <a:gd name="T10" fmla="*/ 39 w 57"/>
                  <a:gd name="T11" fmla="*/ 45 h 55"/>
                  <a:gd name="T12" fmla="*/ 57 w 57"/>
                  <a:gd name="T13" fmla="*/ 2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55">
                    <a:moveTo>
                      <a:pt x="57" y="26"/>
                    </a:moveTo>
                    <a:lnTo>
                      <a:pt x="26" y="0"/>
                    </a:lnTo>
                    <a:lnTo>
                      <a:pt x="8" y="19"/>
                    </a:lnTo>
                    <a:lnTo>
                      <a:pt x="0" y="29"/>
                    </a:lnTo>
                    <a:lnTo>
                      <a:pt x="30" y="55"/>
                    </a:lnTo>
                    <a:lnTo>
                      <a:pt x="39" y="45"/>
                    </a:lnTo>
                    <a:lnTo>
                      <a:pt x="57" y="2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71" name="Freeform 519"/>
              <p:cNvSpPr>
                <a:spLocks/>
              </p:cNvSpPr>
              <p:nvPr/>
            </p:nvSpPr>
            <p:spPr bwMode="auto">
              <a:xfrm>
                <a:off x="4368" y="2917"/>
                <a:ext cx="28" cy="29"/>
              </a:xfrm>
              <a:custGeom>
                <a:avLst/>
                <a:gdLst>
                  <a:gd name="T0" fmla="*/ 56 w 56"/>
                  <a:gd name="T1" fmla="*/ 25 h 58"/>
                  <a:gd name="T2" fmla="*/ 25 w 56"/>
                  <a:gd name="T3" fmla="*/ 0 h 58"/>
                  <a:gd name="T4" fmla="*/ 4 w 56"/>
                  <a:gd name="T5" fmla="*/ 28 h 58"/>
                  <a:gd name="T6" fmla="*/ 0 w 56"/>
                  <a:gd name="T7" fmla="*/ 33 h 58"/>
                  <a:gd name="T8" fmla="*/ 32 w 56"/>
                  <a:gd name="T9" fmla="*/ 58 h 58"/>
                  <a:gd name="T10" fmla="*/ 33 w 56"/>
                  <a:gd name="T11" fmla="*/ 56 h 58"/>
                  <a:gd name="T12" fmla="*/ 56 w 56"/>
                  <a:gd name="T13" fmla="*/ 25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8">
                    <a:moveTo>
                      <a:pt x="56" y="25"/>
                    </a:moveTo>
                    <a:lnTo>
                      <a:pt x="25" y="0"/>
                    </a:lnTo>
                    <a:lnTo>
                      <a:pt x="4" y="28"/>
                    </a:lnTo>
                    <a:lnTo>
                      <a:pt x="0" y="33"/>
                    </a:lnTo>
                    <a:lnTo>
                      <a:pt x="32" y="58"/>
                    </a:lnTo>
                    <a:lnTo>
                      <a:pt x="33" y="56"/>
                    </a:lnTo>
                    <a:lnTo>
                      <a:pt x="56" y="25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72" name="Freeform 520"/>
              <p:cNvSpPr>
                <a:spLocks/>
              </p:cNvSpPr>
              <p:nvPr/>
            </p:nvSpPr>
            <p:spPr bwMode="auto">
              <a:xfrm>
                <a:off x="4342" y="2948"/>
                <a:ext cx="28" cy="28"/>
              </a:xfrm>
              <a:custGeom>
                <a:avLst/>
                <a:gdLst>
                  <a:gd name="T0" fmla="*/ 56 w 56"/>
                  <a:gd name="T1" fmla="*/ 27 h 57"/>
                  <a:gd name="T2" fmla="*/ 26 w 56"/>
                  <a:gd name="T3" fmla="*/ 1 h 57"/>
                  <a:gd name="T4" fmla="*/ 26 w 56"/>
                  <a:gd name="T5" fmla="*/ 0 h 57"/>
                  <a:gd name="T6" fmla="*/ 11 w 56"/>
                  <a:gd name="T7" fmla="*/ 15 h 57"/>
                  <a:gd name="T8" fmla="*/ 0 w 56"/>
                  <a:gd name="T9" fmla="*/ 25 h 57"/>
                  <a:gd name="T10" fmla="*/ 23 w 56"/>
                  <a:gd name="T11" fmla="*/ 57 h 57"/>
                  <a:gd name="T12" fmla="*/ 39 w 56"/>
                  <a:gd name="T13" fmla="*/ 44 h 57"/>
                  <a:gd name="T14" fmla="*/ 54 w 56"/>
                  <a:gd name="T15" fmla="*/ 28 h 57"/>
                  <a:gd name="T16" fmla="*/ 56 w 56"/>
                  <a:gd name="T17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57">
                    <a:moveTo>
                      <a:pt x="56" y="27"/>
                    </a:moveTo>
                    <a:lnTo>
                      <a:pt x="26" y="1"/>
                    </a:lnTo>
                    <a:lnTo>
                      <a:pt x="26" y="0"/>
                    </a:lnTo>
                    <a:lnTo>
                      <a:pt x="11" y="15"/>
                    </a:lnTo>
                    <a:lnTo>
                      <a:pt x="0" y="25"/>
                    </a:lnTo>
                    <a:lnTo>
                      <a:pt x="23" y="57"/>
                    </a:lnTo>
                    <a:lnTo>
                      <a:pt x="39" y="44"/>
                    </a:lnTo>
                    <a:lnTo>
                      <a:pt x="54" y="28"/>
                    </a:lnTo>
                    <a:lnTo>
                      <a:pt x="56" y="2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73" name="Freeform 521"/>
              <p:cNvSpPr>
                <a:spLocks/>
              </p:cNvSpPr>
              <p:nvPr/>
            </p:nvSpPr>
            <p:spPr bwMode="auto">
              <a:xfrm>
                <a:off x="4321" y="2981"/>
                <a:ext cx="26" cy="28"/>
              </a:xfrm>
              <a:custGeom>
                <a:avLst/>
                <a:gdLst>
                  <a:gd name="T0" fmla="*/ 54 w 54"/>
                  <a:gd name="T1" fmla="*/ 17 h 55"/>
                  <a:gd name="T2" fmla="*/ 17 w 54"/>
                  <a:gd name="T3" fmla="*/ 0 h 55"/>
                  <a:gd name="T4" fmla="*/ 16 w 54"/>
                  <a:gd name="T5" fmla="*/ 2 h 55"/>
                  <a:gd name="T6" fmla="*/ 0 w 54"/>
                  <a:gd name="T7" fmla="*/ 37 h 55"/>
                  <a:gd name="T8" fmla="*/ 37 w 54"/>
                  <a:gd name="T9" fmla="*/ 55 h 55"/>
                  <a:gd name="T10" fmla="*/ 54 w 54"/>
                  <a:gd name="T11" fmla="*/ 18 h 55"/>
                  <a:gd name="T12" fmla="*/ 54 w 54"/>
                  <a:gd name="T13" fmla="*/ 1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55">
                    <a:moveTo>
                      <a:pt x="54" y="17"/>
                    </a:moveTo>
                    <a:lnTo>
                      <a:pt x="17" y="0"/>
                    </a:lnTo>
                    <a:lnTo>
                      <a:pt x="16" y="2"/>
                    </a:lnTo>
                    <a:lnTo>
                      <a:pt x="0" y="37"/>
                    </a:lnTo>
                    <a:lnTo>
                      <a:pt x="37" y="55"/>
                    </a:lnTo>
                    <a:lnTo>
                      <a:pt x="54" y="18"/>
                    </a:lnTo>
                    <a:lnTo>
                      <a:pt x="54" y="1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74" name="Freeform 522"/>
              <p:cNvSpPr>
                <a:spLocks/>
              </p:cNvSpPr>
              <p:nvPr/>
            </p:nvSpPr>
            <p:spPr bwMode="auto">
              <a:xfrm>
                <a:off x="4302" y="3018"/>
                <a:ext cx="27" cy="27"/>
              </a:xfrm>
              <a:custGeom>
                <a:avLst/>
                <a:gdLst>
                  <a:gd name="T0" fmla="*/ 54 w 54"/>
                  <a:gd name="T1" fmla="*/ 19 h 55"/>
                  <a:gd name="T2" fmla="*/ 20 w 54"/>
                  <a:gd name="T3" fmla="*/ 0 h 55"/>
                  <a:gd name="T4" fmla="*/ 9 w 54"/>
                  <a:gd name="T5" fmla="*/ 17 h 55"/>
                  <a:gd name="T6" fmla="*/ 28 w 54"/>
                  <a:gd name="T7" fmla="*/ 25 h 55"/>
                  <a:gd name="T8" fmla="*/ 14 w 54"/>
                  <a:gd name="T9" fmla="*/ 11 h 55"/>
                  <a:gd name="T10" fmla="*/ 2 w 54"/>
                  <a:gd name="T11" fmla="*/ 29 h 55"/>
                  <a:gd name="T12" fmla="*/ 2 w 54"/>
                  <a:gd name="T13" fmla="*/ 29 h 55"/>
                  <a:gd name="T14" fmla="*/ 0 w 54"/>
                  <a:gd name="T15" fmla="*/ 32 h 55"/>
                  <a:gd name="T16" fmla="*/ 32 w 54"/>
                  <a:gd name="T17" fmla="*/ 55 h 55"/>
                  <a:gd name="T18" fmla="*/ 34 w 54"/>
                  <a:gd name="T19" fmla="*/ 51 h 55"/>
                  <a:gd name="T20" fmla="*/ 18 w 54"/>
                  <a:gd name="T21" fmla="*/ 40 h 55"/>
                  <a:gd name="T22" fmla="*/ 34 w 54"/>
                  <a:gd name="T23" fmla="*/ 53 h 55"/>
                  <a:gd name="T24" fmla="*/ 42 w 54"/>
                  <a:gd name="T25" fmla="*/ 39 h 55"/>
                  <a:gd name="T26" fmla="*/ 46 w 54"/>
                  <a:gd name="T27" fmla="*/ 33 h 55"/>
                  <a:gd name="T28" fmla="*/ 54 w 54"/>
                  <a:gd name="T29" fmla="*/ 1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55">
                    <a:moveTo>
                      <a:pt x="54" y="19"/>
                    </a:moveTo>
                    <a:lnTo>
                      <a:pt x="20" y="0"/>
                    </a:lnTo>
                    <a:lnTo>
                      <a:pt x="9" y="17"/>
                    </a:lnTo>
                    <a:lnTo>
                      <a:pt x="28" y="25"/>
                    </a:lnTo>
                    <a:lnTo>
                      <a:pt x="14" y="1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0" y="32"/>
                    </a:lnTo>
                    <a:lnTo>
                      <a:pt x="32" y="55"/>
                    </a:lnTo>
                    <a:lnTo>
                      <a:pt x="34" y="51"/>
                    </a:lnTo>
                    <a:lnTo>
                      <a:pt x="18" y="40"/>
                    </a:lnTo>
                    <a:lnTo>
                      <a:pt x="34" y="53"/>
                    </a:lnTo>
                    <a:lnTo>
                      <a:pt x="42" y="39"/>
                    </a:lnTo>
                    <a:lnTo>
                      <a:pt x="46" y="33"/>
                    </a:lnTo>
                    <a:lnTo>
                      <a:pt x="54" y="19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75" name="Freeform 523"/>
              <p:cNvSpPr>
                <a:spLocks/>
              </p:cNvSpPr>
              <p:nvPr/>
            </p:nvSpPr>
            <p:spPr bwMode="auto">
              <a:xfrm>
                <a:off x="4275" y="3048"/>
                <a:ext cx="29" cy="28"/>
              </a:xfrm>
              <a:custGeom>
                <a:avLst/>
                <a:gdLst>
                  <a:gd name="T0" fmla="*/ 58 w 58"/>
                  <a:gd name="T1" fmla="*/ 28 h 56"/>
                  <a:gd name="T2" fmla="*/ 30 w 58"/>
                  <a:gd name="T3" fmla="*/ 0 h 56"/>
                  <a:gd name="T4" fmla="*/ 24 w 58"/>
                  <a:gd name="T5" fmla="*/ 6 h 56"/>
                  <a:gd name="T6" fmla="*/ 12 w 58"/>
                  <a:gd name="T7" fmla="*/ 17 h 56"/>
                  <a:gd name="T8" fmla="*/ 0 w 58"/>
                  <a:gd name="T9" fmla="*/ 26 h 56"/>
                  <a:gd name="T10" fmla="*/ 26 w 58"/>
                  <a:gd name="T11" fmla="*/ 56 h 56"/>
                  <a:gd name="T12" fmla="*/ 41 w 58"/>
                  <a:gd name="T13" fmla="*/ 45 h 56"/>
                  <a:gd name="T14" fmla="*/ 53 w 58"/>
                  <a:gd name="T15" fmla="*/ 34 h 56"/>
                  <a:gd name="T16" fmla="*/ 58 w 58"/>
                  <a:gd name="T17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56">
                    <a:moveTo>
                      <a:pt x="58" y="28"/>
                    </a:moveTo>
                    <a:lnTo>
                      <a:pt x="30" y="0"/>
                    </a:lnTo>
                    <a:lnTo>
                      <a:pt x="24" y="6"/>
                    </a:lnTo>
                    <a:lnTo>
                      <a:pt x="12" y="17"/>
                    </a:lnTo>
                    <a:lnTo>
                      <a:pt x="0" y="26"/>
                    </a:lnTo>
                    <a:lnTo>
                      <a:pt x="26" y="56"/>
                    </a:lnTo>
                    <a:lnTo>
                      <a:pt x="41" y="45"/>
                    </a:lnTo>
                    <a:lnTo>
                      <a:pt x="53" y="34"/>
                    </a:lnTo>
                    <a:lnTo>
                      <a:pt x="58" y="2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76" name="Freeform 524"/>
              <p:cNvSpPr>
                <a:spLocks/>
              </p:cNvSpPr>
              <p:nvPr/>
            </p:nvSpPr>
            <p:spPr bwMode="auto">
              <a:xfrm>
                <a:off x="4245" y="3075"/>
                <a:ext cx="29" cy="28"/>
              </a:xfrm>
              <a:custGeom>
                <a:avLst/>
                <a:gdLst>
                  <a:gd name="T0" fmla="*/ 58 w 58"/>
                  <a:gd name="T1" fmla="*/ 30 h 57"/>
                  <a:gd name="T2" fmla="*/ 31 w 58"/>
                  <a:gd name="T3" fmla="*/ 0 h 57"/>
                  <a:gd name="T4" fmla="*/ 23 w 58"/>
                  <a:gd name="T5" fmla="*/ 8 h 57"/>
                  <a:gd name="T6" fmla="*/ 36 w 58"/>
                  <a:gd name="T7" fmla="*/ 23 h 57"/>
                  <a:gd name="T8" fmla="*/ 23 w 58"/>
                  <a:gd name="T9" fmla="*/ 7 h 57"/>
                  <a:gd name="T10" fmla="*/ 0 w 58"/>
                  <a:gd name="T11" fmla="*/ 27 h 57"/>
                  <a:gd name="T12" fmla="*/ 27 w 58"/>
                  <a:gd name="T13" fmla="*/ 57 h 57"/>
                  <a:gd name="T14" fmla="*/ 49 w 58"/>
                  <a:gd name="T15" fmla="*/ 38 h 57"/>
                  <a:gd name="T16" fmla="*/ 50 w 58"/>
                  <a:gd name="T17" fmla="*/ 38 h 57"/>
                  <a:gd name="T18" fmla="*/ 58 w 58"/>
                  <a:gd name="T19" fmla="*/ 3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7">
                    <a:moveTo>
                      <a:pt x="58" y="30"/>
                    </a:moveTo>
                    <a:lnTo>
                      <a:pt x="31" y="0"/>
                    </a:lnTo>
                    <a:lnTo>
                      <a:pt x="23" y="8"/>
                    </a:lnTo>
                    <a:lnTo>
                      <a:pt x="36" y="23"/>
                    </a:lnTo>
                    <a:lnTo>
                      <a:pt x="23" y="7"/>
                    </a:lnTo>
                    <a:lnTo>
                      <a:pt x="0" y="27"/>
                    </a:lnTo>
                    <a:lnTo>
                      <a:pt x="27" y="57"/>
                    </a:lnTo>
                    <a:lnTo>
                      <a:pt x="49" y="38"/>
                    </a:lnTo>
                    <a:lnTo>
                      <a:pt x="50" y="38"/>
                    </a:lnTo>
                    <a:lnTo>
                      <a:pt x="58" y="3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77" name="Freeform 525"/>
              <p:cNvSpPr>
                <a:spLocks/>
              </p:cNvSpPr>
              <p:nvPr/>
            </p:nvSpPr>
            <p:spPr bwMode="auto">
              <a:xfrm>
                <a:off x="4213" y="3100"/>
                <a:ext cx="28" cy="28"/>
              </a:xfrm>
              <a:custGeom>
                <a:avLst/>
                <a:gdLst>
                  <a:gd name="T0" fmla="*/ 55 w 55"/>
                  <a:gd name="T1" fmla="*/ 32 h 56"/>
                  <a:gd name="T2" fmla="*/ 32 w 55"/>
                  <a:gd name="T3" fmla="*/ 0 h 56"/>
                  <a:gd name="T4" fmla="*/ 16 w 55"/>
                  <a:gd name="T5" fmla="*/ 11 h 56"/>
                  <a:gd name="T6" fmla="*/ 30 w 55"/>
                  <a:gd name="T7" fmla="*/ 25 h 56"/>
                  <a:gd name="T8" fmla="*/ 22 w 55"/>
                  <a:gd name="T9" fmla="*/ 7 h 56"/>
                  <a:gd name="T10" fmla="*/ 0 w 55"/>
                  <a:gd name="T11" fmla="*/ 21 h 56"/>
                  <a:gd name="T12" fmla="*/ 20 w 55"/>
                  <a:gd name="T13" fmla="*/ 56 h 56"/>
                  <a:gd name="T14" fmla="*/ 38 w 55"/>
                  <a:gd name="T15" fmla="*/ 44 h 56"/>
                  <a:gd name="T16" fmla="*/ 44 w 55"/>
                  <a:gd name="T17" fmla="*/ 39 h 56"/>
                  <a:gd name="T18" fmla="*/ 55 w 55"/>
                  <a:gd name="T19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56">
                    <a:moveTo>
                      <a:pt x="55" y="32"/>
                    </a:moveTo>
                    <a:lnTo>
                      <a:pt x="32" y="0"/>
                    </a:lnTo>
                    <a:lnTo>
                      <a:pt x="16" y="11"/>
                    </a:lnTo>
                    <a:lnTo>
                      <a:pt x="30" y="25"/>
                    </a:lnTo>
                    <a:lnTo>
                      <a:pt x="22" y="7"/>
                    </a:lnTo>
                    <a:lnTo>
                      <a:pt x="0" y="21"/>
                    </a:lnTo>
                    <a:lnTo>
                      <a:pt x="20" y="56"/>
                    </a:lnTo>
                    <a:lnTo>
                      <a:pt x="38" y="44"/>
                    </a:lnTo>
                    <a:lnTo>
                      <a:pt x="44" y="39"/>
                    </a:lnTo>
                    <a:lnTo>
                      <a:pt x="55" y="3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78" name="Freeform 526"/>
              <p:cNvSpPr>
                <a:spLocks/>
              </p:cNvSpPr>
              <p:nvPr/>
            </p:nvSpPr>
            <p:spPr bwMode="auto">
              <a:xfrm>
                <a:off x="4178" y="3118"/>
                <a:ext cx="26" cy="26"/>
              </a:xfrm>
              <a:custGeom>
                <a:avLst/>
                <a:gdLst>
                  <a:gd name="T0" fmla="*/ 51 w 51"/>
                  <a:gd name="T1" fmla="*/ 38 h 53"/>
                  <a:gd name="T2" fmla="*/ 35 w 51"/>
                  <a:gd name="T3" fmla="*/ 0 h 53"/>
                  <a:gd name="T4" fmla="*/ 28 w 51"/>
                  <a:gd name="T5" fmla="*/ 4 h 53"/>
                  <a:gd name="T6" fmla="*/ 3 w 51"/>
                  <a:gd name="T7" fmla="*/ 13 h 53"/>
                  <a:gd name="T8" fmla="*/ 0 w 51"/>
                  <a:gd name="T9" fmla="*/ 15 h 53"/>
                  <a:gd name="T10" fmla="*/ 12 w 51"/>
                  <a:gd name="T11" fmla="*/ 53 h 53"/>
                  <a:gd name="T12" fmla="*/ 19 w 51"/>
                  <a:gd name="T13" fmla="*/ 51 h 53"/>
                  <a:gd name="T14" fmla="*/ 44 w 51"/>
                  <a:gd name="T15" fmla="*/ 42 h 53"/>
                  <a:gd name="T16" fmla="*/ 51 w 51"/>
                  <a:gd name="T17" fmla="*/ 38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53">
                    <a:moveTo>
                      <a:pt x="51" y="38"/>
                    </a:moveTo>
                    <a:lnTo>
                      <a:pt x="35" y="0"/>
                    </a:lnTo>
                    <a:lnTo>
                      <a:pt x="28" y="4"/>
                    </a:lnTo>
                    <a:lnTo>
                      <a:pt x="3" y="13"/>
                    </a:lnTo>
                    <a:lnTo>
                      <a:pt x="0" y="15"/>
                    </a:lnTo>
                    <a:lnTo>
                      <a:pt x="12" y="53"/>
                    </a:lnTo>
                    <a:lnTo>
                      <a:pt x="19" y="51"/>
                    </a:lnTo>
                    <a:lnTo>
                      <a:pt x="44" y="42"/>
                    </a:lnTo>
                    <a:lnTo>
                      <a:pt x="51" y="3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79" name="Freeform 527"/>
              <p:cNvSpPr>
                <a:spLocks/>
              </p:cNvSpPr>
              <p:nvPr/>
            </p:nvSpPr>
            <p:spPr bwMode="auto">
              <a:xfrm>
                <a:off x="4141" y="3127"/>
                <a:ext cx="21" cy="21"/>
              </a:xfrm>
              <a:custGeom>
                <a:avLst/>
                <a:gdLst>
                  <a:gd name="T0" fmla="*/ 39 w 42"/>
                  <a:gd name="T1" fmla="*/ 41 h 42"/>
                  <a:gd name="T2" fmla="*/ 42 w 42"/>
                  <a:gd name="T3" fmla="*/ 2 h 42"/>
                  <a:gd name="T4" fmla="*/ 38 w 42"/>
                  <a:gd name="T5" fmla="*/ 2 h 42"/>
                  <a:gd name="T6" fmla="*/ 21 w 42"/>
                  <a:gd name="T7" fmla="*/ 1 h 42"/>
                  <a:gd name="T8" fmla="*/ 6 w 42"/>
                  <a:gd name="T9" fmla="*/ 0 h 42"/>
                  <a:gd name="T10" fmla="*/ 2 w 42"/>
                  <a:gd name="T11" fmla="*/ 0 h 42"/>
                  <a:gd name="T12" fmla="*/ 0 w 42"/>
                  <a:gd name="T13" fmla="*/ 40 h 42"/>
                  <a:gd name="T14" fmla="*/ 6 w 42"/>
                  <a:gd name="T15" fmla="*/ 40 h 42"/>
                  <a:gd name="T16" fmla="*/ 21 w 42"/>
                  <a:gd name="T17" fmla="*/ 41 h 42"/>
                  <a:gd name="T18" fmla="*/ 38 w 42"/>
                  <a:gd name="T19" fmla="*/ 42 h 42"/>
                  <a:gd name="T20" fmla="*/ 39 w 42"/>
                  <a:gd name="T21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39" y="41"/>
                    </a:moveTo>
                    <a:lnTo>
                      <a:pt x="42" y="2"/>
                    </a:lnTo>
                    <a:lnTo>
                      <a:pt x="38" y="2"/>
                    </a:lnTo>
                    <a:lnTo>
                      <a:pt x="21" y="1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40"/>
                    </a:lnTo>
                    <a:lnTo>
                      <a:pt x="6" y="40"/>
                    </a:lnTo>
                    <a:lnTo>
                      <a:pt x="21" y="41"/>
                    </a:lnTo>
                    <a:lnTo>
                      <a:pt x="38" y="42"/>
                    </a:lnTo>
                    <a:lnTo>
                      <a:pt x="39" y="4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80" name="Freeform 528"/>
              <p:cNvSpPr>
                <a:spLocks/>
              </p:cNvSpPr>
              <p:nvPr/>
            </p:nvSpPr>
            <p:spPr bwMode="auto">
              <a:xfrm>
                <a:off x="4098" y="3122"/>
                <a:ext cx="24" cy="23"/>
              </a:xfrm>
              <a:custGeom>
                <a:avLst/>
                <a:gdLst>
                  <a:gd name="T0" fmla="*/ 44 w 48"/>
                  <a:gd name="T1" fmla="*/ 46 h 46"/>
                  <a:gd name="T2" fmla="*/ 48 w 48"/>
                  <a:gd name="T3" fmla="*/ 7 h 46"/>
                  <a:gd name="T4" fmla="*/ 33 w 48"/>
                  <a:gd name="T5" fmla="*/ 5 h 46"/>
                  <a:gd name="T6" fmla="*/ 33 w 48"/>
                  <a:gd name="T7" fmla="*/ 26 h 46"/>
                  <a:gd name="T8" fmla="*/ 41 w 48"/>
                  <a:gd name="T9" fmla="*/ 7 h 46"/>
                  <a:gd name="T10" fmla="*/ 22 w 48"/>
                  <a:gd name="T11" fmla="*/ 2 h 46"/>
                  <a:gd name="T12" fmla="*/ 13 w 48"/>
                  <a:gd name="T13" fmla="*/ 0 h 46"/>
                  <a:gd name="T14" fmla="*/ 0 w 48"/>
                  <a:gd name="T15" fmla="*/ 38 h 46"/>
                  <a:gd name="T16" fmla="*/ 6 w 48"/>
                  <a:gd name="T17" fmla="*/ 40 h 46"/>
                  <a:gd name="T18" fmla="*/ 25 w 48"/>
                  <a:gd name="T19" fmla="*/ 44 h 46"/>
                  <a:gd name="T20" fmla="*/ 33 w 48"/>
                  <a:gd name="T21" fmla="*/ 46 h 46"/>
                  <a:gd name="T22" fmla="*/ 44 w 48"/>
                  <a:gd name="T2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6">
                    <a:moveTo>
                      <a:pt x="44" y="46"/>
                    </a:moveTo>
                    <a:lnTo>
                      <a:pt x="48" y="7"/>
                    </a:lnTo>
                    <a:lnTo>
                      <a:pt x="33" y="5"/>
                    </a:lnTo>
                    <a:lnTo>
                      <a:pt x="33" y="26"/>
                    </a:lnTo>
                    <a:lnTo>
                      <a:pt x="41" y="7"/>
                    </a:lnTo>
                    <a:lnTo>
                      <a:pt x="22" y="2"/>
                    </a:lnTo>
                    <a:lnTo>
                      <a:pt x="13" y="0"/>
                    </a:lnTo>
                    <a:lnTo>
                      <a:pt x="0" y="38"/>
                    </a:lnTo>
                    <a:lnTo>
                      <a:pt x="6" y="40"/>
                    </a:lnTo>
                    <a:lnTo>
                      <a:pt x="25" y="44"/>
                    </a:lnTo>
                    <a:lnTo>
                      <a:pt x="33" y="46"/>
                    </a:lnTo>
                    <a:lnTo>
                      <a:pt x="44" y="4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81" name="Freeform 529"/>
              <p:cNvSpPr>
                <a:spLocks/>
              </p:cNvSpPr>
              <p:nvPr/>
            </p:nvSpPr>
            <p:spPr bwMode="auto">
              <a:xfrm>
                <a:off x="4058" y="3105"/>
                <a:ext cx="29" cy="27"/>
              </a:xfrm>
              <a:custGeom>
                <a:avLst/>
                <a:gdLst>
                  <a:gd name="T0" fmla="*/ 39 w 59"/>
                  <a:gd name="T1" fmla="*/ 55 h 55"/>
                  <a:gd name="T2" fmla="*/ 59 w 59"/>
                  <a:gd name="T3" fmla="*/ 19 h 55"/>
                  <a:gd name="T4" fmla="*/ 47 w 59"/>
                  <a:gd name="T5" fmla="*/ 13 h 55"/>
                  <a:gd name="T6" fmla="*/ 36 w 59"/>
                  <a:gd name="T7" fmla="*/ 7 h 55"/>
                  <a:gd name="T8" fmla="*/ 26 w 59"/>
                  <a:gd name="T9" fmla="*/ 24 h 55"/>
                  <a:gd name="T10" fmla="*/ 40 w 59"/>
                  <a:gd name="T11" fmla="*/ 10 h 55"/>
                  <a:gd name="T12" fmla="*/ 43 w 59"/>
                  <a:gd name="T13" fmla="*/ 14 h 55"/>
                  <a:gd name="T14" fmla="*/ 37 w 59"/>
                  <a:gd name="T15" fmla="*/ 6 h 55"/>
                  <a:gd name="T16" fmla="*/ 33 w 59"/>
                  <a:gd name="T17" fmla="*/ 0 h 55"/>
                  <a:gd name="T18" fmla="*/ 33 w 59"/>
                  <a:gd name="T19" fmla="*/ 0 h 55"/>
                  <a:gd name="T20" fmla="*/ 3 w 59"/>
                  <a:gd name="T21" fmla="*/ 26 h 55"/>
                  <a:gd name="T22" fmla="*/ 5 w 59"/>
                  <a:gd name="T23" fmla="*/ 28 h 55"/>
                  <a:gd name="T24" fmla="*/ 19 w 59"/>
                  <a:gd name="T25" fmla="*/ 14 h 55"/>
                  <a:gd name="T26" fmla="*/ 0 w 59"/>
                  <a:gd name="T27" fmla="*/ 22 h 55"/>
                  <a:gd name="T28" fmla="*/ 9 w 59"/>
                  <a:gd name="T29" fmla="*/ 34 h 55"/>
                  <a:gd name="T30" fmla="*/ 12 w 59"/>
                  <a:gd name="T31" fmla="*/ 38 h 55"/>
                  <a:gd name="T32" fmla="*/ 16 w 59"/>
                  <a:gd name="T33" fmla="*/ 42 h 55"/>
                  <a:gd name="T34" fmla="*/ 31 w 59"/>
                  <a:gd name="T35" fmla="*/ 51 h 55"/>
                  <a:gd name="T36" fmla="*/ 39 w 59"/>
                  <a:gd name="T37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9" h="55">
                    <a:moveTo>
                      <a:pt x="39" y="55"/>
                    </a:moveTo>
                    <a:lnTo>
                      <a:pt x="59" y="19"/>
                    </a:lnTo>
                    <a:lnTo>
                      <a:pt x="47" y="13"/>
                    </a:lnTo>
                    <a:lnTo>
                      <a:pt x="36" y="7"/>
                    </a:lnTo>
                    <a:lnTo>
                      <a:pt x="26" y="24"/>
                    </a:lnTo>
                    <a:lnTo>
                      <a:pt x="40" y="10"/>
                    </a:lnTo>
                    <a:lnTo>
                      <a:pt x="43" y="14"/>
                    </a:lnTo>
                    <a:lnTo>
                      <a:pt x="37" y="6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3" y="26"/>
                    </a:lnTo>
                    <a:lnTo>
                      <a:pt x="5" y="28"/>
                    </a:lnTo>
                    <a:lnTo>
                      <a:pt x="19" y="14"/>
                    </a:lnTo>
                    <a:lnTo>
                      <a:pt x="0" y="22"/>
                    </a:lnTo>
                    <a:lnTo>
                      <a:pt x="9" y="34"/>
                    </a:lnTo>
                    <a:lnTo>
                      <a:pt x="12" y="38"/>
                    </a:lnTo>
                    <a:lnTo>
                      <a:pt x="16" y="42"/>
                    </a:lnTo>
                    <a:lnTo>
                      <a:pt x="31" y="51"/>
                    </a:lnTo>
                    <a:lnTo>
                      <a:pt x="39" y="55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82" name="Freeform 530"/>
              <p:cNvSpPr>
                <a:spLocks/>
              </p:cNvSpPr>
              <p:nvPr/>
            </p:nvSpPr>
            <p:spPr bwMode="auto">
              <a:xfrm>
                <a:off x="4047" y="3073"/>
                <a:ext cx="21" cy="22"/>
              </a:xfrm>
              <a:custGeom>
                <a:avLst/>
                <a:gdLst>
                  <a:gd name="T0" fmla="*/ 1 w 40"/>
                  <a:gd name="T1" fmla="*/ 44 h 44"/>
                  <a:gd name="T2" fmla="*/ 40 w 40"/>
                  <a:gd name="T3" fmla="*/ 41 h 44"/>
                  <a:gd name="T4" fmla="*/ 39 w 40"/>
                  <a:gd name="T5" fmla="*/ 0 h 44"/>
                  <a:gd name="T6" fmla="*/ 0 w 40"/>
                  <a:gd name="T7" fmla="*/ 3 h 44"/>
                  <a:gd name="T8" fmla="*/ 1 w 40"/>
                  <a:gd name="T9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4">
                    <a:moveTo>
                      <a:pt x="1" y="44"/>
                    </a:moveTo>
                    <a:lnTo>
                      <a:pt x="40" y="41"/>
                    </a:lnTo>
                    <a:lnTo>
                      <a:pt x="39" y="0"/>
                    </a:lnTo>
                    <a:lnTo>
                      <a:pt x="0" y="3"/>
                    </a:lnTo>
                    <a:lnTo>
                      <a:pt x="1" y="4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83" name="Freeform 531"/>
              <p:cNvSpPr>
                <a:spLocks/>
              </p:cNvSpPr>
              <p:nvPr/>
            </p:nvSpPr>
            <p:spPr bwMode="auto">
              <a:xfrm>
                <a:off x="4047" y="3033"/>
                <a:ext cx="21" cy="20"/>
              </a:xfrm>
              <a:custGeom>
                <a:avLst/>
                <a:gdLst>
                  <a:gd name="T0" fmla="*/ 0 w 42"/>
                  <a:gd name="T1" fmla="*/ 42 h 42"/>
                  <a:gd name="T2" fmla="*/ 40 w 42"/>
                  <a:gd name="T3" fmla="*/ 42 h 42"/>
                  <a:gd name="T4" fmla="*/ 40 w 42"/>
                  <a:gd name="T5" fmla="*/ 28 h 42"/>
                  <a:gd name="T6" fmla="*/ 42 w 42"/>
                  <a:gd name="T7" fmla="*/ 3 h 42"/>
                  <a:gd name="T8" fmla="*/ 3 w 42"/>
                  <a:gd name="T9" fmla="*/ 0 h 42"/>
                  <a:gd name="T10" fmla="*/ 0 w 42"/>
                  <a:gd name="T11" fmla="*/ 28 h 42"/>
                  <a:gd name="T12" fmla="*/ 0 w 42"/>
                  <a:gd name="T1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42">
                    <a:moveTo>
                      <a:pt x="0" y="42"/>
                    </a:moveTo>
                    <a:lnTo>
                      <a:pt x="40" y="42"/>
                    </a:lnTo>
                    <a:lnTo>
                      <a:pt x="40" y="28"/>
                    </a:lnTo>
                    <a:lnTo>
                      <a:pt x="42" y="3"/>
                    </a:lnTo>
                    <a:lnTo>
                      <a:pt x="3" y="0"/>
                    </a:lnTo>
                    <a:lnTo>
                      <a:pt x="0" y="28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84" name="Freeform 532"/>
              <p:cNvSpPr>
                <a:spLocks/>
              </p:cNvSpPr>
              <p:nvPr/>
            </p:nvSpPr>
            <p:spPr bwMode="auto">
              <a:xfrm>
                <a:off x="4050" y="2991"/>
                <a:ext cx="22" cy="23"/>
              </a:xfrm>
              <a:custGeom>
                <a:avLst/>
                <a:gdLst>
                  <a:gd name="T0" fmla="*/ 0 w 44"/>
                  <a:gd name="T1" fmla="*/ 42 h 47"/>
                  <a:gd name="T2" fmla="*/ 39 w 44"/>
                  <a:gd name="T3" fmla="*/ 47 h 47"/>
                  <a:gd name="T4" fmla="*/ 44 w 44"/>
                  <a:gd name="T5" fmla="*/ 8 h 47"/>
                  <a:gd name="T6" fmla="*/ 44 w 44"/>
                  <a:gd name="T7" fmla="*/ 8 h 47"/>
                  <a:gd name="T8" fmla="*/ 6 w 44"/>
                  <a:gd name="T9" fmla="*/ 0 h 47"/>
                  <a:gd name="T10" fmla="*/ 4 w 44"/>
                  <a:gd name="T11" fmla="*/ 8 h 47"/>
                  <a:gd name="T12" fmla="*/ 0 w 44"/>
                  <a:gd name="T13" fmla="*/ 4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47">
                    <a:moveTo>
                      <a:pt x="0" y="42"/>
                    </a:moveTo>
                    <a:lnTo>
                      <a:pt x="39" y="47"/>
                    </a:lnTo>
                    <a:lnTo>
                      <a:pt x="44" y="8"/>
                    </a:lnTo>
                    <a:lnTo>
                      <a:pt x="44" y="8"/>
                    </a:lnTo>
                    <a:lnTo>
                      <a:pt x="6" y="0"/>
                    </a:lnTo>
                    <a:lnTo>
                      <a:pt x="4" y="8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85" name="Freeform 533"/>
              <p:cNvSpPr>
                <a:spLocks/>
              </p:cNvSpPr>
              <p:nvPr/>
            </p:nvSpPr>
            <p:spPr bwMode="auto">
              <a:xfrm>
                <a:off x="4057" y="2951"/>
                <a:ext cx="24" cy="24"/>
              </a:xfrm>
              <a:custGeom>
                <a:avLst/>
                <a:gdLst>
                  <a:gd name="T0" fmla="*/ 0 w 48"/>
                  <a:gd name="T1" fmla="*/ 41 h 49"/>
                  <a:gd name="T2" fmla="*/ 38 w 48"/>
                  <a:gd name="T3" fmla="*/ 49 h 49"/>
                  <a:gd name="T4" fmla="*/ 40 w 48"/>
                  <a:gd name="T5" fmla="*/ 39 h 49"/>
                  <a:gd name="T6" fmla="*/ 20 w 48"/>
                  <a:gd name="T7" fmla="*/ 39 h 49"/>
                  <a:gd name="T8" fmla="*/ 39 w 48"/>
                  <a:gd name="T9" fmla="*/ 47 h 49"/>
                  <a:gd name="T10" fmla="*/ 48 w 48"/>
                  <a:gd name="T11" fmla="*/ 11 h 49"/>
                  <a:gd name="T12" fmla="*/ 10 w 48"/>
                  <a:gd name="T13" fmla="*/ 0 h 49"/>
                  <a:gd name="T14" fmla="*/ 2 w 48"/>
                  <a:gd name="T15" fmla="*/ 31 h 49"/>
                  <a:gd name="T16" fmla="*/ 0 w 48"/>
                  <a:gd name="T17" fmla="*/ 39 h 49"/>
                  <a:gd name="T18" fmla="*/ 0 w 48"/>
                  <a:gd name="T19" fmla="*/ 39 h 49"/>
                  <a:gd name="T20" fmla="*/ 0 w 48"/>
                  <a:gd name="T21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49">
                    <a:moveTo>
                      <a:pt x="0" y="41"/>
                    </a:moveTo>
                    <a:lnTo>
                      <a:pt x="38" y="49"/>
                    </a:lnTo>
                    <a:lnTo>
                      <a:pt x="40" y="39"/>
                    </a:lnTo>
                    <a:lnTo>
                      <a:pt x="20" y="39"/>
                    </a:lnTo>
                    <a:lnTo>
                      <a:pt x="39" y="47"/>
                    </a:lnTo>
                    <a:lnTo>
                      <a:pt x="48" y="11"/>
                    </a:lnTo>
                    <a:lnTo>
                      <a:pt x="10" y="0"/>
                    </a:lnTo>
                    <a:lnTo>
                      <a:pt x="2" y="31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86" name="Freeform 534"/>
              <p:cNvSpPr>
                <a:spLocks/>
              </p:cNvSpPr>
              <p:nvPr/>
            </p:nvSpPr>
            <p:spPr bwMode="auto">
              <a:xfrm>
                <a:off x="4069" y="2912"/>
                <a:ext cx="26" cy="26"/>
              </a:xfrm>
              <a:custGeom>
                <a:avLst/>
                <a:gdLst>
                  <a:gd name="T0" fmla="*/ 0 w 52"/>
                  <a:gd name="T1" fmla="*/ 39 h 53"/>
                  <a:gd name="T2" fmla="*/ 38 w 52"/>
                  <a:gd name="T3" fmla="*/ 53 h 53"/>
                  <a:gd name="T4" fmla="*/ 46 w 52"/>
                  <a:gd name="T5" fmla="*/ 32 h 53"/>
                  <a:gd name="T6" fmla="*/ 52 w 52"/>
                  <a:gd name="T7" fmla="*/ 17 h 53"/>
                  <a:gd name="T8" fmla="*/ 15 w 52"/>
                  <a:gd name="T9" fmla="*/ 0 h 53"/>
                  <a:gd name="T10" fmla="*/ 8 w 52"/>
                  <a:gd name="T11" fmla="*/ 15 h 53"/>
                  <a:gd name="T12" fmla="*/ 0 w 52"/>
                  <a:gd name="T13" fmla="*/ 3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53">
                    <a:moveTo>
                      <a:pt x="0" y="39"/>
                    </a:moveTo>
                    <a:lnTo>
                      <a:pt x="38" y="53"/>
                    </a:lnTo>
                    <a:lnTo>
                      <a:pt x="46" y="32"/>
                    </a:lnTo>
                    <a:lnTo>
                      <a:pt x="52" y="17"/>
                    </a:lnTo>
                    <a:lnTo>
                      <a:pt x="15" y="0"/>
                    </a:lnTo>
                    <a:lnTo>
                      <a:pt x="8" y="15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87" name="Freeform 535"/>
              <p:cNvSpPr>
                <a:spLocks/>
              </p:cNvSpPr>
              <p:nvPr/>
            </p:nvSpPr>
            <p:spPr bwMode="auto">
              <a:xfrm>
                <a:off x="4085" y="2875"/>
                <a:ext cx="24" cy="24"/>
              </a:xfrm>
              <a:custGeom>
                <a:avLst/>
                <a:gdLst>
                  <a:gd name="T0" fmla="*/ 0 w 48"/>
                  <a:gd name="T1" fmla="*/ 41 h 49"/>
                  <a:gd name="T2" fmla="*/ 38 w 48"/>
                  <a:gd name="T3" fmla="*/ 49 h 49"/>
                  <a:gd name="T4" fmla="*/ 41 w 48"/>
                  <a:gd name="T5" fmla="*/ 37 h 49"/>
                  <a:gd name="T6" fmla="*/ 48 w 48"/>
                  <a:gd name="T7" fmla="*/ 11 h 49"/>
                  <a:gd name="T8" fmla="*/ 10 w 48"/>
                  <a:gd name="T9" fmla="*/ 0 h 49"/>
                  <a:gd name="T10" fmla="*/ 4 w 48"/>
                  <a:gd name="T11" fmla="*/ 21 h 49"/>
                  <a:gd name="T12" fmla="*/ 0 w 48"/>
                  <a:gd name="T13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49">
                    <a:moveTo>
                      <a:pt x="0" y="41"/>
                    </a:moveTo>
                    <a:lnTo>
                      <a:pt x="38" y="49"/>
                    </a:lnTo>
                    <a:lnTo>
                      <a:pt x="41" y="37"/>
                    </a:lnTo>
                    <a:lnTo>
                      <a:pt x="48" y="11"/>
                    </a:lnTo>
                    <a:lnTo>
                      <a:pt x="10" y="0"/>
                    </a:lnTo>
                    <a:lnTo>
                      <a:pt x="4" y="21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88" name="Freeform 536"/>
              <p:cNvSpPr>
                <a:spLocks/>
              </p:cNvSpPr>
              <p:nvPr/>
            </p:nvSpPr>
            <p:spPr bwMode="auto">
              <a:xfrm>
                <a:off x="4096" y="2836"/>
                <a:ext cx="26" cy="26"/>
              </a:xfrm>
              <a:custGeom>
                <a:avLst/>
                <a:gdLst>
                  <a:gd name="T0" fmla="*/ 0 w 51"/>
                  <a:gd name="T1" fmla="*/ 39 h 52"/>
                  <a:gd name="T2" fmla="*/ 37 w 51"/>
                  <a:gd name="T3" fmla="*/ 52 h 52"/>
                  <a:gd name="T4" fmla="*/ 39 w 51"/>
                  <a:gd name="T5" fmla="*/ 47 h 52"/>
                  <a:gd name="T6" fmla="*/ 51 w 51"/>
                  <a:gd name="T7" fmla="*/ 16 h 52"/>
                  <a:gd name="T8" fmla="*/ 14 w 51"/>
                  <a:gd name="T9" fmla="*/ 0 h 52"/>
                  <a:gd name="T10" fmla="*/ 2 w 51"/>
                  <a:gd name="T11" fmla="*/ 31 h 52"/>
                  <a:gd name="T12" fmla="*/ 0 w 51"/>
                  <a:gd name="T13" fmla="*/ 3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52">
                    <a:moveTo>
                      <a:pt x="0" y="39"/>
                    </a:moveTo>
                    <a:lnTo>
                      <a:pt x="37" y="52"/>
                    </a:lnTo>
                    <a:lnTo>
                      <a:pt x="39" y="47"/>
                    </a:lnTo>
                    <a:lnTo>
                      <a:pt x="51" y="16"/>
                    </a:lnTo>
                    <a:lnTo>
                      <a:pt x="14" y="0"/>
                    </a:lnTo>
                    <a:lnTo>
                      <a:pt x="2" y="31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6489" name="Group 537"/>
            <p:cNvGrpSpPr>
              <a:grpSpLocks/>
            </p:cNvGrpSpPr>
            <p:nvPr/>
          </p:nvGrpSpPr>
          <p:grpSpPr bwMode="auto">
            <a:xfrm>
              <a:off x="4284" y="2829"/>
              <a:ext cx="469" cy="395"/>
              <a:chOff x="4236" y="2925"/>
              <a:chExt cx="469" cy="395"/>
            </a:xfrm>
          </p:grpSpPr>
          <p:sp>
            <p:nvSpPr>
              <p:cNvPr id="126490" name="Freeform 538"/>
              <p:cNvSpPr>
                <a:spLocks/>
              </p:cNvSpPr>
              <p:nvPr/>
            </p:nvSpPr>
            <p:spPr bwMode="auto">
              <a:xfrm>
                <a:off x="4236" y="3237"/>
                <a:ext cx="25" cy="37"/>
              </a:xfrm>
              <a:custGeom>
                <a:avLst/>
                <a:gdLst>
                  <a:gd name="T0" fmla="*/ 2 w 52"/>
                  <a:gd name="T1" fmla="*/ 38 h 74"/>
                  <a:gd name="T2" fmla="*/ 0 w 52"/>
                  <a:gd name="T3" fmla="*/ 44 h 74"/>
                  <a:gd name="T4" fmla="*/ 2 w 52"/>
                  <a:gd name="T5" fmla="*/ 52 h 74"/>
                  <a:gd name="T6" fmla="*/ 6 w 52"/>
                  <a:gd name="T7" fmla="*/ 58 h 74"/>
                  <a:gd name="T8" fmla="*/ 6 w 52"/>
                  <a:gd name="T9" fmla="*/ 58 h 74"/>
                  <a:gd name="T10" fmla="*/ 23 w 52"/>
                  <a:gd name="T11" fmla="*/ 74 h 74"/>
                  <a:gd name="T12" fmla="*/ 52 w 52"/>
                  <a:gd name="T13" fmla="*/ 46 h 74"/>
                  <a:gd name="T14" fmla="*/ 35 w 52"/>
                  <a:gd name="T15" fmla="*/ 30 h 74"/>
                  <a:gd name="T16" fmla="*/ 20 w 52"/>
                  <a:gd name="T17" fmla="*/ 44 h 74"/>
                  <a:gd name="T18" fmla="*/ 41 w 52"/>
                  <a:gd name="T19" fmla="*/ 44 h 74"/>
                  <a:gd name="T20" fmla="*/ 39 w 52"/>
                  <a:gd name="T21" fmla="*/ 36 h 74"/>
                  <a:gd name="T22" fmla="*/ 35 w 52"/>
                  <a:gd name="T23" fmla="*/ 30 h 74"/>
                  <a:gd name="T24" fmla="*/ 40 w 52"/>
                  <a:gd name="T25" fmla="*/ 50 h 74"/>
                  <a:gd name="T26" fmla="*/ 43 w 52"/>
                  <a:gd name="T27" fmla="*/ 41 h 74"/>
                  <a:gd name="T28" fmla="*/ 46 w 52"/>
                  <a:gd name="T29" fmla="*/ 29 h 74"/>
                  <a:gd name="T30" fmla="*/ 50 w 52"/>
                  <a:gd name="T31" fmla="*/ 9 h 74"/>
                  <a:gd name="T32" fmla="*/ 11 w 52"/>
                  <a:gd name="T33" fmla="*/ 0 h 74"/>
                  <a:gd name="T34" fmla="*/ 8 w 52"/>
                  <a:gd name="T35" fmla="*/ 12 h 74"/>
                  <a:gd name="T36" fmla="*/ 5 w 52"/>
                  <a:gd name="T37" fmla="*/ 25 h 74"/>
                  <a:gd name="T38" fmla="*/ 2 w 52"/>
                  <a:gd name="T39" fmla="*/ 3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74">
                    <a:moveTo>
                      <a:pt x="2" y="38"/>
                    </a:moveTo>
                    <a:lnTo>
                      <a:pt x="0" y="44"/>
                    </a:lnTo>
                    <a:lnTo>
                      <a:pt x="2" y="52"/>
                    </a:lnTo>
                    <a:lnTo>
                      <a:pt x="6" y="58"/>
                    </a:lnTo>
                    <a:lnTo>
                      <a:pt x="6" y="58"/>
                    </a:lnTo>
                    <a:lnTo>
                      <a:pt x="23" y="74"/>
                    </a:lnTo>
                    <a:lnTo>
                      <a:pt x="52" y="46"/>
                    </a:lnTo>
                    <a:lnTo>
                      <a:pt x="35" y="30"/>
                    </a:lnTo>
                    <a:lnTo>
                      <a:pt x="20" y="44"/>
                    </a:lnTo>
                    <a:lnTo>
                      <a:pt x="41" y="44"/>
                    </a:lnTo>
                    <a:lnTo>
                      <a:pt x="39" y="36"/>
                    </a:lnTo>
                    <a:lnTo>
                      <a:pt x="35" y="30"/>
                    </a:lnTo>
                    <a:lnTo>
                      <a:pt x="40" y="50"/>
                    </a:lnTo>
                    <a:lnTo>
                      <a:pt x="43" y="41"/>
                    </a:lnTo>
                    <a:lnTo>
                      <a:pt x="46" y="29"/>
                    </a:lnTo>
                    <a:lnTo>
                      <a:pt x="50" y="9"/>
                    </a:lnTo>
                    <a:lnTo>
                      <a:pt x="11" y="0"/>
                    </a:lnTo>
                    <a:lnTo>
                      <a:pt x="8" y="12"/>
                    </a:lnTo>
                    <a:lnTo>
                      <a:pt x="5" y="25"/>
                    </a:lnTo>
                    <a:lnTo>
                      <a:pt x="2" y="3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91" name="Freeform 539"/>
              <p:cNvSpPr>
                <a:spLocks/>
              </p:cNvSpPr>
              <p:nvPr/>
            </p:nvSpPr>
            <p:spPr bwMode="auto">
              <a:xfrm>
                <a:off x="4245" y="3197"/>
                <a:ext cx="24" cy="26"/>
              </a:xfrm>
              <a:custGeom>
                <a:avLst/>
                <a:gdLst>
                  <a:gd name="T0" fmla="*/ 0 w 48"/>
                  <a:gd name="T1" fmla="*/ 41 h 53"/>
                  <a:gd name="T2" fmla="*/ 39 w 48"/>
                  <a:gd name="T3" fmla="*/ 49 h 53"/>
                  <a:gd name="T4" fmla="*/ 39 w 48"/>
                  <a:gd name="T5" fmla="*/ 53 h 53"/>
                  <a:gd name="T6" fmla="*/ 46 w 48"/>
                  <a:gd name="T7" fmla="*/ 23 h 53"/>
                  <a:gd name="T8" fmla="*/ 48 w 48"/>
                  <a:gd name="T9" fmla="*/ 10 h 53"/>
                  <a:gd name="T10" fmla="*/ 10 w 48"/>
                  <a:gd name="T11" fmla="*/ 0 h 53"/>
                  <a:gd name="T12" fmla="*/ 9 w 48"/>
                  <a:gd name="T13" fmla="*/ 6 h 53"/>
                  <a:gd name="T14" fmla="*/ 1 w 48"/>
                  <a:gd name="T15" fmla="*/ 37 h 53"/>
                  <a:gd name="T16" fmla="*/ 0 w 48"/>
                  <a:gd name="T17" fmla="*/ 4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53">
                    <a:moveTo>
                      <a:pt x="0" y="41"/>
                    </a:moveTo>
                    <a:lnTo>
                      <a:pt x="39" y="49"/>
                    </a:lnTo>
                    <a:lnTo>
                      <a:pt x="39" y="53"/>
                    </a:lnTo>
                    <a:lnTo>
                      <a:pt x="46" y="23"/>
                    </a:lnTo>
                    <a:lnTo>
                      <a:pt x="48" y="10"/>
                    </a:lnTo>
                    <a:lnTo>
                      <a:pt x="10" y="0"/>
                    </a:lnTo>
                    <a:lnTo>
                      <a:pt x="9" y="6"/>
                    </a:lnTo>
                    <a:lnTo>
                      <a:pt x="1" y="37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92" name="Freeform 540"/>
              <p:cNvSpPr>
                <a:spLocks/>
              </p:cNvSpPr>
              <p:nvPr/>
            </p:nvSpPr>
            <p:spPr bwMode="auto">
              <a:xfrm>
                <a:off x="4255" y="3157"/>
                <a:ext cx="26" cy="26"/>
              </a:xfrm>
              <a:custGeom>
                <a:avLst/>
                <a:gdLst>
                  <a:gd name="T0" fmla="*/ 0 w 50"/>
                  <a:gd name="T1" fmla="*/ 42 h 54"/>
                  <a:gd name="T2" fmla="*/ 38 w 50"/>
                  <a:gd name="T3" fmla="*/ 54 h 54"/>
                  <a:gd name="T4" fmla="*/ 40 w 50"/>
                  <a:gd name="T5" fmla="*/ 45 h 54"/>
                  <a:gd name="T6" fmla="*/ 50 w 50"/>
                  <a:gd name="T7" fmla="*/ 20 h 54"/>
                  <a:gd name="T8" fmla="*/ 50 w 50"/>
                  <a:gd name="T9" fmla="*/ 17 h 54"/>
                  <a:gd name="T10" fmla="*/ 14 w 50"/>
                  <a:gd name="T11" fmla="*/ 0 h 54"/>
                  <a:gd name="T12" fmla="*/ 13 w 50"/>
                  <a:gd name="T13" fmla="*/ 3 h 54"/>
                  <a:gd name="T14" fmla="*/ 3 w 50"/>
                  <a:gd name="T15" fmla="*/ 29 h 54"/>
                  <a:gd name="T16" fmla="*/ 0 w 50"/>
                  <a:gd name="T17" fmla="*/ 4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4">
                    <a:moveTo>
                      <a:pt x="0" y="42"/>
                    </a:moveTo>
                    <a:lnTo>
                      <a:pt x="38" y="54"/>
                    </a:lnTo>
                    <a:lnTo>
                      <a:pt x="40" y="45"/>
                    </a:lnTo>
                    <a:lnTo>
                      <a:pt x="50" y="20"/>
                    </a:lnTo>
                    <a:lnTo>
                      <a:pt x="50" y="17"/>
                    </a:lnTo>
                    <a:lnTo>
                      <a:pt x="14" y="0"/>
                    </a:lnTo>
                    <a:lnTo>
                      <a:pt x="13" y="3"/>
                    </a:lnTo>
                    <a:lnTo>
                      <a:pt x="3" y="29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93" name="Freeform 541"/>
              <p:cNvSpPr>
                <a:spLocks/>
              </p:cNvSpPr>
              <p:nvPr/>
            </p:nvSpPr>
            <p:spPr bwMode="auto">
              <a:xfrm>
                <a:off x="4276" y="3124"/>
                <a:ext cx="29" cy="28"/>
              </a:xfrm>
              <a:custGeom>
                <a:avLst/>
                <a:gdLst>
                  <a:gd name="T0" fmla="*/ 0 w 58"/>
                  <a:gd name="T1" fmla="*/ 26 h 55"/>
                  <a:gd name="T2" fmla="*/ 28 w 58"/>
                  <a:gd name="T3" fmla="*/ 55 h 55"/>
                  <a:gd name="T4" fmla="*/ 35 w 58"/>
                  <a:gd name="T5" fmla="*/ 49 h 55"/>
                  <a:gd name="T6" fmla="*/ 45 w 58"/>
                  <a:gd name="T7" fmla="*/ 40 h 55"/>
                  <a:gd name="T8" fmla="*/ 56 w 58"/>
                  <a:gd name="T9" fmla="*/ 29 h 55"/>
                  <a:gd name="T10" fmla="*/ 56 w 58"/>
                  <a:gd name="T11" fmla="*/ 29 h 55"/>
                  <a:gd name="T12" fmla="*/ 58 w 58"/>
                  <a:gd name="T13" fmla="*/ 26 h 55"/>
                  <a:gd name="T14" fmla="*/ 28 w 58"/>
                  <a:gd name="T15" fmla="*/ 0 h 55"/>
                  <a:gd name="T16" fmla="*/ 26 w 58"/>
                  <a:gd name="T17" fmla="*/ 4 h 55"/>
                  <a:gd name="T18" fmla="*/ 41 w 58"/>
                  <a:gd name="T19" fmla="*/ 16 h 55"/>
                  <a:gd name="T20" fmla="*/ 26 w 58"/>
                  <a:gd name="T21" fmla="*/ 3 h 55"/>
                  <a:gd name="T22" fmla="*/ 16 w 58"/>
                  <a:gd name="T23" fmla="*/ 12 h 55"/>
                  <a:gd name="T24" fmla="*/ 6 w 58"/>
                  <a:gd name="T25" fmla="*/ 21 h 55"/>
                  <a:gd name="T26" fmla="*/ 0 w 58"/>
                  <a:gd name="T27" fmla="*/ 2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" h="55">
                    <a:moveTo>
                      <a:pt x="0" y="26"/>
                    </a:moveTo>
                    <a:lnTo>
                      <a:pt x="28" y="55"/>
                    </a:lnTo>
                    <a:lnTo>
                      <a:pt x="35" y="49"/>
                    </a:lnTo>
                    <a:lnTo>
                      <a:pt x="45" y="40"/>
                    </a:lnTo>
                    <a:lnTo>
                      <a:pt x="56" y="29"/>
                    </a:lnTo>
                    <a:lnTo>
                      <a:pt x="56" y="29"/>
                    </a:lnTo>
                    <a:lnTo>
                      <a:pt x="58" y="26"/>
                    </a:lnTo>
                    <a:lnTo>
                      <a:pt x="28" y="0"/>
                    </a:lnTo>
                    <a:lnTo>
                      <a:pt x="26" y="4"/>
                    </a:lnTo>
                    <a:lnTo>
                      <a:pt x="41" y="16"/>
                    </a:lnTo>
                    <a:lnTo>
                      <a:pt x="26" y="3"/>
                    </a:lnTo>
                    <a:lnTo>
                      <a:pt x="16" y="12"/>
                    </a:lnTo>
                    <a:lnTo>
                      <a:pt x="6" y="21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94" name="Freeform 542"/>
              <p:cNvSpPr>
                <a:spLocks/>
              </p:cNvSpPr>
              <p:nvPr/>
            </p:nvSpPr>
            <p:spPr bwMode="auto">
              <a:xfrm>
                <a:off x="4303" y="3093"/>
                <a:ext cx="29" cy="29"/>
              </a:xfrm>
              <a:custGeom>
                <a:avLst/>
                <a:gdLst>
                  <a:gd name="T0" fmla="*/ 0 w 57"/>
                  <a:gd name="T1" fmla="*/ 31 h 56"/>
                  <a:gd name="T2" fmla="*/ 30 w 57"/>
                  <a:gd name="T3" fmla="*/ 56 h 56"/>
                  <a:gd name="T4" fmla="*/ 33 w 57"/>
                  <a:gd name="T5" fmla="*/ 53 h 56"/>
                  <a:gd name="T6" fmla="*/ 57 w 57"/>
                  <a:gd name="T7" fmla="*/ 28 h 56"/>
                  <a:gd name="T8" fmla="*/ 28 w 57"/>
                  <a:gd name="T9" fmla="*/ 0 h 56"/>
                  <a:gd name="T10" fmla="*/ 5 w 57"/>
                  <a:gd name="T11" fmla="*/ 25 h 56"/>
                  <a:gd name="T12" fmla="*/ 0 w 57"/>
                  <a:gd name="T13" fmla="*/ 31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56">
                    <a:moveTo>
                      <a:pt x="0" y="31"/>
                    </a:moveTo>
                    <a:lnTo>
                      <a:pt x="30" y="56"/>
                    </a:lnTo>
                    <a:lnTo>
                      <a:pt x="33" y="53"/>
                    </a:lnTo>
                    <a:lnTo>
                      <a:pt x="57" y="28"/>
                    </a:lnTo>
                    <a:lnTo>
                      <a:pt x="28" y="0"/>
                    </a:lnTo>
                    <a:lnTo>
                      <a:pt x="5" y="2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95" name="Freeform 543"/>
              <p:cNvSpPr>
                <a:spLocks/>
              </p:cNvSpPr>
              <p:nvPr/>
            </p:nvSpPr>
            <p:spPr bwMode="auto">
              <a:xfrm>
                <a:off x="4332" y="3066"/>
                <a:ext cx="29" cy="28"/>
              </a:xfrm>
              <a:custGeom>
                <a:avLst/>
                <a:gdLst>
                  <a:gd name="T0" fmla="*/ 0 w 56"/>
                  <a:gd name="T1" fmla="*/ 27 h 57"/>
                  <a:gd name="T2" fmla="*/ 27 w 56"/>
                  <a:gd name="T3" fmla="*/ 57 h 57"/>
                  <a:gd name="T4" fmla="*/ 44 w 56"/>
                  <a:gd name="T5" fmla="*/ 41 h 57"/>
                  <a:gd name="T6" fmla="*/ 56 w 56"/>
                  <a:gd name="T7" fmla="*/ 30 h 57"/>
                  <a:gd name="T8" fmla="*/ 31 w 56"/>
                  <a:gd name="T9" fmla="*/ 0 h 57"/>
                  <a:gd name="T10" fmla="*/ 16 w 56"/>
                  <a:gd name="T11" fmla="*/ 12 h 57"/>
                  <a:gd name="T12" fmla="*/ 0 w 56"/>
                  <a:gd name="T13" fmla="*/ 2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7">
                    <a:moveTo>
                      <a:pt x="0" y="27"/>
                    </a:moveTo>
                    <a:lnTo>
                      <a:pt x="27" y="57"/>
                    </a:lnTo>
                    <a:lnTo>
                      <a:pt x="44" y="41"/>
                    </a:lnTo>
                    <a:lnTo>
                      <a:pt x="56" y="30"/>
                    </a:lnTo>
                    <a:lnTo>
                      <a:pt x="31" y="0"/>
                    </a:lnTo>
                    <a:lnTo>
                      <a:pt x="16" y="12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96" name="Freeform 544"/>
              <p:cNvSpPr>
                <a:spLocks/>
              </p:cNvSpPr>
              <p:nvPr/>
            </p:nvSpPr>
            <p:spPr bwMode="auto">
              <a:xfrm>
                <a:off x="4363" y="3039"/>
                <a:ext cx="29" cy="28"/>
              </a:xfrm>
              <a:custGeom>
                <a:avLst/>
                <a:gdLst>
                  <a:gd name="T0" fmla="*/ 0 w 57"/>
                  <a:gd name="T1" fmla="*/ 26 h 56"/>
                  <a:gd name="T2" fmla="*/ 27 w 57"/>
                  <a:gd name="T3" fmla="*/ 56 h 56"/>
                  <a:gd name="T4" fmla="*/ 50 w 57"/>
                  <a:gd name="T5" fmla="*/ 37 h 56"/>
                  <a:gd name="T6" fmla="*/ 57 w 57"/>
                  <a:gd name="T7" fmla="*/ 31 h 56"/>
                  <a:gd name="T8" fmla="*/ 32 w 57"/>
                  <a:gd name="T9" fmla="*/ 0 h 56"/>
                  <a:gd name="T10" fmla="*/ 22 w 57"/>
                  <a:gd name="T11" fmla="*/ 8 h 56"/>
                  <a:gd name="T12" fmla="*/ 0 w 57"/>
                  <a:gd name="T13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56">
                    <a:moveTo>
                      <a:pt x="0" y="26"/>
                    </a:moveTo>
                    <a:lnTo>
                      <a:pt x="27" y="56"/>
                    </a:lnTo>
                    <a:lnTo>
                      <a:pt x="50" y="37"/>
                    </a:lnTo>
                    <a:lnTo>
                      <a:pt x="57" y="31"/>
                    </a:lnTo>
                    <a:lnTo>
                      <a:pt x="32" y="0"/>
                    </a:lnTo>
                    <a:lnTo>
                      <a:pt x="22" y="8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97" name="Freeform 545"/>
              <p:cNvSpPr>
                <a:spLocks/>
              </p:cNvSpPr>
              <p:nvPr/>
            </p:nvSpPr>
            <p:spPr bwMode="auto">
              <a:xfrm>
                <a:off x="4394" y="3013"/>
                <a:ext cx="28" cy="28"/>
              </a:xfrm>
              <a:custGeom>
                <a:avLst/>
                <a:gdLst>
                  <a:gd name="T0" fmla="*/ 0 w 57"/>
                  <a:gd name="T1" fmla="*/ 26 h 56"/>
                  <a:gd name="T2" fmla="*/ 26 w 57"/>
                  <a:gd name="T3" fmla="*/ 56 h 56"/>
                  <a:gd name="T4" fmla="*/ 47 w 57"/>
                  <a:gd name="T5" fmla="*/ 38 h 56"/>
                  <a:gd name="T6" fmla="*/ 57 w 57"/>
                  <a:gd name="T7" fmla="*/ 28 h 56"/>
                  <a:gd name="T8" fmla="*/ 28 w 57"/>
                  <a:gd name="T9" fmla="*/ 0 h 56"/>
                  <a:gd name="T10" fmla="*/ 18 w 57"/>
                  <a:gd name="T11" fmla="*/ 10 h 56"/>
                  <a:gd name="T12" fmla="*/ 0 w 57"/>
                  <a:gd name="T13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56">
                    <a:moveTo>
                      <a:pt x="0" y="26"/>
                    </a:moveTo>
                    <a:lnTo>
                      <a:pt x="26" y="56"/>
                    </a:lnTo>
                    <a:lnTo>
                      <a:pt x="47" y="38"/>
                    </a:lnTo>
                    <a:lnTo>
                      <a:pt x="57" y="28"/>
                    </a:lnTo>
                    <a:lnTo>
                      <a:pt x="28" y="0"/>
                    </a:lnTo>
                    <a:lnTo>
                      <a:pt x="18" y="1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98" name="Freeform 546"/>
              <p:cNvSpPr>
                <a:spLocks/>
              </p:cNvSpPr>
              <p:nvPr/>
            </p:nvSpPr>
            <p:spPr bwMode="auto">
              <a:xfrm>
                <a:off x="4419" y="2981"/>
                <a:ext cx="28" cy="28"/>
              </a:xfrm>
              <a:custGeom>
                <a:avLst/>
                <a:gdLst>
                  <a:gd name="T0" fmla="*/ 0 w 55"/>
                  <a:gd name="T1" fmla="*/ 36 h 56"/>
                  <a:gd name="T2" fmla="*/ 34 w 55"/>
                  <a:gd name="T3" fmla="*/ 56 h 56"/>
                  <a:gd name="T4" fmla="*/ 37 w 55"/>
                  <a:gd name="T5" fmla="*/ 50 h 56"/>
                  <a:gd name="T6" fmla="*/ 43 w 55"/>
                  <a:gd name="T7" fmla="*/ 39 h 56"/>
                  <a:gd name="T8" fmla="*/ 25 w 55"/>
                  <a:gd name="T9" fmla="*/ 31 h 56"/>
                  <a:gd name="T10" fmla="*/ 39 w 55"/>
                  <a:gd name="T11" fmla="*/ 46 h 56"/>
                  <a:gd name="T12" fmla="*/ 45 w 55"/>
                  <a:gd name="T13" fmla="*/ 38 h 56"/>
                  <a:gd name="T14" fmla="*/ 32 w 55"/>
                  <a:gd name="T15" fmla="*/ 23 h 56"/>
                  <a:gd name="T16" fmla="*/ 45 w 55"/>
                  <a:gd name="T17" fmla="*/ 38 h 56"/>
                  <a:gd name="T18" fmla="*/ 55 w 55"/>
                  <a:gd name="T19" fmla="*/ 30 h 56"/>
                  <a:gd name="T20" fmla="*/ 30 w 55"/>
                  <a:gd name="T21" fmla="*/ 0 h 56"/>
                  <a:gd name="T22" fmla="*/ 20 w 55"/>
                  <a:gd name="T23" fmla="*/ 8 h 56"/>
                  <a:gd name="T24" fmla="*/ 19 w 55"/>
                  <a:gd name="T25" fmla="*/ 9 h 56"/>
                  <a:gd name="T26" fmla="*/ 11 w 55"/>
                  <a:gd name="T27" fmla="*/ 17 h 56"/>
                  <a:gd name="T28" fmla="*/ 6 w 55"/>
                  <a:gd name="T29" fmla="*/ 23 h 56"/>
                  <a:gd name="T30" fmla="*/ 0 w 55"/>
                  <a:gd name="T31" fmla="*/ 33 h 56"/>
                  <a:gd name="T32" fmla="*/ 0 w 55"/>
                  <a:gd name="T33" fmla="*/ 3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5" h="56">
                    <a:moveTo>
                      <a:pt x="0" y="36"/>
                    </a:moveTo>
                    <a:lnTo>
                      <a:pt x="34" y="56"/>
                    </a:lnTo>
                    <a:lnTo>
                      <a:pt x="37" y="50"/>
                    </a:lnTo>
                    <a:lnTo>
                      <a:pt x="43" y="39"/>
                    </a:lnTo>
                    <a:lnTo>
                      <a:pt x="25" y="31"/>
                    </a:lnTo>
                    <a:lnTo>
                      <a:pt x="39" y="46"/>
                    </a:lnTo>
                    <a:lnTo>
                      <a:pt x="45" y="38"/>
                    </a:lnTo>
                    <a:lnTo>
                      <a:pt x="32" y="23"/>
                    </a:lnTo>
                    <a:lnTo>
                      <a:pt x="45" y="38"/>
                    </a:lnTo>
                    <a:lnTo>
                      <a:pt x="55" y="30"/>
                    </a:lnTo>
                    <a:lnTo>
                      <a:pt x="30" y="0"/>
                    </a:lnTo>
                    <a:lnTo>
                      <a:pt x="20" y="8"/>
                    </a:lnTo>
                    <a:lnTo>
                      <a:pt x="19" y="9"/>
                    </a:lnTo>
                    <a:lnTo>
                      <a:pt x="11" y="17"/>
                    </a:lnTo>
                    <a:lnTo>
                      <a:pt x="6" y="23"/>
                    </a:lnTo>
                    <a:lnTo>
                      <a:pt x="0" y="33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99" name="Freeform 547"/>
              <p:cNvSpPr>
                <a:spLocks/>
              </p:cNvSpPr>
              <p:nvPr/>
            </p:nvSpPr>
            <p:spPr bwMode="auto">
              <a:xfrm>
                <a:off x="4451" y="2957"/>
                <a:ext cx="28" cy="28"/>
              </a:xfrm>
              <a:custGeom>
                <a:avLst/>
                <a:gdLst>
                  <a:gd name="T0" fmla="*/ 0 w 56"/>
                  <a:gd name="T1" fmla="*/ 23 h 56"/>
                  <a:gd name="T2" fmla="*/ 23 w 56"/>
                  <a:gd name="T3" fmla="*/ 56 h 56"/>
                  <a:gd name="T4" fmla="*/ 32 w 56"/>
                  <a:gd name="T5" fmla="*/ 50 h 56"/>
                  <a:gd name="T6" fmla="*/ 18 w 56"/>
                  <a:gd name="T7" fmla="*/ 36 h 56"/>
                  <a:gd name="T8" fmla="*/ 26 w 56"/>
                  <a:gd name="T9" fmla="*/ 54 h 56"/>
                  <a:gd name="T10" fmla="*/ 50 w 56"/>
                  <a:gd name="T11" fmla="*/ 40 h 56"/>
                  <a:gd name="T12" fmla="*/ 56 w 56"/>
                  <a:gd name="T13" fmla="*/ 36 h 56"/>
                  <a:gd name="T14" fmla="*/ 38 w 56"/>
                  <a:gd name="T15" fmla="*/ 0 h 56"/>
                  <a:gd name="T16" fmla="*/ 34 w 56"/>
                  <a:gd name="T17" fmla="*/ 2 h 56"/>
                  <a:gd name="T18" fmla="*/ 10 w 56"/>
                  <a:gd name="T19" fmla="*/ 17 h 56"/>
                  <a:gd name="T20" fmla="*/ 4 w 56"/>
                  <a:gd name="T21" fmla="*/ 22 h 56"/>
                  <a:gd name="T22" fmla="*/ 0 w 56"/>
                  <a:gd name="T23" fmla="*/ 2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56">
                    <a:moveTo>
                      <a:pt x="0" y="23"/>
                    </a:moveTo>
                    <a:lnTo>
                      <a:pt x="23" y="56"/>
                    </a:lnTo>
                    <a:lnTo>
                      <a:pt x="32" y="50"/>
                    </a:lnTo>
                    <a:lnTo>
                      <a:pt x="18" y="36"/>
                    </a:lnTo>
                    <a:lnTo>
                      <a:pt x="26" y="54"/>
                    </a:lnTo>
                    <a:lnTo>
                      <a:pt x="50" y="40"/>
                    </a:lnTo>
                    <a:lnTo>
                      <a:pt x="56" y="36"/>
                    </a:lnTo>
                    <a:lnTo>
                      <a:pt x="38" y="0"/>
                    </a:lnTo>
                    <a:lnTo>
                      <a:pt x="34" y="2"/>
                    </a:lnTo>
                    <a:lnTo>
                      <a:pt x="10" y="17"/>
                    </a:lnTo>
                    <a:lnTo>
                      <a:pt x="4" y="22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500" name="Freeform 548"/>
              <p:cNvSpPr>
                <a:spLocks/>
              </p:cNvSpPr>
              <p:nvPr/>
            </p:nvSpPr>
            <p:spPr bwMode="auto">
              <a:xfrm>
                <a:off x="4488" y="2939"/>
                <a:ext cx="27" cy="27"/>
              </a:xfrm>
              <a:custGeom>
                <a:avLst/>
                <a:gdLst>
                  <a:gd name="T0" fmla="*/ 0 w 54"/>
                  <a:gd name="T1" fmla="*/ 17 h 54"/>
                  <a:gd name="T2" fmla="*/ 18 w 54"/>
                  <a:gd name="T3" fmla="*/ 54 h 54"/>
                  <a:gd name="T4" fmla="*/ 53 w 54"/>
                  <a:gd name="T5" fmla="*/ 37 h 54"/>
                  <a:gd name="T6" fmla="*/ 54 w 54"/>
                  <a:gd name="T7" fmla="*/ 36 h 54"/>
                  <a:gd name="T8" fmla="*/ 37 w 54"/>
                  <a:gd name="T9" fmla="*/ 0 h 54"/>
                  <a:gd name="T10" fmla="*/ 37 w 54"/>
                  <a:gd name="T11" fmla="*/ 0 h 54"/>
                  <a:gd name="T12" fmla="*/ 0 w 54"/>
                  <a:gd name="T13" fmla="*/ 1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54">
                    <a:moveTo>
                      <a:pt x="0" y="17"/>
                    </a:moveTo>
                    <a:lnTo>
                      <a:pt x="18" y="54"/>
                    </a:lnTo>
                    <a:lnTo>
                      <a:pt x="53" y="37"/>
                    </a:lnTo>
                    <a:lnTo>
                      <a:pt x="54" y="36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501" name="Freeform 549"/>
              <p:cNvSpPr>
                <a:spLocks/>
              </p:cNvSpPr>
              <p:nvPr/>
            </p:nvSpPr>
            <p:spPr bwMode="auto">
              <a:xfrm>
                <a:off x="4524" y="2925"/>
                <a:ext cx="25" cy="24"/>
              </a:xfrm>
              <a:custGeom>
                <a:avLst/>
                <a:gdLst>
                  <a:gd name="T0" fmla="*/ 0 w 50"/>
                  <a:gd name="T1" fmla="*/ 11 h 46"/>
                  <a:gd name="T2" fmla="*/ 18 w 50"/>
                  <a:gd name="T3" fmla="*/ 46 h 46"/>
                  <a:gd name="T4" fmla="*/ 36 w 50"/>
                  <a:gd name="T5" fmla="*/ 38 h 46"/>
                  <a:gd name="T6" fmla="*/ 27 w 50"/>
                  <a:gd name="T7" fmla="*/ 20 h 46"/>
                  <a:gd name="T8" fmla="*/ 25 w 50"/>
                  <a:gd name="T9" fmla="*/ 40 h 46"/>
                  <a:gd name="T10" fmla="*/ 30 w 50"/>
                  <a:gd name="T11" fmla="*/ 40 h 46"/>
                  <a:gd name="T12" fmla="*/ 35 w 50"/>
                  <a:gd name="T13" fmla="*/ 41 h 46"/>
                  <a:gd name="T14" fmla="*/ 42 w 50"/>
                  <a:gd name="T15" fmla="*/ 41 h 46"/>
                  <a:gd name="T16" fmla="*/ 48 w 50"/>
                  <a:gd name="T17" fmla="*/ 41 h 46"/>
                  <a:gd name="T18" fmla="*/ 50 w 50"/>
                  <a:gd name="T19" fmla="*/ 1 h 46"/>
                  <a:gd name="T20" fmla="*/ 42 w 50"/>
                  <a:gd name="T21" fmla="*/ 1 h 46"/>
                  <a:gd name="T22" fmla="*/ 35 w 50"/>
                  <a:gd name="T23" fmla="*/ 1 h 46"/>
                  <a:gd name="T24" fmla="*/ 30 w 50"/>
                  <a:gd name="T25" fmla="*/ 0 h 46"/>
                  <a:gd name="T26" fmla="*/ 29 w 50"/>
                  <a:gd name="T27" fmla="*/ 1 h 46"/>
                  <a:gd name="T28" fmla="*/ 27 w 50"/>
                  <a:gd name="T29" fmla="*/ 0 h 46"/>
                  <a:gd name="T30" fmla="*/ 18 w 50"/>
                  <a:gd name="T31" fmla="*/ 2 h 46"/>
                  <a:gd name="T32" fmla="*/ 17 w 50"/>
                  <a:gd name="T33" fmla="*/ 3 h 46"/>
                  <a:gd name="T34" fmla="*/ 0 w 50"/>
                  <a:gd name="T35" fmla="*/ 1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46">
                    <a:moveTo>
                      <a:pt x="0" y="11"/>
                    </a:moveTo>
                    <a:lnTo>
                      <a:pt x="18" y="46"/>
                    </a:lnTo>
                    <a:lnTo>
                      <a:pt x="36" y="38"/>
                    </a:lnTo>
                    <a:lnTo>
                      <a:pt x="27" y="20"/>
                    </a:lnTo>
                    <a:lnTo>
                      <a:pt x="25" y="40"/>
                    </a:lnTo>
                    <a:lnTo>
                      <a:pt x="30" y="40"/>
                    </a:lnTo>
                    <a:lnTo>
                      <a:pt x="35" y="41"/>
                    </a:lnTo>
                    <a:lnTo>
                      <a:pt x="42" y="41"/>
                    </a:lnTo>
                    <a:lnTo>
                      <a:pt x="48" y="41"/>
                    </a:lnTo>
                    <a:lnTo>
                      <a:pt x="50" y="1"/>
                    </a:lnTo>
                    <a:lnTo>
                      <a:pt x="42" y="1"/>
                    </a:lnTo>
                    <a:lnTo>
                      <a:pt x="35" y="1"/>
                    </a:lnTo>
                    <a:lnTo>
                      <a:pt x="30" y="0"/>
                    </a:lnTo>
                    <a:lnTo>
                      <a:pt x="29" y="1"/>
                    </a:lnTo>
                    <a:lnTo>
                      <a:pt x="27" y="0"/>
                    </a:lnTo>
                    <a:lnTo>
                      <a:pt x="18" y="2"/>
                    </a:lnTo>
                    <a:lnTo>
                      <a:pt x="17" y="3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502" name="Freeform 550"/>
              <p:cNvSpPr>
                <a:spLocks/>
              </p:cNvSpPr>
              <p:nvPr/>
            </p:nvSpPr>
            <p:spPr bwMode="auto">
              <a:xfrm>
                <a:off x="4567" y="2928"/>
                <a:ext cx="23" cy="22"/>
              </a:xfrm>
              <a:custGeom>
                <a:avLst/>
                <a:gdLst>
                  <a:gd name="T0" fmla="*/ 4 w 46"/>
                  <a:gd name="T1" fmla="*/ 0 h 44"/>
                  <a:gd name="T2" fmla="*/ 0 w 46"/>
                  <a:gd name="T3" fmla="*/ 39 h 44"/>
                  <a:gd name="T4" fmla="*/ 12 w 46"/>
                  <a:gd name="T5" fmla="*/ 40 h 44"/>
                  <a:gd name="T6" fmla="*/ 40 w 46"/>
                  <a:gd name="T7" fmla="*/ 44 h 44"/>
                  <a:gd name="T8" fmla="*/ 40 w 46"/>
                  <a:gd name="T9" fmla="*/ 44 h 44"/>
                  <a:gd name="T10" fmla="*/ 46 w 46"/>
                  <a:gd name="T11" fmla="*/ 5 h 44"/>
                  <a:gd name="T12" fmla="*/ 40 w 46"/>
                  <a:gd name="T13" fmla="*/ 4 h 44"/>
                  <a:gd name="T14" fmla="*/ 12 w 46"/>
                  <a:gd name="T15" fmla="*/ 0 h 44"/>
                  <a:gd name="T16" fmla="*/ 4 w 46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4">
                    <a:moveTo>
                      <a:pt x="4" y="0"/>
                    </a:moveTo>
                    <a:lnTo>
                      <a:pt x="0" y="39"/>
                    </a:lnTo>
                    <a:lnTo>
                      <a:pt x="12" y="40"/>
                    </a:lnTo>
                    <a:lnTo>
                      <a:pt x="40" y="44"/>
                    </a:lnTo>
                    <a:lnTo>
                      <a:pt x="40" y="44"/>
                    </a:lnTo>
                    <a:lnTo>
                      <a:pt x="46" y="5"/>
                    </a:lnTo>
                    <a:lnTo>
                      <a:pt x="40" y="4"/>
                    </a:lnTo>
                    <a:lnTo>
                      <a:pt x="1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503" name="Freeform 551"/>
              <p:cNvSpPr>
                <a:spLocks/>
              </p:cNvSpPr>
              <p:nvPr/>
            </p:nvSpPr>
            <p:spPr bwMode="auto">
              <a:xfrm>
                <a:off x="4606" y="2934"/>
                <a:ext cx="25" cy="27"/>
              </a:xfrm>
              <a:custGeom>
                <a:avLst/>
                <a:gdLst>
                  <a:gd name="T0" fmla="*/ 10 w 52"/>
                  <a:gd name="T1" fmla="*/ 0 h 53"/>
                  <a:gd name="T2" fmla="*/ 0 w 52"/>
                  <a:gd name="T3" fmla="*/ 38 h 53"/>
                  <a:gd name="T4" fmla="*/ 3 w 52"/>
                  <a:gd name="T5" fmla="*/ 39 h 53"/>
                  <a:gd name="T6" fmla="*/ 12 w 52"/>
                  <a:gd name="T7" fmla="*/ 42 h 53"/>
                  <a:gd name="T8" fmla="*/ 19 w 52"/>
                  <a:gd name="T9" fmla="*/ 45 h 53"/>
                  <a:gd name="T10" fmla="*/ 33 w 52"/>
                  <a:gd name="T11" fmla="*/ 53 h 53"/>
                  <a:gd name="T12" fmla="*/ 52 w 52"/>
                  <a:gd name="T13" fmla="*/ 18 h 53"/>
                  <a:gd name="T14" fmla="*/ 39 w 52"/>
                  <a:gd name="T15" fmla="*/ 10 h 53"/>
                  <a:gd name="T16" fmla="*/ 29 w 52"/>
                  <a:gd name="T17" fmla="*/ 5 h 53"/>
                  <a:gd name="T18" fmla="*/ 19 w 52"/>
                  <a:gd name="T19" fmla="*/ 2 h 53"/>
                  <a:gd name="T20" fmla="*/ 10 w 52"/>
                  <a:gd name="T21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53">
                    <a:moveTo>
                      <a:pt x="10" y="0"/>
                    </a:moveTo>
                    <a:lnTo>
                      <a:pt x="0" y="38"/>
                    </a:lnTo>
                    <a:lnTo>
                      <a:pt x="3" y="39"/>
                    </a:lnTo>
                    <a:lnTo>
                      <a:pt x="12" y="42"/>
                    </a:lnTo>
                    <a:lnTo>
                      <a:pt x="19" y="45"/>
                    </a:lnTo>
                    <a:lnTo>
                      <a:pt x="33" y="53"/>
                    </a:lnTo>
                    <a:lnTo>
                      <a:pt x="52" y="18"/>
                    </a:lnTo>
                    <a:lnTo>
                      <a:pt x="39" y="10"/>
                    </a:lnTo>
                    <a:lnTo>
                      <a:pt x="29" y="5"/>
                    </a:lnTo>
                    <a:lnTo>
                      <a:pt x="19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504" name="Freeform 552"/>
              <p:cNvSpPr>
                <a:spLocks/>
              </p:cNvSpPr>
              <p:nvPr/>
            </p:nvSpPr>
            <p:spPr bwMode="auto">
              <a:xfrm>
                <a:off x="4638" y="2955"/>
                <a:ext cx="28" cy="29"/>
              </a:xfrm>
              <a:custGeom>
                <a:avLst/>
                <a:gdLst>
                  <a:gd name="T0" fmla="*/ 22 w 56"/>
                  <a:gd name="T1" fmla="*/ 0 h 57"/>
                  <a:gd name="T2" fmla="*/ 0 w 56"/>
                  <a:gd name="T3" fmla="*/ 34 h 57"/>
                  <a:gd name="T4" fmla="*/ 28 w 56"/>
                  <a:gd name="T5" fmla="*/ 54 h 57"/>
                  <a:gd name="T6" fmla="*/ 33 w 56"/>
                  <a:gd name="T7" fmla="*/ 57 h 57"/>
                  <a:gd name="T8" fmla="*/ 56 w 56"/>
                  <a:gd name="T9" fmla="*/ 24 h 57"/>
                  <a:gd name="T10" fmla="*/ 51 w 56"/>
                  <a:gd name="T11" fmla="*/ 21 h 57"/>
                  <a:gd name="T12" fmla="*/ 22 w 56"/>
                  <a:gd name="T13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7">
                    <a:moveTo>
                      <a:pt x="22" y="0"/>
                    </a:moveTo>
                    <a:lnTo>
                      <a:pt x="0" y="34"/>
                    </a:lnTo>
                    <a:lnTo>
                      <a:pt x="28" y="54"/>
                    </a:lnTo>
                    <a:lnTo>
                      <a:pt x="33" y="57"/>
                    </a:lnTo>
                    <a:lnTo>
                      <a:pt x="56" y="24"/>
                    </a:lnTo>
                    <a:lnTo>
                      <a:pt x="51" y="21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505" name="Freeform 553"/>
              <p:cNvSpPr>
                <a:spLocks/>
              </p:cNvSpPr>
              <p:nvPr/>
            </p:nvSpPr>
            <p:spPr bwMode="auto">
              <a:xfrm>
                <a:off x="4668" y="2981"/>
                <a:ext cx="28" cy="28"/>
              </a:xfrm>
              <a:custGeom>
                <a:avLst/>
                <a:gdLst>
                  <a:gd name="T0" fmla="*/ 33 w 54"/>
                  <a:gd name="T1" fmla="*/ 0 h 56"/>
                  <a:gd name="T2" fmla="*/ 0 w 54"/>
                  <a:gd name="T3" fmla="*/ 22 h 56"/>
                  <a:gd name="T4" fmla="*/ 6 w 54"/>
                  <a:gd name="T5" fmla="*/ 31 h 56"/>
                  <a:gd name="T6" fmla="*/ 13 w 54"/>
                  <a:gd name="T7" fmla="*/ 43 h 56"/>
                  <a:gd name="T8" fmla="*/ 19 w 54"/>
                  <a:gd name="T9" fmla="*/ 56 h 56"/>
                  <a:gd name="T10" fmla="*/ 54 w 54"/>
                  <a:gd name="T11" fmla="*/ 36 h 56"/>
                  <a:gd name="T12" fmla="*/ 50 w 54"/>
                  <a:gd name="T13" fmla="*/ 27 h 56"/>
                  <a:gd name="T14" fmla="*/ 43 w 54"/>
                  <a:gd name="T15" fmla="*/ 15 h 56"/>
                  <a:gd name="T16" fmla="*/ 33 w 54"/>
                  <a:gd name="T1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56">
                    <a:moveTo>
                      <a:pt x="33" y="0"/>
                    </a:moveTo>
                    <a:lnTo>
                      <a:pt x="0" y="22"/>
                    </a:lnTo>
                    <a:lnTo>
                      <a:pt x="6" y="31"/>
                    </a:lnTo>
                    <a:lnTo>
                      <a:pt x="13" y="43"/>
                    </a:lnTo>
                    <a:lnTo>
                      <a:pt x="19" y="56"/>
                    </a:lnTo>
                    <a:lnTo>
                      <a:pt x="54" y="36"/>
                    </a:lnTo>
                    <a:lnTo>
                      <a:pt x="50" y="27"/>
                    </a:lnTo>
                    <a:lnTo>
                      <a:pt x="43" y="15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506" name="Freeform 554"/>
              <p:cNvSpPr>
                <a:spLocks/>
              </p:cNvSpPr>
              <p:nvPr/>
            </p:nvSpPr>
            <p:spPr bwMode="auto">
              <a:xfrm>
                <a:off x="4684" y="3021"/>
                <a:ext cx="21" cy="23"/>
              </a:xfrm>
              <a:custGeom>
                <a:avLst/>
                <a:gdLst>
                  <a:gd name="T0" fmla="*/ 40 w 43"/>
                  <a:gd name="T1" fmla="*/ 0 h 44"/>
                  <a:gd name="T2" fmla="*/ 0 w 43"/>
                  <a:gd name="T3" fmla="*/ 6 h 44"/>
                  <a:gd name="T4" fmla="*/ 2 w 43"/>
                  <a:gd name="T5" fmla="*/ 14 h 44"/>
                  <a:gd name="T6" fmla="*/ 2 w 43"/>
                  <a:gd name="T7" fmla="*/ 34 h 44"/>
                  <a:gd name="T8" fmla="*/ 2 w 43"/>
                  <a:gd name="T9" fmla="*/ 41 h 44"/>
                  <a:gd name="T10" fmla="*/ 42 w 43"/>
                  <a:gd name="T11" fmla="*/ 44 h 44"/>
                  <a:gd name="T12" fmla="*/ 43 w 43"/>
                  <a:gd name="T13" fmla="*/ 34 h 44"/>
                  <a:gd name="T14" fmla="*/ 43 w 43"/>
                  <a:gd name="T15" fmla="*/ 14 h 44"/>
                  <a:gd name="T16" fmla="*/ 40 w 43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44">
                    <a:moveTo>
                      <a:pt x="40" y="0"/>
                    </a:moveTo>
                    <a:lnTo>
                      <a:pt x="0" y="6"/>
                    </a:lnTo>
                    <a:lnTo>
                      <a:pt x="2" y="14"/>
                    </a:lnTo>
                    <a:lnTo>
                      <a:pt x="2" y="34"/>
                    </a:lnTo>
                    <a:lnTo>
                      <a:pt x="2" y="41"/>
                    </a:lnTo>
                    <a:lnTo>
                      <a:pt x="42" y="44"/>
                    </a:lnTo>
                    <a:lnTo>
                      <a:pt x="43" y="34"/>
                    </a:lnTo>
                    <a:lnTo>
                      <a:pt x="43" y="1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507" name="Freeform 555"/>
              <p:cNvSpPr>
                <a:spLocks/>
              </p:cNvSpPr>
              <p:nvPr/>
            </p:nvSpPr>
            <p:spPr bwMode="auto">
              <a:xfrm>
                <a:off x="4679" y="3061"/>
                <a:ext cx="23" cy="24"/>
              </a:xfrm>
              <a:custGeom>
                <a:avLst/>
                <a:gdLst>
                  <a:gd name="T0" fmla="*/ 46 w 46"/>
                  <a:gd name="T1" fmla="*/ 6 h 47"/>
                  <a:gd name="T2" fmla="*/ 6 w 46"/>
                  <a:gd name="T3" fmla="*/ 0 h 47"/>
                  <a:gd name="T4" fmla="*/ 5 w 46"/>
                  <a:gd name="T5" fmla="*/ 5 h 47"/>
                  <a:gd name="T6" fmla="*/ 3 w 46"/>
                  <a:gd name="T7" fmla="*/ 21 h 47"/>
                  <a:gd name="T8" fmla="*/ 1 w 46"/>
                  <a:gd name="T9" fmla="*/ 37 h 47"/>
                  <a:gd name="T10" fmla="*/ 20 w 46"/>
                  <a:gd name="T11" fmla="*/ 39 h 47"/>
                  <a:gd name="T12" fmla="*/ 1 w 46"/>
                  <a:gd name="T13" fmla="*/ 36 h 47"/>
                  <a:gd name="T14" fmla="*/ 0 w 46"/>
                  <a:gd name="T15" fmla="*/ 40 h 47"/>
                  <a:gd name="T16" fmla="*/ 40 w 46"/>
                  <a:gd name="T17" fmla="*/ 47 h 47"/>
                  <a:gd name="T18" fmla="*/ 41 w 46"/>
                  <a:gd name="T19" fmla="*/ 42 h 47"/>
                  <a:gd name="T20" fmla="*/ 41 w 46"/>
                  <a:gd name="T21" fmla="*/ 42 h 47"/>
                  <a:gd name="T22" fmla="*/ 44 w 46"/>
                  <a:gd name="T23" fmla="*/ 21 h 47"/>
                  <a:gd name="T24" fmla="*/ 46 w 46"/>
                  <a:gd name="T25" fmla="*/ 5 h 47"/>
                  <a:gd name="T26" fmla="*/ 46 w 46"/>
                  <a:gd name="T27" fmla="*/ 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47">
                    <a:moveTo>
                      <a:pt x="46" y="6"/>
                    </a:moveTo>
                    <a:lnTo>
                      <a:pt x="6" y="0"/>
                    </a:lnTo>
                    <a:lnTo>
                      <a:pt x="5" y="5"/>
                    </a:lnTo>
                    <a:lnTo>
                      <a:pt x="3" y="21"/>
                    </a:lnTo>
                    <a:lnTo>
                      <a:pt x="1" y="37"/>
                    </a:lnTo>
                    <a:lnTo>
                      <a:pt x="20" y="39"/>
                    </a:lnTo>
                    <a:lnTo>
                      <a:pt x="1" y="36"/>
                    </a:lnTo>
                    <a:lnTo>
                      <a:pt x="0" y="40"/>
                    </a:lnTo>
                    <a:lnTo>
                      <a:pt x="40" y="47"/>
                    </a:lnTo>
                    <a:lnTo>
                      <a:pt x="41" y="42"/>
                    </a:lnTo>
                    <a:lnTo>
                      <a:pt x="41" y="42"/>
                    </a:lnTo>
                    <a:lnTo>
                      <a:pt x="44" y="21"/>
                    </a:lnTo>
                    <a:lnTo>
                      <a:pt x="46" y="5"/>
                    </a:lnTo>
                    <a:lnTo>
                      <a:pt x="46" y="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508" name="Freeform 556"/>
              <p:cNvSpPr>
                <a:spLocks/>
              </p:cNvSpPr>
              <p:nvPr/>
            </p:nvSpPr>
            <p:spPr bwMode="auto">
              <a:xfrm>
                <a:off x="4669" y="3100"/>
                <a:ext cx="25" cy="26"/>
              </a:xfrm>
              <a:custGeom>
                <a:avLst/>
                <a:gdLst>
                  <a:gd name="T0" fmla="*/ 50 w 50"/>
                  <a:gd name="T1" fmla="*/ 10 h 51"/>
                  <a:gd name="T2" fmla="*/ 12 w 50"/>
                  <a:gd name="T3" fmla="*/ 0 h 51"/>
                  <a:gd name="T4" fmla="*/ 12 w 50"/>
                  <a:gd name="T5" fmla="*/ 0 h 51"/>
                  <a:gd name="T6" fmla="*/ 5 w 50"/>
                  <a:gd name="T7" fmla="*/ 22 h 51"/>
                  <a:gd name="T8" fmla="*/ 0 w 50"/>
                  <a:gd name="T9" fmla="*/ 35 h 51"/>
                  <a:gd name="T10" fmla="*/ 37 w 50"/>
                  <a:gd name="T11" fmla="*/ 51 h 51"/>
                  <a:gd name="T12" fmla="*/ 42 w 50"/>
                  <a:gd name="T13" fmla="*/ 38 h 51"/>
                  <a:gd name="T14" fmla="*/ 49 w 50"/>
                  <a:gd name="T15" fmla="*/ 16 h 51"/>
                  <a:gd name="T16" fmla="*/ 50 w 50"/>
                  <a:gd name="T17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51">
                    <a:moveTo>
                      <a:pt x="50" y="10"/>
                    </a:moveTo>
                    <a:lnTo>
                      <a:pt x="12" y="0"/>
                    </a:lnTo>
                    <a:lnTo>
                      <a:pt x="12" y="0"/>
                    </a:lnTo>
                    <a:lnTo>
                      <a:pt x="5" y="22"/>
                    </a:lnTo>
                    <a:lnTo>
                      <a:pt x="0" y="35"/>
                    </a:lnTo>
                    <a:lnTo>
                      <a:pt x="37" y="51"/>
                    </a:lnTo>
                    <a:lnTo>
                      <a:pt x="42" y="38"/>
                    </a:lnTo>
                    <a:lnTo>
                      <a:pt x="49" y="16"/>
                    </a:lnTo>
                    <a:lnTo>
                      <a:pt x="50" y="1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509" name="Freeform 557"/>
              <p:cNvSpPr>
                <a:spLocks/>
              </p:cNvSpPr>
              <p:nvPr/>
            </p:nvSpPr>
            <p:spPr bwMode="auto">
              <a:xfrm>
                <a:off x="4650" y="3135"/>
                <a:ext cx="28" cy="28"/>
              </a:xfrm>
              <a:custGeom>
                <a:avLst/>
                <a:gdLst>
                  <a:gd name="T0" fmla="*/ 56 w 56"/>
                  <a:gd name="T1" fmla="*/ 19 h 54"/>
                  <a:gd name="T2" fmla="*/ 22 w 56"/>
                  <a:gd name="T3" fmla="*/ 0 h 54"/>
                  <a:gd name="T4" fmla="*/ 16 w 56"/>
                  <a:gd name="T5" fmla="*/ 10 h 54"/>
                  <a:gd name="T6" fmla="*/ 0 w 56"/>
                  <a:gd name="T7" fmla="*/ 32 h 54"/>
                  <a:gd name="T8" fmla="*/ 34 w 56"/>
                  <a:gd name="T9" fmla="*/ 54 h 54"/>
                  <a:gd name="T10" fmla="*/ 53 w 56"/>
                  <a:gd name="T11" fmla="*/ 26 h 54"/>
                  <a:gd name="T12" fmla="*/ 56 w 56"/>
                  <a:gd name="T13" fmla="*/ 1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4">
                    <a:moveTo>
                      <a:pt x="56" y="19"/>
                    </a:moveTo>
                    <a:lnTo>
                      <a:pt x="22" y="0"/>
                    </a:lnTo>
                    <a:lnTo>
                      <a:pt x="16" y="10"/>
                    </a:lnTo>
                    <a:lnTo>
                      <a:pt x="0" y="32"/>
                    </a:lnTo>
                    <a:lnTo>
                      <a:pt x="34" y="54"/>
                    </a:lnTo>
                    <a:lnTo>
                      <a:pt x="53" y="26"/>
                    </a:lnTo>
                    <a:lnTo>
                      <a:pt x="56" y="19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510" name="Freeform 558"/>
              <p:cNvSpPr>
                <a:spLocks/>
              </p:cNvSpPr>
              <p:nvPr/>
            </p:nvSpPr>
            <p:spPr bwMode="auto">
              <a:xfrm>
                <a:off x="4625" y="3167"/>
                <a:ext cx="29" cy="29"/>
              </a:xfrm>
              <a:custGeom>
                <a:avLst/>
                <a:gdLst>
                  <a:gd name="T0" fmla="*/ 56 w 56"/>
                  <a:gd name="T1" fmla="*/ 25 h 56"/>
                  <a:gd name="T2" fmla="*/ 26 w 56"/>
                  <a:gd name="T3" fmla="*/ 0 h 56"/>
                  <a:gd name="T4" fmla="*/ 19 w 56"/>
                  <a:gd name="T5" fmla="*/ 8 h 56"/>
                  <a:gd name="T6" fmla="*/ 0 w 56"/>
                  <a:gd name="T7" fmla="*/ 29 h 56"/>
                  <a:gd name="T8" fmla="*/ 29 w 56"/>
                  <a:gd name="T9" fmla="*/ 56 h 56"/>
                  <a:gd name="T10" fmla="*/ 47 w 56"/>
                  <a:gd name="T11" fmla="*/ 36 h 56"/>
                  <a:gd name="T12" fmla="*/ 56 w 56"/>
                  <a:gd name="T13" fmla="*/ 2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56">
                    <a:moveTo>
                      <a:pt x="56" y="25"/>
                    </a:moveTo>
                    <a:lnTo>
                      <a:pt x="26" y="0"/>
                    </a:lnTo>
                    <a:lnTo>
                      <a:pt x="19" y="8"/>
                    </a:lnTo>
                    <a:lnTo>
                      <a:pt x="0" y="29"/>
                    </a:lnTo>
                    <a:lnTo>
                      <a:pt x="29" y="56"/>
                    </a:lnTo>
                    <a:lnTo>
                      <a:pt x="47" y="36"/>
                    </a:lnTo>
                    <a:lnTo>
                      <a:pt x="56" y="25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511" name="Freeform 559"/>
              <p:cNvSpPr>
                <a:spLocks/>
              </p:cNvSpPr>
              <p:nvPr/>
            </p:nvSpPr>
            <p:spPr bwMode="auto">
              <a:xfrm>
                <a:off x="4597" y="3196"/>
                <a:ext cx="28" cy="28"/>
              </a:xfrm>
              <a:custGeom>
                <a:avLst/>
                <a:gdLst>
                  <a:gd name="T0" fmla="*/ 57 w 57"/>
                  <a:gd name="T1" fmla="*/ 29 h 57"/>
                  <a:gd name="T2" fmla="*/ 28 w 57"/>
                  <a:gd name="T3" fmla="*/ 0 h 57"/>
                  <a:gd name="T4" fmla="*/ 14 w 57"/>
                  <a:gd name="T5" fmla="*/ 14 h 57"/>
                  <a:gd name="T6" fmla="*/ 0 w 57"/>
                  <a:gd name="T7" fmla="*/ 29 h 57"/>
                  <a:gd name="T8" fmla="*/ 28 w 57"/>
                  <a:gd name="T9" fmla="*/ 57 h 57"/>
                  <a:gd name="T10" fmla="*/ 43 w 57"/>
                  <a:gd name="T11" fmla="*/ 43 h 57"/>
                  <a:gd name="T12" fmla="*/ 57 w 57"/>
                  <a:gd name="T13" fmla="*/ 29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57">
                    <a:moveTo>
                      <a:pt x="57" y="29"/>
                    </a:moveTo>
                    <a:lnTo>
                      <a:pt x="28" y="0"/>
                    </a:lnTo>
                    <a:lnTo>
                      <a:pt x="14" y="14"/>
                    </a:lnTo>
                    <a:lnTo>
                      <a:pt x="0" y="29"/>
                    </a:lnTo>
                    <a:lnTo>
                      <a:pt x="28" y="57"/>
                    </a:lnTo>
                    <a:lnTo>
                      <a:pt x="43" y="43"/>
                    </a:lnTo>
                    <a:lnTo>
                      <a:pt x="57" y="29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512" name="Freeform 560"/>
              <p:cNvSpPr>
                <a:spLocks/>
              </p:cNvSpPr>
              <p:nvPr/>
            </p:nvSpPr>
            <p:spPr bwMode="auto">
              <a:xfrm>
                <a:off x="4568" y="3222"/>
                <a:ext cx="29" cy="28"/>
              </a:xfrm>
              <a:custGeom>
                <a:avLst/>
                <a:gdLst>
                  <a:gd name="T0" fmla="*/ 58 w 58"/>
                  <a:gd name="T1" fmla="*/ 32 h 56"/>
                  <a:gd name="T2" fmla="*/ 30 w 58"/>
                  <a:gd name="T3" fmla="*/ 4 h 56"/>
                  <a:gd name="T4" fmla="*/ 30 w 58"/>
                  <a:gd name="T5" fmla="*/ 4 h 56"/>
                  <a:gd name="T6" fmla="*/ 44 w 58"/>
                  <a:gd name="T7" fmla="*/ 18 h 56"/>
                  <a:gd name="T8" fmla="*/ 36 w 58"/>
                  <a:gd name="T9" fmla="*/ 0 h 56"/>
                  <a:gd name="T10" fmla="*/ 25 w 58"/>
                  <a:gd name="T11" fmla="*/ 7 h 56"/>
                  <a:gd name="T12" fmla="*/ 14 w 58"/>
                  <a:gd name="T13" fmla="*/ 13 h 56"/>
                  <a:gd name="T14" fmla="*/ 3 w 58"/>
                  <a:gd name="T15" fmla="*/ 17 h 56"/>
                  <a:gd name="T16" fmla="*/ 0 w 58"/>
                  <a:gd name="T17" fmla="*/ 18 h 56"/>
                  <a:gd name="T18" fmla="*/ 17 w 58"/>
                  <a:gd name="T19" fmla="*/ 56 h 56"/>
                  <a:gd name="T20" fmla="*/ 20 w 58"/>
                  <a:gd name="T21" fmla="*/ 55 h 56"/>
                  <a:gd name="T22" fmla="*/ 31 w 58"/>
                  <a:gd name="T23" fmla="*/ 51 h 56"/>
                  <a:gd name="T24" fmla="*/ 41 w 58"/>
                  <a:gd name="T25" fmla="*/ 44 h 56"/>
                  <a:gd name="T26" fmla="*/ 52 w 58"/>
                  <a:gd name="T27" fmla="*/ 37 h 56"/>
                  <a:gd name="T28" fmla="*/ 58 w 58"/>
                  <a:gd name="T29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56">
                    <a:moveTo>
                      <a:pt x="58" y="32"/>
                    </a:moveTo>
                    <a:lnTo>
                      <a:pt x="30" y="4"/>
                    </a:lnTo>
                    <a:lnTo>
                      <a:pt x="30" y="4"/>
                    </a:lnTo>
                    <a:lnTo>
                      <a:pt x="44" y="18"/>
                    </a:lnTo>
                    <a:lnTo>
                      <a:pt x="36" y="0"/>
                    </a:lnTo>
                    <a:lnTo>
                      <a:pt x="25" y="7"/>
                    </a:lnTo>
                    <a:lnTo>
                      <a:pt x="14" y="13"/>
                    </a:lnTo>
                    <a:lnTo>
                      <a:pt x="3" y="17"/>
                    </a:lnTo>
                    <a:lnTo>
                      <a:pt x="0" y="18"/>
                    </a:lnTo>
                    <a:lnTo>
                      <a:pt x="17" y="56"/>
                    </a:lnTo>
                    <a:lnTo>
                      <a:pt x="20" y="55"/>
                    </a:lnTo>
                    <a:lnTo>
                      <a:pt x="31" y="51"/>
                    </a:lnTo>
                    <a:lnTo>
                      <a:pt x="41" y="44"/>
                    </a:lnTo>
                    <a:lnTo>
                      <a:pt x="52" y="37"/>
                    </a:lnTo>
                    <a:lnTo>
                      <a:pt x="58" y="3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513" name="Freeform 561"/>
              <p:cNvSpPr>
                <a:spLocks/>
              </p:cNvSpPr>
              <p:nvPr/>
            </p:nvSpPr>
            <p:spPr bwMode="auto">
              <a:xfrm>
                <a:off x="4531" y="3242"/>
                <a:ext cx="28" cy="28"/>
              </a:xfrm>
              <a:custGeom>
                <a:avLst/>
                <a:gdLst>
                  <a:gd name="T0" fmla="*/ 56 w 56"/>
                  <a:gd name="T1" fmla="*/ 33 h 57"/>
                  <a:gd name="T2" fmla="*/ 34 w 56"/>
                  <a:gd name="T3" fmla="*/ 0 h 57"/>
                  <a:gd name="T4" fmla="*/ 27 w 56"/>
                  <a:gd name="T5" fmla="*/ 5 h 57"/>
                  <a:gd name="T6" fmla="*/ 38 w 56"/>
                  <a:gd name="T7" fmla="*/ 22 h 57"/>
                  <a:gd name="T8" fmla="*/ 28 w 56"/>
                  <a:gd name="T9" fmla="*/ 5 h 57"/>
                  <a:gd name="T10" fmla="*/ 20 w 56"/>
                  <a:gd name="T11" fmla="*/ 12 h 57"/>
                  <a:gd name="T12" fmla="*/ 14 w 56"/>
                  <a:gd name="T13" fmla="*/ 17 h 57"/>
                  <a:gd name="T14" fmla="*/ 4 w 56"/>
                  <a:gd name="T15" fmla="*/ 27 h 57"/>
                  <a:gd name="T16" fmla="*/ 0 w 56"/>
                  <a:gd name="T17" fmla="*/ 31 h 57"/>
                  <a:gd name="T18" fmla="*/ 31 w 56"/>
                  <a:gd name="T19" fmla="*/ 57 h 57"/>
                  <a:gd name="T20" fmla="*/ 33 w 56"/>
                  <a:gd name="T21" fmla="*/ 55 h 57"/>
                  <a:gd name="T22" fmla="*/ 42 w 56"/>
                  <a:gd name="T23" fmla="*/ 45 h 57"/>
                  <a:gd name="T24" fmla="*/ 28 w 56"/>
                  <a:gd name="T25" fmla="*/ 31 h 57"/>
                  <a:gd name="T26" fmla="*/ 36 w 56"/>
                  <a:gd name="T27" fmla="*/ 49 h 57"/>
                  <a:gd name="T28" fmla="*/ 49 w 56"/>
                  <a:gd name="T29" fmla="*/ 39 h 57"/>
                  <a:gd name="T30" fmla="*/ 49 w 56"/>
                  <a:gd name="T31" fmla="*/ 38 h 57"/>
                  <a:gd name="T32" fmla="*/ 56 w 56"/>
                  <a:gd name="T33" fmla="*/ 3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6" h="57">
                    <a:moveTo>
                      <a:pt x="56" y="33"/>
                    </a:moveTo>
                    <a:lnTo>
                      <a:pt x="34" y="0"/>
                    </a:lnTo>
                    <a:lnTo>
                      <a:pt x="27" y="5"/>
                    </a:lnTo>
                    <a:lnTo>
                      <a:pt x="38" y="22"/>
                    </a:lnTo>
                    <a:lnTo>
                      <a:pt x="28" y="5"/>
                    </a:lnTo>
                    <a:lnTo>
                      <a:pt x="20" y="12"/>
                    </a:lnTo>
                    <a:lnTo>
                      <a:pt x="14" y="17"/>
                    </a:lnTo>
                    <a:lnTo>
                      <a:pt x="4" y="27"/>
                    </a:lnTo>
                    <a:lnTo>
                      <a:pt x="0" y="31"/>
                    </a:lnTo>
                    <a:lnTo>
                      <a:pt x="31" y="57"/>
                    </a:lnTo>
                    <a:lnTo>
                      <a:pt x="33" y="55"/>
                    </a:lnTo>
                    <a:lnTo>
                      <a:pt x="42" y="45"/>
                    </a:lnTo>
                    <a:lnTo>
                      <a:pt x="28" y="31"/>
                    </a:lnTo>
                    <a:lnTo>
                      <a:pt x="36" y="49"/>
                    </a:lnTo>
                    <a:lnTo>
                      <a:pt x="49" y="39"/>
                    </a:lnTo>
                    <a:lnTo>
                      <a:pt x="49" y="38"/>
                    </a:lnTo>
                    <a:lnTo>
                      <a:pt x="56" y="33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514" name="Freeform 562"/>
              <p:cNvSpPr>
                <a:spLocks/>
              </p:cNvSpPr>
              <p:nvPr/>
            </p:nvSpPr>
            <p:spPr bwMode="auto">
              <a:xfrm>
                <a:off x="4499" y="3265"/>
                <a:ext cx="27" cy="26"/>
              </a:xfrm>
              <a:custGeom>
                <a:avLst/>
                <a:gdLst>
                  <a:gd name="T0" fmla="*/ 51 w 52"/>
                  <a:gd name="T1" fmla="*/ 38 h 52"/>
                  <a:gd name="T2" fmla="*/ 40 w 52"/>
                  <a:gd name="T3" fmla="*/ 0 h 52"/>
                  <a:gd name="T4" fmla="*/ 36 w 52"/>
                  <a:gd name="T5" fmla="*/ 1 h 52"/>
                  <a:gd name="T6" fmla="*/ 26 w 52"/>
                  <a:gd name="T7" fmla="*/ 4 h 52"/>
                  <a:gd name="T8" fmla="*/ 17 w 52"/>
                  <a:gd name="T9" fmla="*/ 7 h 52"/>
                  <a:gd name="T10" fmla="*/ 17 w 52"/>
                  <a:gd name="T11" fmla="*/ 7 h 52"/>
                  <a:gd name="T12" fmla="*/ 4 w 52"/>
                  <a:gd name="T13" fmla="*/ 12 h 52"/>
                  <a:gd name="T14" fmla="*/ 0 w 52"/>
                  <a:gd name="T15" fmla="*/ 15 h 52"/>
                  <a:gd name="T16" fmla="*/ 17 w 52"/>
                  <a:gd name="T17" fmla="*/ 52 h 52"/>
                  <a:gd name="T18" fmla="*/ 20 w 52"/>
                  <a:gd name="T19" fmla="*/ 50 h 52"/>
                  <a:gd name="T20" fmla="*/ 33 w 52"/>
                  <a:gd name="T21" fmla="*/ 43 h 52"/>
                  <a:gd name="T22" fmla="*/ 25 w 52"/>
                  <a:gd name="T23" fmla="*/ 25 h 52"/>
                  <a:gd name="T24" fmla="*/ 33 w 52"/>
                  <a:gd name="T25" fmla="*/ 45 h 52"/>
                  <a:gd name="T26" fmla="*/ 42 w 52"/>
                  <a:gd name="T27" fmla="*/ 41 h 52"/>
                  <a:gd name="T28" fmla="*/ 52 w 52"/>
                  <a:gd name="T29" fmla="*/ 38 h 52"/>
                  <a:gd name="T30" fmla="*/ 51 w 52"/>
                  <a:gd name="T31" fmla="*/ 3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2" h="52">
                    <a:moveTo>
                      <a:pt x="51" y="38"/>
                    </a:moveTo>
                    <a:lnTo>
                      <a:pt x="40" y="0"/>
                    </a:lnTo>
                    <a:lnTo>
                      <a:pt x="36" y="1"/>
                    </a:lnTo>
                    <a:lnTo>
                      <a:pt x="26" y="4"/>
                    </a:lnTo>
                    <a:lnTo>
                      <a:pt x="17" y="7"/>
                    </a:lnTo>
                    <a:lnTo>
                      <a:pt x="17" y="7"/>
                    </a:lnTo>
                    <a:lnTo>
                      <a:pt x="4" y="12"/>
                    </a:lnTo>
                    <a:lnTo>
                      <a:pt x="0" y="15"/>
                    </a:lnTo>
                    <a:lnTo>
                      <a:pt x="17" y="52"/>
                    </a:lnTo>
                    <a:lnTo>
                      <a:pt x="20" y="50"/>
                    </a:lnTo>
                    <a:lnTo>
                      <a:pt x="33" y="43"/>
                    </a:lnTo>
                    <a:lnTo>
                      <a:pt x="25" y="25"/>
                    </a:lnTo>
                    <a:lnTo>
                      <a:pt x="33" y="45"/>
                    </a:lnTo>
                    <a:lnTo>
                      <a:pt x="42" y="41"/>
                    </a:lnTo>
                    <a:lnTo>
                      <a:pt x="52" y="38"/>
                    </a:lnTo>
                    <a:lnTo>
                      <a:pt x="51" y="3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515" name="Freeform 563"/>
              <p:cNvSpPr>
                <a:spLocks/>
              </p:cNvSpPr>
              <p:nvPr/>
            </p:nvSpPr>
            <p:spPr bwMode="auto">
              <a:xfrm>
                <a:off x="4462" y="3281"/>
                <a:ext cx="28" cy="28"/>
              </a:xfrm>
              <a:custGeom>
                <a:avLst/>
                <a:gdLst>
                  <a:gd name="T0" fmla="*/ 54 w 54"/>
                  <a:gd name="T1" fmla="*/ 36 h 55"/>
                  <a:gd name="T2" fmla="*/ 36 w 54"/>
                  <a:gd name="T3" fmla="*/ 0 h 55"/>
                  <a:gd name="T4" fmla="*/ 32 w 54"/>
                  <a:gd name="T5" fmla="*/ 2 h 55"/>
                  <a:gd name="T6" fmla="*/ 21 w 54"/>
                  <a:gd name="T7" fmla="*/ 8 h 55"/>
                  <a:gd name="T8" fmla="*/ 12 w 54"/>
                  <a:gd name="T9" fmla="*/ 14 h 55"/>
                  <a:gd name="T10" fmla="*/ 6 w 54"/>
                  <a:gd name="T11" fmla="*/ 18 h 55"/>
                  <a:gd name="T12" fmla="*/ 0 w 54"/>
                  <a:gd name="T13" fmla="*/ 21 h 55"/>
                  <a:gd name="T14" fmla="*/ 20 w 54"/>
                  <a:gd name="T15" fmla="*/ 55 h 55"/>
                  <a:gd name="T16" fmla="*/ 22 w 54"/>
                  <a:gd name="T17" fmla="*/ 55 h 55"/>
                  <a:gd name="T18" fmla="*/ 28 w 54"/>
                  <a:gd name="T19" fmla="*/ 51 h 55"/>
                  <a:gd name="T20" fmla="*/ 37 w 54"/>
                  <a:gd name="T21" fmla="*/ 46 h 55"/>
                  <a:gd name="T22" fmla="*/ 48 w 54"/>
                  <a:gd name="T23" fmla="*/ 40 h 55"/>
                  <a:gd name="T24" fmla="*/ 54 w 54"/>
                  <a:gd name="T25" fmla="*/ 3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55">
                    <a:moveTo>
                      <a:pt x="54" y="36"/>
                    </a:moveTo>
                    <a:lnTo>
                      <a:pt x="36" y="0"/>
                    </a:lnTo>
                    <a:lnTo>
                      <a:pt x="32" y="2"/>
                    </a:lnTo>
                    <a:lnTo>
                      <a:pt x="21" y="8"/>
                    </a:lnTo>
                    <a:lnTo>
                      <a:pt x="12" y="14"/>
                    </a:lnTo>
                    <a:lnTo>
                      <a:pt x="6" y="18"/>
                    </a:lnTo>
                    <a:lnTo>
                      <a:pt x="0" y="21"/>
                    </a:lnTo>
                    <a:lnTo>
                      <a:pt x="20" y="55"/>
                    </a:lnTo>
                    <a:lnTo>
                      <a:pt x="22" y="55"/>
                    </a:lnTo>
                    <a:lnTo>
                      <a:pt x="28" y="51"/>
                    </a:lnTo>
                    <a:lnTo>
                      <a:pt x="37" y="46"/>
                    </a:lnTo>
                    <a:lnTo>
                      <a:pt x="48" y="40"/>
                    </a:lnTo>
                    <a:lnTo>
                      <a:pt x="54" y="3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516" name="Freeform 564"/>
              <p:cNvSpPr>
                <a:spLocks/>
              </p:cNvSpPr>
              <p:nvPr/>
            </p:nvSpPr>
            <p:spPr bwMode="auto">
              <a:xfrm>
                <a:off x="4427" y="3296"/>
                <a:ext cx="24" cy="24"/>
              </a:xfrm>
              <a:custGeom>
                <a:avLst/>
                <a:gdLst>
                  <a:gd name="T0" fmla="*/ 45 w 46"/>
                  <a:gd name="T1" fmla="*/ 39 h 47"/>
                  <a:gd name="T2" fmla="*/ 37 w 46"/>
                  <a:gd name="T3" fmla="*/ 1 h 47"/>
                  <a:gd name="T4" fmla="*/ 38 w 46"/>
                  <a:gd name="T5" fmla="*/ 0 h 47"/>
                  <a:gd name="T6" fmla="*/ 30 w 46"/>
                  <a:gd name="T7" fmla="*/ 2 h 47"/>
                  <a:gd name="T8" fmla="*/ 23 w 46"/>
                  <a:gd name="T9" fmla="*/ 3 h 47"/>
                  <a:gd name="T10" fmla="*/ 31 w 46"/>
                  <a:gd name="T11" fmla="*/ 22 h 47"/>
                  <a:gd name="T12" fmla="*/ 31 w 46"/>
                  <a:gd name="T13" fmla="*/ 2 h 47"/>
                  <a:gd name="T14" fmla="*/ 23 w 46"/>
                  <a:gd name="T15" fmla="*/ 3 h 47"/>
                  <a:gd name="T16" fmla="*/ 15 w 46"/>
                  <a:gd name="T17" fmla="*/ 5 h 47"/>
                  <a:gd name="T18" fmla="*/ 6 w 46"/>
                  <a:gd name="T19" fmla="*/ 7 h 47"/>
                  <a:gd name="T20" fmla="*/ 0 w 46"/>
                  <a:gd name="T21" fmla="*/ 8 h 47"/>
                  <a:gd name="T22" fmla="*/ 4 w 46"/>
                  <a:gd name="T23" fmla="*/ 27 h 47"/>
                  <a:gd name="T24" fmla="*/ 6 w 46"/>
                  <a:gd name="T25" fmla="*/ 8 h 47"/>
                  <a:gd name="T26" fmla="*/ 3 w 46"/>
                  <a:gd name="T27" fmla="*/ 7 h 47"/>
                  <a:gd name="T28" fmla="*/ 0 w 46"/>
                  <a:gd name="T29" fmla="*/ 46 h 47"/>
                  <a:gd name="T30" fmla="*/ 3 w 46"/>
                  <a:gd name="T31" fmla="*/ 47 h 47"/>
                  <a:gd name="T32" fmla="*/ 4 w 46"/>
                  <a:gd name="T33" fmla="*/ 47 h 47"/>
                  <a:gd name="T34" fmla="*/ 8 w 46"/>
                  <a:gd name="T35" fmla="*/ 46 h 47"/>
                  <a:gd name="T36" fmla="*/ 22 w 46"/>
                  <a:gd name="T37" fmla="*/ 44 h 47"/>
                  <a:gd name="T38" fmla="*/ 31 w 46"/>
                  <a:gd name="T39" fmla="*/ 42 h 47"/>
                  <a:gd name="T40" fmla="*/ 23 w 46"/>
                  <a:gd name="T41" fmla="*/ 23 h 47"/>
                  <a:gd name="T42" fmla="*/ 23 w 46"/>
                  <a:gd name="T43" fmla="*/ 43 h 47"/>
                  <a:gd name="T44" fmla="*/ 31 w 46"/>
                  <a:gd name="T45" fmla="*/ 42 h 47"/>
                  <a:gd name="T46" fmla="*/ 39 w 46"/>
                  <a:gd name="T47" fmla="*/ 40 h 47"/>
                  <a:gd name="T48" fmla="*/ 46 w 46"/>
                  <a:gd name="T49" fmla="*/ 39 h 47"/>
                  <a:gd name="T50" fmla="*/ 38 w 46"/>
                  <a:gd name="T51" fmla="*/ 20 h 47"/>
                  <a:gd name="T52" fmla="*/ 38 w 46"/>
                  <a:gd name="T53" fmla="*/ 40 h 47"/>
                  <a:gd name="T54" fmla="*/ 45 w 46"/>
                  <a:gd name="T55" fmla="*/ 3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6" h="47">
                    <a:moveTo>
                      <a:pt x="45" y="39"/>
                    </a:moveTo>
                    <a:lnTo>
                      <a:pt x="37" y="1"/>
                    </a:lnTo>
                    <a:lnTo>
                      <a:pt x="38" y="0"/>
                    </a:lnTo>
                    <a:lnTo>
                      <a:pt x="30" y="2"/>
                    </a:lnTo>
                    <a:lnTo>
                      <a:pt x="23" y="3"/>
                    </a:lnTo>
                    <a:lnTo>
                      <a:pt x="31" y="22"/>
                    </a:lnTo>
                    <a:lnTo>
                      <a:pt x="31" y="2"/>
                    </a:lnTo>
                    <a:lnTo>
                      <a:pt x="23" y="3"/>
                    </a:lnTo>
                    <a:lnTo>
                      <a:pt x="15" y="5"/>
                    </a:lnTo>
                    <a:lnTo>
                      <a:pt x="6" y="7"/>
                    </a:lnTo>
                    <a:lnTo>
                      <a:pt x="0" y="8"/>
                    </a:lnTo>
                    <a:lnTo>
                      <a:pt x="4" y="27"/>
                    </a:lnTo>
                    <a:lnTo>
                      <a:pt x="6" y="8"/>
                    </a:lnTo>
                    <a:lnTo>
                      <a:pt x="3" y="7"/>
                    </a:lnTo>
                    <a:lnTo>
                      <a:pt x="0" y="46"/>
                    </a:lnTo>
                    <a:lnTo>
                      <a:pt x="3" y="47"/>
                    </a:lnTo>
                    <a:lnTo>
                      <a:pt x="4" y="47"/>
                    </a:lnTo>
                    <a:lnTo>
                      <a:pt x="8" y="46"/>
                    </a:lnTo>
                    <a:lnTo>
                      <a:pt x="22" y="44"/>
                    </a:lnTo>
                    <a:lnTo>
                      <a:pt x="31" y="42"/>
                    </a:lnTo>
                    <a:lnTo>
                      <a:pt x="23" y="23"/>
                    </a:lnTo>
                    <a:lnTo>
                      <a:pt x="23" y="43"/>
                    </a:lnTo>
                    <a:lnTo>
                      <a:pt x="31" y="42"/>
                    </a:lnTo>
                    <a:lnTo>
                      <a:pt x="39" y="40"/>
                    </a:lnTo>
                    <a:lnTo>
                      <a:pt x="46" y="39"/>
                    </a:lnTo>
                    <a:lnTo>
                      <a:pt x="38" y="20"/>
                    </a:lnTo>
                    <a:lnTo>
                      <a:pt x="38" y="40"/>
                    </a:lnTo>
                    <a:lnTo>
                      <a:pt x="45" y="39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517" name="Freeform 565"/>
              <p:cNvSpPr>
                <a:spLocks/>
              </p:cNvSpPr>
              <p:nvPr/>
            </p:nvSpPr>
            <p:spPr bwMode="auto">
              <a:xfrm>
                <a:off x="4387" y="3297"/>
                <a:ext cx="22" cy="21"/>
              </a:xfrm>
              <a:custGeom>
                <a:avLst/>
                <a:gdLst>
                  <a:gd name="T0" fmla="*/ 40 w 43"/>
                  <a:gd name="T1" fmla="*/ 42 h 42"/>
                  <a:gd name="T2" fmla="*/ 43 w 43"/>
                  <a:gd name="T3" fmla="*/ 3 h 42"/>
                  <a:gd name="T4" fmla="*/ 38 w 43"/>
                  <a:gd name="T5" fmla="*/ 2 h 42"/>
                  <a:gd name="T6" fmla="*/ 3 w 43"/>
                  <a:gd name="T7" fmla="*/ 0 h 42"/>
                  <a:gd name="T8" fmla="*/ 0 w 43"/>
                  <a:gd name="T9" fmla="*/ 39 h 42"/>
                  <a:gd name="T10" fmla="*/ 38 w 43"/>
                  <a:gd name="T11" fmla="*/ 42 h 42"/>
                  <a:gd name="T12" fmla="*/ 40 w 43"/>
                  <a:gd name="T1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42">
                    <a:moveTo>
                      <a:pt x="40" y="42"/>
                    </a:moveTo>
                    <a:lnTo>
                      <a:pt x="43" y="3"/>
                    </a:lnTo>
                    <a:lnTo>
                      <a:pt x="38" y="2"/>
                    </a:lnTo>
                    <a:lnTo>
                      <a:pt x="3" y="0"/>
                    </a:lnTo>
                    <a:lnTo>
                      <a:pt x="0" y="39"/>
                    </a:lnTo>
                    <a:lnTo>
                      <a:pt x="38" y="42"/>
                    </a:lnTo>
                    <a:lnTo>
                      <a:pt x="40" y="42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518" name="Freeform 566"/>
              <p:cNvSpPr>
                <a:spLocks/>
              </p:cNvSpPr>
              <p:nvPr/>
            </p:nvSpPr>
            <p:spPr bwMode="auto">
              <a:xfrm>
                <a:off x="4346" y="3293"/>
                <a:ext cx="23" cy="22"/>
              </a:xfrm>
              <a:custGeom>
                <a:avLst/>
                <a:gdLst>
                  <a:gd name="T0" fmla="*/ 41 w 45"/>
                  <a:gd name="T1" fmla="*/ 44 h 44"/>
                  <a:gd name="T2" fmla="*/ 45 w 45"/>
                  <a:gd name="T3" fmla="*/ 5 h 44"/>
                  <a:gd name="T4" fmla="*/ 22 w 45"/>
                  <a:gd name="T5" fmla="*/ 2 h 44"/>
                  <a:gd name="T6" fmla="*/ 6 w 45"/>
                  <a:gd name="T7" fmla="*/ 0 h 44"/>
                  <a:gd name="T8" fmla="*/ 0 w 45"/>
                  <a:gd name="T9" fmla="*/ 39 h 44"/>
                  <a:gd name="T10" fmla="*/ 22 w 45"/>
                  <a:gd name="T11" fmla="*/ 42 h 44"/>
                  <a:gd name="T12" fmla="*/ 41 w 45"/>
                  <a:gd name="T13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44">
                    <a:moveTo>
                      <a:pt x="41" y="44"/>
                    </a:moveTo>
                    <a:lnTo>
                      <a:pt x="45" y="5"/>
                    </a:lnTo>
                    <a:lnTo>
                      <a:pt x="22" y="2"/>
                    </a:lnTo>
                    <a:lnTo>
                      <a:pt x="6" y="0"/>
                    </a:lnTo>
                    <a:lnTo>
                      <a:pt x="0" y="39"/>
                    </a:lnTo>
                    <a:lnTo>
                      <a:pt x="22" y="42"/>
                    </a:lnTo>
                    <a:lnTo>
                      <a:pt x="41" y="4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519" name="Freeform 567"/>
              <p:cNvSpPr>
                <a:spLocks/>
              </p:cNvSpPr>
              <p:nvPr/>
            </p:nvSpPr>
            <p:spPr bwMode="auto">
              <a:xfrm>
                <a:off x="4304" y="3285"/>
                <a:ext cx="26" cy="24"/>
              </a:xfrm>
              <a:custGeom>
                <a:avLst/>
                <a:gdLst>
                  <a:gd name="T0" fmla="*/ 41 w 51"/>
                  <a:gd name="T1" fmla="*/ 48 h 48"/>
                  <a:gd name="T2" fmla="*/ 51 w 51"/>
                  <a:gd name="T3" fmla="*/ 10 h 48"/>
                  <a:gd name="T4" fmla="*/ 39 w 51"/>
                  <a:gd name="T5" fmla="*/ 7 h 48"/>
                  <a:gd name="T6" fmla="*/ 16 w 51"/>
                  <a:gd name="T7" fmla="*/ 0 h 48"/>
                  <a:gd name="T8" fmla="*/ 14 w 51"/>
                  <a:gd name="T9" fmla="*/ 0 h 48"/>
                  <a:gd name="T10" fmla="*/ 1 w 51"/>
                  <a:gd name="T11" fmla="*/ 38 h 48"/>
                  <a:gd name="T12" fmla="*/ 0 w 51"/>
                  <a:gd name="T13" fmla="*/ 38 h 48"/>
                  <a:gd name="T14" fmla="*/ 23 w 51"/>
                  <a:gd name="T15" fmla="*/ 44 h 48"/>
                  <a:gd name="T16" fmla="*/ 41 w 51"/>
                  <a:gd name="T17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48">
                    <a:moveTo>
                      <a:pt x="41" y="48"/>
                    </a:moveTo>
                    <a:lnTo>
                      <a:pt x="51" y="10"/>
                    </a:lnTo>
                    <a:lnTo>
                      <a:pt x="39" y="7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" y="38"/>
                    </a:lnTo>
                    <a:lnTo>
                      <a:pt x="0" y="38"/>
                    </a:lnTo>
                    <a:lnTo>
                      <a:pt x="23" y="44"/>
                    </a:lnTo>
                    <a:lnTo>
                      <a:pt x="41" y="48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520" name="Freeform 568"/>
              <p:cNvSpPr>
                <a:spLocks/>
              </p:cNvSpPr>
              <p:nvPr/>
            </p:nvSpPr>
            <p:spPr bwMode="auto">
              <a:xfrm>
                <a:off x="4266" y="3270"/>
                <a:ext cx="27" cy="27"/>
              </a:xfrm>
              <a:custGeom>
                <a:avLst/>
                <a:gdLst>
                  <a:gd name="T0" fmla="*/ 38 w 54"/>
                  <a:gd name="T1" fmla="*/ 55 h 55"/>
                  <a:gd name="T2" fmla="*/ 54 w 54"/>
                  <a:gd name="T3" fmla="*/ 17 h 55"/>
                  <a:gd name="T4" fmla="*/ 48 w 54"/>
                  <a:gd name="T5" fmla="*/ 14 h 55"/>
                  <a:gd name="T6" fmla="*/ 26 w 54"/>
                  <a:gd name="T7" fmla="*/ 4 h 55"/>
                  <a:gd name="T8" fmla="*/ 20 w 54"/>
                  <a:gd name="T9" fmla="*/ 0 h 55"/>
                  <a:gd name="T10" fmla="*/ 0 w 54"/>
                  <a:gd name="T11" fmla="*/ 34 h 55"/>
                  <a:gd name="T12" fmla="*/ 10 w 54"/>
                  <a:gd name="T13" fmla="*/ 42 h 55"/>
                  <a:gd name="T14" fmla="*/ 31 w 54"/>
                  <a:gd name="T15" fmla="*/ 52 h 55"/>
                  <a:gd name="T16" fmla="*/ 38 w 54"/>
                  <a:gd name="T17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55">
                    <a:moveTo>
                      <a:pt x="38" y="55"/>
                    </a:moveTo>
                    <a:lnTo>
                      <a:pt x="54" y="17"/>
                    </a:lnTo>
                    <a:lnTo>
                      <a:pt x="48" y="14"/>
                    </a:lnTo>
                    <a:lnTo>
                      <a:pt x="26" y="4"/>
                    </a:lnTo>
                    <a:lnTo>
                      <a:pt x="20" y="0"/>
                    </a:lnTo>
                    <a:lnTo>
                      <a:pt x="0" y="34"/>
                    </a:lnTo>
                    <a:lnTo>
                      <a:pt x="10" y="42"/>
                    </a:lnTo>
                    <a:lnTo>
                      <a:pt x="31" y="52"/>
                    </a:lnTo>
                    <a:lnTo>
                      <a:pt x="38" y="55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6521" name="Rectangle 5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hlink"/>
                </a:solidFill>
              </a:rPr>
              <a:t>Cluster validity assessment</a:t>
            </a:r>
          </a:p>
        </p:txBody>
      </p:sp>
    </p:spTree>
    <p:extLst>
      <p:ext uri="{BB962C8B-B14F-4D97-AF65-F5344CB8AC3E}">
        <p14:creationId xmlns:p14="http://schemas.microsoft.com/office/powerpoint/2010/main" val="35029529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Evaluating clustering</a:t>
            </a:r>
            <a:endParaRPr lang="en-GB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External metrics</a:t>
            </a:r>
          </a:p>
          <a:p>
            <a:pPr lvl="1" eaLnBrk="1" hangingPunct="1"/>
            <a:r>
              <a:rPr lang="en-GB" dirty="0">
                <a:latin typeface="Calibri" charset="0"/>
                <a:ea typeface="ＭＳ Ｐゴシック" charset="0"/>
              </a:rPr>
              <a:t>Computed from a comparison to correct clustering (or classification) labels.</a:t>
            </a:r>
          </a:p>
          <a:p>
            <a:pPr eaLnBrk="1" hangingPunct="1"/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Internal metrics</a:t>
            </a:r>
          </a:p>
          <a:p>
            <a:pPr lvl="1" eaLnBrk="1" hangingPunct="1"/>
            <a:r>
              <a:rPr lang="en-GB" dirty="0">
                <a:latin typeface="Calibri" charset="0"/>
                <a:ea typeface="ＭＳ Ｐゴシック" charset="0"/>
              </a:rPr>
              <a:t>Computed solely from the composition of a cluster, with no recourse to external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16678463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Evaluating clustering</a:t>
            </a:r>
          </a:p>
        </p:txBody>
      </p:sp>
      <p:sp>
        <p:nvSpPr>
          <p:cNvPr id="25609" name="Rectangle 9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External criterion</a:t>
            </a:r>
          </a:p>
          <a:p>
            <a:pPr lvl="1">
              <a:defRPr/>
            </a:pPr>
            <a:r>
              <a:rPr lang="en-US" dirty="0"/>
              <a:t>Purity</a:t>
            </a:r>
          </a:p>
          <a:p>
            <a:pPr lvl="1">
              <a:defRPr/>
            </a:pPr>
            <a:r>
              <a:rPr lang="en-US" dirty="0"/>
              <a:t>F-measure</a:t>
            </a:r>
          </a:p>
          <a:p>
            <a:pPr lvl="1">
              <a:defRPr/>
            </a:pPr>
            <a:r>
              <a:rPr lang="en-US" dirty="0"/>
              <a:t>Rand index</a:t>
            </a:r>
          </a:p>
          <a:p>
            <a:pPr>
              <a:defRPr/>
            </a:pPr>
            <a:r>
              <a:rPr lang="en-US" dirty="0"/>
              <a:t>Internal criterion</a:t>
            </a:r>
          </a:p>
          <a:p>
            <a:pPr lvl="1">
              <a:defRPr/>
            </a:pPr>
            <a:r>
              <a:rPr lang="en-US" dirty="0"/>
              <a:t>Compactness</a:t>
            </a:r>
          </a:p>
          <a:p>
            <a:pPr lvl="1">
              <a:defRPr/>
            </a:pPr>
            <a:r>
              <a:rPr lang="en-US" dirty="0"/>
              <a:t>Dunn index</a:t>
            </a:r>
          </a:p>
        </p:txBody>
      </p:sp>
    </p:spTree>
    <p:extLst>
      <p:ext uri="{BB962C8B-B14F-4D97-AF65-F5344CB8AC3E}">
        <p14:creationId xmlns:p14="http://schemas.microsoft.com/office/powerpoint/2010/main" val="417995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823720"/>
          <a:ext cx="5867400" cy="2930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1090187737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4113033958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1126504092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709603970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233862123"/>
                    </a:ext>
                  </a:extLst>
                </a:gridCol>
              </a:tblGrid>
              <a:tr h="381726">
                <a:tc>
                  <a:txBody>
                    <a:bodyPr/>
                    <a:lstStyle/>
                    <a:p>
                      <a:r>
                        <a:rPr lang="en-US" dirty="0"/>
                        <a:t>Petal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Sepal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Sepal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67477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003520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Setosa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313253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/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481531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07027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746490"/>
                  </a:ext>
                </a:extLst>
              </a:tr>
              <a:tr h="381726">
                <a:tc>
                  <a:txBody>
                    <a:bodyPr/>
                    <a:lstStyle/>
                    <a:p>
                      <a:r>
                        <a:rPr lang="en-US" dirty="0"/>
                        <a:t>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Virginica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44239"/>
                  </a:ext>
                </a:extLst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 rot="16200000">
            <a:off x="2665332" y="-687467"/>
            <a:ext cx="231935" cy="46482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" name="Right Brace 7"/>
          <p:cNvSpPr/>
          <p:nvPr/>
        </p:nvSpPr>
        <p:spPr>
          <a:xfrm rot="16200000">
            <a:off x="5637132" y="1065133"/>
            <a:ext cx="231936" cy="11430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1943099" y="120439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j-lt"/>
              </a:rPr>
              <a:t>Features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4914900" y="11952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j-lt"/>
              </a:rPr>
              <a:t>Labels</a:t>
            </a:r>
          </a:p>
        </p:txBody>
      </p:sp>
      <p:sp>
        <p:nvSpPr>
          <p:cNvPr id="3" name="Multiply 2"/>
          <p:cNvSpPr/>
          <p:nvPr/>
        </p:nvSpPr>
        <p:spPr>
          <a:xfrm>
            <a:off x="5181600" y="467870"/>
            <a:ext cx="914400" cy="5642135"/>
          </a:xfrm>
          <a:prstGeom prst="mathMultiply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2438400"/>
            <a:ext cx="5181600" cy="85053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66700" y="3288937"/>
            <a:ext cx="5153025" cy="1063987"/>
            <a:chOff x="266700" y="3288937"/>
            <a:chExt cx="5153025" cy="1063987"/>
          </a:xfrm>
        </p:grpSpPr>
        <p:sp>
          <p:nvSpPr>
            <p:cNvPr id="17" name="Rectangle 16"/>
            <p:cNvSpPr/>
            <p:nvPr/>
          </p:nvSpPr>
          <p:spPr>
            <a:xfrm>
              <a:off x="266700" y="3288937"/>
              <a:ext cx="5143500" cy="368663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76225" y="3984261"/>
              <a:ext cx="5143500" cy="368663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09549" y="3619367"/>
            <a:ext cx="5143500" cy="1118504"/>
            <a:chOff x="209549" y="3619367"/>
            <a:chExt cx="5143500" cy="1118504"/>
          </a:xfrm>
        </p:grpSpPr>
        <p:sp>
          <p:nvSpPr>
            <p:cNvPr id="19" name="Rectangle 18"/>
            <p:cNvSpPr/>
            <p:nvPr/>
          </p:nvSpPr>
          <p:spPr>
            <a:xfrm>
              <a:off x="209549" y="3619367"/>
              <a:ext cx="5143500" cy="368663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09549" y="4369208"/>
              <a:ext cx="5143500" cy="368663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 flipH="1">
            <a:off x="2133600" y="523536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+mj-lt"/>
              </a:rPr>
              <a:t>Also called “Clustering”</a:t>
            </a:r>
          </a:p>
        </p:txBody>
      </p:sp>
    </p:spTree>
    <p:extLst>
      <p:ext uri="{BB962C8B-B14F-4D97-AF65-F5344CB8AC3E}">
        <p14:creationId xmlns:p14="http://schemas.microsoft.com/office/powerpoint/2010/main" val="413664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Evaluating clustering - Purity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9" name="Rectangle 9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 rtlCol="0">
                <a:normAutofit fontScale="92500" lnSpcReduction="10000"/>
              </a:bodyPr>
              <a:lstStyle/>
              <a:p>
                <a:pPr>
                  <a:defRPr/>
                </a:pPr>
                <a:r>
                  <a:rPr lang="en-US" dirty="0"/>
                  <a:t>Purity:</a:t>
                </a:r>
              </a:p>
              <a:p>
                <a:pPr lvl="1">
                  <a:defRPr/>
                </a:pPr>
                <a:r>
                  <a:rPr lang="en-US" dirty="0"/>
                  <a:t>the ratio between the dominant class in the cluster and the size of cluster</a:t>
                </a:r>
              </a:p>
              <a:p>
                <a:pPr marL="45720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𝑃𝑢𝑟𝑖𝑡𝑦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  <a:defRPr/>
                </a:pPr>
                <a:endParaRPr lang="en-US" dirty="0"/>
              </a:p>
              <a:p>
                <a:pPr marL="457200" lvl="1" indent="0">
                  <a:buNone/>
                  <a:defRPr/>
                </a:pPr>
                <a:endParaRPr lang="en-US" dirty="0"/>
              </a:p>
              <a:p>
                <a:pPr marL="457200" lvl="1" indent="0">
                  <a:buNone/>
                  <a:defRPr/>
                </a:pPr>
                <a:endParaRPr lang="en-US" sz="2400" dirty="0"/>
              </a:p>
              <a:p>
                <a:pPr marL="457200" lvl="1" indent="0">
                  <a:buNone/>
                  <a:defRPr/>
                </a:pPr>
                <a:endParaRPr lang="en-US" sz="2400" dirty="0"/>
              </a:p>
              <a:p>
                <a:pPr marL="457200" lvl="1" indent="0">
                  <a:buNone/>
                  <a:defRPr/>
                </a:pPr>
                <a:r>
                  <a:rPr lang="en-US" sz="2400" dirty="0"/>
                  <a:t>Cluster 1: Purity = 1/6 x max(5,1,0) = 5/6</a:t>
                </a:r>
              </a:p>
              <a:p>
                <a:pPr marL="457200" lvl="1" indent="0">
                  <a:buNone/>
                  <a:defRPr/>
                </a:pPr>
                <a:r>
                  <a:rPr lang="en-US" sz="2400" dirty="0"/>
                  <a:t>Cluster 2: Purity = 1/6 x max(1,4,1) = 4/6</a:t>
                </a:r>
              </a:p>
              <a:p>
                <a:pPr marL="457200" lvl="1" indent="0">
                  <a:buNone/>
                  <a:defRPr/>
                </a:pPr>
                <a:r>
                  <a:rPr lang="en-US" sz="2400" dirty="0"/>
                  <a:t>Cluster 3: Purity = 1/5 x max(2,0,3) = 3/5</a:t>
                </a:r>
              </a:p>
              <a:p>
                <a:pPr marL="457200" lvl="1" indent="0">
                  <a:buNone/>
                  <a:defRPr/>
                </a:pPr>
                <a:endParaRPr lang="en-US" sz="2400" dirty="0"/>
              </a:p>
              <a:p>
                <a:pPr marL="457200" lvl="1" indent="0">
                  <a:buNone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25609" name="Rectang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>
                <a:blip r:embed="rId2"/>
                <a:stretch>
                  <a:fillRect l="-1481" t="-2484" b="-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Three clusters.&#10;Cluster 1 has 5 red points, 1 blue point.&#10;Cluster 2 has 4 blue points, 1 red point, 1 green point.&#10;Cluster 3 has 3 green points, 2 red points." title="Purity of cluster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4" t="45121" r="25532" b="24110"/>
          <a:stretch/>
        </p:blipFill>
        <p:spPr>
          <a:xfrm>
            <a:off x="2819400" y="3505200"/>
            <a:ext cx="3657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002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Evaluating clustering – F-measure</a:t>
            </a:r>
            <a:endParaRPr lang="en-GB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2332038" y="1690688"/>
          <a:ext cx="4395787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03240" imgH="457200" progId="Equation.3">
                  <p:embed/>
                </p:oleObj>
              </mc:Choice>
              <mc:Fallback>
                <p:oleObj name="Equation" r:id="rId3" imgW="1803240" imgH="457200" progId="Equation.3">
                  <p:embed/>
                  <p:pic>
                    <p:nvPicPr>
                      <p:cNvPr id="348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38" y="1690688"/>
                        <a:ext cx="4395787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" name="Content Placeholder 8"/>
          <p:cNvSpPr>
            <a:spLocks noGrp="1"/>
          </p:cNvSpPr>
          <p:nvPr>
            <p:ph idx="1"/>
          </p:nvPr>
        </p:nvSpPr>
        <p:spPr bwMode="auto">
          <a:xfrm>
            <a:off x="685800" y="1479551"/>
            <a:ext cx="8229600" cy="45259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Let: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	be the target and computed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clusterings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respectively.</a:t>
            </a:r>
          </a:p>
          <a:p>
            <a:pPr eaLnBrk="1" hangingPunct="1"/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TC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= original data set</a:t>
            </a:r>
          </a:p>
        </p:txBody>
      </p:sp>
    </p:spTree>
    <p:extLst>
      <p:ext uri="{BB962C8B-B14F-4D97-AF65-F5344CB8AC3E}">
        <p14:creationId xmlns:p14="http://schemas.microsoft.com/office/powerpoint/2010/main" val="35514447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Evaluating clustering – F-measure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Define:</a:t>
            </a:r>
          </a:p>
          <a:p>
            <a:pPr lvl="1"/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number of pairs of items that belong to the same cluster in both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CC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TC</a:t>
            </a:r>
          </a:p>
          <a:p>
            <a:pPr lvl="1"/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b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number of pairs of items that belong to different clusters in both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CC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TC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c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number of pairs of items that belong to the same cluster in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CC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but different clusters in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TC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number of pairs of items that belong to the same cluster in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TC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but different clusters in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CC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2001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Evaluating clustering – F-measure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3048000" y="1295400"/>
          <a:ext cx="3048000" cy="452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600" imgH="1282700" progId="Equation.3">
                  <p:embed/>
                </p:oleObj>
              </mc:Choice>
              <mc:Fallback>
                <p:oleObj name="Equation" r:id="rId2" imgW="863600" imgH="1282700" progId="Equation.3">
                  <p:embed/>
                  <p:pic>
                    <p:nvPicPr>
                      <p:cNvPr id="378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295400"/>
                        <a:ext cx="3048000" cy="452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26441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Evaluating clustering – </a:t>
            </a:r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Rand Index</a:t>
            </a: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1828800" y="1712913"/>
          <a:ext cx="5486400" cy="247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49300" imgH="381000" progId="Equation.3">
                  <p:embed/>
                </p:oleObj>
              </mc:Choice>
              <mc:Fallback>
                <p:oleObj name="Equation" r:id="rId3" imgW="749300" imgH="381000" progId="Equation.3">
                  <p:embed/>
                  <p:pic>
                    <p:nvPicPr>
                      <p:cNvPr id="389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712913"/>
                        <a:ext cx="5486400" cy="247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TextBox 8"/>
          <p:cNvSpPr txBox="1">
            <a:spLocks noChangeArrowheads="1"/>
          </p:cNvSpPr>
          <p:nvPr/>
        </p:nvSpPr>
        <p:spPr bwMode="auto">
          <a:xfrm>
            <a:off x="762000" y="5181600"/>
            <a:ext cx="74168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Measure of clustering agreement: how similar are these two ways of partitioning the data?</a:t>
            </a:r>
          </a:p>
        </p:txBody>
      </p:sp>
    </p:spTree>
    <p:extLst>
      <p:ext uri="{BB962C8B-B14F-4D97-AF65-F5344CB8AC3E}">
        <p14:creationId xmlns:p14="http://schemas.microsoft.com/office/powerpoint/2010/main" val="34645805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Internal Metrics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Assume no target clustering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Attempt to capture some intrinsic properties of the clustering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Compactness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Dunn index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Distance-based</a:t>
            </a:r>
          </a:p>
        </p:txBody>
      </p:sp>
    </p:spTree>
    <p:extLst>
      <p:ext uri="{BB962C8B-B14F-4D97-AF65-F5344CB8AC3E}">
        <p14:creationId xmlns:p14="http://schemas.microsoft.com/office/powerpoint/2010/main" val="39046281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Compactness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Members of a cluster are all similar and close together</a:t>
            </a:r>
          </a:p>
          <a:p>
            <a:pPr lvl="1">
              <a:defRPr/>
            </a:pPr>
            <a:r>
              <a:rPr lang="en-US" dirty="0"/>
              <a:t>sum of the squared distances of instances to the cluster center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marL="457200" lvl="1" indent="0">
              <a:buNone/>
              <a:defRPr/>
            </a:pPr>
            <a:r>
              <a:rPr lang="en-US" dirty="0"/>
              <a:t>	where </a:t>
            </a:r>
            <a:r>
              <a:rPr lang="en-US" b="1" dirty="0"/>
              <a:t>c</a:t>
            </a:r>
            <a:r>
              <a:rPr lang="en-US" dirty="0"/>
              <a:t> is the centroid of a cluster </a:t>
            </a:r>
            <a:r>
              <a:rPr lang="en-US" i="1" dirty="0"/>
              <a:t>C</a:t>
            </a:r>
            <a:r>
              <a:rPr lang="en-US" dirty="0"/>
              <a:t>, made up of instances </a:t>
            </a:r>
            <a:r>
              <a:rPr lang="en-US" i="1" dirty="0" err="1"/>
              <a:t>X</a:t>
            </a:r>
            <a:r>
              <a:rPr lang="en-US" i="1" baseline="-25000" dirty="0" err="1"/>
              <a:t>c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/>
              <a:t>Overall compactness of a particular clustering </a:t>
            </a:r>
          </a:p>
          <a:p>
            <a:pPr lvl="1">
              <a:defRPr/>
            </a:pPr>
            <a:r>
              <a:rPr lang="en-US" dirty="0"/>
              <a:t>Sum of the compactness of the individual clusters</a:t>
            </a:r>
          </a:p>
          <a:p>
            <a:pPr lvl="1">
              <a:defRPr/>
            </a:pPr>
            <a:r>
              <a:rPr lang="en-US" dirty="0"/>
              <a:t>A single number allows comparing different </a:t>
            </a:r>
            <a:r>
              <a:rPr lang="en-US" dirty="0" err="1"/>
              <a:t>clusterings</a:t>
            </a:r>
            <a:endParaRPr lang="en-US" dirty="0"/>
          </a:p>
          <a:p>
            <a:pPr>
              <a:defRPr/>
            </a:pPr>
            <a:r>
              <a:rPr lang="en-US" dirty="0"/>
              <a:t>Unfortunately:</a:t>
            </a:r>
          </a:p>
          <a:p>
            <a:pPr lvl="1">
              <a:defRPr/>
            </a:pPr>
            <a:r>
              <a:rPr lang="en-US" dirty="0"/>
              <a:t>Compactness is usually maximized when there are many clusters</a:t>
            </a:r>
          </a:p>
          <a:p>
            <a:pPr lvl="1">
              <a:defRPr/>
            </a:pPr>
            <a:r>
              <a:rPr lang="en-US" dirty="0"/>
              <a:t>Cannot compare </a:t>
            </a:r>
            <a:r>
              <a:rPr lang="en-US" dirty="0" err="1"/>
              <a:t>clusterings</a:t>
            </a:r>
            <a:r>
              <a:rPr lang="en-US" dirty="0"/>
              <a:t> with different k</a:t>
            </a: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3124200" y="2438400"/>
          <a:ext cx="24193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22400" imgH="457200" progId="Equation.3">
                  <p:embed/>
                </p:oleObj>
              </mc:Choice>
              <mc:Fallback>
                <p:oleObj name="Equation" r:id="rId2" imgW="1422400" imgH="457200" progId="Equation.3">
                  <p:embed/>
                  <p:pic>
                    <p:nvPicPr>
                      <p:cNvPr id="276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438400"/>
                        <a:ext cx="2419350" cy="777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29452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434161" y="1429356"/>
            <a:ext cx="85344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IE" altLang="en-US" sz="2000" dirty="0">
                <a:solidFill>
                  <a:srgbClr val="00B05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Ratio of smallest inter-cluster distance over largest intra-cluster distance</a:t>
            </a:r>
          </a:p>
          <a:p>
            <a:pPr eaLnBrk="1" hangingPunct="1"/>
            <a:r>
              <a:rPr lang="en-IE" altLang="en-US" sz="2000" dirty="0">
                <a:solidFill>
                  <a:srgbClr val="00B05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In a good clustering: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IE" altLang="en-US" sz="2000" b="0" dirty="0">
                <a:solidFill>
                  <a:srgbClr val="00B05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Points within a cluster are close together: </a:t>
            </a:r>
            <a:r>
              <a:rPr lang="en-IE" altLang="en-US" sz="2000" b="0" dirty="0" err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intra</a:t>
            </a:r>
            <a:r>
              <a:rPr lang="en-IE" altLang="en-US" sz="2000" b="0" dirty="0" err="1">
                <a:solidFill>
                  <a:srgbClr val="00B05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cluster</a:t>
            </a:r>
            <a:r>
              <a:rPr lang="en-IE" altLang="en-US" sz="2000" b="0" dirty="0">
                <a:solidFill>
                  <a:srgbClr val="00B05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distance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IE" altLang="en-US" sz="2000" dirty="0">
                <a:solidFill>
                  <a:srgbClr val="00B05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Points in different clusters are far apart: </a:t>
            </a:r>
            <a:r>
              <a:rPr lang="en-IE" altLang="en-US" sz="2000" dirty="0" err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inter</a:t>
            </a:r>
            <a:r>
              <a:rPr lang="en-IE" altLang="en-US" sz="2000" dirty="0" err="1">
                <a:solidFill>
                  <a:srgbClr val="00B05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cluster</a:t>
            </a:r>
            <a:r>
              <a:rPr lang="en-IE" altLang="en-US" sz="2000" dirty="0">
                <a:solidFill>
                  <a:srgbClr val="00B05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distance</a:t>
            </a:r>
            <a:endParaRPr lang="en-IE" altLang="en-US" sz="2000" b="0" dirty="0">
              <a:solidFill>
                <a:srgbClr val="00B05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IE" altLang="en-US" sz="2000" dirty="0">
                <a:solidFill>
                  <a:srgbClr val="00B05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endParaRPr lang="en-IE" altLang="en-US" sz="2000" b="0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2100" name="Oval 4"/>
          <p:cNvSpPr>
            <a:spLocks noChangeArrowheads="1"/>
          </p:cNvSpPr>
          <p:nvPr/>
        </p:nvSpPr>
        <p:spPr bwMode="auto">
          <a:xfrm>
            <a:off x="2760663" y="5132388"/>
            <a:ext cx="460375" cy="460375"/>
          </a:xfrm>
          <a:prstGeom prst="ellipse">
            <a:avLst/>
          </a:prstGeom>
          <a:solidFill>
            <a:srgbClr val="CCFFF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101" name="Oval 5"/>
          <p:cNvSpPr>
            <a:spLocks noChangeArrowheads="1"/>
          </p:cNvSpPr>
          <p:nvPr/>
        </p:nvSpPr>
        <p:spPr bwMode="auto">
          <a:xfrm>
            <a:off x="2852738" y="4033838"/>
            <a:ext cx="458787" cy="460375"/>
          </a:xfrm>
          <a:prstGeom prst="ellipse">
            <a:avLst/>
          </a:prstGeom>
          <a:solidFill>
            <a:srgbClr val="CCFFF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102" name="Oval 6"/>
          <p:cNvSpPr>
            <a:spLocks noChangeArrowheads="1"/>
          </p:cNvSpPr>
          <p:nvPr/>
        </p:nvSpPr>
        <p:spPr bwMode="auto">
          <a:xfrm>
            <a:off x="3309938" y="5314950"/>
            <a:ext cx="460375" cy="460375"/>
          </a:xfrm>
          <a:prstGeom prst="ellipse">
            <a:avLst/>
          </a:prstGeom>
          <a:solidFill>
            <a:srgbClr val="CCFFF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103" name="Oval 7"/>
          <p:cNvSpPr>
            <a:spLocks noChangeArrowheads="1"/>
          </p:cNvSpPr>
          <p:nvPr/>
        </p:nvSpPr>
        <p:spPr bwMode="auto">
          <a:xfrm>
            <a:off x="2211388" y="5864225"/>
            <a:ext cx="460375" cy="460375"/>
          </a:xfrm>
          <a:prstGeom prst="ellipse">
            <a:avLst/>
          </a:prstGeom>
          <a:solidFill>
            <a:srgbClr val="CCFFF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104" name="Oval 8"/>
          <p:cNvSpPr>
            <a:spLocks noChangeArrowheads="1"/>
          </p:cNvSpPr>
          <p:nvPr/>
        </p:nvSpPr>
        <p:spPr bwMode="auto">
          <a:xfrm>
            <a:off x="3127375" y="4675188"/>
            <a:ext cx="458788" cy="458787"/>
          </a:xfrm>
          <a:prstGeom prst="ellipse">
            <a:avLst/>
          </a:prstGeom>
          <a:solidFill>
            <a:srgbClr val="CCFFF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105" name="Oval 9"/>
          <p:cNvSpPr>
            <a:spLocks noChangeArrowheads="1"/>
          </p:cNvSpPr>
          <p:nvPr/>
        </p:nvSpPr>
        <p:spPr bwMode="auto">
          <a:xfrm>
            <a:off x="3584575" y="4857750"/>
            <a:ext cx="460375" cy="460375"/>
          </a:xfrm>
          <a:prstGeom prst="ellipse">
            <a:avLst/>
          </a:prstGeom>
          <a:solidFill>
            <a:srgbClr val="CCFFF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106" name="Oval 10"/>
          <p:cNvSpPr>
            <a:spLocks noChangeArrowheads="1"/>
          </p:cNvSpPr>
          <p:nvPr/>
        </p:nvSpPr>
        <p:spPr bwMode="auto">
          <a:xfrm>
            <a:off x="6332538" y="3941763"/>
            <a:ext cx="458787" cy="460375"/>
          </a:xfrm>
          <a:prstGeom prst="ellipse">
            <a:avLst/>
          </a:prstGeom>
          <a:solidFill>
            <a:srgbClr val="CCFF33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107" name="Oval 11"/>
          <p:cNvSpPr>
            <a:spLocks noChangeArrowheads="1"/>
          </p:cNvSpPr>
          <p:nvPr/>
        </p:nvSpPr>
        <p:spPr bwMode="auto">
          <a:xfrm>
            <a:off x="6881813" y="4583113"/>
            <a:ext cx="460375" cy="460375"/>
          </a:xfrm>
          <a:prstGeom prst="ellipse">
            <a:avLst/>
          </a:prstGeom>
          <a:solidFill>
            <a:srgbClr val="CCFF33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108" name="Oval 12"/>
          <p:cNvSpPr>
            <a:spLocks noChangeArrowheads="1"/>
          </p:cNvSpPr>
          <p:nvPr/>
        </p:nvSpPr>
        <p:spPr bwMode="auto">
          <a:xfrm>
            <a:off x="7064375" y="3851275"/>
            <a:ext cx="460375" cy="458788"/>
          </a:xfrm>
          <a:prstGeom prst="ellipse">
            <a:avLst/>
          </a:prstGeom>
          <a:solidFill>
            <a:srgbClr val="CCFF33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2109" name="Group 13"/>
          <p:cNvGrpSpPr>
            <a:grpSpLocks/>
          </p:cNvGrpSpPr>
          <p:nvPr/>
        </p:nvGrpSpPr>
        <p:grpSpPr bwMode="auto">
          <a:xfrm>
            <a:off x="1752600" y="4033838"/>
            <a:ext cx="915988" cy="1830387"/>
            <a:chOff x="1104" y="1847"/>
            <a:chExt cx="577" cy="1153"/>
          </a:xfrm>
        </p:grpSpPr>
        <p:sp>
          <p:nvSpPr>
            <p:cNvPr id="132110" name="Freeform 14"/>
            <p:cNvSpPr>
              <a:spLocks/>
            </p:cNvSpPr>
            <p:nvPr/>
          </p:nvSpPr>
          <p:spPr bwMode="auto">
            <a:xfrm>
              <a:off x="1161" y="1991"/>
              <a:ext cx="465" cy="865"/>
            </a:xfrm>
            <a:custGeom>
              <a:avLst/>
              <a:gdLst>
                <a:gd name="T0" fmla="*/ 465 w 465"/>
                <a:gd name="T1" fmla="*/ 22 h 865"/>
                <a:gd name="T2" fmla="*/ 423 w 465"/>
                <a:gd name="T3" fmla="*/ 0 h 865"/>
                <a:gd name="T4" fmla="*/ 0 w 465"/>
                <a:gd name="T5" fmla="*/ 844 h 865"/>
                <a:gd name="T6" fmla="*/ 42 w 465"/>
                <a:gd name="T7" fmla="*/ 865 h 865"/>
                <a:gd name="T8" fmla="*/ 465 w 465"/>
                <a:gd name="T9" fmla="*/ 22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865">
                  <a:moveTo>
                    <a:pt x="465" y="22"/>
                  </a:moveTo>
                  <a:lnTo>
                    <a:pt x="423" y="0"/>
                  </a:lnTo>
                  <a:lnTo>
                    <a:pt x="0" y="844"/>
                  </a:lnTo>
                  <a:lnTo>
                    <a:pt x="42" y="865"/>
                  </a:lnTo>
                  <a:lnTo>
                    <a:pt x="465" y="22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11" name="Freeform 15"/>
            <p:cNvSpPr>
              <a:spLocks/>
            </p:cNvSpPr>
            <p:nvPr/>
          </p:nvSpPr>
          <p:spPr bwMode="auto">
            <a:xfrm>
              <a:off x="1523" y="1847"/>
              <a:ext cx="158" cy="199"/>
            </a:xfrm>
            <a:custGeom>
              <a:avLst/>
              <a:gdLst>
                <a:gd name="T0" fmla="*/ 158 w 158"/>
                <a:gd name="T1" fmla="*/ 199 h 199"/>
                <a:gd name="T2" fmla="*/ 158 w 158"/>
                <a:gd name="T3" fmla="*/ 0 h 199"/>
                <a:gd name="T4" fmla="*/ 0 w 158"/>
                <a:gd name="T5" fmla="*/ 119 h 199"/>
                <a:gd name="T6" fmla="*/ 158 w 158"/>
                <a:gd name="T7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" h="199">
                  <a:moveTo>
                    <a:pt x="158" y="199"/>
                  </a:moveTo>
                  <a:lnTo>
                    <a:pt x="158" y="0"/>
                  </a:lnTo>
                  <a:lnTo>
                    <a:pt x="0" y="119"/>
                  </a:lnTo>
                  <a:lnTo>
                    <a:pt x="158" y="199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12" name="Freeform 16"/>
            <p:cNvSpPr>
              <a:spLocks/>
            </p:cNvSpPr>
            <p:nvPr/>
          </p:nvSpPr>
          <p:spPr bwMode="auto">
            <a:xfrm>
              <a:off x="1104" y="2802"/>
              <a:ext cx="160" cy="198"/>
            </a:xfrm>
            <a:custGeom>
              <a:avLst/>
              <a:gdLst>
                <a:gd name="T0" fmla="*/ 2 w 160"/>
                <a:gd name="T1" fmla="*/ 0 h 198"/>
                <a:gd name="T2" fmla="*/ 0 w 160"/>
                <a:gd name="T3" fmla="*/ 198 h 198"/>
                <a:gd name="T4" fmla="*/ 160 w 160"/>
                <a:gd name="T5" fmla="*/ 81 h 198"/>
                <a:gd name="T6" fmla="*/ 2 w 160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98">
                  <a:moveTo>
                    <a:pt x="2" y="0"/>
                  </a:moveTo>
                  <a:lnTo>
                    <a:pt x="0" y="198"/>
                  </a:lnTo>
                  <a:lnTo>
                    <a:pt x="160" y="8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2118" name="Rectangle 22"/>
              <p:cNvSpPr>
                <a:spLocks noChangeArrowheads="1"/>
              </p:cNvSpPr>
              <p:nvPr/>
            </p:nvSpPr>
            <p:spPr bwMode="auto">
              <a:xfrm>
                <a:off x="794086" y="4419600"/>
                <a:ext cx="1344277" cy="1377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200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altLang="en-US" sz="2200" b="0" dirty="0" err="1"/>
                  <a:t>intracluster</a:t>
                </a:r>
                <a:r>
                  <a:rPr lang="en-GB" altLang="en-US" sz="2200" b="0" dirty="0"/>
                  <a:t> distance</a:t>
                </a:r>
              </a:p>
              <a:p>
                <a:pPr eaLnBrk="1" hangingPunct="1"/>
                <a:endParaRPr lang="en-GB" altLang="en-US" sz="2400" b="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2118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4086" y="4419600"/>
                <a:ext cx="1344277" cy="1377172"/>
              </a:xfrm>
              <a:prstGeom prst="rect">
                <a:avLst/>
              </a:prstGeom>
              <a:blipFill>
                <a:blip r:embed="rId2"/>
                <a:stretch>
                  <a:fillRect l="-12670" r="-99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2119" name="Group 23"/>
          <p:cNvGrpSpPr>
            <a:grpSpLocks/>
          </p:cNvGrpSpPr>
          <p:nvPr/>
        </p:nvGrpSpPr>
        <p:grpSpPr bwMode="auto">
          <a:xfrm>
            <a:off x="4305671" y="4249738"/>
            <a:ext cx="1850319" cy="760412"/>
            <a:chOff x="2547" y="1983"/>
            <a:chExt cx="1442" cy="479"/>
          </a:xfrm>
        </p:grpSpPr>
        <p:sp>
          <p:nvSpPr>
            <p:cNvPr id="132120" name="Freeform 24"/>
            <p:cNvSpPr>
              <a:spLocks/>
            </p:cNvSpPr>
            <p:nvPr/>
          </p:nvSpPr>
          <p:spPr bwMode="auto">
            <a:xfrm>
              <a:off x="2709" y="2045"/>
              <a:ext cx="1119" cy="353"/>
            </a:xfrm>
            <a:custGeom>
              <a:avLst/>
              <a:gdLst>
                <a:gd name="T0" fmla="*/ 1119 w 1119"/>
                <a:gd name="T1" fmla="*/ 46 h 353"/>
                <a:gd name="T2" fmla="*/ 1106 w 1119"/>
                <a:gd name="T3" fmla="*/ 0 h 353"/>
                <a:gd name="T4" fmla="*/ 0 w 1119"/>
                <a:gd name="T5" fmla="*/ 308 h 353"/>
                <a:gd name="T6" fmla="*/ 13 w 1119"/>
                <a:gd name="T7" fmla="*/ 353 h 353"/>
                <a:gd name="T8" fmla="*/ 1119 w 1119"/>
                <a:gd name="T9" fmla="*/ 46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9" h="353">
                  <a:moveTo>
                    <a:pt x="1119" y="46"/>
                  </a:moveTo>
                  <a:lnTo>
                    <a:pt x="1106" y="0"/>
                  </a:lnTo>
                  <a:lnTo>
                    <a:pt x="0" y="308"/>
                  </a:lnTo>
                  <a:lnTo>
                    <a:pt x="13" y="353"/>
                  </a:lnTo>
                  <a:lnTo>
                    <a:pt x="1119" y="4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21" name="Freeform 25"/>
            <p:cNvSpPr>
              <a:spLocks/>
            </p:cNvSpPr>
            <p:nvPr/>
          </p:nvSpPr>
          <p:spPr bwMode="auto">
            <a:xfrm>
              <a:off x="3794" y="1983"/>
              <a:ext cx="195" cy="172"/>
            </a:xfrm>
            <a:custGeom>
              <a:avLst/>
              <a:gdLst>
                <a:gd name="T0" fmla="*/ 48 w 195"/>
                <a:gd name="T1" fmla="*/ 172 h 172"/>
                <a:gd name="T2" fmla="*/ 195 w 195"/>
                <a:gd name="T3" fmla="*/ 37 h 172"/>
                <a:gd name="T4" fmla="*/ 0 w 195"/>
                <a:gd name="T5" fmla="*/ 0 h 172"/>
                <a:gd name="T6" fmla="*/ 48 w 195"/>
                <a:gd name="T7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172">
                  <a:moveTo>
                    <a:pt x="48" y="172"/>
                  </a:moveTo>
                  <a:lnTo>
                    <a:pt x="195" y="37"/>
                  </a:lnTo>
                  <a:lnTo>
                    <a:pt x="0" y="0"/>
                  </a:lnTo>
                  <a:lnTo>
                    <a:pt x="48" y="17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122" name="Freeform 26"/>
            <p:cNvSpPr>
              <a:spLocks/>
            </p:cNvSpPr>
            <p:nvPr/>
          </p:nvSpPr>
          <p:spPr bwMode="auto">
            <a:xfrm>
              <a:off x="2547" y="2290"/>
              <a:ext cx="196" cy="172"/>
            </a:xfrm>
            <a:custGeom>
              <a:avLst/>
              <a:gdLst>
                <a:gd name="T0" fmla="*/ 147 w 196"/>
                <a:gd name="T1" fmla="*/ 0 h 172"/>
                <a:gd name="T2" fmla="*/ 0 w 196"/>
                <a:gd name="T3" fmla="*/ 134 h 172"/>
                <a:gd name="T4" fmla="*/ 196 w 196"/>
                <a:gd name="T5" fmla="*/ 172 h 172"/>
                <a:gd name="T6" fmla="*/ 147 w 196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172">
                  <a:moveTo>
                    <a:pt x="147" y="0"/>
                  </a:moveTo>
                  <a:lnTo>
                    <a:pt x="0" y="134"/>
                  </a:lnTo>
                  <a:lnTo>
                    <a:pt x="196" y="172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2132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Dunn index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22"/>
              <p:cNvSpPr>
                <a:spLocks noChangeArrowheads="1"/>
              </p:cNvSpPr>
              <p:nvPr/>
            </p:nvSpPr>
            <p:spPr bwMode="auto">
              <a:xfrm>
                <a:off x="4811713" y="4713750"/>
                <a:ext cx="1344277" cy="1377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eaLnBrk="1" hangingPunct="1"/>
                <a14:m>
                  <m:oMath xmlns:m="http://schemas.openxmlformats.org/officeDocument/2006/math"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altLang="en-US" sz="2200" b="0" dirty="0"/>
                  <a:t>intercluster distance</a:t>
                </a:r>
              </a:p>
              <a:p>
                <a:pPr eaLnBrk="1" hangingPunct="1"/>
                <a:endParaRPr lang="en-GB" altLang="en-US" sz="2400" b="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11713" y="4713750"/>
                <a:ext cx="1344277" cy="1377172"/>
              </a:xfrm>
              <a:prstGeom prst="rect">
                <a:avLst/>
              </a:prstGeom>
              <a:blipFill>
                <a:blip r:embed="rId3"/>
                <a:stretch>
                  <a:fillRect l="-12670" r="-158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 rot="1800000">
            <a:off x="2246636" y="3685552"/>
            <a:ext cx="1864629" cy="3038818"/>
          </a:xfrm>
          <a:prstGeom prst="ellipse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1800000">
            <a:off x="6072412" y="3583884"/>
            <a:ext cx="1864629" cy="1565837"/>
          </a:xfrm>
          <a:prstGeom prst="ellipse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434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Dunn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ways to define the </a:t>
            </a:r>
            <a:r>
              <a:rPr lang="en-US" dirty="0">
                <a:solidFill>
                  <a:srgbClr val="FF0000"/>
                </a:solidFill>
              </a:rPr>
              <a:t>intra-cluster </a:t>
            </a:r>
            <a:r>
              <a:rPr lang="en-US" dirty="0"/>
              <a:t>distance</a:t>
            </a:r>
          </a:p>
          <a:p>
            <a:pPr lvl="1"/>
            <a:r>
              <a:rPr lang="en-US" dirty="0"/>
              <a:t>distance between the farthest two points inside a cluster</a:t>
            </a:r>
          </a:p>
          <a:p>
            <a:pPr lvl="1"/>
            <a:r>
              <a:rPr lang="en-US" dirty="0"/>
              <a:t>mean of all the pairwise distances between data points inside the cluster</a:t>
            </a:r>
          </a:p>
          <a:p>
            <a:pPr lvl="1"/>
            <a:r>
              <a:rPr lang="en-US" dirty="0"/>
              <a:t>Sum of distances of each data point from the cluster centroid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3626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Dunn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ways to define the </a:t>
            </a:r>
            <a:r>
              <a:rPr lang="en-US" dirty="0">
                <a:solidFill>
                  <a:srgbClr val="FF0000"/>
                </a:solidFill>
              </a:rPr>
              <a:t>inter-cluster </a:t>
            </a:r>
            <a:r>
              <a:rPr lang="en-US" dirty="0"/>
              <a:t>distance</a:t>
            </a:r>
          </a:p>
          <a:p>
            <a:pPr lvl="1"/>
            <a:r>
              <a:rPr lang="en-US" dirty="0"/>
              <a:t>Distance between the closest two data points</a:t>
            </a:r>
          </a:p>
          <a:p>
            <a:pPr lvl="2"/>
            <a:r>
              <a:rPr lang="en-US" dirty="0"/>
              <a:t>one in each cluster</a:t>
            </a:r>
          </a:p>
          <a:p>
            <a:pPr lvl="1"/>
            <a:r>
              <a:rPr lang="en-US" dirty="0"/>
              <a:t>Distance between the farthest two data points</a:t>
            </a:r>
          </a:p>
          <a:p>
            <a:pPr lvl="1"/>
            <a:r>
              <a:rPr lang="en-US" dirty="0"/>
              <a:t>Distance between the centroids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009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ata points from the Iris dataset" title="Data points from the Iris datase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55596"/>
            <a:ext cx="5771757" cy="576265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05000" y="1219200"/>
            <a:ext cx="5181600" cy="4572000"/>
            <a:chOff x="1905000" y="1219200"/>
            <a:chExt cx="5181600" cy="4572000"/>
          </a:xfrm>
        </p:grpSpPr>
        <p:sp>
          <p:nvSpPr>
            <p:cNvPr id="6" name="Oval 5"/>
            <p:cNvSpPr/>
            <p:nvPr/>
          </p:nvSpPr>
          <p:spPr>
            <a:xfrm>
              <a:off x="1905000" y="4648200"/>
              <a:ext cx="1219200" cy="1143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114800" y="2057400"/>
              <a:ext cx="1219200" cy="1143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257800" y="1219200"/>
              <a:ext cx="1828800" cy="1143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73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395288" y="1773238"/>
            <a:ext cx="8229600" cy="132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IE" altLang="en-US" b="0" dirty="0">
                <a:cs typeface="Times New Roman" panose="02020603050405020304" pitchFamily="18" charset="0"/>
              </a:rPr>
              <a:t>This index aims at identifying sets of clusters that are compact and well separated</a:t>
            </a:r>
            <a:r>
              <a:rPr lang="en-GB" altLang="en-US" b="0" dirty="0"/>
              <a:t> </a:t>
            </a:r>
            <a:endParaRPr lang="en-US" altLang="en-US" b="0" dirty="0"/>
          </a:p>
          <a:p>
            <a:pPr eaLnBrk="1" hangingPunct="1">
              <a:spcBef>
                <a:spcPct val="50000"/>
              </a:spcBef>
            </a:pPr>
            <a:r>
              <a:rPr lang="en-IE" altLang="en-US" b="0" dirty="0">
                <a:cs typeface="Times New Roman" panose="02020603050405020304" pitchFamily="18" charset="0"/>
              </a:rPr>
              <a:t>For any partition </a:t>
            </a:r>
            <a:r>
              <a:rPr lang="en-IE" altLang="en-US" b="0" i="1" dirty="0">
                <a:cs typeface="Times New Roman" panose="02020603050405020304" pitchFamily="18" charset="0"/>
              </a:rPr>
              <a:t>U</a:t>
            </a:r>
            <a:r>
              <a:rPr lang="en-IE" altLang="en-US" b="0" dirty="0">
                <a:cs typeface="Times New Roman" panose="02020603050405020304" pitchFamily="18" charset="0"/>
              </a:rPr>
              <a:t> </a:t>
            </a:r>
            <a:r>
              <a:rPr lang="en-IE" altLang="en-US" b="0" dirty="0"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IE" altLang="en-US" b="0" dirty="0">
                <a:cs typeface="Times New Roman" panose="02020603050405020304" pitchFamily="18" charset="0"/>
              </a:rPr>
              <a:t> </a:t>
            </a:r>
            <a:r>
              <a:rPr lang="en-IE" altLang="en-US" b="0" i="1" dirty="0">
                <a:cs typeface="Times New Roman" panose="02020603050405020304" pitchFamily="18" charset="0"/>
              </a:rPr>
              <a:t>X</a:t>
            </a:r>
            <a:r>
              <a:rPr lang="en-IE" altLang="en-US" b="0" dirty="0">
                <a:cs typeface="Times New Roman" panose="02020603050405020304" pitchFamily="18" charset="0"/>
              </a:rPr>
              <a:t>: </a:t>
            </a:r>
            <a:r>
              <a:rPr lang="en-IE" altLang="en-US" b="0" i="1" dirty="0">
                <a:cs typeface="Times New Roman" panose="02020603050405020304" pitchFamily="18" charset="0"/>
              </a:rPr>
              <a:t>X</a:t>
            </a:r>
            <a:r>
              <a:rPr lang="en-IE" altLang="en-US" b="0" baseline="-30000" dirty="0">
                <a:cs typeface="Times New Roman" panose="02020603050405020304" pitchFamily="18" charset="0"/>
              </a:rPr>
              <a:t>1</a:t>
            </a:r>
            <a:r>
              <a:rPr lang="en-IE" altLang="en-US" b="0" dirty="0">
                <a:cs typeface="Times New Roman" panose="02020603050405020304" pitchFamily="18" charset="0"/>
              </a:rPr>
              <a:t> </a:t>
            </a:r>
            <a:r>
              <a:rPr lang="en-IE" altLang="en-US" b="0" dirty="0"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IE" altLang="en-US" b="0" dirty="0">
                <a:cs typeface="Times New Roman" panose="02020603050405020304" pitchFamily="18" charset="0"/>
              </a:rPr>
              <a:t>... </a:t>
            </a:r>
            <a:r>
              <a:rPr lang="en-IE" altLang="en-US" b="0" i="1" dirty="0">
                <a:cs typeface="Times New Roman" panose="02020603050405020304" pitchFamily="18" charset="0"/>
              </a:rPr>
              <a:t>X</a:t>
            </a:r>
            <a:r>
              <a:rPr lang="en-IE" altLang="en-US" b="0" i="1" baseline="-30000" dirty="0">
                <a:cs typeface="Times New Roman" panose="02020603050405020304" pitchFamily="18" charset="0"/>
              </a:rPr>
              <a:t>i</a:t>
            </a:r>
            <a:r>
              <a:rPr lang="en-IE" altLang="en-US" b="0" dirty="0">
                <a:cs typeface="Times New Roman" panose="02020603050405020304" pitchFamily="18" charset="0"/>
              </a:rPr>
              <a:t> </a:t>
            </a:r>
            <a:r>
              <a:rPr lang="en-IE" altLang="en-US" b="0" dirty="0"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IE" altLang="en-US" b="0" dirty="0">
                <a:cs typeface="Times New Roman" panose="02020603050405020304" pitchFamily="18" charset="0"/>
              </a:rPr>
              <a:t>… </a:t>
            </a:r>
            <a:r>
              <a:rPr lang="en-IE" altLang="en-US" b="0" i="1" dirty="0">
                <a:cs typeface="Times New Roman" panose="02020603050405020304" pitchFamily="18" charset="0"/>
              </a:rPr>
              <a:t>X</a:t>
            </a:r>
            <a:r>
              <a:rPr lang="en-IE" altLang="en-US" b="0" dirty="0">
                <a:cs typeface="Times New Roman" panose="02020603050405020304" pitchFamily="18" charset="0"/>
              </a:rPr>
              <a:t>, the Dunn‘s validation index is defined as:</a:t>
            </a:r>
            <a:endParaRPr lang="en-GB" altLang="en-US" b="0" dirty="0"/>
          </a:p>
        </p:txBody>
      </p:sp>
      <p:graphicFrame>
        <p:nvGraphicFramePr>
          <p:cNvPr id="130052" name="Object 4"/>
          <p:cNvGraphicFramePr>
            <a:graphicFrameLocks noChangeAspect="1"/>
          </p:cNvGraphicFramePr>
          <p:nvPr/>
        </p:nvGraphicFramePr>
        <p:xfrm>
          <a:off x="2424907" y="2620169"/>
          <a:ext cx="4170362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20900" imgH="838200" progId="Equation.3">
                  <p:embed/>
                </p:oleObj>
              </mc:Choice>
              <mc:Fallback>
                <p:oleObj r:id="rId2" imgW="2120900" imgH="838200" progId="Equation.3">
                  <p:embed/>
                  <p:pic>
                    <p:nvPicPr>
                      <p:cNvPr id="130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907" y="2620169"/>
                        <a:ext cx="4170362" cy="162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492919" y="4229431"/>
            <a:ext cx="83820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en-IE" altLang="en-US" b="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</a:t>
            </a:r>
            <a:r>
              <a:rPr lang="en-IE" altLang="en-US" b="0" dirty="0">
                <a:solidFill>
                  <a:srgbClr val="FF0000"/>
                </a:solidFill>
                <a:cs typeface="Times New Roman" panose="02020603050405020304" pitchFamily="18" charset="0"/>
              </a:rPr>
              <a:t>(</a:t>
            </a:r>
            <a:r>
              <a:rPr lang="en-IE" altLang="en-US" b="0" i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IE" altLang="en-US" b="0" i="1" baseline="-3000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IE" altLang="en-US" b="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IE" altLang="en-US" b="0" i="1" dirty="0" err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IE" altLang="en-US" b="0" i="1" baseline="-30000" dirty="0" err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IE" altLang="en-US" b="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): inter-cluster distance between clusters </a:t>
            </a:r>
            <a:r>
              <a:rPr lang="en-IE" altLang="en-US" b="0" i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IE" altLang="en-US" b="0" i="1" baseline="-3000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IE" altLang="en-US" b="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lang="en-IE" altLang="en-US" b="0" i="1" dirty="0" err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IE" altLang="en-US" b="0" i="1" baseline="-30000" dirty="0" err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IE" altLang="en-US" b="0" i="1" baseline="-3000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IE" altLang="en-US" b="0" dirty="0">
              <a:solidFill>
                <a:srgbClr val="FF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Char char="•"/>
            </a:pPr>
            <a:r>
              <a:rPr lang="en-IE" altLang="en-US" b="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IE" altLang="en-US" b="0" dirty="0">
                <a:solidFill>
                  <a:srgbClr val="FF0000"/>
                </a:solidFill>
                <a:cs typeface="Times New Roman" panose="02020603050405020304" pitchFamily="18" charset="0"/>
              </a:rPr>
              <a:t>(</a:t>
            </a:r>
            <a:r>
              <a:rPr lang="en-IE" altLang="en-US" b="0" i="1" dirty="0" err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IE" altLang="en-US" b="0" i="1" baseline="-30000" dirty="0" err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IE" altLang="en-US" b="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): intra-cluster distance of cluster </a:t>
            </a:r>
            <a:r>
              <a:rPr lang="en-IE" altLang="en-US" b="0" i="1" dirty="0" err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IE" altLang="en-US" b="0" i="1" baseline="-30000" dirty="0" err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endParaRPr lang="en-IE" altLang="en-US" dirty="0">
              <a:solidFill>
                <a:srgbClr val="FF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Char char="•"/>
            </a:pPr>
            <a:r>
              <a:rPr lang="en-IE" altLang="en-US" b="0" i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IE" altLang="en-US" b="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: number of clusters of partition </a:t>
            </a:r>
            <a:r>
              <a:rPr lang="en-IE" altLang="en-US" b="0" i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</a:p>
          <a:p>
            <a:pPr eaLnBrk="1" hangingPunct="1"/>
            <a:r>
              <a:rPr lang="en-GB" altLang="en-US" b="0" dirty="0">
                <a:solidFill>
                  <a:srgbClr val="00B050"/>
                </a:solidFill>
                <a:sym typeface="Symbol" panose="05050102010706020507" pitchFamily="18" charset="2"/>
              </a:rPr>
              <a:t> </a:t>
            </a:r>
            <a:r>
              <a:rPr lang="en-IE" altLang="en-US" b="0" dirty="0">
                <a:solidFill>
                  <a:srgbClr val="00B05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Dunn index: ratio of smallest inter-cluster distance over largest intra-cluster distance </a:t>
            </a:r>
          </a:p>
          <a:p>
            <a:pPr eaLnBrk="1" hangingPunct="1">
              <a:buFontTx/>
              <a:buChar char="•"/>
            </a:pPr>
            <a:endParaRPr lang="en-IE" altLang="en-US" b="0" dirty="0">
              <a:solidFill>
                <a:schemeClr val="accent2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Char char="•"/>
            </a:pPr>
            <a:r>
              <a:rPr lang="en-IE" altLang="en-US" b="0" dirty="0">
                <a:cs typeface="Times New Roman" panose="02020603050405020304" pitchFamily="18" charset="0"/>
                <a:sym typeface="Symbol" panose="05050102010706020507" pitchFamily="18" charset="2"/>
              </a:rPr>
              <a:t>Large values of </a:t>
            </a:r>
            <a:r>
              <a:rPr lang="en-IE" altLang="en-US" b="0" i="1" dirty="0">
                <a:cs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en-IE" altLang="en-US" b="0" dirty="0">
                <a:cs typeface="Times New Roman" panose="02020603050405020304" pitchFamily="18" charset="0"/>
                <a:sym typeface="Symbol" panose="05050102010706020507" pitchFamily="18" charset="2"/>
              </a:rPr>
              <a:t>correspond to good clusters</a:t>
            </a:r>
            <a:r>
              <a:rPr lang="en-GB" altLang="en-US" b="0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endParaRPr lang="en-US" altLang="en-US" b="0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buFontTx/>
              <a:buChar char="•"/>
            </a:pPr>
            <a:r>
              <a:rPr lang="en-US" altLang="en-US" b="0" dirty="0">
                <a:solidFill>
                  <a:srgbClr val="FF0000"/>
                </a:solidFill>
                <a:sym typeface="Symbol" panose="05050102010706020507" pitchFamily="18" charset="2"/>
              </a:rPr>
              <a:t> T</a:t>
            </a:r>
            <a:r>
              <a:rPr lang="en-IE" altLang="en-US" b="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he number of clusters that maximises </a:t>
            </a:r>
            <a:r>
              <a:rPr lang="en-IE" altLang="en-US" b="0" i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en-IE" altLang="en-US" b="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is taken as the optimal number of clusters, </a:t>
            </a:r>
            <a:r>
              <a:rPr lang="en-IE" altLang="en-US" b="0" i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IE" altLang="en-US" b="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GB" altLang="en-US" b="0" dirty="0">
              <a:solidFill>
                <a:srgbClr val="FF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301625"/>
            <a:ext cx="7999412" cy="1143000"/>
          </a:xfrm>
        </p:spPr>
        <p:txBody>
          <a:bodyPr>
            <a:normAutofit/>
          </a:bodyPr>
          <a:lstStyle/>
          <a:p>
            <a:r>
              <a:rPr lang="en-GB" altLang="en-US" dirty="0"/>
              <a:t>Dunn index</a:t>
            </a:r>
            <a:endParaRPr lang="en-US" altLang="en-US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82822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Dunn index</a:t>
            </a:r>
            <a:endParaRPr lang="en-US" altLang="en-US" dirty="0">
              <a:solidFill>
                <a:schemeClr val="hlink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Can compare </a:t>
            </a:r>
            <a:r>
              <a:rPr lang="en-US" dirty="0" err="1"/>
              <a:t>clusterings</a:t>
            </a:r>
            <a:r>
              <a:rPr lang="en-US" dirty="0"/>
              <a:t> with different </a:t>
            </a:r>
            <a:r>
              <a:rPr lang="en-US" i="1" dirty="0"/>
              <a:t>k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Computationally inefficient</a:t>
            </a:r>
          </a:p>
          <a:p>
            <a:pPr lvl="2"/>
            <a:r>
              <a:rPr lang="en-US" dirty="0"/>
              <a:t>Distances between all pairs: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Sensitive to outliers</a:t>
            </a:r>
          </a:p>
        </p:txBody>
      </p:sp>
    </p:spTree>
    <p:extLst>
      <p:ext uri="{BB962C8B-B14F-4D97-AF65-F5344CB8AC3E}">
        <p14:creationId xmlns:p14="http://schemas.microsoft.com/office/powerpoint/2010/main" val="6126642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cs typeface="+mj-cs"/>
              </a:rPr>
              <a:t>Comment on Cluster Validity</a:t>
            </a:r>
          </a:p>
        </p:txBody>
      </p:sp>
      <p:sp>
        <p:nvSpPr>
          <p:cNvPr id="167833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  <a:buFont typeface="Monotype Sorts" charset="0"/>
              <a:buNone/>
              <a:defRPr/>
            </a:pPr>
            <a:r>
              <a:rPr lang="en-US" dirty="0">
                <a:cs typeface="+mn-cs"/>
              </a:rPr>
              <a:t>   </a:t>
            </a:r>
            <a:r>
              <a:rPr lang="ja-JP" altLang="en-US" dirty="0">
                <a:latin typeface="Arial"/>
                <a:cs typeface="+mn-cs"/>
              </a:rPr>
              <a:t>“</a:t>
            </a:r>
            <a:r>
              <a:rPr lang="en-US" dirty="0">
                <a:cs typeface="+mn-cs"/>
              </a:rPr>
              <a:t>The validation of clustering structures is the most difficult and frustrating part of cluster analysis. </a:t>
            </a:r>
          </a:p>
          <a:p>
            <a:pPr marL="342900" indent="-342900"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  <a:buFont typeface="Monotype Sorts" charset="0"/>
              <a:buNone/>
              <a:defRPr/>
            </a:pPr>
            <a:r>
              <a:rPr lang="en-US" dirty="0">
                <a:cs typeface="+mn-cs"/>
              </a:rPr>
              <a:t>   Without a strong effort in this direction, cluster analysis will remain a black art accessible only to those true believers who have experience and great courage.</a:t>
            </a:r>
            <a:r>
              <a:rPr lang="ja-JP" altLang="en-US" dirty="0">
                <a:latin typeface="Arial"/>
                <a:cs typeface="+mn-cs"/>
              </a:rPr>
              <a:t>”</a:t>
            </a:r>
            <a:endParaRPr lang="en-US" dirty="0">
              <a:cs typeface="+mn-cs"/>
            </a:endParaRPr>
          </a:p>
          <a:p>
            <a:pPr marL="342900" indent="-342900">
              <a:spcBef>
                <a:spcPct val="0"/>
              </a:spcBef>
              <a:buSzPct val="85000"/>
              <a:defRPr/>
            </a:pPr>
            <a:endParaRPr lang="en-US" dirty="0">
              <a:cs typeface="+mn-cs"/>
            </a:endParaRPr>
          </a:p>
          <a:p>
            <a:pPr marL="342900" indent="-342900">
              <a:spcBef>
                <a:spcPct val="0"/>
              </a:spcBef>
              <a:buSzPct val="85000"/>
              <a:buFont typeface="Monotype Sorts" charset="0"/>
              <a:buNone/>
              <a:defRPr/>
            </a:pPr>
            <a:r>
              <a:rPr lang="en-US" i="1" dirty="0">
                <a:cs typeface="+mn-cs"/>
              </a:rPr>
              <a:t>Algorithms for Clustering Data</a:t>
            </a:r>
            <a:r>
              <a:rPr lang="en-US" dirty="0">
                <a:cs typeface="+mn-cs"/>
              </a:rPr>
              <a:t>, Jain and </a:t>
            </a:r>
            <a:r>
              <a:rPr lang="en-US" dirty="0" err="1">
                <a:cs typeface="+mn-cs"/>
              </a:rPr>
              <a:t>Dubes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4590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Andrew Moore, CMU</a:t>
            </a:r>
          </a:p>
          <a:p>
            <a:pPr lvl="1"/>
            <a:r>
              <a:rPr lang="en-US" altLang="en-US" dirty="0"/>
              <a:t>Link to the source repository of tutorials: </a:t>
            </a:r>
            <a:r>
              <a:rPr lang="en-US" altLang="en-US" dirty="0">
                <a:hlinkClick r:id="rId2"/>
              </a:rPr>
              <a:t>http://www.cs.cmu.edu/~awm/tutorials</a:t>
            </a:r>
            <a:r>
              <a:rPr lang="en-US" altLang="en-US" dirty="0"/>
              <a:t> </a:t>
            </a:r>
          </a:p>
          <a:p>
            <a:r>
              <a:rPr lang="en-US" dirty="0"/>
              <a:t>David </a:t>
            </a:r>
            <a:r>
              <a:rPr lang="en-US" dirty="0" err="1"/>
              <a:t>Kauchak</a:t>
            </a:r>
            <a:r>
              <a:rPr lang="en-US" dirty="0"/>
              <a:t>, Pomona College</a:t>
            </a:r>
          </a:p>
          <a:p>
            <a:pPr lvl="1"/>
            <a:r>
              <a:rPr lang="en-US" dirty="0">
                <a:hlinkClick r:id="rId3"/>
              </a:rPr>
              <a:t>http://www.cs.pomona.edu/~dkauchak/classes/f13/cs451-f13/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65626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4B8E8C00-D4A6-4618-A59E-A5826AC791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7543800" cy="609600"/>
          </a:xfrm>
        </p:spPr>
        <p:txBody>
          <a:bodyPr/>
          <a:lstStyle/>
          <a:p>
            <a:r>
              <a:rPr lang="en-US" altLang="zh-TW" sz="3200" dirty="0">
                <a:solidFill>
                  <a:srgbClr val="00B0F0"/>
                </a:solidFill>
                <a:ea typeface="新細明體" pitchFamily="18" charset="-120"/>
              </a:rPr>
              <a:t>Acknowledgement</a:t>
            </a:r>
            <a:endParaRPr lang="en-US" altLang="en-US" sz="3200" dirty="0">
              <a:solidFill>
                <a:srgbClr val="00B0F0"/>
              </a:solidFill>
            </a:endParaRP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8BF8E50D-E3CE-4A8E-8B9C-D4EB16268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419600"/>
          </a:xfrm>
        </p:spPr>
        <p:txBody>
          <a:bodyPr/>
          <a:lstStyle/>
          <a:p>
            <a:r>
              <a:rPr lang="en-US" altLang="en-US" sz="1800" dirty="0"/>
              <a:t>Many slides from Dr. Christopher Ryu</a:t>
            </a:r>
          </a:p>
          <a:p>
            <a:r>
              <a:rPr lang="en-US" altLang="en-US" sz="1800" dirty="0"/>
              <a:t>Content based on “Hands-On Machine Learning with </a:t>
            </a:r>
            <a:r>
              <a:rPr lang="en-US" altLang="en-US" sz="1800" dirty="0" err="1"/>
              <a:t>Scikit</a:t>
            </a:r>
            <a:r>
              <a:rPr lang="en-US" altLang="en-US" sz="1800" dirty="0"/>
              <a:t>-Learn, </a:t>
            </a:r>
            <a:r>
              <a:rPr lang="en-US" altLang="en-US" sz="1800" dirty="0" err="1"/>
              <a:t>Keras</a:t>
            </a:r>
            <a:r>
              <a:rPr lang="en-US" altLang="en-US" sz="1800" dirty="0"/>
              <a:t>, and TensorFlow,” </a:t>
            </a:r>
            <a:r>
              <a:rPr lang="en-US" altLang="en-US" sz="1800" dirty="0" err="1"/>
              <a:t>Aurélien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Géron</a:t>
            </a:r>
            <a:r>
              <a:rPr lang="en-US" altLang="en-US" sz="1800" dirty="0"/>
              <a:t>, 3rd Edition (October 2022), O'Reilly Media, Inc.</a:t>
            </a:r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74BC074E-9510-443D-B868-974A7BDE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663DCC-948E-4668-98BC-C1281A5FE394}" type="slidenum">
              <a:rPr lang="en-US" altLang="en-US" smtClean="0"/>
              <a:pPr/>
              <a:t>84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632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Partitioning of a data set into subsets (the clusters), so that the data in each subset </a:t>
            </a:r>
          </a:p>
          <a:p>
            <a:pPr lvl="1"/>
            <a:r>
              <a:rPr lang="en-US" altLang="en-US" dirty="0"/>
              <a:t>are similar to others in that subset </a:t>
            </a:r>
          </a:p>
          <a:p>
            <a:pPr lvl="1"/>
            <a:r>
              <a:rPr lang="en-US" altLang="en-US" dirty="0"/>
              <a:t>and different from data in other subsets</a:t>
            </a:r>
          </a:p>
          <a:p>
            <a:r>
              <a:rPr lang="en-US" altLang="en-US" dirty="0"/>
              <a:t>Similarity defined by some distance measure</a:t>
            </a:r>
          </a:p>
          <a:p>
            <a:pPr lvl="1"/>
            <a:r>
              <a:rPr lang="en-US" dirty="0"/>
              <a:t>Data within a subset are near each other</a:t>
            </a:r>
          </a:p>
          <a:p>
            <a:r>
              <a:rPr lang="en-US" dirty="0"/>
              <a:t>The challenge:</a:t>
            </a:r>
          </a:p>
          <a:p>
            <a:pPr lvl="1"/>
            <a:r>
              <a:rPr lang="en-US" dirty="0"/>
              <a:t>How do we draw the cluster boundaries?</a:t>
            </a:r>
          </a:p>
          <a:p>
            <a:pPr lvl="1"/>
            <a:r>
              <a:rPr lang="en-US" dirty="0"/>
              <a:t>Clustering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6150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2679</Words>
  <Application>Microsoft Office PowerPoint</Application>
  <PresentationFormat>On-screen Show (4:3)</PresentationFormat>
  <Paragraphs>557</Paragraphs>
  <Slides>84</Slides>
  <Notes>5</Notes>
  <HiddenSlides>5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84</vt:i4>
      </vt:variant>
    </vt:vector>
  </HeadingPairs>
  <TitlesOfParts>
    <vt:vector size="99" baseType="lpstr">
      <vt:lpstr>ＭＳ Ｐゴシック</vt:lpstr>
      <vt:lpstr>新細明體</vt:lpstr>
      <vt:lpstr>Arial</vt:lpstr>
      <vt:lpstr>Calibri</vt:lpstr>
      <vt:lpstr>Cambria Math</vt:lpstr>
      <vt:lpstr>Consolas</vt:lpstr>
      <vt:lpstr>Lucida Sans</vt:lpstr>
      <vt:lpstr>Monotype Sorts</vt:lpstr>
      <vt:lpstr>Symbol</vt:lpstr>
      <vt:lpstr>Times New Roman</vt:lpstr>
      <vt:lpstr>Wingdings</vt:lpstr>
      <vt:lpstr>Wingdings 2</vt:lpstr>
      <vt:lpstr>1_Office Theme</vt:lpstr>
      <vt:lpstr>Equation</vt:lpstr>
      <vt:lpstr>Equation.3</vt:lpstr>
      <vt:lpstr>CPSC 483 Decision Trees</vt:lpstr>
      <vt:lpstr>What we will cover this week</vt:lpstr>
      <vt:lpstr>The Data Science Process</vt:lpstr>
      <vt:lpstr>Clustering</vt:lpstr>
      <vt:lpstr>Supervised Learning</vt:lpstr>
      <vt:lpstr>Supervised Learning</vt:lpstr>
      <vt:lpstr>Unsupervised Learning</vt:lpstr>
      <vt:lpstr>Clustering</vt:lpstr>
      <vt:lpstr>Clustering</vt:lpstr>
      <vt:lpstr>Clustering example</vt:lpstr>
      <vt:lpstr>K-means clustering algorithm</vt:lpstr>
      <vt:lpstr>K-means</vt:lpstr>
      <vt:lpstr>K-means</vt:lpstr>
      <vt:lpstr>K-means</vt:lpstr>
      <vt:lpstr>K-means</vt:lpstr>
      <vt:lpstr>K-means</vt:lpstr>
      <vt:lpstr>K-means: an example</vt:lpstr>
      <vt:lpstr>K-means: Initialize centers randomly</vt:lpstr>
      <vt:lpstr>K-means: assign points to nearest center</vt:lpstr>
      <vt:lpstr>K-means: readjust centers</vt:lpstr>
      <vt:lpstr>K-means: assign points to nearest center</vt:lpstr>
      <vt:lpstr>K-means: readjust centers</vt:lpstr>
      <vt:lpstr>K-means: assign points to nearest center</vt:lpstr>
      <vt:lpstr>K-means: readjust centers</vt:lpstr>
      <vt:lpstr>K-means: assign points to nearest center</vt:lpstr>
      <vt:lpstr>K-means</vt:lpstr>
      <vt:lpstr>K-means</vt:lpstr>
      <vt:lpstr>Distance measures</vt:lpstr>
      <vt:lpstr>K-means</vt:lpstr>
      <vt:lpstr>K-means</vt:lpstr>
      <vt:lpstr>K-means convergence</vt:lpstr>
      <vt:lpstr>K-means loss function</vt:lpstr>
      <vt:lpstr>Minimizing k-means loss</vt:lpstr>
      <vt:lpstr>It converges – but will we find the optimal configuration?</vt:lpstr>
      <vt:lpstr>Will we find the optimal configuration?</vt:lpstr>
      <vt:lpstr>Minimizing k-means loss</vt:lpstr>
      <vt:lpstr>K-means in scikit-learn</vt:lpstr>
      <vt:lpstr>Classwork</vt:lpstr>
      <vt:lpstr>Textbook code</vt:lpstr>
      <vt:lpstr>Seed choice</vt:lpstr>
      <vt:lpstr>K-means: Initialize centers randomly</vt:lpstr>
      <vt:lpstr>K-means: Initialize centers randomly</vt:lpstr>
      <vt:lpstr>Furthest centers heuristic</vt:lpstr>
      <vt:lpstr>K-means: Initialize furthest from centers</vt:lpstr>
      <vt:lpstr>K-means: Initialize furthest from centers</vt:lpstr>
      <vt:lpstr>K-means: Initialize furthest from centers</vt:lpstr>
      <vt:lpstr>K-means: Initialize furthest from centers</vt:lpstr>
      <vt:lpstr>K-means: Initialize furthest from centers</vt:lpstr>
      <vt:lpstr>Furthest points concerns</vt:lpstr>
      <vt:lpstr>Furthest points concerns</vt:lpstr>
      <vt:lpstr>Furthest points concerns</vt:lpstr>
      <vt:lpstr>Classwork</vt:lpstr>
      <vt:lpstr>Weaknesses of K-Mean Clustering</vt:lpstr>
      <vt:lpstr>Strengths of K-Means Clustering</vt:lpstr>
      <vt:lpstr>K-means++</vt:lpstr>
      <vt:lpstr>K-means++</vt:lpstr>
      <vt:lpstr>Hard vs. soft clustering</vt:lpstr>
      <vt:lpstr>Type of Clustering Algorithms</vt:lpstr>
      <vt:lpstr>Single Linkage Hierarchical Clustering</vt:lpstr>
      <vt:lpstr>Single Linkage Hierarchical Clustering</vt:lpstr>
      <vt:lpstr>Single Linkage Hierarchical Clustering</vt:lpstr>
      <vt:lpstr>Single Linkage Hierarchical Clustering</vt:lpstr>
      <vt:lpstr>Single Linkage Hierarchical Clustering</vt:lpstr>
      <vt:lpstr>Single Linkage Hierarchical Clustering</vt:lpstr>
      <vt:lpstr>Evaluation of clustering</vt:lpstr>
      <vt:lpstr>Clustering and cluster validity assessment</vt:lpstr>
      <vt:lpstr>Cluster validity assessment</vt:lpstr>
      <vt:lpstr>Evaluating clustering</vt:lpstr>
      <vt:lpstr>Evaluating clustering</vt:lpstr>
      <vt:lpstr>Evaluating clustering - Purity</vt:lpstr>
      <vt:lpstr>Evaluating clustering – F-measure</vt:lpstr>
      <vt:lpstr>Evaluating clustering – F-measure</vt:lpstr>
      <vt:lpstr>Evaluating clustering – F-measure</vt:lpstr>
      <vt:lpstr>Evaluating clustering – Rand Index</vt:lpstr>
      <vt:lpstr>Internal Metrics</vt:lpstr>
      <vt:lpstr>Compactness</vt:lpstr>
      <vt:lpstr>Dunn index</vt:lpstr>
      <vt:lpstr>Dunn index</vt:lpstr>
      <vt:lpstr>Dunn index</vt:lpstr>
      <vt:lpstr>Dunn index</vt:lpstr>
      <vt:lpstr>Dunn index</vt:lpstr>
      <vt:lpstr>Comment on Cluster Validity</vt:lpstr>
      <vt:lpstr>Acknowledgment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</cp:revision>
  <dcterms:created xsi:type="dcterms:W3CDTF">2012-09-13T21:52:26Z</dcterms:created>
  <dcterms:modified xsi:type="dcterms:W3CDTF">2025-03-11T22:34:11Z</dcterms:modified>
</cp:coreProperties>
</file>