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45" r:id="rId2"/>
  </p:sldMasterIdLst>
  <p:notesMasterIdLst>
    <p:notesMasterId r:id="rId30"/>
  </p:notesMasterIdLst>
  <p:sldIdLst>
    <p:sldId id="333" r:id="rId3"/>
    <p:sldId id="2127" r:id="rId4"/>
    <p:sldId id="2146" r:id="rId5"/>
    <p:sldId id="2147" r:id="rId6"/>
    <p:sldId id="2148" r:id="rId7"/>
    <p:sldId id="2149" r:id="rId8"/>
    <p:sldId id="2150" r:id="rId9"/>
    <p:sldId id="2151" r:id="rId10"/>
    <p:sldId id="2152" r:id="rId11"/>
    <p:sldId id="2153" r:id="rId12"/>
    <p:sldId id="2154" r:id="rId13"/>
    <p:sldId id="2155" r:id="rId14"/>
    <p:sldId id="2158" r:id="rId15"/>
    <p:sldId id="368" r:id="rId16"/>
    <p:sldId id="2156" r:id="rId17"/>
    <p:sldId id="2157" r:id="rId18"/>
    <p:sldId id="309" r:id="rId19"/>
    <p:sldId id="308" r:id="rId20"/>
    <p:sldId id="306" r:id="rId21"/>
    <p:sldId id="381" r:id="rId22"/>
    <p:sldId id="422" r:id="rId23"/>
    <p:sldId id="2140" r:id="rId24"/>
    <p:sldId id="2118" r:id="rId25"/>
    <p:sldId id="2159" r:id="rId26"/>
    <p:sldId id="2161" r:id="rId27"/>
    <p:sldId id="2162" r:id="rId28"/>
    <p:sldId id="352" r:id="rId29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1636" autoAdjust="0"/>
  </p:normalViewPr>
  <p:slideViewPr>
    <p:cSldViewPr>
      <p:cViewPr varScale="1">
        <p:scale>
          <a:sx n="78" d="100"/>
          <a:sy n="78" d="100"/>
        </p:scale>
        <p:origin x="1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13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85334-650A-4DCC-8878-768E494DF62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BF820-52C3-4A45-B01B-C780ADDC83A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C1C46-A1BA-4573-B605-C062EED53F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694903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55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/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2100" y="2958528"/>
            <a:ext cx="601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CS109A Introduction to Data Science</a:t>
            </a:r>
            <a:endParaRPr lang="en-US" sz="18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 and Kevin Rader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356351" y="4428550"/>
            <a:ext cx="2365740" cy="1764795"/>
            <a:chOff x="3383860" y="4092499"/>
            <a:chExt cx="1774304" cy="1102997"/>
          </a:xfrm>
        </p:grpSpPr>
        <p:pic>
          <p:nvPicPr>
            <p:cNvPr id="13" name="Picture 12" descr="iacs.png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860" y="4092501"/>
              <a:ext cx="874886" cy="1102995"/>
            </a:xfrm>
            <a:prstGeom prst="rect">
              <a:avLst/>
            </a:prstGeom>
          </p:spPr>
        </p:pic>
        <p:pic>
          <p:nvPicPr>
            <p:cNvPr id="14" name="Picture 13" descr="harvard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769" y="4092499"/>
              <a:ext cx="874395" cy="11029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8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969" y="216531"/>
            <a:ext cx="8620062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61" y="1177759"/>
            <a:ext cx="7745256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1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18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15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35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35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42900" y="6400800"/>
            <a:ext cx="365564" cy="274320"/>
            <a:chOff x="8442646" y="6356350"/>
            <a:chExt cx="482609" cy="274320"/>
          </a:xfrm>
        </p:grpSpPr>
        <p:pic>
          <p:nvPicPr>
            <p:cNvPr id="7" name="Picture 6" descr="iacs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8" name="Picture 7" descr="harvard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/>
        </p:nvCxnSpPr>
        <p:spPr>
          <a:xfrm>
            <a:off x="0" y="789856"/>
            <a:ext cx="9144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43350" y="6400801"/>
            <a:ext cx="139814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</a:p>
        </p:txBody>
      </p:sp>
    </p:spTree>
    <p:extLst>
      <p:ext uri="{BB962C8B-B14F-4D97-AF65-F5344CB8AC3E}">
        <p14:creationId xmlns:p14="http://schemas.microsoft.com/office/powerpoint/2010/main" val="36812337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13" y="357488"/>
            <a:ext cx="7745256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1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18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15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35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35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>
            <a:lvl1pPr algn="r">
              <a:defRPr/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350" y="6400801"/>
            <a:ext cx="139814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42900" y="6400800"/>
            <a:ext cx="365564" cy="274320"/>
            <a:chOff x="8442646" y="6356350"/>
            <a:chExt cx="482609" cy="274320"/>
          </a:xfrm>
        </p:grpSpPr>
        <p:pic>
          <p:nvPicPr>
            <p:cNvPr id="11" name="Picture 10" descr="iacs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4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1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0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9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4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6" y="951502"/>
            <a:ext cx="82296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581793" y="6109786"/>
            <a:ext cx="10134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 Protopapas</a:t>
            </a: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42900" y="6400800"/>
            <a:ext cx="365564" cy="274320"/>
            <a:chOff x="8442646" y="6356350"/>
            <a:chExt cx="482609" cy="274320"/>
          </a:xfrm>
        </p:grpSpPr>
        <p:pic>
          <p:nvPicPr>
            <p:cNvPr id="14" name="Picture 13" descr="iacs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5" name="Picture 14" descr="harvard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279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6" y="951502"/>
            <a:ext cx="82296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3" indent="0">
              <a:buNone/>
              <a:defRPr sz="1350" b="1"/>
            </a:lvl3pPr>
            <a:lvl4pPr marL="1028659" indent="0">
              <a:buNone/>
              <a:defRPr sz="1200" b="1"/>
            </a:lvl4pPr>
            <a:lvl5pPr marL="1371545" indent="0">
              <a:buNone/>
              <a:defRPr sz="1200" b="1"/>
            </a:lvl5pPr>
            <a:lvl6pPr marL="1714432" indent="0">
              <a:buNone/>
              <a:defRPr sz="1200" b="1"/>
            </a:lvl6pPr>
            <a:lvl7pPr marL="2057318" indent="0">
              <a:buNone/>
              <a:defRPr sz="1200" b="1"/>
            </a:lvl7pPr>
            <a:lvl8pPr marL="2400204" indent="0">
              <a:buNone/>
              <a:defRPr sz="1200" b="1"/>
            </a:lvl8pPr>
            <a:lvl9pPr marL="274309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42900" y="6400800"/>
            <a:ext cx="365564" cy="274320"/>
            <a:chOff x="8442646" y="6356350"/>
            <a:chExt cx="482609" cy="274320"/>
          </a:xfrm>
        </p:grpSpPr>
        <p:pic>
          <p:nvPicPr>
            <p:cNvPr id="16" name="Picture 15" descr="iacs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7" name="Picture 16" descr="harvard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405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958"/>
            <a:ext cx="82296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43350" y="6400801"/>
            <a:ext cx="139814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2900" y="6400800"/>
            <a:ext cx="365564" cy="274320"/>
            <a:chOff x="8442646" y="6356350"/>
            <a:chExt cx="482609" cy="274320"/>
          </a:xfrm>
        </p:grpSpPr>
        <p:pic>
          <p:nvPicPr>
            <p:cNvPr id="12" name="Picture 11" descr="iacs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3" name="Picture 12" descr="harvard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6774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1"/>
            <a:ext cx="2133600" cy="365125"/>
          </a:xfrm>
        </p:spPr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3350" y="6400801"/>
            <a:ext cx="1398140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CS109A, Protopapas, Rader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42900" y="6400800"/>
            <a:ext cx="365564" cy="274320"/>
            <a:chOff x="8442646" y="6356350"/>
            <a:chExt cx="482609" cy="274320"/>
          </a:xfrm>
        </p:grpSpPr>
        <p:pic>
          <p:nvPicPr>
            <p:cNvPr id="10" name="Picture 9" descr="iacs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646" y="6356350"/>
              <a:ext cx="244154" cy="274320"/>
            </a:xfrm>
            <a:prstGeom prst="rect">
              <a:avLst/>
            </a:prstGeom>
          </p:spPr>
        </p:pic>
        <p:pic>
          <p:nvPicPr>
            <p:cNvPr id="11" name="Picture 10" descr="harvard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00" y="6356350"/>
              <a:ext cx="238455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73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673FC-9E5E-4A0E-8A35-092C72E712D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5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87" indent="0">
              <a:buNone/>
              <a:defRPr sz="2100"/>
            </a:lvl2pPr>
            <a:lvl3pPr marL="685773" indent="0">
              <a:buNone/>
              <a:defRPr sz="1800"/>
            </a:lvl3pPr>
            <a:lvl4pPr marL="1028659" indent="0">
              <a:buNone/>
              <a:defRPr sz="1500"/>
            </a:lvl4pPr>
            <a:lvl5pPr marL="1371545" indent="0">
              <a:buNone/>
              <a:defRPr sz="1500"/>
            </a:lvl5pPr>
            <a:lvl6pPr marL="1714432" indent="0">
              <a:buNone/>
              <a:defRPr sz="1500"/>
            </a:lvl6pPr>
            <a:lvl7pPr marL="2057318" indent="0">
              <a:buNone/>
              <a:defRPr sz="1500"/>
            </a:lvl7pPr>
            <a:lvl8pPr marL="2400204" indent="0">
              <a:buNone/>
              <a:defRPr sz="1500"/>
            </a:lvl8pPr>
            <a:lvl9pPr marL="274309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87" indent="0">
              <a:buNone/>
              <a:defRPr sz="900"/>
            </a:lvl2pPr>
            <a:lvl3pPr marL="685773" indent="0">
              <a:buNone/>
              <a:defRPr sz="750"/>
            </a:lvl3pPr>
            <a:lvl4pPr marL="1028659" indent="0">
              <a:buNone/>
              <a:defRPr sz="675"/>
            </a:lvl4pPr>
            <a:lvl5pPr marL="1371545" indent="0">
              <a:buNone/>
              <a:defRPr sz="675"/>
            </a:lvl5pPr>
            <a:lvl6pPr marL="1714432" indent="0">
              <a:buNone/>
              <a:defRPr sz="675"/>
            </a:lvl6pPr>
            <a:lvl7pPr marL="2057318" indent="0">
              <a:buNone/>
              <a:defRPr sz="675"/>
            </a:lvl7pPr>
            <a:lvl8pPr marL="2400204" indent="0">
              <a:buNone/>
              <a:defRPr sz="675"/>
            </a:lvl8pPr>
            <a:lvl9pPr marL="2743091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756" y="951502"/>
            <a:ext cx="82296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96482"/>
            <a:ext cx="82296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8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3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6AF85-4188-4CD0-866E-283DCD2C68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BFD6A7-50DA-4A1D-B074-B3AFF477440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CCF301-F548-4817-93BC-84033E4A23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F2063-4082-4C93-9879-68C454E853E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0778-A83C-44C2-8FFA-09697FE349F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16674-F2A3-47FB-977D-016AA25D447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EFAD7F-99A1-4A75-B1E3-8576D067546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8CE4C-A270-4B85-B7AB-13EB9F9B696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3/18/2025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9AC4270-FE70-48E2-AE33-07357F6537CD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5CB2-BF6F-6E49-AC61-7BDDE2E0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ctr" defTabSz="342887" rtl="0" eaLnBrk="1" latinLnBrk="0" hangingPunct="1">
        <a:spcBef>
          <a:spcPct val="0"/>
        </a:spcBef>
        <a:buNone/>
        <a:defRPr sz="24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257165" indent="-257165" algn="l" defTabSz="34288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0" indent="-214304" algn="l" defTabSz="34288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6" indent="-171443" algn="l" defTabSz="34288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2" indent="-171443" algn="l" defTabSz="342887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88" indent="-171443" algn="l" defTabSz="342887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74" indent="-171443" algn="l" defTabSz="34288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34288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34288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3" indent="-171443" algn="l" defTabSz="342887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3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3428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oml.info/colab3" TargetMode="External"/><Relationship Id="rId2" Type="http://schemas.openxmlformats.org/officeDocument/2006/relationships/hyperlink" Target="https://github.com/ageron/handson-ml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harvard-iacs.github.io/2018-CS109A/lectures/lecture-16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483</a:t>
            </a:r>
            <a:br>
              <a:rPr lang="en-US" dirty="0"/>
            </a:br>
            <a:r>
              <a:rPr lang="en-US" dirty="0"/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Anand Panangadan</a:t>
            </a:r>
          </a:p>
          <a:p>
            <a:r>
              <a:rPr lang="en-US" dirty="0"/>
              <a:t>apanangadan@fullerton.edu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A3EE-F348-AD3F-C86D-E40296F6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5877-3022-3F9A-FF32-43388787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After training, the ensemble can make a prediction for a new instance by aggregating the predictions of all predictors</a:t>
            </a:r>
          </a:p>
          <a:p>
            <a:pPr lvl="1"/>
            <a:r>
              <a:rPr lang="en-US" dirty="0"/>
              <a:t>Majority vote for classification (</a:t>
            </a:r>
            <a:r>
              <a:rPr lang="en-US" dirty="0">
                <a:solidFill>
                  <a:srgbClr val="C00000"/>
                </a:solidFill>
              </a:rPr>
              <a:t>mode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for regression (</a:t>
            </a:r>
            <a:r>
              <a:rPr lang="en-US" dirty="0">
                <a:solidFill>
                  <a:srgbClr val="C00000"/>
                </a:solidFill>
              </a:rPr>
              <a:t>mean</a:t>
            </a:r>
            <a:r>
              <a:rPr lang="en-US" dirty="0"/>
              <a:t>)</a:t>
            </a:r>
          </a:p>
          <a:p>
            <a:r>
              <a:rPr lang="en-US" dirty="0"/>
              <a:t>Aggregation reduces variance</a:t>
            </a:r>
          </a:p>
          <a:p>
            <a:r>
              <a:rPr lang="en-US" dirty="0"/>
              <a:t>The ensemble has a </a:t>
            </a:r>
            <a:r>
              <a:rPr lang="en-US" dirty="0">
                <a:solidFill>
                  <a:srgbClr val="C00000"/>
                </a:solidFill>
              </a:rPr>
              <a:t>similar bias but a lower variance </a:t>
            </a:r>
            <a:r>
              <a:rPr lang="en-US" dirty="0"/>
              <a:t>than a single predictor trained on the original training set.</a:t>
            </a:r>
          </a:p>
        </p:txBody>
      </p:sp>
      <p:pic>
        <p:nvPicPr>
          <p:cNvPr id="7" name="Content Placeholder 6" descr="A diagram of the bagging training process">
            <a:extLst>
              <a:ext uri="{FF2B5EF4-FFF2-40B4-BE49-F238E27FC236}">
                <a16:creationId xmlns:a16="http://schemas.microsoft.com/office/drawing/2014/main" id="{A8B20833-83CB-D056-0FE5-7270F7BAC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34" y="1885346"/>
            <a:ext cx="3780722" cy="23818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00D2C-B0A4-376F-16E4-87227946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67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C7928-FFCB-422A-8FF3-5EC4925B8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68847"/>
            <a:ext cx="2987406" cy="2025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314D1-B0F1-442E-A26A-F1A476E8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02937"/>
            <a:ext cx="2948901" cy="1910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D6AEEC-BD9A-43FE-86E4-DF801645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740413"/>
            <a:ext cx="2987406" cy="1935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CAD1D2-1573-4B5D-9CB2-505F649C92BF}"/>
              </a:ext>
            </a:extLst>
          </p:cNvPr>
          <p:cNvSpPr txBox="1"/>
          <p:nvPr/>
        </p:nvSpPr>
        <p:spPr>
          <a:xfrm>
            <a:off x="1828800" y="5713312"/>
            <a:ext cx="618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Shades of blue/red indicate </a:t>
            </a:r>
            <a:r>
              <a:rPr lang="en-US" sz="1400" dirty="0">
                <a:solidFill>
                  <a:srgbClr val="7030A0"/>
                </a:solidFill>
              </a:rPr>
              <a:t>strength of vote</a:t>
            </a:r>
            <a:r>
              <a:rPr lang="en-US" sz="1400" dirty="0"/>
              <a:t> for particular classification.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DC9D-FED1-44DF-A85B-101E2532A471}"/>
              </a:ext>
            </a:extLst>
          </p:cNvPr>
          <p:cNvCxnSpPr/>
          <p:nvPr/>
        </p:nvCxnSpPr>
        <p:spPr>
          <a:xfrm>
            <a:off x="381000" y="3763859"/>
            <a:ext cx="502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3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DBFE-8ABB-2B67-86C3-9739174E0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F387-3DB7-CD8F-06C1-D9C52E7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Bagging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4E2C-E5FD-B117-4350-D177F8BC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500E0-FA7D-3EFB-9216-B34F0A27BA50}"/>
              </a:ext>
            </a:extLst>
          </p:cNvPr>
          <p:cNvSpPr txBox="1"/>
          <p:nvPr/>
        </p:nvSpPr>
        <p:spPr>
          <a:xfrm>
            <a:off x="276726" y="4662246"/>
            <a:ext cx="8839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0070C0"/>
                </a:solidFill>
              </a:rPr>
              <a:t>An analysis on the relationship between ozone and temperature</a:t>
            </a:r>
            <a:r>
              <a:rPr lang="en-US" sz="1600" dirty="0"/>
              <a:t> </a:t>
            </a:r>
            <a:r>
              <a:rPr lang="en-US" sz="1400" dirty="0"/>
              <a:t>(Rousseeuw and Leroy, 1986)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100 bootstrap samples of the data were drawn. Predictions from these 100 smoothers were then made across the range of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By taking the average of 100 smoothers, each fitted to a subset of the original data set, one bagged predictor (red line) is created.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Clearly, the mean is more stable and there is less overfit.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E3D27EA-EB74-9345-5508-97EA81F87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5" y="1441701"/>
            <a:ext cx="41814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571-6EB4-6AEB-BAB3-D369E4E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B0F0-107C-463E-C387-99EF18B5A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53969-2A3B-2360-5AB5-2DF3D7BC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09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of Decision Tree Models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en-US" sz="1800" dirty="0"/>
              <a:t>Decision trees models are highly interpretable and fast to train</a:t>
            </a:r>
          </a:p>
          <a:p>
            <a:pPr lvl="1">
              <a:spcAft>
                <a:spcPts val="900"/>
              </a:spcAft>
            </a:pPr>
            <a:r>
              <a:rPr lang="en-US" sz="1400" dirty="0"/>
              <a:t>using the greedy ID3/CART learning algorithms. 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However, to </a:t>
            </a:r>
            <a:r>
              <a:rPr lang="en-US" sz="1800" b="1" dirty="0"/>
              <a:t>capture a complex decision boundary</a:t>
            </a:r>
            <a:r>
              <a:rPr lang="en-US" sz="1800" dirty="0"/>
              <a:t>, we need to build a large tree</a:t>
            </a:r>
          </a:p>
          <a:p>
            <a:pPr lvl="1">
              <a:spcAft>
                <a:spcPts val="900"/>
              </a:spcAft>
            </a:pPr>
            <a:r>
              <a:rPr lang="en-US" sz="1400" dirty="0"/>
              <a:t>Each node can only make axis aligned splits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Large trees have high variance and are prone to overfitting. </a:t>
            </a:r>
          </a:p>
          <a:p>
            <a:pPr>
              <a:spcAft>
                <a:spcPts val="900"/>
              </a:spcAft>
            </a:pPr>
            <a:r>
              <a:rPr lang="en-US" sz="1800" dirty="0"/>
              <a:t>In practice, decision tree models often underperforms when compared with other classification or regression methods. </a:t>
            </a:r>
          </a:p>
          <a:p>
            <a:pPr>
              <a:spcAft>
                <a:spcPts val="900"/>
              </a:spcAft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5CB2-BF6F-6E49-AC61-7BDDE2E02F5B}" type="slidenum">
              <a:rPr lang="en-US" smtClean="0"/>
              <a:t>14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0D797E-F5D7-80FB-50D2-CC26A1FA0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01119"/>
            <a:ext cx="4038600" cy="252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59736B-3D92-429C-9020-7D88A6A3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2" y="510392"/>
            <a:ext cx="3985085" cy="236220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7362"/>
            <a:ext cx="3733800" cy="80803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Random Forests</a:t>
            </a:r>
            <a:br>
              <a:rPr lang="en-US" sz="3200" dirty="0"/>
            </a:br>
            <a:r>
              <a:rPr lang="en-US" sz="1800" b="0" dirty="0"/>
              <a:t>(used in CART)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14600"/>
            <a:ext cx="8382000" cy="4038600"/>
          </a:xfrm>
        </p:spPr>
        <p:txBody>
          <a:bodyPr>
            <a:normAutofit/>
          </a:bodyPr>
          <a:lstStyle/>
          <a:p>
            <a:r>
              <a:rPr lang="en-US" sz="1600" dirty="0"/>
              <a:t>An </a:t>
            </a:r>
            <a:r>
              <a:rPr lang="en-US" sz="1600" dirty="0">
                <a:solidFill>
                  <a:srgbClr val="0070C0"/>
                </a:solidFill>
              </a:rPr>
              <a:t>ensemble method </a:t>
            </a:r>
            <a:r>
              <a:rPr lang="en-US" sz="1600" dirty="0"/>
              <a:t>specifically </a:t>
            </a:r>
          </a:p>
          <a:p>
            <a:pPr marL="0" indent="0">
              <a:buNone/>
            </a:pPr>
            <a:r>
              <a:rPr lang="en-US" sz="1600" dirty="0"/>
              <a:t>     designed for </a:t>
            </a:r>
            <a:r>
              <a:rPr lang="en-US" sz="1600" dirty="0">
                <a:solidFill>
                  <a:srgbClr val="0070C0"/>
                </a:solidFill>
              </a:rPr>
              <a:t>decision tree classifiers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70C0"/>
                </a:solidFill>
              </a:rPr>
              <a:t>    </a:t>
            </a:r>
            <a:endParaRPr lang="en-US" sz="1000" dirty="0"/>
          </a:p>
          <a:p>
            <a:r>
              <a:rPr lang="en-US" sz="2200" b="1" dirty="0"/>
              <a:t>Training algorithm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Draw K bootstrap samples, 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Grow a tree from each sample (creating random forests),</a:t>
            </a:r>
          </a:p>
          <a:p>
            <a:pPr lvl="2"/>
            <a:r>
              <a:rPr lang="en-US" sz="1500" dirty="0">
                <a:solidFill>
                  <a:srgbClr val="0070C0"/>
                </a:solidFill>
              </a:rPr>
              <a:t>Select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7030A0"/>
                </a:solidFill>
              </a:rPr>
              <a:t>m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attributes</a:t>
            </a:r>
            <a:r>
              <a:rPr lang="en-US" sz="1500" dirty="0"/>
              <a:t> </a:t>
            </a:r>
            <a:r>
              <a:rPr lang="en-US" sz="1500" b="1" dirty="0">
                <a:solidFill>
                  <a:srgbClr val="FF0000"/>
                </a:solidFill>
              </a:rPr>
              <a:t>randomly</a:t>
            </a:r>
            <a:r>
              <a:rPr lang="en-US" sz="1500" dirty="0"/>
              <a:t>, pick the </a:t>
            </a:r>
            <a:r>
              <a:rPr lang="en-US" sz="1500" dirty="0">
                <a:solidFill>
                  <a:srgbClr val="00B050"/>
                </a:solidFill>
              </a:rPr>
              <a:t>best attribute, </a:t>
            </a:r>
            <a:r>
              <a:rPr lang="en-US" sz="1500" dirty="0"/>
              <a:t>select a split-point of the attribute, and split the node.</a:t>
            </a:r>
          </a:p>
          <a:p>
            <a:pPr lvl="2"/>
            <a:r>
              <a:rPr lang="en-US" sz="1500" dirty="0"/>
              <a:t>The </a:t>
            </a:r>
            <a:r>
              <a:rPr lang="en-US" sz="1500" dirty="0">
                <a:solidFill>
                  <a:srgbClr val="00B050"/>
                </a:solidFill>
              </a:rPr>
              <a:t>best attribute</a:t>
            </a:r>
            <a:r>
              <a:rPr lang="en-US" sz="1500" dirty="0">
                <a:solidFill>
                  <a:srgbClr val="7030A0"/>
                </a:solidFill>
              </a:rPr>
              <a:t> by </a:t>
            </a:r>
            <a:r>
              <a:rPr lang="en-US" sz="1500" dirty="0">
                <a:solidFill>
                  <a:srgbClr val="0070C0"/>
                </a:solidFill>
              </a:rPr>
              <a:t>Gini index</a:t>
            </a:r>
            <a:r>
              <a:rPr lang="en-US" sz="1500" dirty="0">
                <a:solidFill>
                  <a:srgbClr val="7030A0"/>
                </a:solidFill>
              </a:rPr>
              <a:t> </a:t>
            </a:r>
            <a:r>
              <a:rPr lang="en-US" sz="1500" dirty="0"/>
              <a:t>for </a:t>
            </a:r>
            <a:r>
              <a:rPr lang="en-US" sz="1500" dirty="0">
                <a:solidFill>
                  <a:srgbClr val="0070C0"/>
                </a:solidFill>
              </a:rPr>
              <a:t>classification</a:t>
            </a:r>
            <a:r>
              <a:rPr lang="en-US" sz="1500" dirty="0"/>
              <a:t>, </a:t>
            </a:r>
            <a:r>
              <a:rPr lang="en-US" sz="1500" dirty="0">
                <a:solidFill>
                  <a:srgbClr val="FF0000"/>
                </a:solidFill>
              </a:rPr>
              <a:t>MSE</a:t>
            </a:r>
            <a:r>
              <a:rPr lang="en-US" sz="1500" dirty="0"/>
              <a:t> for </a:t>
            </a:r>
            <a:r>
              <a:rPr lang="en-US" sz="1500" dirty="0">
                <a:solidFill>
                  <a:srgbClr val="FF0000"/>
                </a:solidFill>
              </a:rPr>
              <a:t>regression</a:t>
            </a:r>
          </a:p>
          <a:p>
            <a:pPr lvl="1">
              <a:buFont typeface="+mj-lt"/>
              <a:buAutoNum type="arabicPeriod"/>
            </a:pPr>
            <a:r>
              <a:rPr lang="en-US" sz="1800" dirty="0"/>
              <a:t>Return the ensemble of trees.</a:t>
            </a:r>
          </a:p>
          <a:p>
            <a:r>
              <a:rPr lang="en-US" sz="2200" dirty="0"/>
              <a:t>Prediction for a new instance: return the majority or average the predictions of the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91BDD-9EF7-4F50-9C0A-9E5228433F8D}"/>
              </a:ext>
            </a:extLst>
          </p:cNvPr>
          <p:cNvSpPr txBox="1"/>
          <p:nvPr/>
        </p:nvSpPr>
        <p:spPr>
          <a:xfrm>
            <a:off x="6461952" y="507415"/>
            <a:ext cx="609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43F7F-1F58-425E-BFEA-D66FF5916536}"/>
              </a:ext>
            </a:extLst>
          </p:cNvPr>
          <p:cNvSpPr txBox="1"/>
          <p:nvPr/>
        </p:nvSpPr>
        <p:spPr>
          <a:xfrm>
            <a:off x="7906582" y="812215"/>
            <a:ext cx="46037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86D97-9FE9-4618-84CE-9CCA369D0F23}"/>
              </a:ext>
            </a:extLst>
          </p:cNvPr>
          <p:cNvSpPr txBox="1"/>
          <p:nvPr/>
        </p:nvSpPr>
        <p:spPr>
          <a:xfrm>
            <a:off x="5210644" y="842377"/>
            <a:ext cx="4131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30805-1CB8-4B51-9306-4DDCD39929A7}"/>
              </a:ext>
            </a:extLst>
          </p:cNvPr>
          <p:cNvSpPr txBox="1"/>
          <p:nvPr/>
        </p:nvSpPr>
        <p:spPr>
          <a:xfrm>
            <a:off x="6543780" y="815192"/>
            <a:ext cx="4515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706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16E3-0E17-4A45-1F79-A6B24B59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1576-56F3-9141-82A4-F7403DE00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Two sources of randomness</a:t>
            </a:r>
            <a:endParaRPr lang="en-US" sz="2400" dirty="0"/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Bagging</a:t>
            </a:r>
            <a:r>
              <a:rPr lang="en-US" sz="1800" dirty="0"/>
              <a:t>: each tree is grown using a bootstrap sample of training data.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Random attributes</a:t>
            </a:r>
            <a:r>
              <a:rPr lang="en-US" sz="1800" dirty="0"/>
              <a:t>: at each node, best split is chosen from a random sample of </a:t>
            </a:r>
            <a:r>
              <a:rPr lang="en-US" sz="1800" dirty="0">
                <a:solidFill>
                  <a:srgbClr val="7030A0"/>
                </a:solidFill>
              </a:rPr>
              <a:t>m</a:t>
            </a:r>
            <a:r>
              <a:rPr lang="en-US" sz="1800" dirty="0"/>
              <a:t> attributes</a:t>
            </a:r>
          </a:p>
          <a:p>
            <a:pPr lvl="2"/>
            <a:r>
              <a:rPr lang="en-US" sz="1400" dirty="0"/>
              <a:t>instead of all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BB84E-0AF9-CBD7-24AA-C42E7805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5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Random Forests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61" y="1177759"/>
            <a:ext cx="7745256" cy="423244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sz="1800" dirty="0"/>
              <a:t>Random forest models have multiple hyper-parameters to tune: </a:t>
            </a:r>
          </a:p>
          <a:p>
            <a:pPr marL="900090" lvl="1" indent="-342900">
              <a:spcAft>
                <a:spcPts val="1800"/>
              </a:spcAft>
              <a:buSzPct val="90000"/>
              <a:buFont typeface="+mj-lt"/>
              <a:buAutoNum type="arabicPeriod"/>
            </a:pPr>
            <a:r>
              <a:rPr lang="en-US" dirty="0"/>
              <a:t>the number of predictors to randomly select at each split </a:t>
            </a:r>
          </a:p>
          <a:p>
            <a:pPr marL="900090" lvl="1" indent="-342900">
              <a:spcAft>
                <a:spcPts val="1800"/>
              </a:spcAft>
              <a:buSzPct val="90000"/>
              <a:buFont typeface="+mj-lt"/>
              <a:buAutoNum type="arabicPeriod"/>
            </a:pPr>
            <a:r>
              <a:rPr lang="en-US" dirty="0"/>
              <a:t>the total number of trees in the ensemble</a:t>
            </a:r>
          </a:p>
          <a:p>
            <a:pPr marL="1200116" lvl="2" indent="-342900">
              <a:spcAft>
                <a:spcPts val="1800"/>
              </a:spcAft>
              <a:buSzPct val="90000"/>
              <a:buFont typeface="+mj-lt"/>
              <a:buAutoNum type="arabicPeriod"/>
            </a:pPr>
            <a:r>
              <a:rPr lang="en-US" dirty="0"/>
              <a:t>When the number of predictors is large, but the number of relevant predictors is small, random forests can perform poorly. </a:t>
            </a:r>
          </a:p>
          <a:p>
            <a:pPr marL="1200116" lvl="2" indent="-342900">
              <a:spcAft>
                <a:spcPts val="1800"/>
              </a:spcAft>
              <a:buSzPct val="90000"/>
              <a:buFont typeface="+mj-lt"/>
              <a:buAutoNum type="arabicPeriod"/>
            </a:pPr>
            <a:r>
              <a:rPr lang="en-US" dirty="0"/>
              <a:t>In each split, the chances of selected a relevant predictor will be low and hence most trees in the ensemble will be weak models. </a:t>
            </a:r>
          </a:p>
          <a:p>
            <a:pPr marL="900090" lvl="1" indent="-342900">
              <a:spcAft>
                <a:spcPts val="1800"/>
              </a:spcAft>
              <a:buSzPct val="90000"/>
              <a:buFont typeface="+mj-lt"/>
              <a:buAutoNum type="arabicPeriod"/>
            </a:pPr>
            <a:r>
              <a:rPr lang="en-US" dirty="0"/>
              <a:t>the minimum leaf node size </a:t>
            </a:r>
          </a:p>
          <a:p>
            <a:pPr marL="1200116" lvl="2" indent="-342900">
              <a:spcAft>
                <a:spcPts val="1800"/>
              </a:spcAft>
              <a:buSzPct val="90000"/>
              <a:buFont typeface="+mj-lt"/>
              <a:buAutoNum type="arabicPeriod"/>
            </a:pPr>
            <a:r>
              <a:rPr lang="en-US" dirty="0"/>
              <a:t>In theory, each tree in the random forest can be full, but in practice this can be computationally expensive. </a:t>
            </a:r>
          </a:p>
          <a:p>
            <a:pPr marL="1200116" lvl="2" indent="-342900">
              <a:spcAft>
                <a:spcPts val="1800"/>
              </a:spcAft>
              <a:buSzPct val="90000"/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7445CB2-BF6F-6E49-AC61-7BDDE2E02F5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11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Random Forests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350"/>
                  </a:spcAft>
                </a:pPr>
                <a:r>
                  <a:rPr lang="en-US" sz="1800" dirty="0"/>
                  <a:t>There are standard (default) values for each of random forest hyper-parameters recommended by long time practitioners, but generally these parameters should be tuned through </a:t>
                </a:r>
                <a:r>
                  <a:rPr lang="en-US" sz="1800" b="1" dirty="0"/>
                  <a:t>OOB</a:t>
                </a:r>
                <a:r>
                  <a:rPr lang="en-US" sz="1800" dirty="0"/>
                  <a:t> (making them data and problem dependent). </a:t>
                </a:r>
              </a:p>
              <a:p>
                <a:pPr marL="0" lvl="1" indent="0">
                  <a:spcAft>
                    <a:spcPts val="1350"/>
                  </a:spcAft>
                  <a:buNone/>
                </a:pPr>
                <a:r>
                  <a:rPr lang="en-US" dirty="0"/>
                  <a:t>e.g. number of predictors to randomly select at each split: </a:t>
                </a:r>
              </a:p>
              <a:p>
                <a:pPr marL="257175" lvl="1" indent="-257175">
                  <a:spcAft>
                    <a:spcPts val="1350"/>
                  </a:spcAf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classification</a:t>
                </a:r>
              </a:p>
              <a:p>
                <a:pPr marL="257175" lvl="1" indent="-257175">
                  <a:spcAft>
                    <a:spcPts val="1350"/>
                  </a:spcAft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for regression </a:t>
                </a:r>
              </a:p>
              <a:p>
                <a:pPr>
                  <a:spcAft>
                    <a:spcPts val="1350"/>
                  </a:spcAft>
                </a:pPr>
                <a:r>
                  <a:rPr lang="en-US" sz="1800" dirty="0"/>
                  <a:t>Using out-of-bag errors, training and cross validation can be done in a single sequence - we cease training once the out-of-bag error stabilizes </a:t>
                </a:r>
              </a:p>
              <a:p>
                <a:pPr>
                  <a:spcAft>
                    <a:spcPts val="1350"/>
                  </a:spcAft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5" t="-2305" r="-1004" b="-136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7445CB2-BF6F-6E49-AC61-7BDDE2E02F5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7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5061" y="1740568"/>
                <a:ext cx="7745256" cy="2545682"/>
              </a:xfrm>
            </p:spPr>
            <p:txBody>
              <a:bodyPr/>
              <a:lstStyle/>
              <a:p>
                <a:pPr>
                  <a:spcAft>
                    <a:spcPts val="1350"/>
                  </a:spcAft>
                </a:pPr>
                <a:r>
                  <a:rPr lang="en-US" sz="1800" dirty="0"/>
                  <a:t>Same as with Bagging: </a:t>
                </a:r>
              </a:p>
              <a:p>
                <a:pPr>
                  <a:spcAft>
                    <a:spcPts val="1350"/>
                  </a:spcAft>
                </a:pPr>
                <a:r>
                  <a:rPr lang="en-US" sz="1800" dirty="0"/>
                  <a:t>Calculate the total amount that the RSS (for regression) or Gini index (for classification) is decreased due to splits over a given predictor, averaged over all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</a:rPr>
                      <m:t>𝐵</m:t>
                    </m:r>
                  </m:oMath>
                </a14:m>
                <a:r>
                  <a:rPr lang="en-US" sz="1800" dirty="0"/>
                  <a:t> trees. </a:t>
                </a:r>
              </a:p>
              <a:p>
                <a:pPr marL="257175" indent="-257175">
                  <a:spcAft>
                    <a:spcPts val="900"/>
                  </a:spcAft>
                  <a:buFont typeface="Arial" charset="0"/>
                  <a:buChar char="•"/>
                </a:pPr>
                <a:endParaRPr lang="en-US" sz="1800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061" y="1740568"/>
                <a:ext cx="7745256" cy="2545682"/>
              </a:xfrm>
              <a:blipFill>
                <a:blip r:embed="rId2"/>
                <a:stretch>
                  <a:fillRect l="-709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7445CB2-BF6F-6E49-AC61-7BDDE2E02F5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1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we will cover this week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Voting classifiers</a:t>
            </a:r>
          </a:p>
          <a:p>
            <a:pPr>
              <a:defRPr/>
            </a:pPr>
            <a:r>
              <a:rPr lang="en-US" dirty="0"/>
              <a:t>Bagging</a:t>
            </a:r>
          </a:p>
          <a:p>
            <a:pPr>
              <a:defRPr/>
            </a:pPr>
            <a:r>
              <a:rPr lang="en-US" dirty="0"/>
              <a:t>Random forests</a:t>
            </a:r>
          </a:p>
          <a:p>
            <a:pPr>
              <a:defRPr/>
            </a:pPr>
            <a:r>
              <a:rPr lang="en-US" dirty="0"/>
              <a:t>Boosting</a:t>
            </a:r>
          </a:p>
          <a:p>
            <a:pPr>
              <a:defRPr/>
            </a:pPr>
            <a:r>
              <a:rPr lang="en-US" dirty="0"/>
              <a:t>Stacking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 for 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5061" y="1740568"/>
                <a:ext cx="7745256" cy="2545682"/>
              </a:xfrm>
            </p:spPr>
            <p:txBody>
              <a:bodyPr/>
              <a:lstStyle/>
              <a:p>
                <a:pPr>
                  <a:spcAft>
                    <a:spcPts val="900"/>
                  </a:spcAft>
                </a:pPr>
                <a:r>
                  <a:rPr lang="en-US" sz="1800" b="1" u="sng" dirty="0">
                    <a:latin typeface="Karla" charset="0"/>
                    <a:ea typeface="Karla" charset="0"/>
                    <a:cs typeface="Karla" charset="0"/>
                  </a:rPr>
                  <a:t>Alternative:</a:t>
                </a:r>
              </a:p>
              <a:p>
                <a:pPr marL="257175" indent="-257175">
                  <a:spcAft>
                    <a:spcPts val="900"/>
                  </a:spcAft>
                  <a:buFont typeface="Arial" charset="0"/>
                  <a:buChar char="•"/>
                </a:pPr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Record the prediction accuracy on the </a:t>
                </a:r>
                <a:r>
                  <a:rPr lang="en-US" sz="1800" i="1" dirty="0" err="1">
                    <a:latin typeface="Karla" charset="0"/>
                    <a:ea typeface="Karla" charset="0"/>
                    <a:cs typeface="Karla" charset="0"/>
                  </a:rPr>
                  <a:t>oob</a:t>
                </a:r>
                <a:r>
                  <a:rPr lang="en-US" sz="1800" i="1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samples for each tree. </a:t>
                </a:r>
              </a:p>
              <a:p>
                <a:pPr marL="257175" indent="-257175">
                  <a:spcAft>
                    <a:spcPts val="900"/>
                  </a:spcAft>
                  <a:buFont typeface="Arial" charset="0"/>
                  <a:buChar char="•"/>
                </a:pPr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Randomly permute the data for column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1800" i="1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in the </a:t>
                </a:r>
                <a:r>
                  <a:rPr lang="en-US" sz="1800" i="1" dirty="0" err="1">
                    <a:latin typeface="Karla" charset="0"/>
                    <a:ea typeface="Karla" charset="0"/>
                    <a:cs typeface="Karla" charset="0"/>
                  </a:rPr>
                  <a:t>oob</a:t>
                </a:r>
                <a:r>
                  <a:rPr lang="en-US" sz="1800" i="1" dirty="0">
                    <a:latin typeface="Karla" charset="0"/>
                    <a:ea typeface="Karla" charset="0"/>
                    <a:cs typeface="Karla" charset="0"/>
                  </a:rPr>
                  <a:t> </a:t>
                </a:r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samples the record the accuracy again. </a:t>
                </a:r>
              </a:p>
              <a:p>
                <a:pPr marL="257175" indent="-257175">
                  <a:spcAft>
                    <a:spcPts val="900"/>
                  </a:spcAft>
                  <a:buFont typeface="Arial" charset="0"/>
                  <a:buChar char="•"/>
                </a:pPr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The decrease in accuracy as a result of this permuting is averaged over all trees, and is used as a measure of the importance of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charset="0"/>
                        <a:ea typeface="Karla" charset="0"/>
                        <a:cs typeface="Karla" charset="0"/>
                      </a:rPr>
                      <m:t>𝑗</m:t>
                    </m:r>
                    <m:r>
                      <a:rPr lang="en-US" sz="1800" i="1">
                        <a:latin typeface="Cambria Math" charset="0"/>
                        <a:ea typeface="Karla" charset="0"/>
                        <a:cs typeface="Karla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Karla" charset="0"/>
                    <a:ea typeface="Karla" charset="0"/>
                    <a:cs typeface="Karla" charset="0"/>
                  </a:rPr>
                  <a:t> in the random forest. </a:t>
                </a:r>
              </a:p>
              <a:p>
                <a:pPr marL="257175" indent="-257175">
                  <a:spcAft>
                    <a:spcPts val="900"/>
                  </a:spcAft>
                  <a:buFont typeface="Arial" charset="0"/>
                  <a:buChar char="•"/>
                </a:pPr>
                <a:endParaRPr lang="en-US" sz="1800" dirty="0">
                  <a:latin typeface="Karla" charset="0"/>
                  <a:ea typeface="Karla" charset="0"/>
                  <a:cs typeface="Karla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061" y="1740568"/>
                <a:ext cx="7745256" cy="2545682"/>
              </a:xfrm>
              <a:blipFill>
                <a:blip r:embed="rId2"/>
                <a:stretch>
                  <a:fillRect l="-709" t="-1439" b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47445CB2-BF6F-6E49-AC61-7BDDE2E02F5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62"/>
            <a:ext cx="7543800" cy="579438"/>
          </a:xfrm>
        </p:spPr>
        <p:txBody>
          <a:bodyPr/>
          <a:lstStyle/>
          <a:p>
            <a:r>
              <a:rPr lang="en-US" sz="3200" dirty="0"/>
              <a:t>Pros and Cons of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Advantages</a:t>
            </a:r>
          </a:p>
          <a:p>
            <a:pPr lvl="1"/>
            <a:r>
              <a:rPr lang="en-US" sz="1800" dirty="0"/>
              <a:t>Lower variance (less overfitting) compared to a single decision tree</a:t>
            </a:r>
          </a:p>
          <a:p>
            <a:pPr lvl="1"/>
            <a:r>
              <a:rPr lang="en-US" sz="1800" dirty="0"/>
              <a:t>Can process large data sets with higher dimensions. </a:t>
            </a:r>
          </a:p>
          <a:p>
            <a:pPr lvl="2"/>
            <a:r>
              <a:rPr lang="en-US" sz="1600" dirty="0"/>
              <a:t>Each decision tree can be trained in parallel</a:t>
            </a:r>
            <a:endParaRPr lang="en-US" sz="16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Can work even when there is missing data</a:t>
            </a:r>
          </a:p>
          <a:p>
            <a:pPr lvl="1"/>
            <a:r>
              <a:rPr lang="en-US" sz="1800" dirty="0"/>
              <a:t>With bootstrap sampling, some of the samples can be used for testing (called the out of bag samples).</a:t>
            </a:r>
          </a:p>
          <a:p>
            <a:pPr lvl="1"/>
            <a:r>
              <a:rPr lang="en-US" sz="1800" dirty="0"/>
              <a:t>Dimensionality reduction by calculating feature importance</a:t>
            </a:r>
          </a:p>
          <a:p>
            <a:r>
              <a:rPr lang="en-US" sz="2400" b="1" dirty="0"/>
              <a:t>Disadvantages</a:t>
            </a:r>
          </a:p>
          <a:p>
            <a:pPr lvl="1"/>
            <a:r>
              <a:rPr lang="en-US" sz="1800" dirty="0"/>
              <a:t>A black box</a:t>
            </a:r>
          </a:p>
          <a:p>
            <a:pPr lvl="2"/>
            <a:r>
              <a:rPr lang="en-US" sz="1600" dirty="0"/>
              <a:t>Easy to follow the logic of a single decision tree</a:t>
            </a:r>
          </a:p>
          <a:p>
            <a:pPr lvl="2"/>
            <a:r>
              <a:rPr lang="en-US" sz="1600" dirty="0"/>
              <a:t>Not so easy when there are hundreds of decision trees</a:t>
            </a:r>
          </a:p>
          <a:p>
            <a:pPr lvl="1"/>
            <a:r>
              <a:rPr lang="en-US" sz="2000" dirty="0"/>
              <a:t>“The major drawback of ensemble methods is that the averaged model is no longer easily interpretable - i.e. one can no longer trace the ‘logic’ of an output through a series of decisions”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5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the autompg.csv dataset</a:t>
            </a:r>
          </a:p>
          <a:p>
            <a:r>
              <a:rPr lang="en-US" dirty="0"/>
              <a:t>Use scikit-learn </a:t>
            </a:r>
            <a:r>
              <a:rPr lang="en-US" dirty="0" err="1"/>
              <a:t>RandomForestClassifier</a:t>
            </a:r>
            <a:r>
              <a:rPr lang="en-US" dirty="0"/>
              <a:t> with 100 decision trees to classify Cylinders based on the other features</a:t>
            </a:r>
          </a:p>
          <a:p>
            <a:pPr lvl="1"/>
            <a:r>
              <a:rPr lang="en-US" dirty="0"/>
              <a:t>Drop the last column (model name)</a:t>
            </a:r>
          </a:p>
          <a:p>
            <a:r>
              <a:rPr lang="en-US" strike="sngStrike" dirty="0"/>
              <a:t>Visualize the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74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97A6-CB2A-430F-BF34-F7C2470D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B33-FF71-4A88-AF6C-BA2756C1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Textbook code</a:t>
            </a:r>
            <a:endParaRPr lang="en-US" dirty="0"/>
          </a:p>
          <a:p>
            <a:r>
              <a:rPr lang="en-US" dirty="0">
                <a:hlinkClick r:id="rId3"/>
              </a:rPr>
              <a:t>Textbook code on Google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r>
              <a:rPr lang="en-US" dirty="0"/>
              <a:t>Open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07_ensemble_learning_and_random_forests.ipynb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7177-1451-40C3-8563-6E603CB0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795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0FC8-FB4E-4163-E9F2-87AD1EB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61DB1-419B-A1BE-AF7F-F8572146F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5BFB9-40A5-53BC-081B-981162B6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128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1B2D-97F1-29D1-E685-50022CE6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pic>
        <p:nvPicPr>
          <p:cNvPr id="6" name="Content Placeholder 5" descr="A diagram of gears and arrows&#10;&#10;AI-generated content may be incorrect.">
            <a:extLst>
              <a:ext uri="{FF2B5EF4-FFF2-40B4-BE49-F238E27FC236}">
                <a16:creationId xmlns:a16="http://schemas.microsoft.com/office/drawing/2014/main" id="{2171BCC1-022E-B810-D194-0F26EB5BC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17638"/>
            <a:ext cx="6324600" cy="41953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C55F-D62C-2FE5-C0FE-56C2BE25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99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C87B-8C68-E7EB-D44B-1C77820B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8024-2F5B-FAF6-DC06-EBEEC9D4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 a base classifier (such as a decision tree) and uses it to make predictions on the training set. </a:t>
            </a:r>
          </a:p>
          <a:p>
            <a:r>
              <a:rPr lang="en-US" dirty="0"/>
              <a:t>Increases the relative weight of misclassified training instances</a:t>
            </a:r>
          </a:p>
          <a:p>
            <a:r>
              <a:rPr lang="en-US" dirty="0"/>
              <a:t>Train a </a:t>
            </a:r>
            <a:r>
              <a:rPr lang="en-US" i="1" dirty="0"/>
              <a:t>second</a:t>
            </a:r>
            <a:r>
              <a:rPr lang="en-US" dirty="0"/>
              <a:t> classifier, using the updated weights, </a:t>
            </a:r>
          </a:p>
          <a:p>
            <a:r>
              <a:rPr lang="en-US" dirty="0"/>
              <a:t>Again make predictions on the training set, update the instance weights</a:t>
            </a:r>
          </a:p>
          <a:p>
            <a:r>
              <a:rPr lang="en-US" dirty="0"/>
              <a:t>Iterate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A872-275E-87B2-83C0-2E633F50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6512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B8E8C00-D4A6-4618-A59E-A5826AC7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</p:spPr>
        <p:txBody>
          <a:bodyPr/>
          <a:lstStyle/>
          <a:p>
            <a:r>
              <a:rPr lang="en-US" altLang="zh-TW" sz="3200" dirty="0">
                <a:solidFill>
                  <a:srgbClr val="00B0F0"/>
                </a:solidFill>
                <a:ea typeface="新細明體" pitchFamily="18" charset="-120"/>
              </a:rPr>
              <a:t>Acknowledgement</a:t>
            </a:r>
            <a:endParaRPr lang="en-US" altLang="en-US" sz="3200" dirty="0">
              <a:solidFill>
                <a:srgbClr val="00B0F0"/>
              </a:solidFill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8BF8E50D-E3CE-4A8E-8B9C-D4EB16268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r>
              <a:rPr lang="en-US" altLang="en-US" sz="1800" dirty="0"/>
              <a:t>Many slides from Dr. Christopher Ryu</a:t>
            </a:r>
          </a:p>
          <a:p>
            <a:r>
              <a:rPr lang="en-US" altLang="en-US" sz="1800" dirty="0"/>
              <a:t>Content based on “Hands-On Machine Learning with Scikit-Learn, </a:t>
            </a:r>
            <a:r>
              <a:rPr lang="en-US" altLang="en-US" sz="1800" dirty="0" err="1"/>
              <a:t>Keras</a:t>
            </a:r>
            <a:r>
              <a:rPr lang="en-US" altLang="en-US" sz="1800" dirty="0"/>
              <a:t>, and TensorFlow,” </a:t>
            </a:r>
            <a:r>
              <a:rPr lang="en-US" altLang="en-US" sz="1800" dirty="0" err="1"/>
              <a:t>Aurélien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Géron</a:t>
            </a:r>
            <a:r>
              <a:rPr lang="en-US" altLang="en-US" sz="1800" dirty="0"/>
              <a:t>, 3rd Edition (October 2022), O'Reilly Media, Inc.</a:t>
            </a:r>
          </a:p>
          <a:p>
            <a:r>
              <a:rPr lang="en-US" altLang="en-US" sz="1800" dirty="0">
                <a:hlinkClick r:id="rId2"/>
              </a:rPr>
              <a:t>Lecture 16: Regression Trees, Bagging and Random Forest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74BC074E-9510-443D-B868-974A7BDE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63DCC-948E-4668-98BC-C1281A5FE39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63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AF31-B4AA-03D6-8634-8A515AA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A2630-F196-F14C-F6A0-085B26176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Core idea</a:t>
            </a:r>
          </a:p>
          <a:p>
            <a:r>
              <a:rPr lang="en-US" dirty="0"/>
              <a:t>Train multiple classifiers on the same data</a:t>
            </a:r>
          </a:p>
        </p:txBody>
      </p:sp>
      <p:pic>
        <p:nvPicPr>
          <p:cNvPr id="8" name="Content Placeholder 7" descr="A diagram of a system&#10;&#10;AI-generated content may be incorrect.">
            <a:extLst>
              <a:ext uri="{FF2B5EF4-FFF2-40B4-BE49-F238E27FC236}">
                <a16:creationId xmlns:a16="http://schemas.microsoft.com/office/drawing/2014/main" id="{24245321-76D0-0A81-6DD3-02FE56A4E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137331"/>
            <a:ext cx="4014492" cy="21410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E3CB-D2FB-0142-0B12-F446C02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9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49E07-AD71-D57F-7C72-40A90CFA2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B1E9-4929-FAF8-4DAE-B2F7D5AA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classifiers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9F65A-2DD2-4D9E-7670-9D1D16C567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simple way to create a better classifier:</a:t>
            </a:r>
          </a:p>
          <a:p>
            <a:pPr lvl="1"/>
            <a:r>
              <a:rPr lang="en-US" dirty="0"/>
              <a:t>aggregate the predictions of each classifier</a:t>
            </a:r>
          </a:p>
          <a:p>
            <a:pPr lvl="1"/>
            <a:r>
              <a:rPr lang="en-US" dirty="0"/>
              <a:t>Class that gets the most votes is the final prediction. </a:t>
            </a:r>
          </a:p>
          <a:p>
            <a:r>
              <a:rPr lang="en-US" dirty="0"/>
              <a:t>This majority-vote classifier is called a </a:t>
            </a:r>
            <a:r>
              <a:rPr lang="en-US" dirty="0">
                <a:solidFill>
                  <a:srgbClr val="C00000"/>
                </a:solidFill>
              </a:rPr>
              <a:t>hard voting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3BD99-21E0-1E6A-9DF5-950B0AA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Content Placeholder 8" descr="A diagram of a process&#10;&#10;AI-generated content may be incorrect.">
            <a:extLst>
              <a:ext uri="{FF2B5EF4-FFF2-40B4-BE49-F238E27FC236}">
                <a16:creationId xmlns:a16="http://schemas.microsoft.com/office/drawing/2014/main" id="{AA249CA4-AFE7-F94A-85B1-0908C826F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95" y="1828800"/>
            <a:ext cx="4377691" cy="2736056"/>
          </a:xfrm>
        </p:spPr>
      </p:pic>
    </p:spTree>
    <p:extLst>
      <p:ext uri="{BB962C8B-B14F-4D97-AF65-F5344CB8AC3E}">
        <p14:creationId xmlns:p14="http://schemas.microsoft.com/office/powerpoint/2010/main" val="39733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29CC-1923-D79F-377B-083ED6F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D1B3-F95E-9E3C-390D-5AD73938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weak learner</a:t>
            </a:r>
            <a:r>
              <a:rPr lang="en-US" dirty="0"/>
              <a:t>: a classifier that is only slightly better than random guessing</a:t>
            </a:r>
          </a:p>
          <a:p>
            <a:r>
              <a:rPr lang="en-US" dirty="0">
                <a:solidFill>
                  <a:srgbClr val="C00000"/>
                </a:solidFill>
              </a:rPr>
              <a:t>Strong learner</a:t>
            </a:r>
            <a:r>
              <a:rPr lang="en-US" dirty="0"/>
              <a:t>: a classifier with high accuracy</a:t>
            </a:r>
          </a:p>
          <a:p>
            <a:r>
              <a:rPr lang="en-US" dirty="0"/>
              <a:t>An ensemble of weak learners can be a strong learner, provided</a:t>
            </a:r>
          </a:p>
          <a:p>
            <a:pPr lvl="1"/>
            <a:r>
              <a:rPr lang="en-US" dirty="0"/>
              <a:t> there are a sufficient number of weak learners</a:t>
            </a:r>
          </a:p>
          <a:p>
            <a:pPr lvl="1"/>
            <a:r>
              <a:rPr lang="en-US" dirty="0"/>
              <a:t>and they are sufficiently diverse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C32F4-3264-0A81-C288-2FA0FC39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92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0965-0E33-660B-73C3-1E5F8489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classification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F077-B008-5A58-65DD-A2CF17DB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 slightly biased coin (51-49%), how to identify which side (head/tail) is biased?</a:t>
            </a:r>
          </a:p>
          <a:p>
            <a:pPr lvl="1"/>
            <a:r>
              <a:rPr lang="en-US" sz="2400" dirty="0"/>
              <a:t>Guess after one toss: likely to be wrong 49%</a:t>
            </a:r>
          </a:p>
          <a:p>
            <a:pPr lvl="1"/>
            <a:r>
              <a:rPr lang="en-US" sz="2400" dirty="0"/>
              <a:t>Guess after 1000 tosses: likely to be wrong only 25%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B907-0543-CA22-D2B3-9172F800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graph showing a number of coins&#10;&#10;AI-generated content may be incorrect.">
            <a:extLst>
              <a:ext uri="{FF2B5EF4-FFF2-40B4-BE49-F238E27FC236}">
                <a16:creationId xmlns:a16="http://schemas.microsoft.com/office/drawing/2014/main" id="{B8CC8CA9-431B-CAB1-E212-7F51ADC4E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428999"/>
            <a:ext cx="6605294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6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9B631-3DC8-62CB-6D93-F3A1D3AD8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FFDB-D0E0-36C1-9ECB-62AA6871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538F-943A-CB08-8358-2E76CC82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all classifiers can also output a class probabilities</a:t>
            </a:r>
          </a:p>
          <a:p>
            <a:r>
              <a:rPr lang="en-US" dirty="0">
                <a:solidFill>
                  <a:srgbClr val="C00000"/>
                </a:solidFill>
              </a:rPr>
              <a:t>soft voting</a:t>
            </a:r>
            <a:r>
              <a:rPr lang="en-US" dirty="0"/>
              <a:t>: output the class with the highest average probability</a:t>
            </a:r>
          </a:p>
          <a:p>
            <a:r>
              <a:rPr lang="en-US" dirty="0"/>
              <a:t>often achieves higher performance than hard voting because it gives more weight to highly confident votes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AFB3A-4F8D-CA5F-8560-06126781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5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CE8F-4FF1-35DA-549D-FD76511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982-9A4A-F26C-537F-4E0A67B7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to get a diverse set of classifiers?</a:t>
            </a:r>
          </a:p>
          <a:p>
            <a:r>
              <a:rPr lang="en-US" dirty="0"/>
              <a:t>use different training algorithms: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Another approach:</a:t>
            </a:r>
          </a:p>
          <a:p>
            <a:pPr lvl="1"/>
            <a:r>
              <a:rPr lang="en-US" dirty="0"/>
              <a:t>Use one training algorithm </a:t>
            </a:r>
            <a:r>
              <a:rPr lang="en-US" i="1" dirty="0"/>
              <a:t>but</a:t>
            </a:r>
            <a:r>
              <a:rPr lang="en-US" dirty="0"/>
              <a:t> train them on </a:t>
            </a:r>
            <a:r>
              <a:rPr lang="en-US" i="1" dirty="0"/>
              <a:t>different random subsets </a:t>
            </a:r>
            <a:r>
              <a:rPr lang="en-US" dirty="0"/>
              <a:t>of the data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bagging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ootstrap </a:t>
            </a:r>
            <a:r>
              <a:rPr lang="en-US" dirty="0">
                <a:solidFill>
                  <a:srgbClr val="C00000"/>
                </a:solidFill>
              </a:rPr>
              <a:t>agg</a:t>
            </a:r>
            <a:r>
              <a:rPr lang="en-US" dirty="0"/>
              <a:t>regat</a:t>
            </a:r>
            <a:r>
              <a:rPr lang="en-US" dirty="0">
                <a:solidFill>
                  <a:srgbClr val="C00000"/>
                </a:solidFill>
              </a:rPr>
              <a:t>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5933F-929D-6DBE-D3D5-C84FA3F1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49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5962"/>
            <a:ext cx="4114800" cy="579438"/>
          </a:xfrm>
        </p:spPr>
        <p:txBody>
          <a:bodyPr/>
          <a:lstStyle/>
          <a:p>
            <a:r>
              <a:rPr lang="en-US" sz="3200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8962"/>
            <a:ext cx="8229600" cy="4618038"/>
          </a:xfrm>
        </p:spPr>
        <p:txBody>
          <a:bodyPr/>
          <a:lstStyle/>
          <a:p>
            <a:r>
              <a:rPr lang="en-US" sz="2000" dirty="0"/>
              <a:t>Given a sample data D containing N examples, create a subset D</a:t>
            </a:r>
            <a:r>
              <a:rPr lang="en-US" sz="2000" baseline="-25000" dirty="0"/>
              <a:t>i</a:t>
            </a:r>
            <a:r>
              <a:rPr lang="en-US" sz="2000" dirty="0"/>
              <a:t>, by </a:t>
            </a:r>
            <a:r>
              <a:rPr lang="en-US" sz="2000" b="1" dirty="0"/>
              <a:t>drawing </a:t>
            </a:r>
            <a:r>
              <a:rPr lang="en-US" sz="2000" b="1" i="1" dirty="0"/>
              <a:t>n</a:t>
            </a:r>
            <a:r>
              <a:rPr lang="en-US" sz="2000" b="1" dirty="0"/>
              <a:t> examples </a:t>
            </a:r>
            <a:r>
              <a:rPr lang="en-US" sz="2000" dirty="0"/>
              <a:t>at </a:t>
            </a:r>
            <a:r>
              <a:rPr lang="en-US" sz="2000" b="1" dirty="0"/>
              <a:t>random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with replacement</a:t>
            </a:r>
            <a:r>
              <a:rPr lang="en-US" sz="2000" b="1" dirty="0"/>
              <a:t> </a:t>
            </a:r>
            <a:r>
              <a:rPr lang="en-US" sz="2000" dirty="0"/>
              <a:t>from D.</a:t>
            </a:r>
          </a:p>
          <a:p>
            <a:pPr lvl="1"/>
            <a:endParaRPr lang="en-US" sz="1000" dirty="0"/>
          </a:p>
          <a:p>
            <a:pPr lvl="1"/>
            <a:r>
              <a:rPr lang="en-US" sz="1800" dirty="0"/>
              <a:t>Some samples may be repeated in each D</a:t>
            </a:r>
            <a:r>
              <a:rPr lang="en-US" sz="1800" baseline="-25000" dirty="0"/>
              <a:t>i</a:t>
            </a:r>
            <a:r>
              <a:rPr lang="en-US" sz="1800" dirty="0"/>
              <a:t>.</a:t>
            </a:r>
          </a:p>
          <a:p>
            <a:pPr lvl="2"/>
            <a:r>
              <a:rPr lang="en-US" sz="1500" dirty="0"/>
              <a:t>E.g., D={1,2,3}, bootstrapped samples D</a:t>
            </a:r>
            <a:r>
              <a:rPr lang="en-US" sz="1500" baseline="-25000" dirty="0"/>
              <a:t>1</a:t>
            </a:r>
            <a:r>
              <a:rPr lang="en-US" sz="1500" dirty="0"/>
              <a:t>={1,1,2}, D</a:t>
            </a:r>
            <a:r>
              <a:rPr lang="en-US" sz="1500" baseline="-25000" dirty="0"/>
              <a:t>2</a:t>
            </a:r>
            <a:r>
              <a:rPr lang="en-US" sz="1500" dirty="0"/>
              <a:t>={1,2,3}, D</a:t>
            </a:r>
            <a:r>
              <a:rPr lang="en-US" sz="1500" baseline="-25000" dirty="0"/>
              <a:t>3</a:t>
            </a:r>
            <a:r>
              <a:rPr lang="en-US" sz="1500" dirty="0"/>
              <a:t>={1,3,3}</a:t>
            </a:r>
          </a:p>
          <a:p>
            <a:pPr lvl="2"/>
            <a:endParaRPr lang="en-US" sz="1000" dirty="0"/>
          </a:p>
          <a:p>
            <a:pPr lvl="1"/>
            <a:r>
              <a:rPr lang="en-US" sz="1800" dirty="0"/>
              <a:t>It is a type of </a:t>
            </a:r>
            <a:r>
              <a:rPr lang="en-US" sz="1800" dirty="0">
                <a:solidFill>
                  <a:srgbClr val="7030A0"/>
                </a:solidFill>
              </a:rPr>
              <a:t>resampling</a:t>
            </a:r>
            <a:r>
              <a:rPr lang="en-US" sz="1800" dirty="0"/>
              <a:t> method.</a:t>
            </a:r>
          </a:p>
          <a:p>
            <a:pPr lvl="2"/>
            <a:r>
              <a:rPr lang="en-US" sz="1400" dirty="0"/>
              <a:t>An empirical bootstrap sample is drawn from observations.</a:t>
            </a:r>
          </a:p>
          <a:p>
            <a:pPr lvl="2"/>
            <a:r>
              <a:rPr lang="en-US" sz="1400" dirty="0"/>
              <a:t>A parametric bootstrap sample is drawn from a parameterized distribution (e.g., a normal distribution).</a:t>
            </a:r>
          </a:p>
          <a:p>
            <a:pPr lvl="1"/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5E7DDF-FEA8-CEAB-512B-1F80B2FB1F29}"/>
              </a:ext>
            </a:extLst>
          </p:cNvPr>
          <p:cNvGrpSpPr/>
          <p:nvPr/>
        </p:nvGrpSpPr>
        <p:grpSpPr>
          <a:xfrm>
            <a:off x="1066800" y="4648200"/>
            <a:ext cx="7010400" cy="1295400"/>
            <a:chOff x="4648200" y="152400"/>
            <a:chExt cx="4419600" cy="990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4DA5EA-EACA-44B1-81F9-C7DBE1EC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8201" y="152400"/>
              <a:ext cx="4419599" cy="9906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F3FB13F-226B-4DA8-A966-BFA3B122620F}"/>
                </a:ext>
              </a:extLst>
            </p:cNvPr>
            <p:cNvSpPr/>
            <p:nvPr/>
          </p:nvSpPr>
          <p:spPr>
            <a:xfrm>
              <a:off x="4648200" y="152400"/>
              <a:ext cx="533399" cy="8382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74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a_template" id="{0AFD6BA7-B61A-7D41-8908-7B4B78340F6A}" vid="{597147FF-0FC3-AD43-965A-DDFE9BDB59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1351</Words>
  <Application>Microsoft Office PowerPoint</Application>
  <PresentationFormat>On-screen Show (4:3)</PresentationFormat>
  <Paragraphs>176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新細明體</vt:lpstr>
      <vt:lpstr>Arial</vt:lpstr>
      <vt:lpstr>Calibri</vt:lpstr>
      <vt:lpstr>Cambria Math</vt:lpstr>
      <vt:lpstr>Consolas</vt:lpstr>
      <vt:lpstr>Karla</vt:lpstr>
      <vt:lpstr>Times New Roman</vt:lpstr>
      <vt:lpstr>1_Office Theme</vt:lpstr>
      <vt:lpstr>GEC_template</vt:lpstr>
      <vt:lpstr>CPSC 483 Ensemble Learning</vt:lpstr>
      <vt:lpstr>What we will cover this week</vt:lpstr>
      <vt:lpstr>Voting classifiers</vt:lpstr>
      <vt:lpstr>Voting classifiers</vt:lpstr>
      <vt:lpstr>Ensemble classification</vt:lpstr>
      <vt:lpstr>Ensemble classification intuition</vt:lpstr>
      <vt:lpstr>Soft voting</vt:lpstr>
      <vt:lpstr>Bagging</vt:lpstr>
      <vt:lpstr>Bootstrap Sampling</vt:lpstr>
      <vt:lpstr>Bagging</vt:lpstr>
      <vt:lpstr>Examples of Bagging</vt:lpstr>
      <vt:lpstr>Examples of Bagging</vt:lpstr>
      <vt:lpstr>Random Forests</vt:lpstr>
      <vt:lpstr>Limitations of Decision Tree Models </vt:lpstr>
      <vt:lpstr>Random Forests (used in CART)</vt:lpstr>
      <vt:lpstr>Random forests</vt:lpstr>
      <vt:lpstr>Tuning Random Forests</vt:lpstr>
      <vt:lpstr>Tuning Random Forests</vt:lpstr>
      <vt:lpstr>Variable Importance for RF</vt:lpstr>
      <vt:lpstr>Variable Importance for RF</vt:lpstr>
      <vt:lpstr>Pros and Cons of Random Forests</vt:lpstr>
      <vt:lpstr>Class work</vt:lpstr>
      <vt:lpstr>Textbook code</vt:lpstr>
      <vt:lpstr>Boosting</vt:lpstr>
      <vt:lpstr>Boosting</vt:lpstr>
      <vt:lpstr>Boosting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2025-03-19T02:07:58Z</dcterms:modified>
</cp:coreProperties>
</file>