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8" r:id="rId1"/>
  </p:sldMasterIdLst>
  <p:notesMasterIdLst>
    <p:notesMasterId r:id="rId52"/>
  </p:notesMasterIdLst>
  <p:sldIdLst>
    <p:sldId id="333" r:id="rId2"/>
    <p:sldId id="2127" r:id="rId3"/>
    <p:sldId id="378" r:id="rId4"/>
    <p:sldId id="2164" r:id="rId5"/>
    <p:sldId id="2165" r:id="rId6"/>
    <p:sldId id="365" r:id="rId7"/>
    <p:sldId id="366" r:id="rId8"/>
    <p:sldId id="367" r:id="rId9"/>
    <p:sldId id="379" r:id="rId10"/>
    <p:sldId id="380" r:id="rId11"/>
    <p:sldId id="2163" r:id="rId12"/>
    <p:sldId id="382" r:id="rId13"/>
    <p:sldId id="383" r:id="rId14"/>
    <p:sldId id="384" r:id="rId15"/>
    <p:sldId id="385" r:id="rId16"/>
    <p:sldId id="386" r:id="rId17"/>
    <p:sldId id="387" r:id="rId18"/>
    <p:sldId id="388" r:id="rId19"/>
    <p:sldId id="2168" r:id="rId20"/>
    <p:sldId id="389" r:id="rId21"/>
    <p:sldId id="390" r:id="rId22"/>
    <p:sldId id="392" r:id="rId23"/>
    <p:sldId id="2166" r:id="rId24"/>
    <p:sldId id="370" r:id="rId25"/>
    <p:sldId id="371" r:id="rId26"/>
    <p:sldId id="372" r:id="rId27"/>
    <p:sldId id="373" r:id="rId28"/>
    <p:sldId id="374" r:id="rId29"/>
    <p:sldId id="375" r:id="rId30"/>
    <p:sldId id="377" r:id="rId31"/>
    <p:sldId id="376" r:id="rId32"/>
    <p:sldId id="394" r:id="rId33"/>
    <p:sldId id="396" r:id="rId34"/>
    <p:sldId id="395" r:id="rId35"/>
    <p:sldId id="393" r:id="rId36"/>
    <p:sldId id="397" r:id="rId37"/>
    <p:sldId id="399" r:id="rId38"/>
    <p:sldId id="400" r:id="rId39"/>
    <p:sldId id="2167" r:id="rId40"/>
    <p:sldId id="2140" r:id="rId41"/>
    <p:sldId id="2118" r:id="rId42"/>
    <p:sldId id="2169" r:id="rId43"/>
    <p:sldId id="2170" r:id="rId44"/>
    <p:sldId id="2171" r:id="rId45"/>
    <p:sldId id="2172" r:id="rId46"/>
    <p:sldId id="2174" r:id="rId47"/>
    <p:sldId id="2173" r:id="rId48"/>
    <p:sldId id="2175" r:id="rId49"/>
    <p:sldId id="2176" r:id="rId50"/>
    <p:sldId id="352" r:id="rId51"/>
  </p:sldIdLst>
  <p:sldSz cx="9144000" cy="6858000" type="screen4x3"/>
  <p:notesSz cx="7023100" cy="9309100"/>
  <p:defaultTextStyle>
    <a:defPPr>
      <a:defRPr lang="en-US"/>
    </a:defPPr>
    <a:lvl1pPr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1636" autoAdjust="0"/>
  </p:normalViewPr>
  <p:slideViewPr>
    <p:cSldViewPr>
      <p:cViewPr varScale="1">
        <p:scale>
          <a:sx n="78" d="100"/>
          <a:sy n="78" d="100"/>
        </p:scale>
        <p:origin x="169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452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atin typeface="Times New Roman" charset="0"/>
                <a:cs typeface="Arial" charset="0"/>
              </a:defRPr>
            </a:lvl1pPr>
          </a:lstStyle>
          <a:p>
            <a:pPr>
              <a:defRPr/>
            </a:pPr>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smtClean="0">
                <a:latin typeface="Times New Roman" charset="0"/>
                <a:cs typeface="Arial" charset="0"/>
              </a:defRPr>
            </a:lvl1pPr>
          </a:lstStyle>
          <a:p>
            <a:pPr>
              <a:defRPr/>
            </a:pPr>
            <a:fld id="{43132B69-9C71-4ECA-BDED-CC34D4C803B7}" type="datetimeFigureOut">
              <a:rPr lang="en-US"/>
              <a:pPr>
                <a:defRPr/>
              </a:pPr>
              <a:t>3/25/2025</a:t>
            </a:fld>
            <a:endParaRPr lang="en-US"/>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pPr lvl="0"/>
            <a:endParaRPr lang="en-US" noProof="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atin typeface="Times New Roman" charset="0"/>
                <a:cs typeface="Arial" charset="0"/>
              </a:defRPr>
            </a:lvl1pPr>
          </a:lstStyle>
          <a:p>
            <a:pPr>
              <a:defRPr/>
            </a:pPr>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wrap="square" lIns="93324" tIns="46662" rIns="93324" bIns="46662" numCol="1" anchor="b" anchorCtr="0" compatLnSpc="1">
            <a:prstTxWarp prst="textNoShape">
              <a:avLst/>
            </a:prstTxWarp>
          </a:bodyPr>
          <a:lstStyle>
            <a:lvl1pPr algn="r">
              <a:defRPr sz="1200"/>
            </a:lvl1pPr>
          </a:lstStyle>
          <a:p>
            <a:fld id="{B9CD0D88-AB5B-4A17-8D99-82907F637556}" type="slidenum">
              <a:rPr lang="en-US" altLang="en-US"/>
              <a:pPr/>
              <a:t>‹#›</a:t>
            </a:fld>
            <a:endParaRPr lang="en-US" altLang="en-US"/>
          </a:p>
        </p:txBody>
      </p:sp>
    </p:spTree>
    <p:extLst>
      <p:ext uri="{BB962C8B-B14F-4D97-AF65-F5344CB8AC3E}">
        <p14:creationId xmlns:p14="http://schemas.microsoft.com/office/powerpoint/2010/main" val="400914238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t>The first two rows are linearly independent, so the rank is at least 2, but all three rows are linearly dependent (the first is equal to the sum of the second and third) so the rank must be less than 3.</a:t>
            </a:r>
          </a:p>
          <a:p>
            <a:endParaRPr lang="zh-CN" altLang="en-US" dirty="0"/>
          </a:p>
        </p:txBody>
      </p:sp>
      <p:sp>
        <p:nvSpPr>
          <p:cNvPr id="4" name="Slide Number Placeholder 3"/>
          <p:cNvSpPr>
            <a:spLocks noGrp="1"/>
          </p:cNvSpPr>
          <p:nvPr>
            <p:ph type="sldNum" sz="quarter" idx="5"/>
          </p:nvPr>
        </p:nvSpPr>
        <p:spPr/>
        <p:txBody>
          <a:bodyPr/>
          <a:lstStyle/>
          <a:p>
            <a:pPr>
              <a:defRPr/>
            </a:pPr>
            <a:fld id="{C48EC292-C50B-4587-8CE6-19BB7DC118F0}" type="slidenum">
              <a:rPr lang="zh-CN" altLang="en-US" smtClean="0"/>
              <a:pPr>
                <a:defRPr/>
              </a:pPr>
              <a:t>7</a:t>
            </a:fld>
            <a:endParaRPr lang="zh-CN" altLang="en-US"/>
          </a:p>
        </p:txBody>
      </p:sp>
    </p:spTree>
    <p:extLst>
      <p:ext uri="{BB962C8B-B14F-4D97-AF65-F5344CB8AC3E}">
        <p14:creationId xmlns:p14="http://schemas.microsoft.com/office/powerpoint/2010/main" val="1370628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pPr>
              <a:defRPr/>
            </a:pPr>
            <a:fld id="{C48EC292-C50B-4587-8CE6-19BB7DC118F0}" type="slidenum">
              <a:rPr lang="zh-CN" altLang="en-US" smtClean="0"/>
              <a:pPr>
                <a:defRPr/>
              </a:pPr>
              <a:t>12</a:t>
            </a:fld>
            <a:endParaRPr lang="zh-CN" altLang="en-US"/>
          </a:p>
        </p:txBody>
      </p:sp>
    </p:spTree>
    <p:extLst>
      <p:ext uri="{BB962C8B-B14F-4D97-AF65-F5344CB8AC3E}">
        <p14:creationId xmlns:p14="http://schemas.microsoft.com/office/powerpoint/2010/main" val="722061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pPr>
              <a:defRPr/>
            </a:pPr>
            <a:fld id="{C48EC292-C50B-4587-8CE6-19BB7DC118F0}" type="slidenum">
              <a:rPr lang="zh-CN" altLang="en-US" smtClean="0"/>
              <a:pPr>
                <a:defRPr/>
              </a:pPr>
              <a:t>17</a:t>
            </a:fld>
            <a:endParaRPr lang="zh-CN" altLang="en-US"/>
          </a:p>
        </p:txBody>
      </p:sp>
    </p:spTree>
    <p:extLst>
      <p:ext uri="{BB962C8B-B14F-4D97-AF65-F5344CB8AC3E}">
        <p14:creationId xmlns:p14="http://schemas.microsoft.com/office/powerpoint/2010/main" val="2977513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E0749-74BE-0649-071D-D6E0B8CF72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FB7415-AD49-790B-E16B-AB163D48A9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09B76E-430D-B511-DEB0-BB5680464FD2}"/>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8349D2E7-C1A1-B76B-FAF1-282B38282702}"/>
              </a:ext>
            </a:extLst>
          </p:cNvPr>
          <p:cNvSpPr>
            <a:spLocks noGrp="1"/>
          </p:cNvSpPr>
          <p:nvPr>
            <p:ph type="sldNum" sz="quarter" idx="5"/>
          </p:nvPr>
        </p:nvSpPr>
        <p:spPr/>
        <p:txBody>
          <a:bodyPr/>
          <a:lstStyle/>
          <a:p>
            <a:pPr>
              <a:defRPr/>
            </a:pPr>
            <a:fld id="{C48EC292-C50B-4587-8CE6-19BB7DC118F0}" type="slidenum">
              <a:rPr lang="zh-CN" altLang="en-US" smtClean="0"/>
              <a:pPr>
                <a:defRPr/>
              </a:pPr>
              <a:t>33</a:t>
            </a:fld>
            <a:endParaRPr lang="zh-CN" altLang="en-US"/>
          </a:p>
        </p:txBody>
      </p:sp>
    </p:spTree>
    <p:extLst>
      <p:ext uri="{BB962C8B-B14F-4D97-AF65-F5344CB8AC3E}">
        <p14:creationId xmlns:p14="http://schemas.microsoft.com/office/powerpoint/2010/main" val="666683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pPr>
              <a:defRPr/>
            </a:pPr>
            <a:fld id="{C48EC292-C50B-4587-8CE6-19BB7DC118F0}" type="slidenum">
              <a:rPr lang="zh-CN" altLang="en-US" smtClean="0"/>
              <a:pPr>
                <a:defRPr/>
              </a:pPr>
              <a:t>34</a:t>
            </a:fld>
            <a:endParaRPr lang="zh-CN" altLang="en-US"/>
          </a:p>
        </p:txBody>
      </p:sp>
    </p:spTree>
    <p:extLst>
      <p:ext uri="{BB962C8B-B14F-4D97-AF65-F5344CB8AC3E}">
        <p14:creationId xmlns:p14="http://schemas.microsoft.com/office/powerpoint/2010/main" val="876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9D85334-650A-4DCC-8878-768E494DF62F}"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3/25/2025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55428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D6BF820-52C3-4A45-B01B-C780ADDC83A6}"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3/25/2025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677839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46C1C46-A1BA-4573-B605-C062EED53F8A}"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3/25/2025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879582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C4673FC-9E5E-4A0E-8A35-092C72E712D2}"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3/25/2025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1460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A6AF85-4188-4CD0-866E-283DCD2C680F}"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3/25/2025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073230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4BFD6A7-50DA-4A1D-B074-B3AFF4774402}"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3/25/2025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16062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CCCF301-F548-4817-93BC-84033E4A2344}"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3/25/2025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768949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48F2063-4082-4C93-9879-68C454E853E9}"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3/25/2025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44300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FAB0778-A83C-44C2-8FFA-09697FE349FD}"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3/25/2025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929267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6816674-F2A3-47FB-977D-016AA25D4473}"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3/25/2025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93436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0EFAD7F-99A1-4A75-B1E3-8576D067546A}"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3/25/2025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977858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CF8CE4C-A270-4B85-B7AB-13EB9F9B6962}" type="datetime1">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t>3/25/2025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FFFF00"/>
                </a:solidFill>
              </a:defRPr>
            </a:lvl1pPr>
          </a:lstStyle>
          <a:p>
            <a:pPr fontAlgn="auto">
              <a:spcBef>
                <a:spcPts val="0"/>
              </a:spcBef>
              <a:spcAft>
                <a:spcPts val="0"/>
              </a:spcAft>
              <a:defRPr/>
            </a:pPr>
            <a:fld id="{B9AC4270-FE70-48E2-AE33-07357F6537CD}" type="slidenum">
              <a:rPr lang="en-US" smtClean="0">
                <a:latin typeface="Calibri"/>
                <a:cs typeface="+mn-cs"/>
              </a:rPr>
              <a:pPr fontAlgn="auto">
                <a:spcBef>
                  <a:spcPts val="0"/>
                </a:spcBef>
                <a:spcAft>
                  <a:spcPts val="0"/>
                </a:spcAft>
                <a:defRPr/>
              </a:pPr>
              <a:t>‹#›</a:t>
            </a:fld>
            <a:endParaRPr lang="en-US" dirty="0">
              <a:latin typeface="Calibri"/>
              <a:cs typeface="+mn-cs"/>
            </a:endParaRPr>
          </a:p>
        </p:txBody>
      </p:sp>
    </p:spTree>
    <p:extLst>
      <p:ext uri="{BB962C8B-B14F-4D97-AF65-F5344CB8AC3E}">
        <p14:creationId xmlns:p14="http://schemas.microsoft.com/office/powerpoint/2010/main" val="128684490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homl.info/colab3" TargetMode="External"/><Relationship Id="rId2" Type="http://schemas.openxmlformats.org/officeDocument/2006/relationships/hyperlink" Target="https://github.com/ageron/handson-ml3"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hyperlink" Target="https://www.cs.fsu.edu/~zhao/cap5778/slides/Dimension.pptx"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CPSC 483</a:t>
            </a:r>
            <a:br>
              <a:rPr lang="en-US" dirty="0"/>
            </a:br>
            <a:r>
              <a:rPr lang="en-US" dirty="0"/>
              <a:t>Dimensionality Reduction</a:t>
            </a:r>
          </a:p>
        </p:txBody>
      </p:sp>
      <p:sp>
        <p:nvSpPr>
          <p:cNvPr id="3" name="Subtitle 2"/>
          <p:cNvSpPr>
            <a:spLocks noGrp="1"/>
          </p:cNvSpPr>
          <p:nvPr>
            <p:ph type="subTitle" idx="1"/>
          </p:nvPr>
        </p:nvSpPr>
        <p:spPr/>
        <p:txBody>
          <a:bodyPr/>
          <a:lstStyle/>
          <a:p>
            <a:r>
              <a:rPr lang="en-US" dirty="0"/>
              <a:t>Anand Panangadan</a:t>
            </a:r>
          </a:p>
          <a:p>
            <a:r>
              <a:rPr lang="en-US" dirty="0"/>
              <a:t>apanangadan@fullerton.edu</a:t>
            </a:r>
          </a:p>
        </p:txBody>
      </p:sp>
      <p:sp>
        <p:nvSpPr>
          <p:cNvPr id="4" name="Slide Number Placeholder 3"/>
          <p:cNvSpPr>
            <a:spLocks noGrp="1"/>
          </p:cNvSpPr>
          <p:nvPr>
            <p:ph type="sldNum" sz="quarter" idx="12"/>
          </p:nvPr>
        </p:nvSpPr>
        <p:spPr/>
        <p:txBody>
          <a:bodyPr/>
          <a:lstStyle/>
          <a:p>
            <a:pPr lvl="0"/>
            <a:fld id="{AD9F33D8-5447-47F5-B4F9-489CB73D74D3}" type="slidenum">
              <a:rPr lang="en-US" noProof="0" smtClean="0"/>
              <a:pPr lvl="0"/>
              <a:t>1</a:t>
            </a:fld>
            <a:endParaRPr lang="en-US" noProof="0"/>
          </a:p>
        </p:txBody>
      </p:sp>
    </p:spTree>
    <p:extLst>
      <p:ext uri="{BB962C8B-B14F-4D97-AF65-F5344CB8AC3E}">
        <p14:creationId xmlns:p14="http://schemas.microsoft.com/office/powerpoint/2010/main" val="1771176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3A7DC-A88C-4F01-E5BB-EA916C7D9630}"/>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0E51790-6C9C-AD9F-A16B-DB56F263FBC4}"/>
              </a:ext>
            </a:extLst>
          </p:cNvPr>
          <p:cNvSpPr>
            <a:spLocks noGrp="1"/>
          </p:cNvSpPr>
          <p:nvPr>
            <p:ph sz="half" idx="1"/>
          </p:nvPr>
        </p:nvSpPr>
        <p:spPr/>
        <p:txBody>
          <a:bodyPr>
            <a:normAutofit fontScale="92500" lnSpcReduction="10000"/>
          </a:bodyPr>
          <a:lstStyle/>
          <a:p>
            <a:r>
              <a:rPr lang="en-US" sz="2400" dirty="0"/>
              <a:t>A dataset resulting from a survey of pilots for radio-controlled helicopters</a:t>
            </a:r>
          </a:p>
          <a:p>
            <a:pPr lvl="1"/>
            <a:r>
              <a:rPr lang="en-US" sz="2200" dirty="0">
                <a:solidFill>
                  <a:srgbClr val="7D0900"/>
                </a:solidFill>
              </a:rPr>
              <a:t>x</a:t>
            </a:r>
            <a:r>
              <a:rPr lang="en-US" sz="2200" baseline="-25000" dirty="0">
                <a:solidFill>
                  <a:srgbClr val="7D0900"/>
                </a:solidFill>
              </a:rPr>
              <a:t>1</a:t>
            </a:r>
            <a:r>
              <a:rPr lang="en-US" sz="2200" dirty="0"/>
              <a:t> is a measure of the piloting skill of a pilot</a:t>
            </a:r>
          </a:p>
          <a:p>
            <a:pPr lvl="1"/>
            <a:r>
              <a:rPr lang="en-US" sz="2200" dirty="0">
                <a:solidFill>
                  <a:srgbClr val="7D0900"/>
                </a:solidFill>
              </a:rPr>
              <a:t>x</a:t>
            </a:r>
            <a:r>
              <a:rPr lang="en-US" sz="2200" baseline="-25000" dirty="0">
                <a:solidFill>
                  <a:srgbClr val="7D0900"/>
                </a:solidFill>
              </a:rPr>
              <a:t>2</a:t>
            </a:r>
            <a:r>
              <a:rPr lang="en-US" sz="2200" baseline="-25000" dirty="0"/>
              <a:t> </a:t>
            </a:r>
            <a:r>
              <a:rPr lang="en-US" sz="2200" dirty="0"/>
              <a:t>captures how much he/she enjoys flying</a:t>
            </a:r>
          </a:p>
          <a:p>
            <a:pPr lvl="1"/>
            <a:r>
              <a:rPr lang="en-US" sz="2200" dirty="0"/>
              <a:t>The two attributes x</a:t>
            </a:r>
            <a:r>
              <a:rPr lang="en-US" sz="2200" baseline="-25000" dirty="0"/>
              <a:t>1</a:t>
            </a:r>
            <a:r>
              <a:rPr lang="en-US" sz="2200" dirty="0"/>
              <a:t> and x</a:t>
            </a:r>
            <a:r>
              <a:rPr lang="en-US" sz="2200" baseline="-25000" dirty="0"/>
              <a:t>2</a:t>
            </a:r>
            <a:r>
              <a:rPr lang="en-US" sz="2200" dirty="0"/>
              <a:t> are strongly correlated!</a:t>
            </a:r>
          </a:p>
          <a:p>
            <a:pPr lvl="2"/>
            <a:r>
              <a:rPr lang="en-US" dirty="0"/>
              <a:t>The data actually lie along </a:t>
            </a:r>
          </a:p>
          <a:p>
            <a:pPr marL="914400" lvl="2" indent="0">
              <a:buNone/>
            </a:pPr>
            <a:r>
              <a:rPr lang="en-US" dirty="0"/>
              <a:t>    some diagonal axis (u</a:t>
            </a:r>
            <a:r>
              <a:rPr lang="en-US" baseline="-25000" dirty="0"/>
              <a:t>1</a:t>
            </a:r>
            <a:r>
              <a:rPr lang="en-US" dirty="0"/>
              <a:t>)</a:t>
            </a:r>
          </a:p>
          <a:p>
            <a:pPr marL="857250" lvl="1" indent="-342900"/>
            <a:r>
              <a:rPr lang="en-US" sz="2200" b="1" dirty="0">
                <a:solidFill>
                  <a:srgbClr val="7D0900"/>
                </a:solidFill>
              </a:rPr>
              <a:t>Question: how can we </a:t>
            </a:r>
          </a:p>
          <a:p>
            <a:pPr marL="514350" lvl="1" indent="0">
              <a:buNone/>
            </a:pPr>
            <a:r>
              <a:rPr lang="en-US" sz="2200" b="1" dirty="0">
                <a:solidFill>
                  <a:srgbClr val="7D0900"/>
                </a:solidFill>
              </a:rPr>
              <a:t>     automatically compute u</a:t>
            </a:r>
            <a:r>
              <a:rPr lang="en-US" sz="2200" b="1" baseline="-25000" dirty="0">
                <a:solidFill>
                  <a:srgbClr val="7D0900"/>
                </a:solidFill>
              </a:rPr>
              <a:t>1</a:t>
            </a:r>
            <a:r>
              <a:rPr lang="en-US" sz="2200" b="1" dirty="0">
                <a:solidFill>
                  <a:srgbClr val="7D0900"/>
                </a:solidFill>
              </a:rPr>
              <a:t> ?</a:t>
            </a:r>
            <a:endParaRPr lang="en-US" sz="2200" dirty="0">
              <a:solidFill>
                <a:srgbClr val="7D0900"/>
              </a:solidFill>
            </a:endParaRPr>
          </a:p>
        </p:txBody>
      </p:sp>
      <p:sp>
        <p:nvSpPr>
          <p:cNvPr id="4" name="Slide Number Placeholder 3">
            <a:extLst>
              <a:ext uri="{FF2B5EF4-FFF2-40B4-BE49-F238E27FC236}">
                <a16:creationId xmlns:a16="http://schemas.microsoft.com/office/drawing/2014/main" id="{E1D9C8F3-2129-D6C2-28A0-C666FF5DD3D1}"/>
              </a:ext>
            </a:extLst>
          </p:cNvPr>
          <p:cNvSpPr>
            <a:spLocks noGrp="1"/>
          </p:cNvSpPr>
          <p:nvPr>
            <p:ph type="sldNum" sz="quarter" idx="12"/>
          </p:nvPr>
        </p:nvSpPr>
        <p:spPr/>
        <p:txBody>
          <a:bodyPr/>
          <a:lstStyle/>
          <a:p>
            <a:pPr>
              <a:defRPr/>
            </a:pPr>
            <a:fld id="{0A970603-986F-41E1-A763-220BA9CA5E18}" type="slidenum">
              <a:rPr lang="zh-CN" altLang="en-US" smtClean="0"/>
              <a:pPr>
                <a:defRPr/>
              </a:pPr>
              <a:t>10</a:t>
            </a:fld>
            <a:r>
              <a:rPr lang="zh-CN" altLang="en-US"/>
              <a:t> </a:t>
            </a:r>
            <a:endParaRPr lang="zh-CN" altLang="en-US" dirty="0"/>
          </a:p>
        </p:txBody>
      </p:sp>
      <p:pic>
        <p:nvPicPr>
          <p:cNvPr id="7" name="Content Placeholder 6">
            <a:extLst>
              <a:ext uri="{FF2B5EF4-FFF2-40B4-BE49-F238E27FC236}">
                <a16:creationId xmlns:a16="http://schemas.microsoft.com/office/drawing/2014/main" id="{4C1FF363-8150-4E57-B99E-D48DC8C4F464}"/>
              </a:ext>
            </a:extLst>
          </p:cNvPr>
          <p:cNvPicPr>
            <a:picLocks noGrp="1" noChangeAspect="1"/>
          </p:cNvPicPr>
          <p:nvPr>
            <p:ph sz="half" idx="2"/>
          </p:nvPr>
        </p:nvPicPr>
        <p:blipFill>
          <a:blip r:embed="rId2"/>
          <a:stretch>
            <a:fillRect/>
          </a:stretch>
        </p:blipFill>
        <p:spPr>
          <a:xfrm>
            <a:off x="4648200" y="1969358"/>
            <a:ext cx="4038600" cy="3787646"/>
          </a:xfrm>
          <a:prstGeom prst="rect">
            <a:avLst/>
          </a:prstGeom>
        </p:spPr>
      </p:pic>
    </p:spTree>
    <p:extLst>
      <p:ext uri="{BB962C8B-B14F-4D97-AF65-F5344CB8AC3E}">
        <p14:creationId xmlns:p14="http://schemas.microsoft.com/office/powerpoint/2010/main" val="3532745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2DF63-6D94-8BFA-EE53-3487921903ED}"/>
              </a:ext>
            </a:extLst>
          </p:cNvPr>
          <p:cNvSpPr>
            <a:spLocks noGrp="1"/>
          </p:cNvSpPr>
          <p:nvPr>
            <p:ph type="title"/>
          </p:nvPr>
        </p:nvSpPr>
        <p:spPr/>
        <p:txBody>
          <a:bodyPr/>
          <a:lstStyle/>
          <a:p>
            <a:r>
              <a:rPr lang="en-US" dirty="0"/>
              <a:t>Problem Formulation</a:t>
            </a:r>
          </a:p>
        </p:txBody>
      </p:sp>
      <p:sp>
        <p:nvSpPr>
          <p:cNvPr id="3" name="Content Placeholder 2">
            <a:extLst>
              <a:ext uri="{FF2B5EF4-FFF2-40B4-BE49-F238E27FC236}">
                <a16:creationId xmlns:a16="http://schemas.microsoft.com/office/drawing/2014/main" id="{3DB26026-A5B9-1CDD-FB66-BA4B67D561EC}"/>
              </a:ext>
            </a:extLst>
          </p:cNvPr>
          <p:cNvSpPr>
            <a:spLocks noGrp="1"/>
          </p:cNvSpPr>
          <p:nvPr>
            <p:ph idx="1"/>
          </p:nvPr>
        </p:nvSpPr>
        <p:spPr/>
        <p:txBody>
          <a:bodyPr/>
          <a:lstStyle/>
          <a:p>
            <a:r>
              <a:rPr lang="en-US" sz="2400" dirty="0"/>
              <a:t>Reduce data from d-dimension to k-dimension (k &lt;&lt; d)</a:t>
            </a:r>
          </a:p>
          <a:p>
            <a:pPr lvl="1"/>
            <a:r>
              <a:rPr lang="en-US" sz="2200" dirty="0"/>
              <a:t>Find k vectors u</a:t>
            </a:r>
            <a:r>
              <a:rPr lang="en-US" sz="2200" baseline="-25000" dirty="0"/>
              <a:t>1</a:t>
            </a:r>
            <a:r>
              <a:rPr lang="en-US" sz="2200" dirty="0"/>
              <a:t>, u</a:t>
            </a:r>
            <a:r>
              <a:rPr lang="en-US" sz="2200" baseline="-25000" dirty="0"/>
              <a:t>2</a:t>
            </a:r>
            <a:r>
              <a:rPr lang="en-US" sz="2200" dirty="0"/>
              <a:t>, …,</a:t>
            </a:r>
            <a:r>
              <a:rPr lang="en-US" sz="2200" dirty="0" err="1"/>
              <a:t>u</a:t>
            </a:r>
            <a:r>
              <a:rPr lang="en-US" sz="2200" baseline="-25000" dirty="0" err="1"/>
              <a:t>k</a:t>
            </a:r>
            <a:r>
              <a:rPr lang="en-US" sz="2200" baseline="-25000" dirty="0"/>
              <a:t> </a:t>
            </a:r>
            <a:r>
              <a:rPr lang="en-US" sz="2200" dirty="0"/>
              <a:t>onto which to project data so as to</a:t>
            </a:r>
            <a:r>
              <a:rPr lang="en-US" sz="2200" b="1" dirty="0">
                <a:solidFill>
                  <a:srgbClr val="7D0900"/>
                </a:solidFill>
              </a:rPr>
              <a:t> </a:t>
            </a:r>
          </a:p>
          <a:p>
            <a:pPr lvl="2"/>
            <a:r>
              <a:rPr lang="en-US" dirty="0">
                <a:solidFill>
                  <a:srgbClr val="7D0900"/>
                </a:solidFill>
              </a:rPr>
              <a:t>maximize the variance of the projected data</a:t>
            </a:r>
          </a:p>
          <a:p>
            <a:pPr lvl="2"/>
            <a:r>
              <a:rPr lang="en-US" dirty="0">
                <a:solidFill>
                  <a:srgbClr val="7D0900"/>
                </a:solidFill>
              </a:rPr>
              <a:t>minimize the projection error (squared projection distance)</a:t>
            </a:r>
          </a:p>
          <a:p>
            <a:endParaRPr lang="en-US" dirty="0"/>
          </a:p>
        </p:txBody>
      </p:sp>
      <p:sp>
        <p:nvSpPr>
          <p:cNvPr id="4" name="Slide Number Placeholder 3">
            <a:extLst>
              <a:ext uri="{FF2B5EF4-FFF2-40B4-BE49-F238E27FC236}">
                <a16:creationId xmlns:a16="http://schemas.microsoft.com/office/drawing/2014/main" id="{94B55197-5E7D-577A-C767-F9032467F8CF}"/>
              </a:ext>
            </a:extLst>
          </p:cNvPr>
          <p:cNvSpPr>
            <a:spLocks noGrp="1"/>
          </p:cNvSpPr>
          <p:nvPr>
            <p:ph type="sldNum" sz="quarter" idx="10"/>
          </p:nvPr>
        </p:nvSpPr>
        <p:spPr/>
        <p:txBody>
          <a:bodyPr/>
          <a:lstStyle/>
          <a:p>
            <a:pPr>
              <a:defRPr/>
            </a:pPr>
            <a:fld id="{0A970603-986F-41E1-A763-220BA9CA5E18}" type="slidenum">
              <a:rPr lang="zh-CN" altLang="en-US" smtClean="0"/>
              <a:pPr>
                <a:defRPr/>
              </a:pPr>
              <a:t>11</a:t>
            </a:fld>
            <a:r>
              <a:rPr lang="zh-CN" altLang="en-US"/>
              <a:t> </a:t>
            </a:r>
            <a:endParaRPr lang="zh-CN" altLang="en-US" dirty="0"/>
          </a:p>
        </p:txBody>
      </p:sp>
      <p:pic>
        <p:nvPicPr>
          <p:cNvPr id="7" name="Picture 6">
            <a:extLst>
              <a:ext uri="{FF2B5EF4-FFF2-40B4-BE49-F238E27FC236}">
                <a16:creationId xmlns:a16="http://schemas.microsoft.com/office/drawing/2014/main" id="{8E901AAC-2612-5FF4-53F5-4D934D230F69}"/>
              </a:ext>
            </a:extLst>
          </p:cNvPr>
          <p:cNvPicPr>
            <a:picLocks noChangeAspect="1"/>
          </p:cNvPicPr>
          <p:nvPr/>
        </p:nvPicPr>
        <p:blipFill>
          <a:blip r:embed="rId2"/>
          <a:stretch>
            <a:fillRect/>
          </a:stretch>
        </p:blipFill>
        <p:spPr>
          <a:xfrm>
            <a:off x="539552" y="3058244"/>
            <a:ext cx="2386610" cy="3510388"/>
          </a:xfrm>
          <a:prstGeom prst="rect">
            <a:avLst/>
          </a:prstGeom>
        </p:spPr>
      </p:pic>
      <p:pic>
        <p:nvPicPr>
          <p:cNvPr id="8" name="Picture 7">
            <a:extLst>
              <a:ext uri="{FF2B5EF4-FFF2-40B4-BE49-F238E27FC236}">
                <a16:creationId xmlns:a16="http://schemas.microsoft.com/office/drawing/2014/main" id="{C27E531F-0097-3CE6-5846-875A7976A9F7}"/>
              </a:ext>
            </a:extLst>
          </p:cNvPr>
          <p:cNvPicPr>
            <a:picLocks noChangeAspect="1"/>
          </p:cNvPicPr>
          <p:nvPr/>
        </p:nvPicPr>
        <p:blipFill>
          <a:blip r:embed="rId3"/>
          <a:stretch>
            <a:fillRect/>
          </a:stretch>
        </p:blipFill>
        <p:spPr>
          <a:xfrm>
            <a:off x="3249661" y="2946115"/>
            <a:ext cx="2592288" cy="3734646"/>
          </a:xfrm>
          <a:prstGeom prst="rect">
            <a:avLst/>
          </a:prstGeom>
        </p:spPr>
      </p:pic>
      <p:pic>
        <p:nvPicPr>
          <p:cNvPr id="9" name="Picture 8">
            <a:extLst>
              <a:ext uri="{FF2B5EF4-FFF2-40B4-BE49-F238E27FC236}">
                <a16:creationId xmlns:a16="http://schemas.microsoft.com/office/drawing/2014/main" id="{066BF4CB-F70A-A92E-C309-8BC4B1B1B8B8}"/>
              </a:ext>
            </a:extLst>
          </p:cNvPr>
          <p:cNvPicPr>
            <a:picLocks noChangeAspect="1"/>
          </p:cNvPicPr>
          <p:nvPr/>
        </p:nvPicPr>
        <p:blipFill>
          <a:blip r:embed="rId4"/>
          <a:stretch>
            <a:fillRect/>
          </a:stretch>
        </p:blipFill>
        <p:spPr>
          <a:xfrm>
            <a:off x="6228184" y="2924944"/>
            <a:ext cx="2347910" cy="3755817"/>
          </a:xfrm>
          <a:prstGeom prst="rect">
            <a:avLst/>
          </a:prstGeom>
        </p:spPr>
      </p:pic>
    </p:spTree>
    <p:extLst>
      <p:ext uri="{BB962C8B-B14F-4D97-AF65-F5344CB8AC3E}">
        <p14:creationId xmlns:p14="http://schemas.microsoft.com/office/powerpoint/2010/main" val="3335050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C29C-9BD5-36CA-423C-0270ED8D313A}"/>
              </a:ext>
            </a:extLst>
          </p:cNvPr>
          <p:cNvSpPr>
            <a:spLocks noGrp="1"/>
          </p:cNvSpPr>
          <p:nvPr>
            <p:ph type="title"/>
          </p:nvPr>
        </p:nvSpPr>
        <p:spPr/>
        <p:txBody>
          <a:bodyPr/>
          <a:lstStyle/>
          <a:p>
            <a:r>
              <a:rPr lang="en-US" altLang="zh-CN" dirty="0"/>
              <a:t>PCA: General Procedure</a:t>
            </a:r>
            <a:endParaRPr lang="zh-CN" altLang="en-US" dirty="0"/>
          </a:p>
        </p:txBody>
      </p:sp>
      <p:sp>
        <p:nvSpPr>
          <p:cNvPr id="3" name="Content Placeholder 2">
            <a:extLst>
              <a:ext uri="{FF2B5EF4-FFF2-40B4-BE49-F238E27FC236}">
                <a16:creationId xmlns:a16="http://schemas.microsoft.com/office/drawing/2014/main" id="{5C213015-8756-250A-5933-A8C30F4CB076}"/>
              </a:ext>
            </a:extLst>
          </p:cNvPr>
          <p:cNvSpPr>
            <a:spLocks noGrp="1"/>
          </p:cNvSpPr>
          <p:nvPr>
            <p:ph idx="1"/>
          </p:nvPr>
        </p:nvSpPr>
        <p:spPr/>
        <p:txBody>
          <a:bodyPr>
            <a:normAutofit fontScale="92500" lnSpcReduction="10000"/>
          </a:bodyPr>
          <a:lstStyle/>
          <a:p>
            <a:pPr eaLnBrk="1" hangingPunct="1">
              <a:lnSpc>
                <a:spcPct val="120000"/>
              </a:lnSpc>
            </a:pPr>
            <a:r>
              <a:rPr lang="en-US" altLang="en-US" sz="2400" dirty="0"/>
              <a:t>Given </a:t>
            </a:r>
            <a:r>
              <a:rPr lang="en-US" altLang="en-US" sz="2400" i="1" dirty="0">
                <a:solidFill>
                  <a:srgbClr val="7D0900"/>
                </a:solidFill>
              </a:rPr>
              <a:t>n</a:t>
            </a:r>
            <a:r>
              <a:rPr lang="en-US" altLang="en-US" sz="2400" dirty="0"/>
              <a:t> data vectors from </a:t>
            </a:r>
            <a:r>
              <a:rPr lang="en-US" altLang="en-US" sz="2400" i="1" dirty="0">
                <a:solidFill>
                  <a:srgbClr val="7D0900"/>
                </a:solidFill>
              </a:rPr>
              <a:t>d</a:t>
            </a:r>
            <a:r>
              <a:rPr lang="en-US" altLang="en-US" sz="2400" dirty="0"/>
              <a:t>-dimensions, find </a:t>
            </a:r>
            <a:r>
              <a:rPr lang="en-US" altLang="en-US" sz="2400" i="1" dirty="0">
                <a:solidFill>
                  <a:srgbClr val="7D0900"/>
                </a:solidFill>
              </a:rPr>
              <a:t>k</a:t>
            </a:r>
            <a:r>
              <a:rPr lang="en-US" altLang="en-US" sz="2400" dirty="0">
                <a:solidFill>
                  <a:srgbClr val="7D0900"/>
                </a:solidFill>
              </a:rPr>
              <a:t> ≤ </a:t>
            </a:r>
            <a:r>
              <a:rPr lang="en-US" altLang="en-US" sz="2400" i="1" dirty="0">
                <a:solidFill>
                  <a:srgbClr val="7D0900"/>
                </a:solidFill>
              </a:rPr>
              <a:t>d </a:t>
            </a:r>
            <a:r>
              <a:rPr lang="en-US" altLang="en-US" sz="2400" dirty="0"/>
              <a:t>orthogonal vectors (</a:t>
            </a:r>
            <a:r>
              <a:rPr lang="en-US" altLang="en-US" sz="2400" i="1" dirty="0"/>
              <a:t>principal components</a:t>
            </a:r>
            <a:r>
              <a:rPr lang="en-US" altLang="en-US" sz="2400" dirty="0"/>
              <a:t>) that can represent data </a:t>
            </a:r>
          </a:p>
          <a:p>
            <a:pPr marL="914400" lvl="1" indent="-457200" eaLnBrk="1" hangingPunct="1">
              <a:lnSpc>
                <a:spcPct val="120000"/>
              </a:lnSpc>
              <a:buFont typeface="+mj-lt"/>
              <a:buAutoNum type="arabicPeriod"/>
            </a:pPr>
            <a:r>
              <a:rPr lang="en-US" altLang="en-US" sz="2200" b="1" dirty="0"/>
              <a:t>Normalize input data</a:t>
            </a:r>
            <a:r>
              <a:rPr lang="en-US" altLang="en-US" sz="2200" dirty="0"/>
              <a:t>: Each attribute falls within the same range</a:t>
            </a:r>
          </a:p>
          <a:p>
            <a:pPr marL="914400" lvl="1" indent="-457200" eaLnBrk="1" hangingPunct="1">
              <a:lnSpc>
                <a:spcPct val="120000"/>
              </a:lnSpc>
              <a:buFont typeface="+mj-lt"/>
              <a:buAutoNum type="arabicPeriod"/>
            </a:pPr>
            <a:r>
              <a:rPr lang="en-US" altLang="en-US" sz="2200" dirty="0"/>
              <a:t>Compute </a:t>
            </a:r>
            <a:r>
              <a:rPr lang="en-US" altLang="en-US" sz="2200" b="1" i="1" dirty="0">
                <a:solidFill>
                  <a:srgbClr val="7D0900"/>
                </a:solidFill>
              </a:rPr>
              <a:t>k</a:t>
            </a:r>
            <a:r>
              <a:rPr lang="en-US" altLang="en-US" sz="2200" b="1" dirty="0">
                <a:solidFill>
                  <a:srgbClr val="7D0900"/>
                </a:solidFill>
              </a:rPr>
              <a:t> orthonormal (unit) vectors</a:t>
            </a:r>
            <a:r>
              <a:rPr lang="en-US" altLang="en-US" sz="2200" dirty="0"/>
              <a:t>, i.e., </a:t>
            </a:r>
            <a:r>
              <a:rPr lang="en-US" altLang="en-US" sz="2200" i="1" dirty="0"/>
              <a:t>principal components</a:t>
            </a:r>
            <a:endParaRPr lang="en-US" altLang="en-US" sz="2200" dirty="0"/>
          </a:p>
          <a:p>
            <a:pPr marL="914400" lvl="1" indent="-457200" eaLnBrk="1" hangingPunct="1">
              <a:lnSpc>
                <a:spcPct val="120000"/>
              </a:lnSpc>
              <a:buFont typeface="+mj-lt"/>
              <a:buAutoNum type="arabicPeriod"/>
            </a:pPr>
            <a:r>
              <a:rPr lang="en-US" altLang="en-US" sz="2200" dirty="0"/>
              <a:t>Each input data (vector) is a linear combination of the </a:t>
            </a:r>
            <a:r>
              <a:rPr lang="en-US" altLang="en-US" sz="2200" i="1" dirty="0"/>
              <a:t>k</a:t>
            </a:r>
            <a:r>
              <a:rPr lang="en-US" altLang="en-US" sz="2200" dirty="0"/>
              <a:t> principal component vectors</a:t>
            </a:r>
          </a:p>
          <a:p>
            <a:pPr marL="914400" lvl="1" indent="-457200" eaLnBrk="1" hangingPunct="1">
              <a:lnSpc>
                <a:spcPct val="120000"/>
              </a:lnSpc>
              <a:buFont typeface="+mj-lt"/>
              <a:buAutoNum type="arabicPeriod"/>
            </a:pPr>
            <a:r>
              <a:rPr lang="en-US" altLang="en-US" sz="2200" dirty="0">
                <a:sym typeface="Symbol" panose="05050102010706020507" pitchFamily="18" charset="2"/>
              </a:rPr>
              <a:t>The principal components are sorted in order of decreasing “significance” or strength</a:t>
            </a:r>
          </a:p>
          <a:p>
            <a:pPr marL="914400" lvl="1" indent="-457200" eaLnBrk="1" hangingPunct="1">
              <a:lnSpc>
                <a:spcPct val="120000"/>
              </a:lnSpc>
              <a:buFont typeface="+mj-lt"/>
              <a:buAutoNum type="arabicPeriod"/>
            </a:pPr>
            <a:r>
              <a:rPr lang="en-US" altLang="en-US" sz="2200" dirty="0">
                <a:sym typeface="Symbol" panose="05050102010706020507" pitchFamily="18" charset="2"/>
              </a:rPr>
              <a:t>Since the components are sorted, the size of the data can be reduced by </a:t>
            </a:r>
            <a:r>
              <a:rPr lang="en-US" altLang="en-US" sz="2200" b="1" dirty="0">
                <a:solidFill>
                  <a:srgbClr val="7D0900"/>
                </a:solidFill>
                <a:sym typeface="Symbol" panose="05050102010706020507" pitchFamily="18" charset="2"/>
              </a:rPr>
              <a:t>eliminating the </a:t>
            </a:r>
            <a:r>
              <a:rPr lang="en-US" altLang="en-US" sz="2200" b="1" i="1" dirty="0">
                <a:solidFill>
                  <a:srgbClr val="7D0900"/>
                </a:solidFill>
                <a:sym typeface="Symbol" panose="05050102010706020507" pitchFamily="18" charset="2"/>
              </a:rPr>
              <a:t>weak components</a:t>
            </a:r>
            <a:r>
              <a:rPr lang="en-US" altLang="en-US" sz="2200" dirty="0">
                <a:sym typeface="Symbol" panose="05050102010706020507" pitchFamily="18" charset="2"/>
              </a:rPr>
              <a:t>, i.e., those with low variance (using the strongest k principal components, it is possible to reconstruct a good approximation of the original data)</a:t>
            </a:r>
          </a:p>
          <a:p>
            <a:endParaRPr lang="zh-CN" altLang="en-US" dirty="0"/>
          </a:p>
        </p:txBody>
      </p:sp>
      <p:sp>
        <p:nvSpPr>
          <p:cNvPr id="4" name="Slide Number Placeholder 3">
            <a:extLst>
              <a:ext uri="{FF2B5EF4-FFF2-40B4-BE49-F238E27FC236}">
                <a16:creationId xmlns:a16="http://schemas.microsoft.com/office/drawing/2014/main" id="{D3C1696D-5A27-0CA9-0795-379378035ED2}"/>
              </a:ext>
            </a:extLst>
          </p:cNvPr>
          <p:cNvSpPr>
            <a:spLocks noGrp="1"/>
          </p:cNvSpPr>
          <p:nvPr>
            <p:ph type="sldNum" sz="quarter" idx="10"/>
          </p:nvPr>
        </p:nvSpPr>
        <p:spPr/>
        <p:txBody>
          <a:bodyPr/>
          <a:lstStyle/>
          <a:p>
            <a:pPr>
              <a:defRPr/>
            </a:pPr>
            <a:fld id="{0A970603-986F-41E1-A763-220BA9CA5E18}" type="slidenum">
              <a:rPr lang="zh-CN" altLang="en-US" smtClean="0"/>
              <a:pPr>
                <a:defRPr/>
              </a:pPr>
              <a:t>12</a:t>
            </a:fld>
            <a:r>
              <a:rPr lang="zh-CN" altLang="en-US"/>
              <a:t> </a:t>
            </a:r>
            <a:endParaRPr lang="zh-CN" altLang="en-US" dirty="0"/>
          </a:p>
        </p:txBody>
      </p:sp>
    </p:spTree>
    <p:extLst>
      <p:ext uri="{BB962C8B-B14F-4D97-AF65-F5344CB8AC3E}">
        <p14:creationId xmlns:p14="http://schemas.microsoft.com/office/powerpoint/2010/main" val="1454784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BCB8-AC07-4B97-77C7-0F45171757F5}"/>
              </a:ext>
            </a:extLst>
          </p:cNvPr>
          <p:cNvSpPr>
            <a:spLocks noGrp="1"/>
          </p:cNvSpPr>
          <p:nvPr>
            <p:ph type="title"/>
          </p:nvPr>
        </p:nvSpPr>
        <p:spPr/>
        <p:txBody>
          <a:bodyPr/>
          <a:lstStyle/>
          <a:p>
            <a:r>
              <a:rPr lang="en-US" altLang="zh-CN" dirty="0"/>
              <a:t>PCA: Input</a:t>
            </a:r>
            <a:endParaRPr lang="zh-CN" altLang="en-US" dirty="0"/>
          </a:p>
        </p:txBody>
      </p:sp>
      <p:sp>
        <p:nvSpPr>
          <p:cNvPr id="3" name="Content Placeholder 2">
            <a:extLst>
              <a:ext uri="{FF2B5EF4-FFF2-40B4-BE49-F238E27FC236}">
                <a16:creationId xmlns:a16="http://schemas.microsoft.com/office/drawing/2014/main" id="{CB55DCF3-FFC0-8D89-375B-56AADB0A99AE}"/>
              </a:ext>
            </a:extLst>
          </p:cNvPr>
          <p:cNvSpPr>
            <a:spLocks noGrp="1"/>
          </p:cNvSpPr>
          <p:nvPr>
            <p:ph idx="1"/>
          </p:nvPr>
        </p:nvSpPr>
        <p:spPr/>
        <p:txBody>
          <a:bodyPr/>
          <a:lstStyle/>
          <a:p>
            <a:r>
              <a:rPr lang="en-US" altLang="zh-CN" sz="2400" dirty="0"/>
              <a:t>Input: an </a:t>
            </a:r>
            <a:r>
              <a:rPr lang="en-US" altLang="zh-CN" sz="2400" i="1" dirty="0"/>
              <a:t>n*d</a:t>
            </a:r>
            <a:r>
              <a:rPr lang="en-US" altLang="zh-CN" sz="2400" dirty="0"/>
              <a:t> data matrix </a:t>
            </a:r>
            <a:r>
              <a:rPr lang="en-US" altLang="zh-CN" sz="2400" i="1" dirty="0"/>
              <a:t>D</a:t>
            </a:r>
          </a:p>
          <a:p>
            <a:pPr lvl="1"/>
            <a:r>
              <a:rPr lang="en-US" altLang="zh-CN" sz="2200" b="1" dirty="0">
                <a:solidFill>
                  <a:srgbClr val="0070C0"/>
                </a:solidFill>
              </a:rPr>
              <a:t>Rows</a:t>
            </a:r>
            <a:r>
              <a:rPr lang="en-US" altLang="zh-CN" sz="2200" dirty="0">
                <a:solidFill>
                  <a:srgbClr val="0070C0"/>
                </a:solidFill>
              </a:rPr>
              <a:t>:</a:t>
            </a:r>
            <a:r>
              <a:rPr lang="en-US" altLang="zh-CN" sz="2200" dirty="0"/>
              <a:t> also called instances, examples, records, transactions, objects, points, feature-vectors, etc. Given as a </a:t>
            </a:r>
            <a:r>
              <a:rPr lang="en-US" altLang="zh-CN" sz="2200" i="1" dirty="0"/>
              <a:t>d</a:t>
            </a:r>
            <a:r>
              <a:rPr lang="en-US" altLang="zh-CN" sz="2200" dirty="0"/>
              <a:t>-tuple </a:t>
            </a:r>
          </a:p>
          <a:p>
            <a:pPr marL="914400" lvl="2" indent="0" algn="ctr">
              <a:buNone/>
            </a:pPr>
            <a:r>
              <a:rPr lang="en-US" altLang="zh-CN" dirty="0"/>
              <a:t>x</a:t>
            </a:r>
            <a:r>
              <a:rPr lang="en-US" altLang="zh-CN" baseline="-25000" dirty="0"/>
              <a:t>i</a:t>
            </a:r>
            <a:r>
              <a:rPr lang="en-US" altLang="zh-CN" dirty="0"/>
              <a:t> = (x</a:t>
            </a:r>
            <a:r>
              <a:rPr lang="en-US" altLang="zh-CN" baseline="-25000" dirty="0"/>
              <a:t>i1</a:t>
            </a:r>
            <a:r>
              <a:rPr lang="en-US" altLang="zh-CN" dirty="0"/>
              <a:t>, x</a:t>
            </a:r>
            <a:r>
              <a:rPr lang="en-US" altLang="zh-CN" baseline="-25000" dirty="0"/>
              <a:t>i2</a:t>
            </a:r>
            <a:r>
              <a:rPr lang="en-US" altLang="zh-CN" dirty="0"/>
              <a:t>, . . . , </a:t>
            </a:r>
            <a:r>
              <a:rPr lang="en-US" altLang="zh-CN" dirty="0" err="1"/>
              <a:t>x</a:t>
            </a:r>
            <a:r>
              <a:rPr lang="en-US" altLang="zh-CN" baseline="-25000" dirty="0" err="1"/>
              <a:t>id</a:t>
            </a:r>
            <a:r>
              <a:rPr lang="en-US" altLang="zh-CN" dirty="0"/>
              <a:t>) </a:t>
            </a:r>
          </a:p>
          <a:p>
            <a:pPr marL="857250" lvl="1" indent="-342900"/>
            <a:r>
              <a:rPr lang="en-US" altLang="zh-CN" sz="2200" b="1" dirty="0">
                <a:solidFill>
                  <a:srgbClr val="0070C0"/>
                </a:solidFill>
              </a:rPr>
              <a:t>Columns</a:t>
            </a:r>
            <a:r>
              <a:rPr lang="en-US" altLang="zh-CN" sz="2200" dirty="0">
                <a:solidFill>
                  <a:srgbClr val="0070C0"/>
                </a:solidFill>
              </a:rPr>
              <a:t>:</a:t>
            </a:r>
            <a:r>
              <a:rPr lang="en-US" altLang="zh-CN" sz="2200" dirty="0"/>
              <a:t> also called attributes, properties, features, dimensions, variables, fields, etc. Given as an </a:t>
            </a:r>
            <a:r>
              <a:rPr lang="en-US" altLang="zh-CN" sz="2200" i="1" dirty="0"/>
              <a:t>n</a:t>
            </a:r>
            <a:r>
              <a:rPr lang="en-US" altLang="zh-CN" sz="2200" dirty="0"/>
              <a:t>-tuple </a:t>
            </a:r>
          </a:p>
          <a:p>
            <a:pPr marL="914400" lvl="2" indent="0">
              <a:buNone/>
            </a:pPr>
            <a:r>
              <a:rPr lang="en-US" altLang="zh-CN" dirty="0" err="1"/>
              <a:t>x</a:t>
            </a:r>
            <a:r>
              <a:rPr lang="en-US" altLang="zh-CN" baseline="-25000" dirty="0" err="1"/>
              <a:t>j</a:t>
            </a:r>
            <a:r>
              <a:rPr lang="en-US" altLang="zh-CN" dirty="0"/>
              <a:t> = (x</a:t>
            </a:r>
            <a:r>
              <a:rPr lang="en-US" altLang="zh-CN" baseline="-25000" dirty="0"/>
              <a:t>1j</a:t>
            </a:r>
            <a:r>
              <a:rPr lang="en-US" altLang="zh-CN" dirty="0"/>
              <a:t>, x</a:t>
            </a:r>
            <a:r>
              <a:rPr lang="en-US" altLang="zh-CN" baseline="-25000" dirty="0"/>
              <a:t>2j</a:t>
            </a:r>
            <a:r>
              <a:rPr lang="en-US" altLang="zh-CN" dirty="0"/>
              <a:t>, . . . , </a:t>
            </a:r>
            <a:r>
              <a:rPr lang="en-US" altLang="zh-CN" dirty="0" err="1"/>
              <a:t>x</a:t>
            </a:r>
            <a:r>
              <a:rPr lang="en-US" altLang="zh-CN" baseline="-25000" dirty="0" err="1"/>
              <a:t>nj</a:t>
            </a:r>
            <a:r>
              <a:rPr lang="en-US" altLang="zh-CN" dirty="0"/>
              <a:t>)</a:t>
            </a:r>
            <a:endParaRPr lang="zh-CN" altLang="en-US" dirty="0"/>
          </a:p>
        </p:txBody>
      </p:sp>
      <p:sp>
        <p:nvSpPr>
          <p:cNvPr id="4" name="Slide Number Placeholder 3">
            <a:extLst>
              <a:ext uri="{FF2B5EF4-FFF2-40B4-BE49-F238E27FC236}">
                <a16:creationId xmlns:a16="http://schemas.microsoft.com/office/drawing/2014/main" id="{15E8CFC1-5136-7603-6B99-BF508DD85577}"/>
              </a:ext>
            </a:extLst>
          </p:cNvPr>
          <p:cNvSpPr>
            <a:spLocks noGrp="1"/>
          </p:cNvSpPr>
          <p:nvPr>
            <p:ph type="sldNum" sz="quarter" idx="10"/>
          </p:nvPr>
        </p:nvSpPr>
        <p:spPr/>
        <p:txBody>
          <a:bodyPr/>
          <a:lstStyle/>
          <a:p>
            <a:pPr>
              <a:defRPr/>
            </a:pPr>
            <a:fld id="{0A970603-986F-41E1-A763-220BA9CA5E18}" type="slidenum">
              <a:rPr lang="zh-CN" altLang="en-US" smtClean="0"/>
              <a:pPr>
                <a:defRPr/>
              </a:pPr>
              <a:t>13</a:t>
            </a:fld>
            <a:r>
              <a:rPr lang="zh-CN" altLang="en-US"/>
              <a:t> </a:t>
            </a:r>
            <a:endParaRPr lang="zh-CN" altLang="en-US" dirty="0"/>
          </a:p>
        </p:txBody>
      </p:sp>
      <p:pic>
        <p:nvPicPr>
          <p:cNvPr id="5" name="Picture 4">
            <a:extLst>
              <a:ext uri="{FF2B5EF4-FFF2-40B4-BE49-F238E27FC236}">
                <a16:creationId xmlns:a16="http://schemas.microsoft.com/office/drawing/2014/main" id="{9A2AF27E-D7D4-2AAD-77A2-814777E66F8B}"/>
              </a:ext>
            </a:extLst>
          </p:cNvPr>
          <p:cNvPicPr>
            <a:picLocks noChangeAspect="1"/>
          </p:cNvPicPr>
          <p:nvPr/>
        </p:nvPicPr>
        <p:blipFill>
          <a:blip r:embed="rId2"/>
          <a:stretch>
            <a:fillRect/>
          </a:stretch>
        </p:blipFill>
        <p:spPr>
          <a:xfrm>
            <a:off x="1907704" y="4363457"/>
            <a:ext cx="4536504" cy="2174689"/>
          </a:xfrm>
          <a:prstGeom prst="rect">
            <a:avLst/>
          </a:prstGeom>
        </p:spPr>
      </p:pic>
    </p:spTree>
    <p:extLst>
      <p:ext uri="{BB962C8B-B14F-4D97-AF65-F5344CB8AC3E}">
        <p14:creationId xmlns:p14="http://schemas.microsoft.com/office/powerpoint/2010/main" val="3384088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C83B-EE7B-8483-5EB5-FFF17994ED38}"/>
              </a:ext>
            </a:extLst>
          </p:cNvPr>
          <p:cNvSpPr>
            <a:spLocks noGrp="1"/>
          </p:cNvSpPr>
          <p:nvPr>
            <p:ph type="title"/>
          </p:nvPr>
        </p:nvSpPr>
        <p:spPr/>
        <p:txBody>
          <a:bodyPr/>
          <a:lstStyle/>
          <a:p>
            <a:r>
              <a:rPr lang="en-US" altLang="zh-CN" dirty="0"/>
              <a:t>An Example</a:t>
            </a:r>
            <a:endParaRPr lang="zh-CN" altLang="en-US" dirty="0"/>
          </a:p>
        </p:txBody>
      </p:sp>
      <p:sp>
        <p:nvSpPr>
          <p:cNvPr id="4" name="Slide Number Placeholder 3">
            <a:extLst>
              <a:ext uri="{FF2B5EF4-FFF2-40B4-BE49-F238E27FC236}">
                <a16:creationId xmlns:a16="http://schemas.microsoft.com/office/drawing/2014/main" id="{F86FCE8F-FB70-A81E-302F-4B219CD1DA6C}"/>
              </a:ext>
            </a:extLst>
          </p:cNvPr>
          <p:cNvSpPr>
            <a:spLocks noGrp="1"/>
          </p:cNvSpPr>
          <p:nvPr>
            <p:ph type="sldNum" sz="quarter" idx="10"/>
          </p:nvPr>
        </p:nvSpPr>
        <p:spPr/>
        <p:txBody>
          <a:bodyPr/>
          <a:lstStyle/>
          <a:p>
            <a:pPr>
              <a:defRPr/>
            </a:pPr>
            <a:fld id="{0A970603-986F-41E1-A763-220BA9CA5E18}" type="slidenum">
              <a:rPr lang="zh-CN" altLang="en-US" smtClean="0"/>
              <a:pPr>
                <a:defRPr/>
              </a:pPr>
              <a:t>14</a:t>
            </a:fld>
            <a:r>
              <a:rPr lang="zh-CN" altLang="en-US"/>
              <a:t> </a:t>
            </a:r>
            <a:endParaRPr lang="zh-CN" altLang="en-US" dirty="0"/>
          </a:p>
        </p:txBody>
      </p:sp>
      <p:pic>
        <p:nvPicPr>
          <p:cNvPr id="5" name="Picture 2">
            <a:extLst>
              <a:ext uri="{FF2B5EF4-FFF2-40B4-BE49-F238E27FC236}">
                <a16:creationId xmlns:a16="http://schemas.microsoft.com/office/drawing/2014/main" id="{17B000C1-498B-7264-F440-FB589031D3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709" y="1329546"/>
            <a:ext cx="7485858" cy="5085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Iris dataset example project — Kedro 0.18.3 documentation">
            <a:extLst>
              <a:ext uri="{FF2B5EF4-FFF2-40B4-BE49-F238E27FC236}">
                <a16:creationId xmlns:a16="http://schemas.microsoft.com/office/drawing/2014/main" id="{03C22D53-8B99-492A-3E5D-348AB4DD1B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328" y="1556792"/>
            <a:ext cx="1458515" cy="1575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021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325C-321F-E4AA-8B11-0F6D49C79710}"/>
              </a:ext>
            </a:extLst>
          </p:cNvPr>
          <p:cNvSpPr>
            <a:spLocks noGrp="1"/>
          </p:cNvSpPr>
          <p:nvPr>
            <p:ph type="title"/>
          </p:nvPr>
        </p:nvSpPr>
        <p:spPr/>
        <p:txBody>
          <a:bodyPr/>
          <a:lstStyle/>
          <a:p>
            <a:r>
              <a:rPr lang="en-US" altLang="zh-CN" dirty="0"/>
              <a:t>PCA: Algorithm</a:t>
            </a:r>
            <a:endParaRPr lang="zh-CN" altLang="en-US" dirty="0"/>
          </a:p>
        </p:txBody>
      </p:sp>
      <p:sp>
        <p:nvSpPr>
          <p:cNvPr id="3" name="Content Placeholder 2">
            <a:extLst>
              <a:ext uri="{FF2B5EF4-FFF2-40B4-BE49-F238E27FC236}">
                <a16:creationId xmlns:a16="http://schemas.microsoft.com/office/drawing/2014/main" id="{DA9DC9FE-22B8-7BCC-9387-3D50075FFBCB}"/>
              </a:ext>
            </a:extLst>
          </p:cNvPr>
          <p:cNvSpPr>
            <a:spLocks noGrp="1"/>
          </p:cNvSpPr>
          <p:nvPr>
            <p:ph idx="1"/>
          </p:nvPr>
        </p:nvSpPr>
        <p:spPr/>
        <p:txBody>
          <a:bodyPr>
            <a:normAutofit lnSpcReduction="10000"/>
          </a:bodyPr>
          <a:lstStyle/>
          <a:p>
            <a:r>
              <a:rPr lang="en-US" altLang="zh-CN" sz="2400" dirty="0">
                <a:solidFill>
                  <a:srgbClr val="0070C0"/>
                </a:solidFill>
              </a:rPr>
              <a:t>Preprocessing</a:t>
            </a:r>
            <a:r>
              <a:rPr lang="en-US" altLang="zh-CN" sz="2400" dirty="0">
                <a:solidFill>
                  <a:srgbClr val="00B0F0"/>
                </a:solidFill>
              </a:rPr>
              <a:t> </a:t>
            </a:r>
            <a:r>
              <a:rPr lang="en-US" altLang="zh-CN" sz="2400" dirty="0"/>
              <a:t>the data to </a:t>
            </a:r>
            <a:r>
              <a:rPr lang="en-US" altLang="zh-CN" sz="2400" dirty="0">
                <a:solidFill>
                  <a:srgbClr val="7D0900"/>
                </a:solidFill>
              </a:rPr>
              <a:t>normalize its mean </a:t>
            </a:r>
            <a:r>
              <a:rPr lang="en-US" altLang="zh-CN" sz="2400" dirty="0"/>
              <a:t>and variance</a:t>
            </a:r>
          </a:p>
          <a:p>
            <a:pPr marL="914400" lvl="1" indent="-457200">
              <a:buFont typeface="+mj-lt"/>
              <a:buAutoNum type="arabicPeriod"/>
            </a:pPr>
            <a:r>
              <a:rPr lang="en-US" altLang="zh-CN" sz="2200" dirty="0"/>
              <a:t>The mean of the data matrix </a:t>
            </a:r>
            <a:r>
              <a:rPr lang="en-US" altLang="zh-CN" sz="2200" b="1" dirty="0"/>
              <a:t>D </a:t>
            </a:r>
            <a:r>
              <a:rPr lang="en-US" altLang="zh-CN" sz="2200" dirty="0"/>
              <a:t>is the average of all the points</a:t>
            </a:r>
          </a:p>
          <a:p>
            <a:pPr lvl="1"/>
            <a:endParaRPr lang="en-US" altLang="zh-CN" dirty="0"/>
          </a:p>
          <a:p>
            <a:pPr lvl="1"/>
            <a:endParaRPr lang="en-US" altLang="zh-CN" dirty="0"/>
          </a:p>
          <a:p>
            <a:pPr marL="914400" lvl="1" indent="-457200">
              <a:buFont typeface="+mj-lt"/>
              <a:buAutoNum type="arabicPeriod" startAt="2"/>
            </a:pPr>
            <a:r>
              <a:rPr lang="en-US" altLang="zh-CN" sz="2200" dirty="0"/>
              <a:t>Replace each x</a:t>
            </a:r>
            <a:r>
              <a:rPr lang="en-US" altLang="zh-CN" sz="2200" baseline="-25000" dirty="0"/>
              <a:t>i </a:t>
            </a:r>
            <a:r>
              <a:rPr lang="en-US" altLang="zh-CN" sz="2200" dirty="0"/>
              <a:t>with x</a:t>
            </a:r>
            <a:r>
              <a:rPr lang="en-US" altLang="zh-CN" sz="2200" baseline="-25000" dirty="0"/>
              <a:t>i </a:t>
            </a:r>
            <a:r>
              <a:rPr lang="en-US" altLang="zh-CN" sz="2200" dirty="0"/>
              <a:t>– </a:t>
            </a:r>
            <a:r>
              <a:rPr lang="el-GR" altLang="zh-CN" sz="2200" dirty="0"/>
              <a:t>μ</a:t>
            </a:r>
            <a:r>
              <a:rPr lang="en-US" altLang="zh-CN" sz="2200" dirty="0"/>
              <a:t> to get the </a:t>
            </a:r>
            <a:r>
              <a:rPr lang="en-US" altLang="zh-CN" sz="2200" b="1" dirty="0">
                <a:solidFill>
                  <a:srgbClr val="7D0900"/>
                </a:solidFill>
              </a:rPr>
              <a:t>centered data matrix Z</a:t>
            </a:r>
          </a:p>
          <a:p>
            <a:pPr marL="914400" lvl="1" indent="-457200">
              <a:buFont typeface="+mj-lt"/>
              <a:buAutoNum type="arabicPeriod" startAt="2"/>
            </a:pPr>
            <a:endParaRPr lang="en-US" altLang="zh-CN" b="1" dirty="0">
              <a:solidFill>
                <a:srgbClr val="7D0900"/>
              </a:solidFill>
            </a:endParaRPr>
          </a:p>
          <a:p>
            <a:pPr marL="914400" lvl="1" indent="-457200">
              <a:buFont typeface="+mj-lt"/>
              <a:buAutoNum type="arabicPeriod" startAt="2"/>
            </a:pPr>
            <a:endParaRPr lang="en-US" altLang="zh-CN" b="1" dirty="0">
              <a:solidFill>
                <a:srgbClr val="7D0900"/>
              </a:solidFill>
            </a:endParaRPr>
          </a:p>
          <a:p>
            <a:pPr marL="914400" lvl="1" indent="-457200">
              <a:buFont typeface="+mj-lt"/>
              <a:buAutoNum type="arabicPeriod" startAt="2"/>
            </a:pPr>
            <a:endParaRPr lang="en-US" altLang="zh-CN" b="1" dirty="0">
              <a:solidFill>
                <a:srgbClr val="7D0900"/>
              </a:solidFill>
            </a:endParaRPr>
          </a:p>
          <a:p>
            <a:pPr marL="914400" lvl="1" indent="-457200">
              <a:buFont typeface="+mj-lt"/>
              <a:buAutoNum type="arabicPeriod" startAt="2"/>
            </a:pPr>
            <a:endParaRPr lang="en-US" altLang="zh-CN" b="1" dirty="0">
              <a:solidFill>
                <a:srgbClr val="7D0900"/>
              </a:solidFill>
            </a:endParaRPr>
          </a:p>
          <a:p>
            <a:r>
              <a:rPr lang="en-US" altLang="zh-CN" sz="2400" b="0" dirty="0"/>
              <a:t>Steps 1-2 zero out the mean of the data</a:t>
            </a:r>
          </a:p>
          <a:p>
            <a:endParaRPr lang="zh-CN" altLang="en-US" dirty="0"/>
          </a:p>
        </p:txBody>
      </p:sp>
      <p:sp>
        <p:nvSpPr>
          <p:cNvPr id="4" name="Slide Number Placeholder 3">
            <a:extLst>
              <a:ext uri="{FF2B5EF4-FFF2-40B4-BE49-F238E27FC236}">
                <a16:creationId xmlns:a16="http://schemas.microsoft.com/office/drawing/2014/main" id="{2C7A60F1-8B66-F8CD-7931-A0480323FCF4}"/>
              </a:ext>
            </a:extLst>
          </p:cNvPr>
          <p:cNvSpPr>
            <a:spLocks noGrp="1"/>
          </p:cNvSpPr>
          <p:nvPr>
            <p:ph type="sldNum" sz="quarter" idx="10"/>
          </p:nvPr>
        </p:nvSpPr>
        <p:spPr/>
        <p:txBody>
          <a:bodyPr/>
          <a:lstStyle/>
          <a:p>
            <a:pPr>
              <a:defRPr/>
            </a:pPr>
            <a:fld id="{0A970603-986F-41E1-A763-220BA9CA5E18}" type="slidenum">
              <a:rPr lang="zh-CN" altLang="en-US" smtClean="0"/>
              <a:pPr>
                <a:defRPr/>
              </a:pPr>
              <a:t>15</a:t>
            </a:fld>
            <a:r>
              <a:rPr lang="zh-CN" altLang="en-US"/>
              <a:t> </a:t>
            </a:r>
            <a:endParaRPr lang="zh-CN" altLang="en-US" dirty="0"/>
          </a:p>
        </p:txBody>
      </p:sp>
      <p:pic>
        <p:nvPicPr>
          <p:cNvPr id="5" name="Picture 4">
            <a:extLst>
              <a:ext uri="{FF2B5EF4-FFF2-40B4-BE49-F238E27FC236}">
                <a16:creationId xmlns:a16="http://schemas.microsoft.com/office/drawing/2014/main" id="{7850DE99-4BFF-EA6F-47BB-E6FD1FF71D09}"/>
              </a:ext>
            </a:extLst>
          </p:cNvPr>
          <p:cNvPicPr>
            <a:picLocks noChangeAspect="1"/>
          </p:cNvPicPr>
          <p:nvPr/>
        </p:nvPicPr>
        <p:blipFill>
          <a:blip r:embed="rId2"/>
          <a:stretch>
            <a:fillRect/>
          </a:stretch>
        </p:blipFill>
        <p:spPr>
          <a:xfrm>
            <a:off x="2699792" y="2362200"/>
            <a:ext cx="3174750" cy="937533"/>
          </a:xfrm>
          <a:prstGeom prst="rect">
            <a:avLst/>
          </a:prstGeom>
        </p:spPr>
      </p:pic>
      <p:pic>
        <p:nvPicPr>
          <p:cNvPr id="6" name="Picture 5">
            <a:extLst>
              <a:ext uri="{FF2B5EF4-FFF2-40B4-BE49-F238E27FC236}">
                <a16:creationId xmlns:a16="http://schemas.microsoft.com/office/drawing/2014/main" id="{2A950B7F-3224-538C-B317-BB154E1D0075}"/>
              </a:ext>
            </a:extLst>
          </p:cNvPr>
          <p:cNvPicPr>
            <a:picLocks noChangeAspect="1"/>
          </p:cNvPicPr>
          <p:nvPr/>
        </p:nvPicPr>
        <p:blipFill>
          <a:blip r:embed="rId3"/>
          <a:stretch>
            <a:fillRect/>
          </a:stretch>
        </p:blipFill>
        <p:spPr>
          <a:xfrm>
            <a:off x="1190823" y="3787612"/>
            <a:ext cx="6192688" cy="1677917"/>
          </a:xfrm>
          <a:prstGeom prst="rect">
            <a:avLst/>
          </a:prstGeom>
        </p:spPr>
      </p:pic>
    </p:spTree>
    <p:extLst>
      <p:ext uri="{BB962C8B-B14F-4D97-AF65-F5344CB8AC3E}">
        <p14:creationId xmlns:p14="http://schemas.microsoft.com/office/powerpoint/2010/main" val="3842361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07CEE-13D9-9C53-03C9-5879FE0C0B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20B7C4-FF84-8E8C-16FD-3102B23BBEBD}"/>
              </a:ext>
            </a:extLst>
          </p:cNvPr>
          <p:cNvSpPr>
            <a:spLocks noGrp="1"/>
          </p:cNvSpPr>
          <p:nvPr>
            <p:ph type="title"/>
          </p:nvPr>
        </p:nvSpPr>
        <p:spPr/>
        <p:txBody>
          <a:bodyPr/>
          <a:lstStyle/>
          <a:p>
            <a:r>
              <a:rPr lang="en-US" altLang="zh-CN" dirty="0"/>
              <a:t>PCA: Algorithm</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1F8492-7942-35AB-38FD-500DC7833228}"/>
                  </a:ext>
                </a:extLst>
              </p:cNvPr>
              <p:cNvSpPr>
                <a:spLocks noGrp="1"/>
              </p:cNvSpPr>
              <p:nvPr>
                <p:ph idx="1"/>
              </p:nvPr>
            </p:nvSpPr>
            <p:spPr/>
            <p:txBody>
              <a:bodyPr/>
              <a:lstStyle/>
              <a:p>
                <a:r>
                  <a:rPr lang="en-US" altLang="zh-CN" sz="2400" dirty="0">
                    <a:solidFill>
                      <a:srgbClr val="0070C0"/>
                    </a:solidFill>
                  </a:rPr>
                  <a:t>Preprocessing</a:t>
                </a:r>
                <a:r>
                  <a:rPr lang="en-US" altLang="zh-CN" sz="2400" dirty="0">
                    <a:solidFill>
                      <a:srgbClr val="00B0F0"/>
                    </a:solidFill>
                  </a:rPr>
                  <a:t> </a:t>
                </a:r>
                <a:r>
                  <a:rPr lang="en-US" altLang="zh-CN" sz="2400" dirty="0"/>
                  <a:t>the data to </a:t>
                </a:r>
                <a:r>
                  <a:rPr lang="en-US" altLang="zh-CN" sz="2400" dirty="0">
                    <a:solidFill>
                      <a:srgbClr val="7D0900"/>
                    </a:solidFill>
                  </a:rPr>
                  <a:t>normalize </a:t>
                </a:r>
                <a:r>
                  <a:rPr lang="en-US" altLang="zh-CN" sz="2400" dirty="0"/>
                  <a:t>its mean</a:t>
                </a:r>
                <a:r>
                  <a:rPr lang="en-US" altLang="zh-CN" sz="2400" dirty="0">
                    <a:solidFill>
                      <a:srgbClr val="7D0900"/>
                    </a:solidFill>
                  </a:rPr>
                  <a:t> </a:t>
                </a:r>
                <a:r>
                  <a:rPr lang="en-US" altLang="zh-CN" sz="2400" dirty="0"/>
                  <a:t>and </a:t>
                </a:r>
                <a:r>
                  <a:rPr lang="en-US" altLang="zh-CN" sz="2400" dirty="0">
                    <a:solidFill>
                      <a:srgbClr val="7D0900"/>
                    </a:solidFill>
                  </a:rPr>
                  <a:t>variance (optional)</a:t>
                </a:r>
              </a:p>
              <a:p>
                <a:pPr marL="914400" lvl="1" indent="-457200">
                  <a:lnSpc>
                    <a:spcPct val="120000"/>
                  </a:lnSpc>
                  <a:buFont typeface="+mj-lt"/>
                  <a:buAutoNum type="arabicPeriod" startAt="3"/>
                </a:pPr>
                <a:r>
                  <a:rPr lang="en-US" altLang="zh-CN" sz="2200" dirty="0"/>
                  <a:t>Let </a:t>
                </a:r>
                <a14:m>
                  <m:oMath xmlns:m="http://schemas.openxmlformats.org/officeDocument/2006/math">
                    <m:sSubSup>
                      <m:sSubSupPr>
                        <m:ctrlPr>
                          <a:rPr lang="el-GR" altLang="zh-CN" sz="2200" i="1" smtClean="0">
                            <a:latin typeface="Cambria Math" panose="02040503050406030204" pitchFamily="18" charset="0"/>
                            <a:ea typeface="Cambria Math" panose="02040503050406030204" pitchFamily="18" charset="0"/>
                          </a:rPr>
                        </m:ctrlPr>
                      </m:sSubSupPr>
                      <m:e>
                        <m:r>
                          <a:rPr lang="el-GR" altLang="zh-CN" sz="2200" i="1" smtClean="0">
                            <a:latin typeface="Cambria Math" panose="02040503050406030204" pitchFamily="18" charset="0"/>
                            <a:ea typeface="Cambria Math" panose="02040503050406030204" pitchFamily="18" charset="0"/>
                          </a:rPr>
                          <m:t>𝜎</m:t>
                        </m:r>
                      </m:e>
                      <m:sub>
                        <m:r>
                          <a:rPr lang="en-US" altLang="zh-CN" sz="2200" b="0" i="1" smtClean="0">
                            <a:latin typeface="Cambria Math" panose="02040503050406030204" pitchFamily="18" charset="0"/>
                            <a:ea typeface="Cambria Math" panose="02040503050406030204" pitchFamily="18" charset="0"/>
                          </a:rPr>
                          <m:t>𝑗</m:t>
                        </m:r>
                      </m:sub>
                      <m:sup>
                        <m:r>
                          <a:rPr lang="en-US" altLang="zh-CN" sz="2200" b="0" i="1" smtClean="0">
                            <a:latin typeface="Cambria Math" panose="02040503050406030204" pitchFamily="18" charset="0"/>
                            <a:ea typeface="Cambria Math" panose="02040503050406030204" pitchFamily="18" charset="0"/>
                          </a:rPr>
                          <m:t>2</m:t>
                        </m:r>
                      </m:sup>
                    </m:sSubSup>
                    <m:r>
                      <a:rPr lang="en-US" altLang="zh-CN" sz="2200" b="0" i="1" smtClean="0">
                        <a:latin typeface="Cambria Math" panose="02040503050406030204" pitchFamily="18" charset="0"/>
                        <a:ea typeface="Cambria Math" panose="02040503050406030204" pitchFamily="18" charset="0"/>
                      </a:rPr>
                      <m:t>= </m:t>
                    </m:r>
                    <m:f>
                      <m:fPr>
                        <m:ctrlPr>
                          <a:rPr lang="en-US" altLang="zh-CN" sz="2200" b="0" i="1" smtClean="0">
                            <a:latin typeface="Cambria Math" panose="02040503050406030204" pitchFamily="18" charset="0"/>
                            <a:ea typeface="Cambria Math" panose="02040503050406030204" pitchFamily="18" charset="0"/>
                          </a:rPr>
                        </m:ctrlPr>
                      </m:fPr>
                      <m:num>
                        <m:r>
                          <a:rPr lang="en-US" altLang="zh-CN" sz="2200" b="0" i="1" smtClean="0">
                            <a:latin typeface="Cambria Math" panose="02040503050406030204" pitchFamily="18" charset="0"/>
                            <a:ea typeface="Cambria Math" panose="02040503050406030204" pitchFamily="18" charset="0"/>
                          </a:rPr>
                          <m:t>1</m:t>
                        </m:r>
                      </m:num>
                      <m:den>
                        <m:r>
                          <a:rPr lang="en-US" altLang="zh-CN" sz="2200" b="0" i="1" smtClean="0">
                            <a:latin typeface="Cambria Math" panose="02040503050406030204" pitchFamily="18" charset="0"/>
                            <a:ea typeface="Cambria Math" panose="02040503050406030204" pitchFamily="18" charset="0"/>
                          </a:rPr>
                          <m:t>𝑛</m:t>
                        </m:r>
                      </m:den>
                    </m:f>
                    <m:nary>
                      <m:naryPr>
                        <m:chr m:val="∑"/>
                        <m:limLoc m:val="subSup"/>
                        <m:supHide m:val="on"/>
                        <m:ctrlPr>
                          <a:rPr lang="en-US" altLang="zh-CN" sz="2200" b="0" i="1" smtClean="0">
                            <a:latin typeface="Cambria Math" panose="02040503050406030204" pitchFamily="18" charset="0"/>
                            <a:ea typeface="Cambria Math" panose="02040503050406030204" pitchFamily="18" charset="0"/>
                          </a:rPr>
                        </m:ctrlPr>
                      </m:naryPr>
                      <m:sub>
                        <m:r>
                          <m:rPr>
                            <m:brk m:alnAt="9"/>
                          </m:rPr>
                          <a:rPr lang="en-US" altLang="zh-CN" sz="2200" b="0" i="1" smtClean="0">
                            <a:latin typeface="Cambria Math" panose="02040503050406030204" pitchFamily="18" charset="0"/>
                            <a:ea typeface="Cambria Math" panose="02040503050406030204" pitchFamily="18" charset="0"/>
                          </a:rPr>
                          <m:t>𝑖</m:t>
                        </m:r>
                      </m:sub>
                      <m:sup/>
                      <m:e>
                        <m:sSup>
                          <m:sSupPr>
                            <m:ctrlPr>
                              <a:rPr lang="en-US" altLang="zh-CN" sz="2200" b="0" i="1" smtClean="0">
                                <a:latin typeface="Cambria Math" panose="02040503050406030204" pitchFamily="18" charset="0"/>
                                <a:ea typeface="Cambria Math" panose="02040503050406030204" pitchFamily="18" charset="0"/>
                              </a:rPr>
                            </m:ctrlPr>
                          </m:sSupPr>
                          <m:e>
                            <m:sSub>
                              <m:sSubPr>
                                <m:ctrlPr>
                                  <a:rPr lang="en-US" altLang="zh-CN" sz="2200" i="1">
                                    <a:latin typeface="Cambria Math" panose="02040503050406030204" pitchFamily="18" charset="0"/>
                                    <a:ea typeface="Cambria Math" panose="02040503050406030204" pitchFamily="18" charset="0"/>
                                  </a:rPr>
                                </m:ctrlPr>
                              </m:sSubPr>
                              <m:e>
                                <m:r>
                                  <a:rPr lang="en-US" altLang="zh-CN" sz="2200" i="1">
                                    <a:latin typeface="Cambria Math" panose="02040503050406030204" pitchFamily="18" charset="0"/>
                                    <a:ea typeface="Cambria Math" panose="02040503050406030204" pitchFamily="18" charset="0"/>
                                  </a:rPr>
                                  <m:t>(</m:t>
                                </m:r>
                                <m:r>
                                  <a:rPr lang="en-US" altLang="zh-CN" sz="2200" i="1">
                                    <a:latin typeface="Cambria Math" panose="02040503050406030204" pitchFamily="18" charset="0"/>
                                    <a:ea typeface="Cambria Math" panose="02040503050406030204" pitchFamily="18" charset="0"/>
                                  </a:rPr>
                                  <m:t>𝑥</m:t>
                                </m:r>
                              </m:e>
                              <m:sub>
                                <m:r>
                                  <a:rPr lang="en-US" altLang="zh-CN" sz="2200" i="1">
                                    <a:latin typeface="Cambria Math" panose="02040503050406030204" pitchFamily="18" charset="0"/>
                                    <a:ea typeface="Cambria Math" panose="02040503050406030204" pitchFamily="18" charset="0"/>
                                  </a:rPr>
                                  <m:t>𝑖𝑗</m:t>
                                </m:r>
                              </m:sub>
                            </m:sSub>
                            <m:r>
                              <a:rPr lang="en-US" altLang="zh-CN" sz="2200" i="1">
                                <a:latin typeface="Cambria Math" panose="02040503050406030204" pitchFamily="18" charset="0"/>
                                <a:ea typeface="Cambria Math" panose="02040503050406030204" pitchFamily="18" charset="0"/>
                              </a:rPr>
                              <m:t>)</m:t>
                            </m:r>
                          </m:e>
                          <m:sup>
                            <m:r>
                              <a:rPr lang="en-US" altLang="zh-CN" sz="2200" b="0" i="1" smtClean="0">
                                <a:latin typeface="Cambria Math" panose="02040503050406030204" pitchFamily="18" charset="0"/>
                                <a:ea typeface="Cambria Math" panose="02040503050406030204" pitchFamily="18" charset="0"/>
                              </a:rPr>
                              <m:t>2</m:t>
                            </m:r>
                          </m:sup>
                        </m:sSup>
                        <m:r>
                          <a:rPr lang="en-US" altLang="zh-CN" sz="2200" b="0" i="1" smtClean="0">
                            <a:latin typeface="Cambria Math" panose="02040503050406030204" pitchFamily="18" charset="0"/>
                            <a:ea typeface="Cambria Math" panose="02040503050406030204" pitchFamily="18" charset="0"/>
                          </a:rPr>
                          <m:t>, 1 ≤</m:t>
                        </m:r>
                        <m:r>
                          <a:rPr lang="en-US" altLang="zh-CN" sz="2200" b="0" i="1" smtClean="0">
                            <a:latin typeface="Cambria Math" panose="02040503050406030204" pitchFamily="18" charset="0"/>
                            <a:ea typeface="Cambria Math" panose="02040503050406030204" pitchFamily="18" charset="0"/>
                          </a:rPr>
                          <m:t>𝑗</m:t>
                        </m:r>
                        <m:r>
                          <a:rPr lang="en-US" altLang="zh-CN" sz="2200" b="0" i="1" smtClean="0">
                            <a:latin typeface="Cambria Math" panose="02040503050406030204" pitchFamily="18" charset="0"/>
                            <a:ea typeface="Cambria Math" panose="02040503050406030204" pitchFamily="18" charset="0"/>
                          </a:rPr>
                          <m:t>≤</m:t>
                        </m:r>
                        <m:r>
                          <a:rPr lang="en-US" altLang="zh-CN" sz="2200" b="0" i="1" smtClean="0">
                            <a:latin typeface="Cambria Math" panose="02040503050406030204" pitchFamily="18" charset="0"/>
                            <a:ea typeface="Cambria Math" panose="02040503050406030204" pitchFamily="18" charset="0"/>
                          </a:rPr>
                          <m:t>𝑑</m:t>
                        </m:r>
                      </m:e>
                    </m:nary>
                  </m:oMath>
                </a14:m>
                <a:endParaRPr lang="en-US" altLang="zh-CN" sz="2200" dirty="0"/>
              </a:p>
              <a:p>
                <a:pPr marL="914400" lvl="1" indent="-457200">
                  <a:lnSpc>
                    <a:spcPct val="120000"/>
                  </a:lnSpc>
                  <a:buFont typeface="+mj-lt"/>
                  <a:buAutoNum type="arabicPeriod" startAt="3"/>
                </a:pPr>
                <a:r>
                  <a:rPr lang="en-US" altLang="zh-CN" sz="2200" dirty="0"/>
                  <a:t>Replace each </a:t>
                </a:r>
                <a14:m>
                  <m:oMath xmlns:m="http://schemas.openxmlformats.org/officeDocument/2006/math">
                    <m:sSub>
                      <m:sSubPr>
                        <m:ctrlPr>
                          <a:rPr lang="en-US" altLang="zh-CN" sz="2200" i="1">
                            <a:latin typeface="Cambria Math" panose="02040503050406030204" pitchFamily="18" charset="0"/>
                            <a:ea typeface="Cambria Math" panose="02040503050406030204" pitchFamily="18" charset="0"/>
                          </a:rPr>
                        </m:ctrlPr>
                      </m:sSubPr>
                      <m:e>
                        <m:r>
                          <a:rPr lang="en-US" altLang="zh-CN" sz="2200" i="1">
                            <a:latin typeface="Cambria Math" panose="02040503050406030204" pitchFamily="18" charset="0"/>
                            <a:ea typeface="Cambria Math" panose="02040503050406030204" pitchFamily="18" charset="0"/>
                          </a:rPr>
                          <m:t>𝑥</m:t>
                        </m:r>
                      </m:e>
                      <m:sub>
                        <m:r>
                          <a:rPr lang="en-US" altLang="zh-CN" sz="2200" i="1">
                            <a:latin typeface="Cambria Math" panose="02040503050406030204" pitchFamily="18" charset="0"/>
                            <a:ea typeface="Cambria Math" panose="02040503050406030204" pitchFamily="18" charset="0"/>
                          </a:rPr>
                          <m:t>𝑖𝑗</m:t>
                        </m:r>
                      </m:sub>
                    </m:sSub>
                  </m:oMath>
                </a14:m>
                <a:r>
                  <a:rPr lang="en-US" altLang="zh-CN" sz="2200" dirty="0"/>
                  <a:t> with </a:t>
                </a:r>
                <a14:m>
                  <m:oMath xmlns:m="http://schemas.openxmlformats.org/officeDocument/2006/math">
                    <m:f>
                      <m:fPr>
                        <m:ctrlPr>
                          <a:rPr lang="en-US" altLang="zh-CN" sz="2200" b="0" i="1" smtClean="0">
                            <a:latin typeface="Cambria Math" panose="02040503050406030204" pitchFamily="18" charset="0"/>
                            <a:ea typeface="Cambria Math" panose="02040503050406030204" pitchFamily="18" charset="0"/>
                          </a:rPr>
                        </m:ctrlPr>
                      </m:fPr>
                      <m:num>
                        <m:sSub>
                          <m:sSubPr>
                            <m:ctrlPr>
                              <a:rPr lang="en-US" altLang="zh-CN" sz="2200" i="1">
                                <a:latin typeface="Cambria Math" panose="02040503050406030204" pitchFamily="18" charset="0"/>
                                <a:ea typeface="Cambria Math" panose="02040503050406030204" pitchFamily="18" charset="0"/>
                              </a:rPr>
                            </m:ctrlPr>
                          </m:sSubPr>
                          <m:e>
                            <m:r>
                              <a:rPr lang="en-US" altLang="zh-CN" sz="2200" i="1">
                                <a:latin typeface="Cambria Math" panose="02040503050406030204" pitchFamily="18" charset="0"/>
                                <a:ea typeface="Cambria Math" panose="02040503050406030204" pitchFamily="18" charset="0"/>
                              </a:rPr>
                              <m:t>𝑥</m:t>
                            </m:r>
                          </m:e>
                          <m:sub>
                            <m:r>
                              <a:rPr lang="en-US" altLang="zh-CN" sz="2200" i="1">
                                <a:latin typeface="Cambria Math" panose="02040503050406030204" pitchFamily="18" charset="0"/>
                                <a:ea typeface="Cambria Math" panose="02040503050406030204" pitchFamily="18" charset="0"/>
                              </a:rPr>
                              <m:t>𝑖𝑗</m:t>
                            </m:r>
                          </m:sub>
                        </m:sSub>
                      </m:num>
                      <m:den>
                        <m:sSub>
                          <m:sSubPr>
                            <m:ctrlPr>
                              <a:rPr lang="en-US" altLang="zh-CN" sz="2200" b="0" i="1" smtClean="0">
                                <a:latin typeface="Cambria Math" panose="02040503050406030204" pitchFamily="18" charset="0"/>
                                <a:ea typeface="Cambria Math" panose="02040503050406030204" pitchFamily="18" charset="0"/>
                              </a:rPr>
                            </m:ctrlPr>
                          </m:sSubPr>
                          <m:e>
                            <m:r>
                              <a:rPr lang="en-US" altLang="zh-CN" sz="2200" b="0" i="1" smtClean="0">
                                <a:latin typeface="Cambria Math" panose="02040503050406030204" pitchFamily="18" charset="0"/>
                                <a:ea typeface="Cambria Math" panose="02040503050406030204" pitchFamily="18" charset="0"/>
                              </a:rPr>
                              <m:t>𝜎</m:t>
                            </m:r>
                          </m:e>
                          <m:sub>
                            <m:r>
                              <a:rPr lang="en-US" altLang="zh-CN" sz="2200" b="0" i="1" smtClean="0">
                                <a:latin typeface="Cambria Math" panose="02040503050406030204" pitchFamily="18" charset="0"/>
                                <a:ea typeface="Cambria Math" panose="02040503050406030204" pitchFamily="18" charset="0"/>
                              </a:rPr>
                              <m:t>𝑗</m:t>
                            </m:r>
                          </m:sub>
                        </m:sSub>
                      </m:den>
                    </m:f>
                  </m:oMath>
                </a14:m>
                <a:endParaRPr lang="en-US" altLang="zh-CN" sz="2200" dirty="0"/>
              </a:p>
              <a:p>
                <a:pPr>
                  <a:lnSpc>
                    <a:spcPct val="120000"/>
                  </a:lnSpc>
                </a:pPr>
                <a:r>
                  <a:rPr lang="en-US" altLang="zh-CN" sz="2400" b="0" dirty="0"/>
                  <a:t>Steps (3-4) rescale each coordinate to have </a:t>
                </a:r>
                <a:r>
                  <a:rPr lang="en-US" altLang="zh-CN" sz="2400" b="0" dirty="0">
                    <a:solidFill>
                      <a:srgbClr val="7D0900"/>
                    </a:solidFill>
                  </a:rPr>
                  <a:t>unit variance</a:t>
                </a:r>
                <a:r>
                  <a:rPr lang="en-US" altLang="zh-CN" sz="2400" b="0" dirty="0"/>
                  <a:t>, which ensures that different attributes are all treated on the same “scale”</a:t>
                </a:r>
              </a:p>
              <a:p>
                <a:pPr lvl="1">
                  <a:lnSpc>
                    <a:spcPct val="120000"/>
                  </a:lnSpc>
                </a:pPr>
                <a:r>
                  <a:rPr lang="en-US" altLang="zh-CN" sz="2200" b="0" dirty="0"/>
                  <a:t>May be omitted if we had a priori knowledge that the different attributes are all on the same scale</a:t>
                </a:r>
                <a:endParaRPr lang="en-US" altLang="zh-CN" sz="2200" dirty="0"/>
              </a:p>
              <a:p>
                <a:endParaRPr lang="en-US" altLang="zh-CN" sz="2200" dirty="0">
                  <a:solidFill>
                    <a:srgbClr val="7D0900"/>
                  </a:solidFill>
                </a:endParaRPr>
              </a:p>
              <a:p>
                <a:endParaRPr lang="zh-CN" altLang="en-US" dirty="0"/>
              </a:p>
            </p:txBody>
          </p:sp>
        </mc:Choice>
        <mc:Fallback xmlns="">
          <p:sp>
            <p:nvSpPr>
              <p:cNvPr id="3" name="Content Placeholder 2">
                <a:extLst>
                  <a:ext uri="{FF2B5EF4-FFF2-40B4-BE49-F238E27FC236}">
                    <a16:creationId xmlns:a16="http://schemas.microsoft.com/office/drawing/2014/main" id="{B71F8492-7942-35AB-38FD-500DC7833228}"/>
                  </a:ext>
                </a:extLst>
              </p:cNvPr>
              <p:cNvSpPr>
                <a:spLocks noGrp="1" noRot="1" noChangeAspect="1" noMove="1" noResize="1" noEditPoints="1" noAdjustHandles="1" noChangeArrowheads="1" noChangeShapeType="1" noTextEdit="1"/>
              </p:cNvSpPr>
              <p:nvPr>
                <p:ph idx="1"/>
              </p:nvPr>
            </p:nvSpPr>
            <p:spPr>
              <a:blipFill>
                <a:blip r:embed="rId2"/>
                <a:stretch>
                  <a:fillRect l="-902" t="-117"/>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4B317C22-6E74-58D2-46A3-DDE0AA02C5FB}"/>
              </a:ext>
            </a:extLst>
          </p:cNvPr>
          <p:cNvSpPr>
            <a:spLocks noGrp="1"/>
          </p:cNvSpPr>
          <p:nvPr>
            <p:ph type="sldNum" sz="quarter" idx="10"/>
          </p:nvPr>
        </p:nvSpPr>
        <p:spPr/>
        <p:txBody>
          <a:bodyPr/>
          <a:lstStyle/>
          <a:p>
            <a:pPr>
              <a:defRPr/>
            </a:pPr>
            <a:fld id="{0A970603-986F-41E1-A763-220BA9CA5E18}" type="slidenum">
              <a:rPr lang="zh-CN" altLang="en-US" smtClean="0"/>
              <a:pPr>
                <a:defRPr/>
              </a:pPr>
              <a:t>16</a:t>
            </a:fld>
            <a:r>
              <a:rPr lang="zh-CN" altLang="en-US"/>
              <a:t> </a:t>
            </a:r>
            <a:endParaRPr lang="zh-CN" altLang="en-US" dirty="0"/>
          </a:p>
        </p:txBody>
      </p:sp>
    </p:spTree>
    <p:extLst>
      <p:ext uri="{BB962C8B-B14F-4D97-AF65-F5344CB8AC3E}">
        <p14:creationId xmlns:p14="http://schemas.microsoft.com/office/powerpoint/2010/main" val="3405273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BD157-15F2-BD88-0EEE-5F13B8D6A077}"/>
              </a:ext>
            </a:extLst>
          </p:cNvPr>
          <p:cNvSpPr>
            <a:spLocks noGrp="1"/>
          </p:cNvSpPr>
          <p:nvPr>
            <p:ph type="title"/>
          </p:nvPr>
        </p:nvSpPr>
        <p:spPr/>
        <p:txBody>
          <a:bodyPr/>
          <a:lstStyle/>
          <a:p>
            <a:r>
              <a:rPr lang="en-US" altLang="zh-CN" dirty="0"/>
              <a:t>PCA: Algorithm</a:t>
            </a:r>
            <a:endParaRPr lang="zh-CN" alt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15AAE22-F88E-AB8B-99B5-215B044ABF90}"/>
                  </a:ext>
                </a:extLst>
              </p:cNvPr>
              <p:cNvSpPr>
                <a:spLocks noGrp="1"/>
              </p:cNvSpPr>
              <p:nvPr>
                <p:ph idx="1"/>
              </p:nvPr>
            </p:nvSpPr>
            <p:spPr/>
            <p:txBody>
              <a:bodyPr>
                <a:normAutofit fontScale="85000" lnSpcReduction="20000"/>
              </a:bodyPr>
              <a:lstStyle/>
              <a:p>
                <a:pPr>
                  <a:lnSpc>
                    <a:spcPct val="110000"/>
                  </a:lnSpc>
                </a:pPr>
                <a:r>
                  <a:rPr lang="en-US" altLang="zh-CN" sz="2400" dirty="0"/>
                  <a:t>Reduce data from </a:t>
                </a:r>
                <a:r>
                  <a:rPr lang="en-US" altLang="zh-CN" sz="2400" i="1" dirty="0"/>
                  <a:t>d</a:t>
                </a:r>
                <a:r>
                  <a:rPr lang="en-US" altLang="zh-CN" sz="2400" dirty="0"/>
                  <a:t>-dimensions to </a:t>
                </a:r>
                <a:r>
                  <a:rPr lang="en-US" altLang="zh-CN" sz="2400" i="1" dirty="0"/>
                  <a:t>k</a:t>
                </a:r>
                <a:r>
                  <a:rPr lang="en-US" altLang="zh-CN" sz="2400" dirty="0"/>
                  <a:t>-dimensions</a:t>
                </a:r>
              </a:p>
              <a:p>
                <a:pPr lvl="1">
                  <a:lnSpc>
                    <a:spcPct val="110000"/>
                  </a:lnSpc>
                </a:pPr>
                <a:r>
                  <a:rPr lang="en-US" altLang="zh-CN" sz="2200" dirty="0"/>
                  <a:t>Compute the </a:t>
                </a:r>
                <a:r>
                  <a:rPr lang="en-US" altLang="zh-CN" sz="2200" b="1" dirty="0">
                    <a:solidFill>
                      <a:srgbClr val="7D0900"/>
                    </a:solidFill>
                  </a:rPr>
                  <a:t>covariance matrix (d*d)</a:t>
                </a:r>
              </a:p>
              <a:p>
                <a:pPr lvl="2">
                  <a:lnSpc>
                    <a:spcPct val="110000"/>
                  </a:lnSpc>
                </a:pPr>
                <a14:m>
                  <m:oMath xmlns:m="http://schemas.openxmlformats.org/officeDocument/2006/math">
                    <m:nary>
                      <m:naryPr>
                        <m:chr m:val="∑"/>
                        <m:subHide m:val="on"/>
                        <m:supHide m:val="on"/>
                        <m:ctrlPr>
                          <a:rPr lang="en-US" altLang="zh-CN" i="1" smtClean="0">
                            <a:latin typeface="Cambria Math" panose="02040503050406030204" pitchFamily="18" charset="0"/>
                          </a:rPr>
                        </m:ctrlPr>
                      </m:naryPr>
                      <m:sub/>
                      <m:sup/>
                      <m:e>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𝑍</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𝑍</m:t>
                        </m:r>
                      </m:e>
                    </m:nary>
                  </m:oMath>
                </a14:m>
                <a:endParaRPr lang="en-US" altLang="zh-CN" dirty="0"/>
              </a:p>
              <a:p>
                <a:pPr lvl="2">
                  <a:lnSpc>
                    <a:spcPct val="110000"/>
                  </a:lnSpc>
                </a:pPr>
                <a:r>
                  <a:rPr lang="en-US" altLang="zh-CN" dirty="0"/>
                  <a:t>𝐶</a:t>
                </a:r>
                <a:r>
                  <a:rPr lang="en-US" altLang="zh-CN" baseline="-25000" dirty="0"/>
                  <a:t>𝑖,𝑖 </a:t>
                </a:r>
                <a:r>
                  <a:rPr lang="en-US" altLang="zh-CN" dirty="0"/>
                  <a:t>(diagonal) is the variance of variable </a:t>
                </a:r>
                <a:r>
                  <a:rPr lang="en-US" altLang="zh-CN" i="1" dirty="0" err="1"/>
                  <a:t>i</a:t>
                </a:r>
                <a:endParaRPr lang="en-US" altLang="zh-CN" i="1" dirty="0"/>
              </a:p>
              <a:p>
                <a:pPr lvl="2">
                  <a:lnSpc>
                    <a:spcPct val="110000"/>
                  </a:lnSpc>
                </a:pPr>
                <a:r>
                  <a:rPr lang="en-US" altLang="zh-CN" dirty="0"/>
                  <a:t>𝐶</a:t>
                </a:r>
                <a:r>
                  <a:rPr lang="en-US" altLang="zh-CN" baseline="-25000" dirty="0"/>
                  <a:t>𝑖,𝑗</a:t>
                </a:r>
                <a:r>
                  <a:rPr lang="en-US" altLang="zh-CN" dirty="0"/>
                  <a:t> (off-diagonal) is the covariance between variables </a:t>
                </a:r>
                <a:r>
                  <a:rPr lang="en-US" altLang="zh-CN" i="1" dirty="0" err="1"/>
                  <a:t>i</a:t>
                </a:r>
                <a:r>
                  <a:rPr lang="en-US" altLang="zh-CN" dirty="0"/>
                  <a:t> and </a:t>
                </a:r>
                <a:r>
                  <a:rPr lang="en-US" altLang="zh-CN" i="1" dirty="0"/>
                  <a:t>j</a:t>
                </a:r>
              </a:p>
              <a:p>
                <a:pPr lvl="1">
                  <a:lnSpc>
                    <a:spcPct val="110000"/>
                  </a:lnSpc>
                </a:pPr>
                <a:r>
                  <a:rPr lang="en-US" altLang="zh-CN" sz="2200" dirty="0"/>
                  <a:t>Compute “eigenvectors” of the matrix ∑</a:t>
                </a:r>
              </a:p>
              <a:p>
                <a:pPr lvl="2">
                  <a:lnSpc>
                    <a:spcPct val="110000"/>
                  </a:lnSpc>
                </a:pPr>
                <a:r>
                  <a:rPr lang="en-US" altLang="zh-CN" dirty="0"/>
                  <a:t>[</a:t>
                </a:r>
                <a:r>
                  <a:rPr lang="en-US" altLang="zh-CN" b="1" dirty="0"/>
                  <a:t>U</a:t>
                </a:r>
                <a:r>
                  <a:rPr lang="en-US" altLang="zh-CN" dirty="0"/>
                  <a:t>, </a:t>
                </a:r>
                <a:r>
                  <a:rPr lang="en-US" altLang="zh-CN" b="1" dirty="0"/>
                  <a:t>S</a:t>
                </a:r>
                <a:r>
                  <a:rPr lang="en-US" altLang="zh-CN" dirty="0"/>
                  <a:t>, V] = </a:t>
                </a:r>
                <a:r>
                  <a:rPr lang="en-US" altLang="zh-CN" b="1" dirty="0" err="1">
                    <a:solidFill>
                      <a:srgbClr val="7D0900"/>
                    </a:solidFill>
                  </a:rPr>
                  <a:t>svd</a:t>
                </a:r>
                <a:r>
                  <a:rPr lang="en-US" altLang="zh-CN" dirty="0"/>
                  <a:t>(∑)</a:t>
                </a:r>
              </a:p>
              <a:p>
                <a:pPr lvl="2">
                  <a:lnSpc>
                    <a:spcPct val="110000"/>
                  </a:lnSpc>
                </a:pPr>
                <a:r>
                  <a:rPr lang="en-US" altLang="zh-CN" b="1" dirty="0"/>
                  <a:t>U</a:t>
                </a:r>
                <a:r>
                  <a:rPr lang="en-US" altLang="zh-CN" dirty="0"/>
                  <a:t>: d*d matrix with eigenvectors</a:t>
                </a:r>
              </a:p>
              <a:p>
                <a:pPr lvl="2">
                  <a:lnSpc>
                    <a:spcPct val="110000"/>
                  </a:lnSpc>
                </a:pPr>
                <a:r>
                  <a:rPr lang="en-US" altLang="zh-CN" b="1" dirty="0"/>
                  <a:t>S</a:t>
                </a:r>
                <a:r>
                  <a:rPr lang="en-US" altLang="zh-CN" dirty="0"/>
                  <a:t>: d*d diagonal matrix with eigenvalues: </a:t>
                </a:r>
                <a:r>
                  <a:rPr lang="el-GR" altLang="zh-CN" b="1" dirty="0"/>
                  <a:t>λ</a:t>
                </a:r>
                <a:r>
                  <a:rPr lang="en-US" altLang="zh-CN" b="1" baseline="-25000" dirty="0"/>
                  <a:t>1</a:t>
                </a:r>
                <a:r>
                  <a:rPr lang="en-US" altLang="zh-CN" b="1" dirty="0"/>
                  <a:t>, </a:t>
                </a:r>
                <a:r>
                  <a:rPr lang="el-GR" altLang="zh-CN" b="1" dirty="0"/>
                  <a:t>λ</a:t>
                </a:r>
                <a:r>
                  <a:rPr lang="en-US" altLang="zh-CN" b="1" baseline="-25000" dirty="0"/>
                  <a:t>2</a:t>
                </a:r>
                <a:r>
                  <a:rPr lang="en-US" altLang="zh-CN" b="1" dirty="0"/>
                  <a:t>, …, </a:t>
                </a:r>
                <a:r>
                  <a:rPr lang="el-GR" altLang="zh-CN" b="1" dirty="0"/>
                  <a:t>λ</a:t>
                </a:r>
                <a:r>
                  <a:rPr lang="en-US" altLang="zh-CN" b="1" baseline="-25000" dirty="0"/>
                  <a:t>d</a:t>
                </a:r>
                <a:endParaRPr lang="en-US" altLang="zh-CN" dirty="0"/>
              </a:p>
              <a:p>
                <a:pPr lvl="1">
                  <a:lnSpc>
                    <a:spcPct val="110000"/>
                  </a:lnSpc>
                </a:pPr>
                <a:r>
                  <a:rPr lang="en-US" altLang="zh-CN" sz="2200" dirty="0"/>
                  <a:t>Select </a:t>
                </a:r>
                <a:r>
                  <a:rPr lang="en-US" altLang="zh-CN" sz="2200" b="1" dirty="0">
                    <a:solidFill>
                      <a:srgbClr val="0070C0"/>
                    </a:solidFill>
                  </a:rPr>
                  <a:t>the first </a:t>
                </a:r>
                <a:r>
                  <a:rPr lang="en-US" altLang="zh-CN" sz="2200" b="1" i="1" dirty="0">
                    <a:solidFill>
                      <a:srgbClr val="0070C0"/>
                    </a:solidFill>
                  </a:rPr>
                  <a:t>k</a:t>
                </a:r>
                <a:r>
                  <a:rPr lang="en-US" altLang="zh-CN" sz="2200" b="1" dirty="0">
                    <a:solidFill>
                      <a:srgbClr val="0070C0"/>
                    </a:solidFill>
                  </a:rPr>
                  <a:t> columns of U </a:t>
                </a:r>
                <a:r>
                  <a:rPr lang="en-US" altLang="zh-CN" sz="2200" dirty="0"/>
                  <a:t>as principal components: </a:t>
                </a:r>
                <a:r>
                  <a:rPr lang="en-US" altLang="zh-CN" sz="2200" b="1" dirty="0" err="1">
                    <a:solidFill>
                      <a:srgbClr val="00B0F0"/>
                    </a:solidFill>
                  </a:rPr>
                  <a:t>U</a:t>
                </a:r>
                <a:r>
                  <a:rPr lang="en-US" altLang="zh-CN" sz="2200" b="1" baseline="-25000" dirty="0" err="1">
                    <a:solidFill>
                      <a:srgbClr val="00B0F0"/>
                    </a:solidFill>
                  </a:rPr>
                  <a:t>reduce</a:t>
                </a:r>
                <a:r>
                  <a:rPr lang="en-US" altLang="zh-CN" sz="2200" b="1" baseline="-25000" dirty="0">
                    <a:solidFill>
                      <a:srgbClr val="00B0F0"/>
                    </a:solidFill>
                  </a:rPr>
                  <a:t> </a:t>
                </a:r>
                <a:r>
                  <a:rPr lang="en-US" altLang="zh-CN" sz="2200" dirty="0">
                    <a:solidFill>
                      <a:srgbClr val="00B0F0"/>
                    </a:solidFill>
                  </a:rPr>
                  <a:t>(d*k)</a:t>
                </a:r>
                <a:endParaRPr lang="en-US" altLang="zh-CN" sz="2200" baseline="-25000" dirty="0">
                  <a:solidFill>
                    <a:srgbClr val="00B0F0"/>
                  </a:solidFill>
                </a:endParaRPr>
              </a:p>
              <a:p>
                <a:pPr>
                  <a:lnSpc>
                    <a:spcPct val="110000"/>
                  </a:lnSpc>
                </a:pPr>
                <a:r>
                  <a:rPr lang="en-US" altLang="zh-CN" sz="2400" dirty="0"/>
                  <a:t>For </a:t>
                </a:r>
                <a14:m>
                  <m:oMath xmlns:m="http://schemas.openxmlformats.org/officeDocument/2006/math">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 ∈ </m:t>
                    </m:r>
                    <m:sSup>
                      <m:sSupPr>
                        <m:ctrlPr>
                          <a:rPr lang="en-US" altLang="zh-CN" sz="2400" b="1" i="1" smtClean="0">
                            <a:latin typeface="Cambria Math" panose="02040503050406030204" pitchFamily="18" charset="0"/>
                            <a:ea typeface="Cambria Math" panose="02040503050406030204" pitchFamily="18" charset="0"/>
                          </a:rPr>
                        </m:ctrlPr>
                      </m:sSupPr>
                      <m:e>
                        <m:r>
                          <a:rPr lang="en-US" altLang="zh-CN" sz="2400" b="1" i="1" smtClean="0">
                            <a:latin typeface="Cambria Math" panose="02040503050406030204" pitchFamily="18" charset="0"/>
                            <a:ea typeface="Cambria Math" panose="02040503050406030204" pitchFamily="18" charset="0"/>
                          </a:rPr>
                          <m:t>𝑹</m:t>
                        </m:r>
                      </m:e>
                      <m:sup>
                        <m:r>
                          <a:rPr lang="en-US" altLang="zh-CN" sz="2400" b="1" i="1" smtClean="0">
                            <a:latin typeface="Cambria Math" panose="02040503050406030204" pitchFamily="18" charset="0"/>
                            <a:ea typeface="Cambria Math" panose="02040503050406030204" pitchFamily="18" charset="0"/>
                          </a:rPr>
                          <m:t>𝒅</m:t>
                        </m:r>
                      </m:sup>
                    </m:sSup>
                  </m:oMath>
                </a14:m>
                <a:r>
                  <a:rPr lang="en-US" altLang="zh-CN" sz="2400" dirty="0"/>
                  <a:t>, the new representation in the </a:t>
                </a:r>
                <a:r>
                  <a:rPr lang="en-US" altLang="zh-CN" sz="2400" i="1" dirty="0"/>
                  <a:t>k</a:t>
                </a:r>
                <a:r>
                  <a:rPr lang="en-US" altLang="zh-CN" sz="2400" dirty="0"/>
                  <a:t>-dimensional space</a:t>
                </a:r>
              </a:p>
              <a:p>
                <a:pPr lvl="1">
                  <a:lnSpc>
                    <a:spcPct val="110000"/>
                  </a:lnSpc>
                </a:pPr>
                <a:r>
                  <a:rPr lang="en-US" altLang="zh-CN" sz="2200" b="1" dirty="0"/>
                  <a:t>(</a:t>
                </a:r>
                <a:r>
                  <a:rPr lang="en-US" altLang="zh-CN" sz="2200" b="1" dirty="0" err="1"/>
                  <a:t>U</a:t>
                </a:r>
                <a:r>
                  <a:rPr lang="en-US" altLang="zh-CN" sz="2200" b="1" baseline="-25000" dirty="0" err="1"/>
                  <a:t>reduce</a:t>
                </a:r>
                <a:r>
                  <a:rPr lang="en-US" altLang="zh-CN" sz="2200" dirty="0"/>
                  <a:t>)</a:t>
                </a:r>
                <a:r>
                  <a:rPr lang="en-US" altLang="zh-CN" sz="2200" baseline="30000" dirty="0"/>
                  <a:t>T</a:t>
                </a:r>
                <a:r>
                  <a:rPr lang="en-US" altLang="zh-CN" sz="2200" dirty="0"/>
                  <a:t> * x  (</a:t>
                </a:r>
                <a:r>
                  <a:rPr lang="en-US" altLang="zh-CN" sz="2200" dirty="0">
                    <a:sym typeface="Wingdings" panose="05000000000000000000" pitchFamily="2" charset="2"/>
                  </a:rPr>
                  <a:t>gives a </a:t>
                </a:r>
                <a:r>
                  <a:rPr lang="en-US" altLang="zh-CN" sz="2200" dirty="0"/>
                  <a:t>k-dimensional vector)</a:t>
                </a:r>
              </a:p>
              <a:p>
                <a:pPr>
                  <a:lnSpc>
                    <a:spcPct val="110000"/>
                  </a:lnSpc>
                </a:pPr>
                <a:endParaRPr lang="zh-CN" altLang="en-US" dirty="0"/>
              </a:p>
            </p:txBody>
          </p:sp>
        </mc:Choice>
        <mc:Fallback>
          <p:sp>
            <p:nvSpPr>
              <p:cNvPr id="3" name="Content Placeholder 2">
                <a:extLst>
                  <a:ext uri="{FF2B5EF4-FFF2-40B4-BE49-F238E27FC236}">
                    <a16:creationId xmlns:a16="http://schemas.microsoft.com/office/drawing/2014/main" id="{A15AAE22-F88E-AB8B-99B5-215B044ABF90}"/>
                  </a:ext>
                </a:extLst>
              </p:cNvPr>
              <p:cNvSpPr>
                <a:spLocks noGrp="1" noRot="1" noChangeAspect="1" noMove="1" noResize="1" noEditPoints="1" noAdjustHandles="1" noChangeArrowheads="1" noChangeShapeType="1" noTextEdit="1"/>
              </p:cNvSpPr>
              <p:nvPr>
                <p:ph idx="1"/>
              </p:nvPr>
            </p:nvSpPr>
            <p:spPr>
              <a:blipFill>
                <a:blip r:embed="rId3"/>
                <a:stretch>
                  <a:fillRect l="-667" t="-148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4A4654A-AB2B-C26C-D8A1-F3644727519E}"/>
              </a:ext>
            </a:extLst>
          </p:cNvPr>
          <p:cNvSpPr>
            <a:spLocks noGrp="1"/>
          </p:cNvSpPr>
          <p:nvPr>
            <p:ph type="sldNum" sz="quarter" idx="10"/>
          </p:nvPr>
        </p:nvSpPr>
        <p:spPr/>
        <p:txBody>
          <a:bodyPr/>
          <a:lstStyle/>
          <a:p>
            <a:pPr>
              <a:defRPr/>
            </a:pPr>
            <a:fld id="{0A970603-986F-41E1-A763-220BA9CA5E18}" type="slidenum">
              <a:rPr lang="zh-CN" altLang="en-US" smtClean="0"/>
              <a:pPr>
                <a:defRPr/>
              </a:pPr>
              <a:t>17</a:t>
            </a:fld>
            <a:r>
              <a:rPr lang="zh-CN" altLang="en-US"/>
              <a:t> </a:t>
            </a:r>
            <a:endParaRPr lang="zh-CN" altLang="en-US" dirty="0"/>
          </a:p>
        </p:txBody>
      </p:sp>
    </p:spTree>
    <p:extLst>
      <p:ext uri="{BB962C8B-B14F-4D97-AF65-F5344CB8AC3E}">
        <p14:creationId xmlns:p14="http://schemas.microsoft.com/office/powerpoint/2010/main" val="2278278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8529-294C-77A5-C276-0592D2ED68C5}"/>
              </a:ext>
            </a:extLst>
          </p:cNvPr>
          <p:cNvSpPr>
            <a:spLocks noGrp="1"/>
          </p:cNvSpPr>
          <p:nvPr>
            <p:ph type="title"/>
          </p:nvPr>
        </p:nvSpPr>
        <p:spPr/>
        <p:txBody>
          <a:bodyPr>
            <a:normAutofit fontScale="90000"/>
          </a:bodyPr>
          <a:lstStyle/>
          <a:p>
            <a:r>
              <a:rPr lang="en-US" altLang="zh-CN" dirty="0"/>
              <a:t>How to set the number of dimensions</a:t>
            </a:r>
            <a:endParaRPr lang="zh-CN" altLang="en-US" dirty="0"/>
          </a:p>
        </p:txBody>
      </p:sp>
      <p:sp>
        <p:nvSpPr>
          <p:cNvPr id="3" name="Content Placeholder 2">
            <a:extLst>
              <a:ext uri="{FF2B5EF4-FFF2-40B4-BE49-F238E27FC236}">
                <a16:creationId xmlns:a16="http://schemas.microsoft.com/office/drawing/2014/main" id="{98D77742-3940-CCFD-9D7D-F932D6A31703}"/>
              </a:ext>
            </a:extLst>
          </p:cNvPr>
          <p:cNvSpPr>
            <a:spLocks noGrp="1"/>
          </p:cNvSpPr>
          <p:nvPr>
            <p:ph idx="1"/>
          </p:nvPr>
        </p:nvSpPr>
        <p:spPr/>
        <p:txBody>
          <a:bodyPr/>
          <a:lstStyle/>
          <a:p>
            <a:r>
              <a:rPr lang="en-US" altLang="zh-CN" sz="2400" b="0" dirty="0"/>
              <a:t>One criteria </a:t>
            </a:r>
            <a:r>
              <a:rPr lang="en-US" altLang="zh-CN" sz="2400" b="0" dirty="0">
                <a:solidFill>
                  <a:srgbClr val="7D0900"/>
                </a:solidFill>
              </a:rPr>
              <a:t>for choosing </a:t>
            </a:r>
            <a:r>
              <a:rPr lang="en-US" altLang="zh-CN" sz="2400" b="0" i="1" dirty="0">
                <a:solidFill>
                  <a:srgbClr val="7D0900"/>
                </a:solidFill>
              </a:rPr>
              <a:t>k</a:t>
            </a:r>
            <a:r>
              <a:rPr lang="en-US" altLang="zh-CN" sz="2400" b="0" dirty="0">
                <a:solidFill>
                  <a:srgbClr val="7D0900"/>
                </a:solidFill>
              </a:rPr>
              <a:t> </a:t>
            </a:r>
            <a:r>
              <a:rPr lang="en-US" altLang="zh-CN" sz="2400" b="0" dirty="0"/>
              <a:t>is to compute the fraction of the total variance captured by the first </a:t>
            </a:r>
            <a:r>
              <a:rPr lang="en-US" altLang="zh-CN" sz="2400" b="0" i="1" dirty="0"/>
              <a:t>k</a:t>
            </a:r>
            <a:r>
              <a:rPr lang="en-US" altLang="zh-CN" sz="2400" b="0" dirty="0"/>
              <a:t> principal components</a:t>
            </a:r>
          </a:p>
          <a:p>
            <a:endParaRPr lang="en-US" altLang="zh-CN" sz="2400" b="0" dirty="0"/>
          </a:p>
          <a:p>
            <a:endParaRPr lang="en-US" altLang="zh-CN" sz="2400" b="0" dirty="0"/>
          </a:p>
          <a:p>
            <a:r>
              <a:rPr lang="en-US" altLang="zh-CN" sz="2400" b="0" dirty="0"/>
              <a:t>Given a certain desired </a:t>
            </a:r>
            <a:r>
              <a:rPr lang="en-US" altLang="zh-CN" sz="2400" b="0" dirty="0">
                <a:solidFill>
                  <a:srgbClr val="7D0900"/>
                </a:solidFill>
              </a:rPr>
              <a:t>variance threshold</a:t>
            </a:r>
            <a:r>
              <a:rPr lang="en-US" altLang="zh-CN" sz="2400" b="0" dirty="0"/>
              <a:t>, say </a:t>
            </a:r>
            <a:r>
              <a:rPr lang="el-GR" altLang="zh-CN" sz="2400" b="0" i="1" dirty="0">
                <a:solidFill>
                  <a:srgbClr val="7D0900"/>
                </a:solidFill>
              </a:rPr>
              <a:t>α</a:t>
            </a:r>
            <a:r>
              <a:rPr lang="en-US" altLang="zh-CN" sz="2400" b="0" dirty="0"/>
              <a:t>, starting from the first principal component, we keep on adding additional components, and stop at the smallest value k, for which f (k) ≥ </a:t>
            </a:r>
            <a:r>
              <a:rPr lang="el-GR" altLang="zh-CN" sz="2400" b="0" dirty="0"/>
              <a:t>α</a:t>
            </a:r>
            <a:endParaRPr lang="en-US" altLang="zh-CN" sz="2400" b="0" dirty="0"/>
          </a:p>
          <a:p>
            <a:pPr lvl="1"/>
            <a:r>
              <a:rPr lang="en-US" altLang="zh-CN" sz="2200" b="0" dirty="0"/>
              <a:t>we select the fewest number of dimensions such that the subspace spanned by those </a:t>
            </a:r>
            <a:r>
              <a:rPr lang="en-US" altLang="zh-CN" sz="2200" b="0" i="1" dirty="0"/>
              <a:t>k</a:t>
            </a:r>
            <a:r>
              <a:rPr lang="en-US" altLang="zh-CN" sz="2200" b="0" dirty="0"/>
              <a:t> dimensions captures at least </a:t>
            </a:r>
            <a:r>
              <a:rPr lang="el-GR" altLang="zh-CN" sz="2200" b="0" dirty="0"/>
              <a:t>α</a:t>
            </a:r>
            <a:r>
              <a:rPr lang="en-US" altLang="zh-CN" sz="2200" b="0" dirty="0"/>
              <a:t> fraction of the total variance</a:t>
            </a:r>
            <a:endParaRPr lang="en-US" altLang="zh-CN" sz="2200" dirty="0"/>
          </a:p>
          <a:p>
            <a:endParaRPr lang="zh-CN" altLang="en-US" dirty="0"/>
          </a:p>
        </p:txBody>
      </p:sp>
      <p:sp>
        <p:nvSpPr>
          <p:cNvPr id="4" name="Slide Number Placeholder 3">
            <a:extLst>
              <a:ext uri="{FF2B5EF4-FFF2-40B4-BE49-F238E27FC236}">
                <a16:creationId xmlns:a16="http://schemas.microsoft.com/office/drawing/2014/main" id="{19C0DB63-A89D-6EB9-9F90-C1149A4DE885}"/>
              </a:ext>
            </a:extLst>
          </p:cNvPr>
          <p:cNvSpPr>
            <a:spLocks noGrp="1"/>
          </p:cNvSpPr>
          <p:nvPr>
            <p:ph type="sldNum" sz="quarter" idx="10"/>
          </p:nvPr>
        </p:nvSpPr>
        <p:spPr/>
        <p:txBody>
          <a:bodyPr/>
          <a:lstStyle/>
          <a:p>
            <a:pPr>
              <a:defRPr/>
            </a:pPr>
            <a:fld id="{0A970603-986F-41E1-A763-220BA9CA5E18}" type="slidenum">
              <a:rPr lang="zh-CN" altLang="en-US" smtClean="0"/>
              <a:pPr>
                <a:defRPr/>
              </a:pPr>
              <a:t>18</a:t>
            </a:fld>
            <a:r>
              <a:rPr lang="zh-CN" altLang="en-US"/>
              <a:t> </a:t>
            </a:r>
            <a:endParaRPr lang="zh-CN" altLang="en-US" dirty="0"/>
          </a:p>
        </p:txBody>
      </p:sp>
      <p:pic>
        <p:nvPicPr>
          <p:cNvPr id="5" name="Picture 4">
            <a:extLst>
              <a:ext uri="{FF2B5EF4-FFF2-40B4-BE49-F238E27FC236}">
                <a16:creationId xmlns:a16="http://schemas.microsoft.com/office/drawing/2014/main" id="{73096581-DD03-05F2-4061-C4C63DB8DE9B}"/>
              </a:ext>
            </a:extLst>
          </p:cNvPr>
          <p:cNvPicPr>
            <a:picLocks noChangeAspect="1"/>
          </p:cNvPicPr>
          <p:nvPr/>
        </p:nvPicPr>
        <p:blipFill>
          <a:blip r:embed="rId2"/>
          <a:stretch>
            <a:fillRect/>
          </a:stretch>
        </p:blipFill>
        <p:spPr>
          <a:xfrm>
            <a:off x="1492045" y="2353031"/>
            <a:ext cx="5904656" cy="1075969"/>
          </a:xfrm>
          <a:prstGeom prst="rect">
            <a:avLst/>
          </a:prstGeom>
        </p:spPr>
      </p:pic>
    </p:spTree>
    <p:extLst>
      <p:ext uri="{BB962C8B-B14F-4D97-AF65-F5344CB8AC3E}">
        <p14:creationId xmlns:p14="http://schemas.microsoft.com/office/powerpoint/2010/main" val="1574885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C288F-BC9D-413B-9CD3-02708AF90CF8}"/>
              </a:ext>
            </a:extLst>
          </p:cNvPr>
          <p:cNvSpPr>
            <a:spLocks noGrp="1"/>
          </p:cNvSpPr>
          <p:nvPr>
            <p:ph type="title"/>
          </p:nvPr>
        </p:nvSpPr>
        <p:spPr/>
        <p:txBody>
          <a:bodyPr/>
          <a:lstStyle/>
          <a:p>
            <a:r>
              <a:rPr lang="en-US" dirty="0"/>
              <a:t>Explained variance vs dimensions</a:t>
            </a:r>
          </a:p>
        </p:txBody>
      </p:sp>
      <p:pic>
        <p:nvPicPr>
          <p:cNvPr id="6" name="Content Placeholder 5">
            <a:extLst>
              <a:ext uri="{FF2B5EF4-FFF2-40B4-BE49-F238E27FC236}">
                <a16:creationId xmlns:a16="http://schemas.microsoft.com/office/drawing/2014/main" id="{46C08C06-7A51-40DA-BEBC-558DAF8D13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752600"/>
            <a:ext cx="6737688" cy="4267200"/>
          </a:xfrm>
        </p:spPr>
      </p:pic>
      <p:sp>
        <p:nvSpPr>
          <p:cNvPr id="4" name="Slide Number Placeholder 3">
            <a:extLst>
              <a:ext uri="{FF2B5EF4-FFF2-40B4-BE49-F238E27FC236}">
                <a16:creationId xmlns:a16="http://schemas.microsoft.com/office/drawing/2014/main" id="{BB45D39A-BD13-4CEE-BE0C-78001C68C35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58531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8" name="Rectangle 8"/>
          <p:cNvSpPr>
            <a:spLocks noGrp="1" noChangeArrowheads="1"/>
          </p:cNvSpPr>
          <p:nvPr>
            <p:ph type="title"/>
          </p:nvPr>
        </p:nvSpPr>
        <p:spPr/>
        <p:txBody>
          <a:bodyPr/>
          <a:lstStyle/>
          <a:p>
            <a:pPr fontAlgn="auto">
              <a:spcAft>
                <a:spcPts val="0"/>
              </a:spcAft>
              <a:defRPr/>
            </a:pPr>
            <a:r>
              <a:rPr lang="en-US" dirty="0"/>
              <a:t>What we will cover this week</a:t>
            </a:r>
          </a:p>
        </p:txBody>
      </p:sp>
      <p:sp>
        <p:nvSpPr>
          <p:cNvPr id="25609" name="Rectangle 9"/>
          <p:cNvSpPr>
            <a:spLocks noGrp="1" noChangeArrowheads="1"/>
          </p:cNvSpPr>
          <p:nvPr>
            <p:ph idx="1"/>
          </p:nvPr>
        </p:nvSpPr>
        <p:spPr/>
        <p:txBody>
          <a:bodyPr rtlCol="0">
            <a:normAutofit/>
          </a:bodyPr>
          <a:lstStyle/>
          <a:p>
            <a:pPr>
              <a:defRPr/>
            </a:pPr>
            <a:r>
              <a:rPr lang="en-US" dirty="0"/>
              <a:t>Need for dimensionality reduction</a:t>
            </a:r>
          </a:p>
          <a:p>
            <a:pPr>
              <a:defRPr/>
            </a:pPr>
            <a:r>
              <a:rPr lang="en-US" dirty="0"/>
              <a:t>Linear methods</a:t>
            </a:r>
          </a:p>
          <a:p>
            <a:pPr>
              <a:defRPr/>
            </a:pPr>
            <a:r>
              <a:rPr lang="en-US" dirty="0"/>
              <a:t>Nonlinear methods</a:t>
            </a:r>
          </a:p>
          <a:p>
            <a:pPr marL="457200" lvl="1" indent="0">
              <a:buNone/>
              <a:defRPr/>
            </a:pPr>
            <a:endParaRPr lang="en-US" dirty="0"/>
          </a:p>
          <a:p>
            <a:pPr>
              <a:defRPr/>
            </a:pPr>
            <a:endParaRPr lang="en-US" dirty="0"/>
          </a:p>
          <a:p>
            <a:pPr lvl="1">
              <a:defRPr/>
            </a:pPr>
            <a:endParaRPr lang="en-US" dirty="0"/>
          </a:p>
          <a:p>
            <a:pPr>
              <a:defRPr/>
            </a:pPr>
            <a:endParaRPr lang="en-US" dirty="0"/>
          </a:p>
        </p:txBody>
      </p:sp>
    </p:spTree>
    <p:extLst>
      <p:ext uri="{BB962C8B-B14F-4D97-AF65-F5344CB8AC3E}">
        <p14:creationId xmlns:p14="http://schemas.microsoft.com/office/powerpoint/2010/main" val="4233901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D6B88-871B-DFE0-D578-1082033A0C8B}"/>
              </a:ext>
            </a:extLst>
          </p:cNvPr>
          <p:cNvSpPr>
            <a:spLocks noGrp="1"/>
          </p:cNvSpPr>
          <p:nvPr>
            <p:ph type="title"/>
          </p:nvPr>
        </p:nvSpPr>
        <p:spPr/>
        <p:txBody>
          <a:bodyPr/>
          <a:lstStyle/>
          <a:p>
            <a:r>
              <a:rPr lang="en-US" altLang="zh-CN" dirty="0"/>
              <a:t>PCA: Algorithm</a:t>
            </a:r>
            <a:endParaRPr lang="zh-CN" altLang="en-US" dirty="0"/>
          </a:p>
        </p:txBody>
      </p:sp>
      <p:sp>
        <p:nvSpPr>
          <p:cNvPr id="4" name="Slide Number Placeholder 3">
            <a:extLst>
              <a:ext uri="{FF2B5EF4-FFF2-40B4-BE49-F238E27FC236}">
                <a16:creationId xmlns:a16="http://schemas.microsoft.com/office/drawing/2014/main" id="{1FA4D356-CA5B-EDBB-4637-F0FA07D1DEB2}"/>
              </a:ext>
            </a:extLst>
          </p:cNvPr>
          <p:cNvSpPr>
            <a:spLocks noGrp="1"/>
          </p:cNvSpPr>
          <p:nvPr>
            <p:ph type="sldNum" sz="quarter" idx="10"/>
          </p:nvPr>
        </p:nvSpPr>
        <p:spPr/>
        <p:txBody>
          <a:bodyPr/>
          <a:lstStyle/>
          <a:p>
            <a:pPr>
              <a:defRPr/>
            </a:pPr>
            <a:fld id="{0A970603-986F-41E1-A763-220BA9CA5E18}" type="slidenum">
              <a:rPr lang="zh-CN" altLang="en-US" smtClean="0"/>
              <a:pPr>
                <a:defRPr/>
              </a:pPr>
              <a:t>20</a:t>
            </a:fld>
            <a:r>
              <a:rPr lang="zh-CN" altLang="en-US"/>
              <a:t> </a:t>
            </a:r>
            <a:endParaRPr lang="zh-CN" altLang="en-US" dirty="0"/>
          </a:p>
        </p:txBody>
      </p:sp>
      <p:pic>
        <p:nvPicPr>
          <p:cNvPr id="5" name="Picture 4">
            <a:extLst>
              <a:ext uri="{FF2B5EF4-FFF2-40B4-BE49-F238E27FC236}">
                <a16:creationId xmlns:a16="http://schemas.microsoft.com/office/drawing/2014/main" id="{D41C0B91-B8E0-1263-0FB6-CBC4FFB1A071}"/>
              </a:ext>
            </a:extLst>
          </p:cNvPr>
          <p:cNvPicPr>
            <a:picLocks noChangeAspect="1"/>
          </p:cNvPicPr>
          <p:nvPr/>
        </p:nvPicPr>
        <p:blipFill>
          <a:blip r:embed="rId2"/>
          <a:stretch>
            <a:fillRect/>
          </a:stretch>
        </p:blipFill>
        <p:spPr>
          <a:xfrm>
            <a:off x="251520" y="1412776"/>
            <a:ext cx="8539342" cy="5035281"/>
          </a:xfrm>
          <a:prstGeom prst="rect">
            <a:avLst/>
          </a:prstGeom>
        </p:spPr>
      </p:pic>
    </p:spTree>
    <p:extLst>
      <p:ext uri="{BB962C8B-B14F-4D97-AF65-F5344CB8AC3E}">
        <p14:creationId xmlns:p14="http://schemas.microsoft.com/office/powerpoint/2010/main" val="3669180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BCF7-7C71-C8F6-6B28-7AC35D08602F}"/>
              </a:ext>
            </a:extLst>
          </p:cNvPr>
          <p:cNvSpPr>
            <a:spLocks noGrp="1"/>
          </p:cNvSpPr>
          <p:nvPr>
            <p:ph type="title"/>
          </p:nvPr>
        </p:nvSpPr>
        <p:spPr/>
        <p:txBody>
          <a:bodyPr/>
          <a:lstStyle/>
          <a:p>
            <a:r>
              <a:rPr lang="en-US" altLang="zh-CN" dirty="0"/>
              <a:t>PCA: Example</a:t>
            </a:r>
            <a:endParaRPr lang="zh-CN" altLang="en-US" dirty="0"/>
          </a:p>
        </p:txBody>
      </p:sp>
      <p:sp>
        <p:nvSpPr>
          <p:cNvPr id="4" name="Slide Number Placeholder 3">
            <a:extLst>
              <a:ext uri="{FF2B5EF4-FFF2-40B4-BE49-F238E27FC236}">
                <a16:creationId xmlns:a16="http://schemas.microsoft.com/office/drawing/2014/main" id="{6510A541-F88A-E507-A8B1-4D492B092BE3}"/>
              </a:ext>
            </a:extLst>
          </p:cNvPr>
          <p:cNvSpPr>
            <a:spLocks noGrp="1"/>
          </p:cNvSpPr>
          <p:nvPr>
            <p:ph type="sldNum" sz="quarter" idx="10"/>
          </p:nvPr>
        </p:nvSpPr>
        <p:spPr/>
        <p:txBody>
          <a:bodyPr/>
          <a:lstStyle/>
          <a:p>
            <a:pPr>
              <a:defRPr/>
            </a:pPr>
            <a:fld id="{0A970603-986F-41E1-A763-220BA9CA5E18}" type="slidenum">
              <a:rPr lang="zh-CN" altLang="en-US" smtClean="0"/>
              <a:pPr>
                <a:defRPr/>
              </a:pPr>
              <a:t>21</a:t>
            </a:fld>
            <a:r>
              <a:rPr lang="zh-CN" altLang="en-US"/>
              <a:t> </a:t>
            </a:r>
            <a:endParaRPr lang="zh-CN" altLang="en-US" dirty="0"/>
          </a:p>
        </p:txBody>
      </p:sp>
      <p:pic>
        <p:nvPicPr>
          <p:cNvPr id="5" name="Picture 4">
            <a:extLst>
              <a:ext uri="{FF2B5EF4-FFF2-40B4-BE49-F238E27FC236}">
                <a16:creationId xmlns:a16="http://schemas.microsoft.com/office/drawing/2014/main" id="{9EF1E577-443F-DF67-4737-41835954DFB6}"/>
              </a:ext>
            </a:extLst>
          </p:cNvPr>
          <p:cNvPicPr>
            <a:picLocks noChangeAspect="1"/>
          </p:cNvPicPr>
          <p:nvPr/>
        </p:nvPicPr>
        <p:blipFill>
          <a:blip r:embed="rId2"/>
          <a:stretch>
            <a:fillRect/>
          </a:stretch>
        </p:blipFill>
        <p:spPr>
          <a:xfrm>
            <a:off x="685801" y="1417638"/>
            <a:ext cx="7239000" cy="4815399"/>
          </a:xfrm>
          <a:prstGeom prst="rect">
            <a:avLst/>
          </a:prstGeom>
        </p:spPr>
      </p:pic>
    </p:spTree>
    <p:extLst>
      <p:ext uri="{BB962C8B-B14F-4D97-AF65-F5344CB8AC3E}">
        <p14:creationId xmlns:p14="http://schemas.microsoft.com/office/powerpoint/2010/main" val="2863599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389B0-187D-2A2F-0A54-49C251E1F367}"/>
              </a:ext>
            </a:extLst>
          </p:cNvPr>
          <p:cNvSpPr>
            <a:spLocks noGrp="1"/>
          </p:cNvSpPr>
          <p:nvPr>
            <p:ph type="title"/>
          </p:nvPr>
        </p:nvSpPr>
        <p:spPr/>
        <p:txBody>
          <a:bodyPr/>
          <a:lstStyle/>
          <a:p>
            <a:r>
              <a:rPr lang="en-US" altLang="zh-CN" sz="2800" dirty="0"/>
              <a:t>Optimal and Non-optimal 2D Approximations</a:t>
            </a:r>
            <a:endParaRPr lang="zh-CN" altLang="en-US" sz="2800" dirty="0"/>
          </a:p>
        </p:txBody>
      </p:sp>
      <p:sp>
        <p:nvSpPr>
          <p:cNvPr id="3" name="Content Placeholder 2">
            <a:extLst>
              <a:ext uri="{FF2B5EF4-FFF2-40B4-BE49-F238E27FC236}">
                <a16:creationId xmlns:a16="http://schemas.microsoft.com/office/drawing/2014/main" id="{6EA2DEFE-E3ED-62C9-503F-FF43A0E2B60D}"/>
              </a:ext>
            </a:extLst>
          </p:cNvPr>
          <p:cNvSpPr>
            <a:spLocks noGrp="1"/>
          </p:cNvSpPr>
          <p:nvPr>
            <p:ph idx="1"/>
          </p:nvPr>
        </p:nvSpPr>
        <p:spPr/>
        <p:txBody>
          <a:bodyPr/>
          <a:lstStyle/>
          <a:p>
            <a:r>
              <a:rPr lang="en-US" altLang="zh-CN" sz="2400" b="0" dirty="0"/>
              <a:t>The optimal subspace </a:t>
            </a:r>
            <a:r>
              <a:rPr lang="en-US" altLang="zh-CN" sz="2400" b="0" dirty="0">
                <a:solidFill>
                  <a:srgbClr val="7D0900"/>
                </a:solidFill>
              </a:rPr>
              <a:t>maximizes the variance</a:t>
            </a:r>
            <a:r>
              <a:rPr lang="en-US" altLang="zh-CN" sz="2400" b="0" dirty="0"/>
              <a:t>, and </a:t>
            </a:r>
            <a:r>
              <a:rPr lang="en-US" altLang="zh-CN" sz="2400" b="0" dirty="0">
                <a:solidFill>
                  <a:srgbClr val="7D0900"/>
                </a:solidFill>
              </a:rPr>
              <a:t>minimizes the squared error</a:t>
            </a:r>
            <a:r>
              <a:rPr lang="en-US" altLang="zh-CN" sz="2400" b="0" dirty="0"/>
              <a:t>, </a:t>
            </a:r>
          </a:p>
          <a:p>
            <a:r>
              <a:rPr lang="en-US" altLang="zh-CN" sz="2400" b="0" dirty="0"/>
              <a:t>Non-optimal subspaces capture less variance, and have higher mean squared error</a:t>
            </a:r>
            <a:endParaRPr lang="en-US" altLang="zh-CN" sz="2400" dirty="0"/>
          </a:p>
          <a:p>
            <a:endParaRPr lang="zh-CN" altLang="en-US" dirty="0"/>
          </a:p>
        </p:txBody>
      </p:sp>
      <p:sp>
        <p:nvSpPr>
          <p:cNvPr id="4" name="Slide Number Placeholder 3">
            <a:extLst>
              <a:ext uri="{FF2B5EF4-FFF2-40B4-BE49-F238E27FC236}">
                <a16:creationId xmlns:a16="http://schemas.microsoft.com/office/drawing/2014/main" id="{5CD4118A-47BC-BFD5-0936-F02AC7B11DA0}"/>
              </a:ext>
            </a:extLst>
          </p:cNvPr>
          <p:cNvSpPr>
            <a:spLocks noGrp="1"/>
          </p:cNvSpPr>
          <p:nvPr>
            <p:ph type="sldNum" sz="quarter" idx="10"/>
          </p:nvPr>
        </p:nvSpPr>
        <p:spPr/>
        <p:txBody>
          <a:bodyPr/>
          <a:lstStyle/>
          <a:p>
            <a:pPr>
              <a:defRPr/>
            </a:pPr>
            <a:fld id="{0A970603-986F-41E1-A763-220BA9CA5E18}" type="slidenum">
              <a:rPr lang="zh-CN" altLang="en-US" smtClean="0"/>
              <a:pPr>
                <a:defRPr/>
              </a:pPr>
              <a:t>22</a:t>
            </a:fld>
            <a:r>
              <a:rPr lang="zh-CN" altLang="en-US"/>
              <a:t> </a:t>
            </a:r>
            <a:endParaRPr lang="zh-CN" altLang="en-US" dirty="0"/>
          </a:p>
        </p:txBody>
      </p:sp>
      <p:pic>
        <p:nvPicPr>
          <p:cNvPr id="5" name="Picture 4">
            <a:extLst>
              <a:ext uri="{FF2B5EF4-FFF2-40B4-BE49-F238E27FC236}">
                <a16:creationId xmlns:a16="http://schemas.microsoft.com/office/drawing/2014/main" id="{96C9D950-E785-E324-E0BA-60A0A589D89E}"/>
              </a:ext>
            </a:extLst>
          </p:cNvPr>
          <p:cNvPicPr>
            <a:picLocks noChangeAspect="1"/>
          </p:cNvPicPr>
          <p:nvPr/>
        </p:nvPicPr>
        <p:blipFill>
          <a:blip r:embed="rId2"/>
          <a:stretch>
            <a:fillRect/>
          </a:stretch>
        </p:blipFill>
        <p:spPr>
          <a:xfrm>
            <a:off x="1691680" y="3244878"/>
            <a:ext cx="2242592" cy="3230847"/>
          </a:xfrm>
          <a:prstGeom prst="rect">
            <a:avLst/>
          </a:prstGeom>
        </p:spPr>
      </p:pic>
      <p:pic>
        <p:nvPicPr>
          <p:cNvPr id="6" name="Picture 5">
            <a:extLst>
              <a:ext uri="{FF2B5EF4-FFF2-40B4-BE49-F238E27FC236}">
                <a16:creationId xmlns:a16="http://schemas.microsoft.com/office/drawing/2014/main" id="{E75F4E2E-D4F0-5485-E9B2-73B05DE9B404}"/>
              </a:ext>
            </a:extLst>
          </p:cNvPr>
          <p:cNvPicPr>
            <a:picLocks noChangeAspect="1"/>
          </p:cNvPicPr>
          <p:nvPr/>
        </p:nvPicPr>
        <p:blipFill>
          <a:blip r:embed="rId3"/>
          <a:stretch>
            <a:fillRect/>
          </a:stretch>
        </p:blipFill>
        <p:spPr>
          <a:xfrm>
            <a:off x="5076056" y="3245126"/>
            <a:ext cx="2160240" cy="3135831"/>
          </a:xfrm>
          <a:prstGeom prst="rect">
            <a:avLst/>
          </a:prstGeom>
        </p:spPr>
      </p:pic>
    </p:spTree>
    <p:extLst>
      <p:ext uri="{BB962C8B-B14F-4D97-AF65-F5344CB8AC3E}">
        <p14:creationId xmlns:p14="http://schemas.microsoft.com/office/powerpoint/2010/main" val="3176311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389B0-187D-2A2F-0A54-49C251E1F367}"/>
              </a:ext>
            </a:extLst>
          </p:cNvPr>
          <p:cNvSpPr>
            <a:spLocks noGrp="1"/>
          </p:cNvSpPr>
          <p:nvPr>
            <p:ph type="title"/>
          </p:nvPr>
        </p:nvSpPr>
        <p:spPr/>
        <p:txBody>
          <a:bodyPr/>
          <a:lstStyle/>
          <a:p>
            <a:r>
              <a:rPr lang="en-US" altLang="zh-CN" sz="2800" dirty="0"/>
              <a:t>Optimal and Non-optimal 2D Approximations</a:t>
            </a:r>
            <a:endParaRPr lang="zh-CN" altLang="en-US" sz="2800" dirty="0"/>
          </a:p>
        </p:txBody>
      </p:sp>
      <p:sp>
        <p:nvSpPr>
          <p:cNvPr id="3" name="Content Placeholder 2">
            <a:extLst>
              <a:ext uri="{FF2B5EF4-FFF2-40B4-BE49-F238E27FC236}">
                <a16:creationId xmlns:a16="http://schemas.microsoft.com/office/drawing/2014/main" id="{6EA2DEFE-E3ED-62C9-503F-FF43A0E2B60D}"/>
              </a:ext>
            </a:extLst>
          </p:cNvPr>
          <p:cNvSpPr>
            <a:spLocks noGrp="1"/>
          </p:cNvSpPr>
          <p:nvPr>
            <p:ph idx="1"/>
          </p:nvPr>
        </p:nvSpPr>
        <p:spPr/>
        <p:txBody>
          <a:bodyPr/>
          <a:lstStyle/>
          <a:p>
            <a:r>
              <a:rPr lang="en-US" altLang="zh-CN" sz="2400" b="0" dirty="0"/>
              <a:t>The optimal subspace </a:t>
            </a:r>
            <a:r>
              <a:rPr lang="en-US" altLang="zh-CN" sz="2400" b="0" dirty="0">
                <a:solidFill>
                  <a:srgbClr val="7D0900"/>
                </a:solidFill>
              </a:rPr>
              <a:t>maximizes the variance</a:t>
            </a:r>
            <a:r>
              <a:rPr lang="en-US" altLang="zh-CN" sz="2400" b="0" dirty="0"/>
              <a:t>, and </a:t>
            </a:r>
            <a:r>
              <a:rPr lang="en-US" altLang="zh-CN" sz="2400" b="0" dirty="0">
                <a:solidFill>
                  <a:srgbClr val="7D0900"/>
                </a:solidFill>
              </a:rPr>
              <a:t>minimizes the squared error</a:t>
            </a:r>
            <a:r>
              <a:rPr lang="en-US" altLang="zh-CN" sz="2400" b="0" dirty="0"/>
              <a:t>, </a:t>
            </a:r>
          </a:p>
          <a:p>
            <a:r>
              <a:rPr lang="en-US" altLang="zh-CN" sz="2400" b="0" dirty="0"/>
              <a:t>Non-optimal subspaces capture less variance, and have higher mean squared error</a:t>
            </a:r>
            <a:endParaRPr lang="en-US" altLang="zh-CN" sz="2400" dirty="0"/>
          </a:p>
          <a:p>
            <a:endParaRPr lang="zh-CN" altLang="en-US" dirty="0"/>
          </a:p>
        </p:txBody>
      </p:sp>
      <p:sp>
        <p:nvSpPr>
          <p:cNvPr id="4" name="Slide Number Placeholder 3">
            <a:extLst>
              <a:ext uri="{FF2B5EF4-FFF2-40B4-BE49-F238E27FC236}">
                <a16:creationId xmlns:a16="http://schemas.microsoft.com/office/drawing/2014/main" id="{5CD4118A-47BC-BFD5-0936-F02AC7B11DA0}"/>
              </a:ext>
            </a:extLst>
          </p:cNvPr>
          <p:cNvSpPr>
            <a:spLocks noGrp="1"/>
          </p:cNvSpPr>
          <p:nvPr>
            <p:ph type="sldNum" sz="quarter" idx="10"/>
          </p:nvPr>
        </p:nvSpPr>
        <p:spPr/>
        <p:txBody>
          <a:bodyPr/>
          <a:lstStyle/>
          <a:p>
            <a:pPr>
              <a:defRPr/>
            </a:pPr>
            <a:fld id="{0A970603-986F-41E1-A763-220BA9CA5E18}" type="slidenum">
              <a:rPr lang="zh-CN" altLang="en-US" smtClean="0"/>
              <a:pPr>
                <a:defRPr/>
              </a:pPr>
              <a:t>23</a:t>
            </a:fld>
            <a:r>
              <a:rPr lang="zh-CN" altLang="en-US"/>
              <a:t> </a:t>
            </a:r>
            <a:endParaRPr lang="zh-CN" altLang="en-US" dirty="0"/>
          </a:p>
        </p:txBody>
      </p:sp>
      <p:pic>
        <p:nvPicPr>
          <p:cNvPr id="8" name="Picture 7">
            <a:extLst>
              <a:ext uri="{FF2B5EF4-FFF2-40B4-BE49-F238E27FC236}">
                <a16:creationId xmlns:a16="http://schemas.microsoft.com/office/drawing/2014/main" id="{156D6AFD-678F-4828-AEE4-39FE69EC0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3367158"/>
            <a:ext cx="6208296" cy="2948941"/>
          </a:xfrm>
          <a:prstGeom prst="rect">
            <a:avLst/>
          </a:prstGeom>
        </p:spPr>
      </p:pic>
    </p:spTree>
    <p:extLst>
      <p:ext uri="{BB962C8B-B14F-4D97-AF65-F5344CB8AC3E}">
        <p14:creationId xmlns:p14="http://schemas.microsoft.com/office/powerpoint/2010/main" val="1845287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51B17295-CD78-63BE-720E-014B868F8D8D}"/>
              </a:ext>
            </a:extLst>
          </p:cNvPr>
          <p:cNvSpPr>
            <a:spLocks noChangeArrowheads="1"/>
          </p:cNvSpPr>
          <p:nvPr/>
        </p:nvSpPr>
        <p:spPr bwMode="auto">
          <a:xfrm>
            <a:off x="899592" y="1628800"/>
            <a:ext cx="7344816" cy="1152128"/>
          </a:xfrm>
          <a:prstGeom prst="rect">
            <a:avLst/>
          </a:prstGeom>
          <a:solidFill>
            <a:schemeClr val="accent3">
              <a:lumMod val="20000"/>
              <a:lumOff val="80000"/>
            </a:schemeClr>
          </a:solidFill>
          <a:ln w="57150" cmpd="sng">
            <a:solidFill>
              <a:schemeClr val="accent3"/>
            </a:solidFill>
            <a:miter lim="800000"/>
            <a:headEnd type="none" w="sm" len="sm"/>
            <a:tailEnd/>
          </a:ln>
          <a:effectLst/>
        </p:spPr>
        <p:txBody>
          <a:bodyPr wrap="none" anchor="ctr"/>
          <a:lstStyle/>
          <a:p>
            <a:endParaRPr lang="en-US"/>
          </a:p>
        </p:txBody>
      </p:sp>
      <p:sp>
        <p:nvSpPr>
          <p:cNvPr id="2" name="Title 1">
            <a:extLst>
              <a:ext uri="{FF2B5EF4-FFF2-40B4-BE49-F238E27FC236}">
                <a16:creationId xmlns:a16="http://schemas.microsoft.com/office/drawing/2014/main" id="{4247CBBB-B4F8-15D6-D627-0A19E7F03A54}"/>
              </a:ext>
            </a:extLst>
          </p:cNvPr>
          <p:cNvSpPr>
            <a:spLocks noGrp="1"/>
          </p:cNvSpPr>
          <p:nvPr>
            <p:ph type="title"/>
          </p:nvPr>
        </p:nvSpPr>
        <p:spPr/>
        <p:txBody>
          <a:bodyPr/>
          <a:lstStyle/>
          <a:p>
            <a:r>
              <a:rPr lang="en-US" altLang="zh-CN" dirty="0"/>
              <a:t>Singular Vector Decomposition</a:t>
            </a:r>
            <a:endParaRPr lang="zh-CN" altLang="en-US" dirty="0"/>
          </a:p>
        </p:txBody>
      </p:sp>
      <p:sp>
        <p:nvSpPr>
          <p:cNvPr id="3" name="Content Placeholder 2">
            <a:extLst>
              <a:ext uri="{FF2B5EF4-FFF2-40B4-BE49-F238E27FC236}">
                <a16:creationId xmlns:a16="http://schemas.microsoft.com/office/drawing/2014/main" id="{C391BF31-AE16-69B8-1741-DDC5D693D26E}"/>
              </a:ext>
            </a:extLst>
          </p:cNvPr>
          <p:cNvSpPr>
            <a:spLocks noGrp="1"/>
          </p:cNvSpPr>
          <p:nvPr>
            <p:ph idx="1"/>
          </p:nvPr>
        </p:nvSpPr>
        <p:spPr/>
        <p:txBody>
          <a:bodyPr>
            <a:normAutofit fontScale="85000" lnSpcReduction="20000"/>
          </a:bodyPr>
          <a:lstStyle/>
          <a:p>
            <a:pPr algn="ctr">
              <a:lnSpc>
                <a:spcPct val="90000"/>
              </a:lnSpc>
              <a:buFontTx/>
              <a:buNone/>
            </a:pPr>
            <a:endParaRPr lang="en-US" altLang="zh-CN" sz="4000" b="1" dirty="0"/>
          </a:p>
          <a:p>
            <a:pPr algn="ctr">
              <a:lnSpc>
                <a:spcPct val="90000"/>
              </a:lnSpc>
              <a:buFontTx/>
              <a:buNone/>
            </a:pPr>
            <a:r>
              <a:rPr lang="en-US" altLang="zh-CN" sz="4000" b="1" dirty="0"/>
              <a:t>A</a:t>
            </a:r>
            <a:r>
              <a:rPr lang="en-US" altLang="zh-CN" sz="4000" b="1" baseline="-25000" dirty="0"/>
              <a:t>[m x n]</a:t>
            </a:r>
            <a:r>
              <a:rPr lang="en-US" altLang="zh-CN" sz="4000" dirty="0"/>
              <a:t> = </a:t>
            </a:r>
            <a:r>
              <a:rPr lang="en-US" altLang="zh-CN" sz="4000" b="1" dirty="0"/>
              <a:t>U</a:t>
            </a:r>
            <a:r>
              <a:rPr lang="en-US" altLang="zh-CN" sz="4000" b="1" baseline="-25000" dirty="0"/>
              <a:t>[m x r]</a:t>
            </a:r>
            <a:r>
              <a:rPr lang="en-US" altLang="zh-CN" sz="4000" dirty="0"/>
              <a:t> </a:t>
            </a:r>
            <a:r>
              <a:rPr lang="en-US" altLang="zh-CN" sz="4000" b="1" dirty="0">
                <a:latin typeface="Symbol" pitchFamily="18" charset="2"/>
                <a:sym typeface="Symbol"/>
              </a:rPr>
              <a:t></a:t>
            </a:r>
            <a:r>
              <a:rPr lang="en-US" altLang="zh-CN" sz="4000" b="1" dirty="0">
                <a:latin typeface="Symbol" pitchFamily="18" charset="2"/>
              </a:rPr>
              <a:t> </a:t>
            </a:r>
            <a:r>
              <a:rPr lang="en-US" altLang="zh-CN" sz="4000" b="1" baseline="-25000" dirty="0">
                <a:latin typeface="Symbol" pitchFamily="18" charset="2"/>
              </a:rPr>
              <a:t>[ </a:t>
            </a:r>
            <a:r>
              <a:rPr lang="en-US" altLang="zh-CN" sz="4000" b="1" baseline="-25000" dirty="0"/>
              <a:t>r x r]</a:t>
            </a:r>
            <a:r>
              <a:rPr lang="en-US" altLang="zh-CN" sz="4000" dirty="0"/>
              <a:t> (</a:t>
            </a:r>
            <a:r>
              <a:rPr lang="en-US" altLang="zh-CN" sz="4000" b="1" dirty="0"/>
              <a:t>V</a:t>
            </a:r>
            <a:r>
              <a:rPr lang="en-US" altLang="zh-CN" sz="4000" b="1" baseline="-25000" dirty="0"/>
              <a:t>[n x r]</a:t>
            </a:r>
            <a:r>
              <a:rPr lang="en-US" altLang="zh-CN" sz="4000" b="1" dirty="0"/>
              <a:t>)</a:t>
            </a:r>
            <a:r>
              <a:rPr lang="en-US" altLang="zh-CN" sz="4000" baseline="30000" dirty="0"/>
              <a:t>T</a:t>
            </a:r>
          </a:p>
          <a:p>
            <a:pPr>
              <a:lnSpc>
                <a:spcPct val="90000"/>
              </a:lnSpc>
            </a:pPr>
            <a:endParaRPr lang="en-US" altLang="zh-CN" b="1" dirty="0"/>
          </a:p>
          <a:p>
            <a:pPr lvl="1">
              <a:lnSpc>
                <a:spcPct val="100000"/>
              </a:lnSpc>
            </a:pPr>
            <a:r>
              <a:rPr lang="en-US" altLang="zh-CN" b="1" dirty="0"/>
              <a:t>A: Input data matrix</a:t>
            </a:r>
          </a:p>
          <a:p>
            <a:pPr lvl="2">
              <a:lnSpc>
                <a:spcPct val="100000"/>
              </a:lnSpc>
            </a:pPr>
            <a:r>
              <a:rPr lang="en-US" altLang="zh-CN" i="1" dirty="0"/>
              <a:t>m</a:t>
            </a:r>
            <a:r>
              <a:rPr lang="en-US" altLang="zh-CN" dirty="0"/>
              <a:t> x </a:t>
            </a:r>
            <a:r>
              <a:rPr lang="en-US" altLang="zh-CN" i="1" dirty="0"/>
              <a:t>n</a:t>
            </a:r>
            <a:r>
              <a:rPr lang="en-US" altLang="zh-CN" dirty="0"/>
              <a:t> matrix (e.g., </a:t>
            </a:r>
            <a:r>
              <a:rPr lang="en-US" altLang="zh-CN" i="1" dirty="0"/>
              <a:t>m</a:t>
            </a:r>
            <a:r>
              <a:rPr lang="en-US" altLang="zh-CN" dirty="0"/>
              <a:t> documents, </a:t>
            </a:r>
            <a:r>
              <a:rPr lang="en-US" altLang="zh-CN" i="1" dirty="0"/>
              <a:t>n</a:t>
            </a:r>
            <a:r>
              <a:rPr lang="en-US" altLang="zh-CN" dirty="0"/>
              <a:t> terms)</a:t>
            </a:r>
          </a:p>
          <a:p>
            <a:pPr lvl="1">
              <a:lnSpc>
                <a:spcPct val="100000"/>
              </a:lnSpc>
            </a:pPr>
            <a:r>
              <a:rPr lang="en-US" altLang="zh-CN" b="0" dirty="0"/>
              <a:t> </a:t>
            </a:r>
            <a:r>
              <a:rPr lang="en-US" altLang="zh-CN" b="1" dirty="0"/>
              <a:t>U: Left singular vectors </a:t>
            </a:r>
          </a:p>
          <a:p>
            <a:pPr lvl="2">
              <a:lnSpc>
                <a:spcPct val="100000"/>
              </a:lnSpc>
            </a:pPr>
            <a:r>
              <a:rPr lang="en-US" altLang="zh-CN" i="1" dirty="0"/>
              <a:t>m</a:t>
            </a:r>
            <a:r>
              <a:rPr lang="en-US" altLang="zh-CN" dirty="0"/>
              <a:t> x </a:t>
            </a:r>
            <a:r>
              <a:rPr lang="en-US" altLang="zh-CN" i="1" dirty="0"/>
              <a:t>r</a:t>
            </a:r>
            <a:r>
              <a:rPr lang="en-US" altLang="zh-CN" dirty="0"/>
              <a:t> matrix  (</a:t>
            </a:r>
            <a:r>
              <a:rPr lang="en-US" altLang="zh-CN" i="1" dirty="0"/>
              <a:t>m</a:t>
            </a:r>
            <a:r>
              <a:rPr lang="en-US" altLang="zh-CN" dirty="0"/>
              <a:t> documents, </a:t>
            </a:r>
            <a:r>
              <a:rPr lang="en-US" altLang="zh-CN" i="1" dirty="0"/>
              <a:t>r</a:t>
            </a:r>
            <a:r>
              <a:rPr lang="en-US" altLang="zh-CN" dirty="0"/>
              <a:t> </a:t>
            </a:r>
            <a:r>
              <a:rPr lang="en-US" altLang="zh-CN" b="1" dirty="0">
                <a:solidFill>
                  <a:srgbClr val="7D0900"/>
                </a:solidFill>
              </a:rPr>
              <a:t>concepts</a:t>
            </a:r>
            <a:r>
              <a:rPr lang="en-US" altLang="zh-CN" dirty="0"/>
              <a:t>)</a:t>
            </a:r>
          </a:p>
          <a:p>
            <a:pPr lvl="1">
              <a:lnSpc>
                <a:spcPct val="100000"/>
              </a:lnSpc>
            </a:pPr>
            <a:r>
              <a:rPr lang="en-US" altLang="zh-CN" b="0" dirty="0"/>
              <a:t> </a:t>
            </a:r>
            <a:r>
              <a:rPr lang="en-US" altLang="zh-CN" b="1" dirty="0">
                <a:latin typeface="Symbol" pitchFamily="18" charset="2"/>
                <a:sym typeface="Symbol"/>
              </a:rPr>
              <a:t></a:t>
            </a:r>
            <a:r>
              <a:rPr lang="en-US" altLang="zh-CN" b="1" dirty="0"/>
              <a:t>: Singular values</a:t>
            </a:r>
          </a:p>
          <a:p>
            <a:pPr lvl="2">
              <a:lnSpc>
                <a:spcPct val="100000"/>
              </a:lnSpc>
            </a:pPr>
            <a:r>
              <a:rPr lang="en-US" altLang="zh-CN" i="1" dirty="0"/>
              <a:t>r</a:t>
            </a:r>
            <a:r>
              <a:rPr lang="en-US" altLang="zh-CN" dirty="0"/>
              <a:t> x </a:t>
            </a:r>
            <a:r>
              <a:rPr lang="en-US" altLang="zh-CN" i="1" dirty="0"/>
              <a:t>r</a:t>
            </a:r>
            <a:r>
              <a:rPr lang="en-US" altLang="zh-CN" dirty="0"/>
              <a:t> diagonal matrix (</a:t>
            </a:r>
            <a:r>
              <a:rPr lang="en-US" altLang="zh-CN" b="1" dirty="0">
                <a:solidFill>
                  <a:srgbClr val="7D0900"/>
                </a:solidFill>
              </a:rPr>
              <a:t>strength</a:t>
            </a:r>
            <a:r>
              <a:rPr lang="en-US" altLang="zh-CN" dirty="0"/>
              <a:t> of each ‘concept’) </a:t>
            </a:r>
            <a:br>
              <a:rPr lang="en-US" altLang="zh-CN" dirty="0"/>
            </a:br>
            <a:r>
              <a:rPr lang="en-US" altLang="zh-CN" dirty="0"/>
              <a:t>(</a:t>
            </a:r>
            <a:r>
              <a:rPr lang="en-US" altLang="zh-CN" i="1" dirty="0"/>
              <a:t>r</a:t>
            </a:r>
            <a:r>
              <a:rPr lang="en-US" altLang="zh-CN" dirty="0"/>
              <a:t> : rank of the matrix A)</a:t>
            </a:r>
          </a:p>
          <a:p>
            <a:pPr lvl="1">
              <a:lnSpc>
                <a:spcPct val="100000"/>
              </a:lnSpc>
            </a:pPr>
            <a:r>
              <a:rPr lang="en-US" altLang="zh-CN" b="0" dirty="0"/>
              <a:t> </a:t>
            </a:r>
            <a:r>
              <a:rPr lang="en-US" altLang="zh-CN" b="1" dirty="0"/>
              <a:t>V: Right singular vectors</a:t>
            </a:r>
          </a:p>
          <a:p>
            <a:pPr lvl="2">
              <a:lnSpc>
                <a:spcPct val="100000"/>
              </a:lnSpc>
            </a:pPr>
            <a:r>
              <a:rPr lang="en-US" altLang="zh-CN" i="1" dirty="0"/>
              <a:t>n</a:t>
            </a:r>
            <a:r>
              <a:rPr lang="en-US" altLang="zh-CN" dirty="0"/>
              <a:t> x </a:t>
            </a:r>
            <a:r>
              <a:rPr lang="en-US" altLang="zh-CN" i="1" dirty="0"/>
              <a:t>r</a:t>
            </a:r>
            <a:r>
              <a:rPr lang="en-US" altLang="zh-CN" dirty="0"/>
              <a:t> matrix (</a:t>
            </a:r>
            <a:r>
              <a:rPr lang="en-US" altLang="zh-CN" i="1" dirty="0"/>
              <a:t>n</a:t>
            </a:r>
            <a:r>
              <a:rPr lang="en-US" altLang="zh-CN" dirty="0"/>
              <a:t> terms, </a:t>
            </a:r>
            <a:r>
              <a:rPr lang="en-US" altLang="zh-CN" i="1" dirty="0"/>
              <a:t>r</a:t>
            </a:r>
            <a:r>
              <a:rPr lang="en-US" altLang="zh-CN" dirty="0"/>
              <a:t> concepts)</a:t>
            </a:r>
            <a:endParaRPr lang="zh-CN" altLang="en-US" dirty="0"/>
          </a:p>
        </p:txBody>
      </p:sp>
      <p:sp>
        <p:nvSpPr>
          <p:cNvPr id="4" name="Slide Number Placeholder 3">
            <a:extLst>
              <a:ext uri="{FF2B5EF4-FFF2-40B4-BE49-F238E27FC236}">
                <a16:creationId xmlns:a16="http://schemas.microsoft.com/office/drawing/2014/main" id="{0CA1A625-A92C-C095-BDA5-F1087D13DC36}"/>
              </a:ext>
            </a:extLst>
          </p:cNvPr>
          <p:cNvSpPr>
            <a:spLocks noGrp="1"/>
          </p:cNvSpPr>
          <p:nvPr>
            <p:ph type="sldNum" sz="quarter" idx="10"/>
          </p:nvPr>
        </p:nvSpPr>
        <p:spPr/>
        <p:txBody>
          <a:bodyPr/>
          <a:lstStyle/>
          <a:p>
            <a:pPr>
              <a:defRPr/>
            </a:pPr>
            <a:fld id="{0A970603-986F-41E1-A763-220BA9CA5E18}" type="slidenum">
              <a:rPr lang="zh-CN" altLang="en-US" smtClean="0"/>
              <a:pPr>
                <a:defRPr/>
              </a:pPr>
              <a:t>24</a:t>
            </a:fld>
            <a:r>
              <a:rPr lang="zh-CN" altLang="en-US"/>
              <a:t> </a:t>
            </a:r>
            <a:endParaRPr lang="zh-CN" altLang="en-US" dirty="0"/>
          </a:p>
        </p:txBody>
      </p:sp>
    </p:spTree>
    <p:extLst>
      <p:ext uri="{BB962C8B-B14F-4D97-AF65-F5344CB8AC3E}">
        <p14:creationId xmlns:p14="http://schemas.microsoft.com/office/powerpoint/2010/main" val="566806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CF15D-CF35-E749-B82B-647D786B4880}"/>
              </a:ext>
            </a:extLst>
          </p:cNvPr>
          <p:cNvSpPr>
            <a:spLocks noGrp="1"/>
          </p:cNvSpPr>
          <p:nvPr>
            <p:ph type="title"/>
          </p:nvPr>
        </p:nvSpPr>
        <p:spPr/>
        <p:txBody>
          <a:bodyPr/>
          <a:lstStyle/>
          <a:p>
            <a:r>
              <a:rPr lang="en-US" altLang="zh-CN" dirty="0"/>
              <a:t>SVD</a:t>
            </a:r>
            <a:endParaRPr lang="zh-CN" altLang="en-US" dirty="0"/>
          </a:p>
        </p:txBody>
      </p:sp>
      <p:sp>
        <p:nvSpPr>
          <p:cNvPr id="4" name="Slide Number Placeholder 3">
            <a:extLst>
              <a:ext uri="{FF2B5EF4-FFF2-40B4-BE49-F238E27FC236}">
                <a16:creationId xmlns:a16="http://schemas.microsoft.com/office/drawing/2014/main" id="{3628A8D7-B2D1-A622-CACB-617CF209C8E4}"/>
              </a:ext>
            </a:extLst>
          </p:cNvPr>
          <p:cNvSpPr>
            <a:spLocks noGrp="1"/>
          </p:cNvSpPr>
          <p:nvPr>
            <p:ph type="sldNum" sz="quarter" idx="10"/>
          </p:nvPr>
        </p:nvSpPr>
        <p:spPr/>
        <p:txBody>
          <a:bodyPr/>
          <a:lstStyle/>
          <a:p>
            <a:pPr>
              <a:defRPr/>
            </a:pPr>
            <a:fld id="{0A970603-986F-41E1-A763-220BA9CA5E18}" type="slidenum">
              <a:rPr lang="zh-CN" altLang="en-US" smtClean="0"/>
              <a:pPr>
                <a:defRPr/>
              </a:pPr>
              <a:t>25</a:t>
            </a:fld>
            <a:r>
              <a:rPr lang="zh-CN" altLang="en-US"/>
              <a:t> </a:t>
            </a:r>
            <a:endParaRPr lang="zh-CN" altLang="en-US" dirty="0"/>
          </a:p>
        </p:txBody>
      </p:sp>
      <p:sp>
        <p:nvSpPr>
          <p:cNvPr id="5" name="Rectangle 2">
            <a:extLst>
              <a:ext uri="{FF2B5EF4-FFF2-40B4-BE49-F238E27FC236}">
                <a16:creationId xmlns:a16="http://schemas.microsoft.com/office/drawing/2014/main" id="{47A71078-0E7E-7410-FE14-101B32225317}"/>
              </a:ext>
            </a:extLst>
          </p:cNvPr>
          <p:cNvSpPr>
            <a:spLocks noChangeArrowheads="1"/>
          </p:cNvSpPr>
          <p:nvPr/>
        </p:nvSpPr>
        <p:spPr bwMode="auto">
          <a:xfrm>
            <a:off x="4786313" y="2997200"/>
            <a:ext cx="328612" cy="320675"/>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6" name="AutoShape 5">
            <a:extLst>
              <a:ext uri="{FF2B5EF4-FFF2-40B4-BE49-F238E27FC236}">
                <a16:creationId xmlns:a16="http://schemas.microsoft.com/office/drawing/2014/main" id="{324A4B09-DEB0-821F-80C9-890BD9D03584}"/>
              </a:ext>
            </a:extLst>
          </p:cNvPr>
          <p:cNvSpPr>
            <a:spLocks noChangeArrowheads="1"/>
          </p:cNvSpPr>
          <p:nvPr/>
        </p:nvSpPr>
        <p:spPr bwMode="auto">
          <a:xfrm rot="16200000">
            <a:off x="1495425" y="3333750"/>
            <a:ext cx="1828800" cy="1143000"/>
          </a:xfrm>
          <a:prstGeom prst="flowChartProcess">
            <a:avLst/>
          </a:prstGeom>
          <a:solidFill>
            <a:srgbClr val="CCECFF"/>
          </a:solidFill>
          <a:ln w="9525">
            <a:solidFill>
              <a:schemeClr val="tx1"/>
            </a:solidFill>
            <a:miter lim="800000"/>
            <a:headEnd/>
            <a:tailEnd/>
          </a:ln>
          <a:effectLst/>
        </p:spPr>
        <p:txBody>
          <a:bodyPr vert="eaVert" wrap="none" anchor="ctr"/>
          <a:lstStyle/>
          <a:p>
            <a:pPr algn="ctr"/>
            <a:r>
              <a:rPr kumimoji="0" lang="en-US" sz="2400" b="1" dirty="0">
                <a:latin typeface="Sylfaen" pitchFamily="18" charset="0"/>
              </a:rPr>
              <a:t>A</a:t>
            </a:r>
            <a:endParaRPr kumimoji="0" lang="en-US" sz="2400" b="1" baseline="30000" dirty="0">
              <a:latin typeface="Sylfaen" pitchFamily="18" charset="0"/>
            </a:endParaRPr>
          </a:p>
        </p:txBody>
      </p:sp>
      <p:sp>
        <p:nvSpPr>
          <p:cNvPr id="7" name="AutoShape 6">
            <a:extLst>
              <a:ext uri="{FF2B5EF4-FFF2-40B4-BE49-F238E27FC236}">
                <a16:creationId xmlns:a16="http://schemas.microsoft.com/office/drawing/2014/main" id="{F45F0510-EE89-04B6-2463-95270A7E7A0A}"/>
              </a:ext>
            </a:extLst>
          </p:cNvPr>
          <p:cNvSpPr>
            <a:spLocks/>
          </p:cNvSpPr>
          <p:nvPr/>
        </p:nvSpPr>
        <p:spPr bwMode="auto">
          <a:xfrm>
            <a:off x="1638300" y="2990850"/>
            <a:ext cx="152400" cy="1752600"/>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8" name="Text Box 7">
            <a:extLst>
              <a:ext uri="{FF2B5EF4-FFF2-40B4-BE49-F238E27FC236}">
                <a16:creationId xmlns:a16="http://schemas.microsoft.com/office/drawing/2014/main" id="{CE11167A-047D-AF1E-95E9-DB79E6D80113}"/>
              </a:ext>
            </a:extLst>
          </p:cNvPr>
          <p:cNvSpPr txBox="1">
            <a:spLocks noChangeArrowheads="1"/>
          </p:cNvSpPr>
          <p:nvPr/>
        </p:nvSpPr>
        <p:spPr bwMode="auto">
          <a:xfrm>
            <a:off x="1295400" y="3657600"/>
            <a:ext cx="392113" cy="396875"/>
          </a:xfrm>
          <a:prstGeom prst="rect">
            <a:avLst/>
          </a:prstGeom>
          <a:noFill/>
          <a:ln w="9525">
            <a:noFill/>
            <a:miter lim="800000"/>
            <a:headEnd/>
            <a:tailEnd/>
          </a:ln>
          <a:effectLst/>
        </p:spPr>
        <p:txBody>
          <a:bodyPr wrap="none">
            <a:spAutoFit/>
          </a:bodyPr>
          <a:lstStyle/>
          <a:p>
            <a:pPr algn="l"/>
            <a:r>
              <a:rPr kumimoji="0" lang="en-US" sz="2000" dirty="0">
                <a:latin typeface="Sylfaen" pitchFamily="18" charset="0"/>
              </a:rPr>
              <a:t>m</a:t>
            </a:r>
          </a:p>
        </p:txBody>
      </p:sp>
      <p:sp>
        <p:nvSpPr>
          <p:cNvPr id="9" name="Text Box 8">
            <a:extLst>
              <a:ext uri="{FF2B5EF4-FFF2-40B4-BE49-F238E27FC236}">
                <a16:creationId xmlns:a16="http://schemas.microsoft.com/office/drawing/2014/main" id="{43E53AD3-E59A-3E45-9A18-E1C5E87D433D}"/>
              </a:ext>
            </a:extLst>
          </p:cNvPr>
          <p:cNvSpPr txBox="1">
            <a:spLocks noChangeArrowheads="1"/>
          </p:cNvSpPr>
          <p:nvPr/>
        </p:nvSpPr>
        <p:spPr bwMode="auto">
          <a:xfrm>
            <a:off x="2247900" y="2314575"/>
            <a:ext cx="3286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10" name="AutoShape 9">
            <a:extLst>
              <a:ext uri="{FF2B5EF4-FFF2-40B4-BE49-F238E27FC236}">
                <a16:creationId xmlns:a16="http://schemas.microsoft.com/office/drawing/2014/main" id="{ED993C03-C336-0817-D97F-E78B1DE980B0}"/>
              </a:ext>
            </a:extLst>
          </p:cNvPr>
          <p:cNvSpPr>
            <a:spLocks/>
          </p:cNvSpPr>
          <p:nvPr/>
        </p:nvSpPr>
        <p:spPr bwMode="auto">
          <a:xfrm rot="5400000">
            <a:off x="2247900" y="2238375"/>
            <a:ext cx="304800" cy="1066800"/>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sp>
        <p:nvSpPr>
          <p:cNvPr id="11" name="Rectangle 10">
            <a:extLst>
              <a:ext uri="{FF2B5EF4-FFF2-40B4-BE49-F238E27FC236}">
                <a16:creationId xmlns:a16="http://schemas.microsoft.com/office/drawing/2014/main" id="{33003538-27FF-E930-ED8B-3BDFE9F20F9A}"/>
              </a:ext>
            </a:extLst>
          </p:cNvPr>
          <p:cNvSpPr>
            <a:spLocks noChangeArrowheads="1"/>
          </p:cNvSpPr>
          <p:nvPr/>
        </p:nvSpPr>
        <p:spPr bwMode="auto">
          <a:xfrm>
            <a:off x="4783138" y="3354387"/>
            <a:ext cx="395287"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sym typeface="Symbol" pitchFamily="18" charset="2"/>
              </a:rPr>
              <a:t></a:t>
            </a:r>
          </a:p>
        </p:txBody>
      </p:sp>
      <p:grpSp>
        <p:nvGrpSpPr>
          <p:cNvPr id="12" name="Group 11">
            <a:extLst>
              <a:ext uri="{FF2B5EF4-FFF2-40B4-BE49-F238E27FC236}">
                <a16:creationId xmlns:a16="http://schemas.microsoft.com/office/drawing/2014/main" id="{8BCC4483-F04E-995B-47B1-E42B828B7FCC}"/>
              </a:ext>
            </a:extLst>
          </p:cNvPr>
          <p:cNvGrpSpPr>
            <a:grpSpLocks/>
          </p:cNvGrpSpPr>
          <p:nvPr/>
        </p:nvGrpSpPr>
        <p:grpSpPr bwMode="auto">
          <a:xfrm>
            <a:off x="3808413" y="2990850"/>
            <a:ext cx="468312" cy="1752600"/>
            <a:chOff x="1663" y="1551"/>
            <a:chExt cx="295" cy="1104"/>
          </a:xfrm>
        </p:grpSpPr>
        <p:sp>
          <p:nvSpPr>
            <p:cNvPr id="13" name="AutoShape 12">
              <a:extLst>
                <a:ext uri="{FF2B5EF4-FFF2-40B4-BE49-F238E27FC236}">
                  <a16:creationId xmlns:a16="http://schemas.microsoft.com/office/drawing/2014/main" id="{20F56B73-89C8-B94D-39AD-DDAA62CAE7C4}"/>
                </a:ext>
              </a:extLst>
            </p:cNvPr>
            <p:cNvSpPr>
              <a:spLocks/>
            </p:cNvSpPr>
            <p:nvPr/>
          </p:nvSpPr>
          <p:spPr bwMode="auto">
            <a:xfrm>
              <a:off x="1862" y="1551"/>
              <a:ext cx="96" cy="1104"/>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4" name="Text Box 13">
              <a:extLst>
                <a:ext uri="{FF2B5EF4-FFF2-40B4-BE49-F238E27FC236}">
                  <a16:creationId xmlns:a16="http://schemas.microsoft.com/office/drawing/2014/main" id="{9CD54A9F-F40C-74DE-A89E-D0C69B68E5B1}"/>
                </a:ext>
              </a:extLst>
            </p:cNvPr>
            <p:cNvSpPr txBox="1">
              <a:spLocks noChangeArrowheads="1"/>
            </p:cNvSpPr>
            <p:nvPr/>
          </p:nvSpPr>
          <p:spPr bwMode="auto">
            <a:xfrm>
              <a:off x="1663" y="1955"/>
              <a:ext cx="24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grpSp>
      <p:grpSp>
        <p:nvGrpSpPr>
          <p:cNvPr id="15" name="Group 14">
            <a:extLst>
              <a:ext uri="{FF2B5EF4-FFF2-40B4-BE49-F238E27FC236}">
                <a16:creationId xmlns:a16="http://schemas.microsoft.com/office/drawing/2014/main" id="{53AE751B-B87A-D489-D7F8-272E4C150DC8}"/>
              </a:ext>
            </a:extLst>
          </p:cNvPr>
          <p:cNvGrpSpPr>
            <a:grpSpLocks/>
          </p:cNvGrpSpPr>
          <p:nvPr/>
        </p:nvGrpSpPr>
        <p:grpSpPr bwMode="auto">
          <a:xfrm>
            <a:off x="5278438" y="2292350"/>
            <a:ext cx="1066800" cy="660400"/>
            <a:chOff x="2589" y="1111"/>
            <a:chExt cx="672" cy="416"/>
          </a:xfrm>
        </p:grpSpPr>
        <p:sp>
          <p:nvSpPr>
            <p:cNvPr id="16" name="Text Box 15">
              <a:extLst>
                <a:ext uri="{FF2B5EF4-FFF2-40B4-BE49-F238E27FC236}">
                  <a16:creationId xmlns:a16="http://schemas.microsoft.com/office/drawing/2014/main" id="{B1F63B4D-8177-B323-165C-2F9E95C3A119}"/>
                </a:ext>
              </a:extLst>
            </p:cNvPr>
            <p:cNvSpPr txBox="1">
              <a:spLocks noChangeArrowheads="1"/>
            </p:cNvSpPr>
            <p:nvPr/>
          </p:nvSpPr>
          <p:spPr bwMode="auto">
            <a:xfrm>
              <a:off x="2831" y="1111"/>
              <a:ext cx="207" cy="250"/>
            </a:xfrm>
            <a:prstGeom prst="rect">
              <a:avLst/>
            </a:prstGeom>
            <a:noFill/>
            <a:ln w="9525">
              <a:noFill/>
              <a:miter lim="800000"/>
              <a:headEnd/>
              <a:tailEnd/>
            </a:ln>
            <a:effectLst/>
          </p:spPr>
          <p:txBody>
            <a:bodyPr wrap="none">
              <a:spAutoFit/>
            </a:bodyPr>
            <a:lstStyle/>
            <a:p>
              <a:pPr algn="l"/>
              <a:r>
                <a:rPr kumimoji="0" lang="en-US" sz="2000" dirty="0">
                  <a:latin typeface="Sylfaen" pitchFamily="18" charset="0"/>
                </a:rPr>
                <a:t>n</a:t>
              </a:r>
            </a:p>
          </p:txBody>
        </p:sp>
        <p:sp>
          <p:nvSpPr>
            <p:cNvPr id="17" name="AutoShape 16">
              <a:extLst>
                <a:ext uri="{FF2B5EF4-FFF2-40B4-BE49-F238E27FC236}">
                  <a16:creationId xmlns:a16="http://schemas.microsoft.com/office/drawing/2014/main" id="{4473EAC8-FAB7-83BA-8040-6250F298782F}"/>
                </a:ext>
              </a:extLst>
            </p:cNvPr>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18" name="Rectangle 17">
            <a:extLst>
              <a:ext uri="{FF2B5EF4-FFF2-40B4-BE49-F238E27FC236}">
                <a16:creationId xmlns:a16="http://schemas.microsoft.com/office/drawing/2014/main" id="{A0764A36-4171-5D2D-D87C-39107DCD3938}"/>
              </a:ext>
            </a:extLst>
          </p:cNvPr>
          <p:cNvSpPr>
            <a:spLocks noChangeArrowheads="1"/>
          </p:cNvSpPr>
          <p:nvPr/>
        </p:nvSpPr>
        <p:spPr bwMode="auto">
          <a:xfrm>
            <a:off x="4318000" y="4738687"/>
            <a:ext cx="439738"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U</a:t>
            </a:r>
            <a:endParaRPr kumimoji="0" lang="en-US" sz="2800" b="1" baseline="30000">
              <a:latin typeface="Sylfaen" pitchFamily="18" charset="0"/>
            </a:endParaRPr>
          </a:p>
        </p:txBody>
      </p:sp>
      <p:sp>
        <p:nvSpPr>
          <p:cNvPr id="19" name="AutoShape 18">
            <a:extLst>
              <a:ext uri="{FF2B5EF4-FFF2-40B4-BE49-F238E27FC236}">
                <a16:creationId xmlns:a16="http://schemas.microsoft.com/office/drawing/2014/main" id="{4CD47E95-0CE8-D9C9-8277-27306BA21BAD}"/>
              </a:ext>
            </a:extLst>
          </p:cNvPr>
          <p:cNvSpPr>
            <a:spLocks noChangeArrowheads="1"/>
          </p:cNvSpPr>
          <p:nvPr/>
        </p:nvSpPr>
        <p:spPr bwMode="auto">
          <a:xfrm rot="16200000">
            <a:off x="3520282" y="3823493"/>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20" name="AutoShape 19">
            <a:extLst>
              <a:ext uri="{FF2B5EF4-FFF2-40B4-BE49-F238E27FC236}">
                <a16:creationId xmlns:a16="http://schemas.microsoft.com/office/drawing/2014/main" id="{C156A22B-B6E0-D3EA-A23C-BBFEA1F82BE1}"/>
              </a:ext>
            </a:extLst>
          </p:cNvPr>
          <p:cNvSpPr>
            <a:spLocks noChangeArrowheads="1"/>
          </p:cNvSpPr>
          <p:nvPr/>
        </p:nvSpPr>
        <p:spPr bwMode="auto">
          <a:xfrm rot="16200000">
            <a:off x="4775200" y="3001962"/>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21" name="Rectangle 20">
            <a:extLst>
              <a:ext uri="{FF2B5EF4-FFF2-40B4-BE49-F238E27FC236}">
                <a16:creationId xmlns:a16="http://schemas.microsoft.com/office/drawing/2014/main" id="{6E18F921-4191-B7F5-46BC-B818ACFB0F5A}"/>
              </a:ext>
            </a:extLst>
          </p:cNvPr>
          <p:cNvSpPr>
            <a:spLocks noChangeArrowheads="1"/>
          </p:cNvSpPr>
          <p:nvPr/>
        </p:nvSpPr>
        <p:spPr bwMode="auto">
          <a:xfrm>
            <a:off x="5548313" y="3316287"/>
            <a:ext cx="584200"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V</a:t>
            </a:r>
            <a:r>
              <a:rPr kumimoji="0" lang="en-US" sz="2800" b="1" baseline="30000">
                <a:latin typeface="Sylfaen" pitchFamily="18" charset="0"/>
              </a:rPr>
              <a:t>T</a:t>
            </a:r>
          </a:p>
        </p:txBody>
      </p:sp>
      <p:sp>
        <p:nvSpPr>
          <p:cNvPr id="22" name="Rectangle 21">
            <a:extLst>
              <a:ext uri="{FF2B5EF4-FFF2-40B4-BE49-F238E27FC236}">
                <a16:creationId xmlns:a16="http://schemas.microsoft.com/office/drawing/2014/main" id="{2566EC06-2BA3-357E-8357-D2ED1EDF58DA}"/>
              </a:ext>
            </a:extLst>
          </p:cNvPr>
          <p:cNvSpPr>
            <a:spLocks noChangeArrowheads="1"/>
          </p:cNvSpPr>
          <p:nvPr/>
        </p:nvSpPr>
        <p:spPr bwMode="auto">
          <a:xfrm>
            <a:off x="3156593" y="3346450"/>
            <a:ext cx="695327" cy="1006475"/>
          </a:xfrm>
          <a:prstGeom prst="rect">
            <a:avLst/>
          </a:prstGeom>
          <a:noFill/>
          <a:ln w="9525" algn="ctr">
            <a:noFill/>
            <a:miter lim="800000"/>
            <a:headEnd/>
            <a:tailEnd/>
          </a:ln>
          <a:effectLst/>
        </p:spPr>
        <p:txBody>
          <a:bodyPr wrap="square">
            <a:spAutoFit/>
          </a:bodyPr>
          <a:lstStyle/>
          <a:p>
            <a:r>
              <a:rPr kumimoji="0" lang="en-US" sz="6000" dirty="0">
                <a:latin typeface="Symbol" pitchFamily="18" charset="2"/>
                <a:sym typeface="Symbol" pitchFamily="18" charset="2"/>
              </a:rPr>
              <a:t></a:t>
            </a:r>
            <a:r>
              <a:rPr kumimoji="0" lang="en-US" sz="4400" dirty="0">
                <a:latin typeface="Symbol" pitchFamily="18" charset="2"/>
              </a:rPr>
              <a:t> </a:t>
            </a:r>
          </a:p>
        </p:txBody>
      </p:sp>
      <p:sp>
        <p:nvSpPr>
          <p:cNvPr id="23" name="Rectangle 22">
            <a:extLst>
              <a:ext uri="{FF2B5EF4-FFF2-40B4-BE49-F238E27FC236}">
                <a16:creationId xmlns:a16="http://schemas.microsoft.com/office/drawing/2014/main" id="{02A63324-114F-6A42-86A8-2D0B65C9914C}"/>
              </a:ext>
            </a:extLst>
          </p:cNvPr>
          <p:cNvSpPr>
            <a:spLocks noChangeArrowheads="1"/>
          </p:cNvSpPr>
          <p:nvPr/>
        </p:nvSpPr>
        <p:spPr bwMode="auto">
          <a:xfrm>
            <a:off x="4511675" y="298767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24" name="Rectangle 23">
            <a:extLst>
              <a:ext uri="{FF2B5EF4-FFF2-40B4-BE49-F238E27FC236}">
                <a16:creationId xmlns:a16="http://schemas.microsoft.com/office/drawing/2014/main" id="{0C1A6C2A-E370-38B2-491F-9B6C99D17FFB}"/>
              </a:ext>
            </a:extLst>
          </p:cNvPr>
          <p:cNvSpPr>
            <a:spLocks noChangeArrowheads="1"/>
          </p:cNvSpPr>
          <p:nvPr/>
        </p:nvSpPr>
        <p:spPr bwMode="auto">
          <a:xfrm>
            <a:off x="4951413" y="3167062"/>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25" name="AutoShape 24">
            <a:extLst>
              <a:ext uri="{FF2B5EF4-FFF2-40B4-BE49-F238E27FC236}">
                <a16:creationId xmlns:a16="http://schemas.microsoft.com/office/drawing/2014/main" id="{C66D8B86-E374-4044-4B6B-02C0A838A521}"/>
              </a:ext>
            </a:extLst>
          </p:cNvPr>
          <p:cNvSpPr>
            <a:spLocks noChangeArrowheads="1"/>
          </p:cNvSpPr>
          <p:nvPr/>
        </p:nvSpPr>
        <p:spPr bwMode="auto">
          <a:xfrm>
            <a:off x="5235575" y="3008312"/>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26" name="Rectangle 25">
            <a:extLst>
              <a:ext uri="{FF2B5EF4-FFF2-40B4-BE49-F238E27FC236}">
                <a16:creationId xmlns:a16="http://schemas.microsoft.com/office/drawing/2014/main" id="{4D9EC876-8C9E-3D43-E935-A57849535DD8}"/>
              </a:ext>
            </a:extLst>
          </p:cNvPr>
          <p:cNvSpPr>
            <a:spLocks noChangeArrowheads="1"/>
          </p:cNvSpPr>
          <p:nvPr/>
        </p:nvSpPr>
        <p:spPr bwMode="auto">
          <a:xfrm>
            <a:off x="5233988" y="3176587"/>
            <a:ext cx="1150937"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pic>
        <p:nvPicPr>
          <p:cNvPr id="27" name="Picture 30" descr="TP_tmp">
            <a:extLst>
              <a:ext uri="{FF2B5EF4-FFF2-40B4-BE49-F238E27FC236}">
                <a16:creationId xmlns:a16="http://schemas.microsoft.com/office/drawing/2014/main" id="{44FF56A2-2251-89DE-ABD7-DB219248916B}"/>
              </a:ext>
            </a:extLst>
          </p:cNvPr>
          <p:cNvPicPr>
            <a:picLocks noChangeAspect="1" noChangeArrowheads="1"/>
          </p:cNvPicPr>
          <p:nvPr>
            <p:custDataLst>
              <p:tags r:id="rId1"/>
            </p:custDataLst>
          </p:nvPr>
        </p:nvPicPr>
        <p:blipFill>
          <a:blip r:embed="rId3" cstate="print">
            <a:clrChange>
              <a:clrFrom>
                <a:srgbClr val="FFFFFF"/>
              </a:clrFrom>
              <a:clrTo>
                <a:srgbClr val="FFFFFF">
                  <a:alpha val="0"/>
                </a:srgbClr>
              </a:clrTo>
            </a:clrChange>
          </a:blip>
          <a:srcRect/>
          <a:stretch>
            <a:fillRect/>
          </a:stretch>
        </p:blipFill>
        <p:spPr bwMode="auto">
          <a:xfrm>
            <a:off x="1676400" y="1498600"/>
            <a:ext cx="6248400" cy="635000"/>
          </a:xfrm>
          <a:prstGeom prst="rect">
            <a:avLst/>
          </a:prstGeom>
          <a:noFill/>
          <a:ln w="28575" algn="ctr">
            <a:noFill/>
            <a:miter lim="800000"/>
            <a:headEnd type="none" w="sm" len="sm"/>
            <a:tailEnd/>
          </a:ln>
          <a:effectLst/>
        </p:spPr>
      </p:pic>
      <p:sp>
        <p:nvSpPr>
          <p:cNvPr id="28" name="TextBox 27">
            <a:extLst>
              <a:ext uri="{FF2B5EF4-FFF2-40B4-BE49-F238E27FC236}">
                <a16:creationId xmlns:a16="http://schemas.microsoft.com/office/drawing/2014/main" id="{2D510761-626B-B57B-71A4-6874AB6DA648}"/>
              </a:ext>
            </a:extLst>
          </p:cNvPr>
          <p:cNvSpPr txBox="1"/>
          <p:nvPr/>
        </p:nvSpPr>
        <p:spPr>
          <a:xfrm>
            <a:off x="7646126" y="1524726"/>
            <a:ext cx="325730" cy="369332"/>
          </a:xfrm>
          <a:prstGeom prst="rect">
            <a:avLst/>
          </a:prstGeom>
          <a:noFill/>
        </p:spPr>
        <p:txBody>
          <a:bodyPr wrap="none" rtlCol="0">
            <a:spAutoFit/>
          </a:bodyPr>
          <a:lstStyle/>
          <a:p>
            <a:r>
              <a:rPr lang="en-US" dirty="0">
                <a:latin typeface="Arial" pitchFamily="34" charset="0"/>
                <a:cs typeface="Arial" pitchFamily="34" charset="0"/>
              </a:rPr>
              <a:t>T</a:t>
            </a:r>
          </a:p>
        </p:txBody>
      </p:sp>
      <p:grpSp>
        <p:nvGrpSpPr>
          <p:cNvPr id="29" name="Group 28">
            <a:extLst>
              <a:ext uri="{FF2B5EF4-FFF2-40B4-BE49-F238E27FC236}">
                <a16:creationId xmlns:a16="http://schemas.microsoft.com/office/drawing/2014/main" id="{A7464BD0-2BB4-397A-33F8-4B18306FF5BB}"/>
              </a:ext>
            </a:extLst>
          </p:cNvPr>
          <p:cNvGrpSpPr>
            <a:grpSpLocks/>
          </p:cNvGrpSpPr>
          <p:nvPr/>
        </p:nvGrpSpPr>
        <p:grpSpPr bwMode="auto">
          <a:xfrm>
            <a:off x="4362004" y="2369751"/>
            <a:ext cx="321122" cy="564174"/>
            <a:chOff x="2589" y="757"/>
            <a:chExt cx="672" cy="770"/>
          </a:xfrm>
        </p:grpSpPr>
        <p:sp>
          <p:nvSpPr>
            <p:cNvPr id="30" name="Text Box 15">
              <a:extLst>
                <a:ext uri="{FF2B5EF4-FFF2-40B4-BE49-F238E27FC236}">
                  <a16:creationId xmlns:a16="http://schemas.microsoft.com/office/drawing/2014/main" id="{32300EE7-5384-EF44-5227-B9072C0109B0}"/>
                </a:ext>
              </a:extLst>
            </p:cNvPr>
            <p:cNvSpPr txBox="1">
              <a:spLocks noChangeArrowheads="1"/>
            </p:cNvSpPr>
            <p:nvPr/>
          </p:nvSpPr>
          <p:spPr bwMode="auto">
            <a:xfrm>
              <a:off x="2660" y="757"/>
              <a:ext cx="449" cy="250"/>
            </a:xfrm>
            <a:prstGeom prst="rect">
              <a:avLst/>
            </a:prstGeom>
            <a:noFill/>
            <a:ln w="9525">
              <a:noFill/>
              <a:miter lim="800000"/>
              <a:headEnd/>
              <a:tailEnd/>
            </a:ln>
            <a:effectLst/>
          </p:spPr>
          <p:txBody>
            <a:bodyPr wrap="square">
              <a:spAutoFit/>
            </a:bodyPr>
            <a:lstStyle/>
            <a:p>
              <a:pPr algn="l"/>
              <a:r>
                <a:rPr kumimoji="0" lang="en-US" sz="2000" dirty="0">
                  <a:latin typeface="Sylfaen" pitchFamily="18" charset="0"/>
                </a:rPr>
                <a:t>r</a:t>
              </a:r>
            </a:p>
          </p:txBody>
        </p:sp>
        <p:sp>
          <p:nvSpPr>
            <p:cNvPr id="31" name="AutoShape 16">
              <a:extLst>
                <a:ext uri="{FF2B5EF4-FFF2-40B4-BE49-F238E27FC236}">
                  <a16:creationId xmlns:a16="http://schemas.microsoft.com/office/drawing/2014/main" id="{22789D38-1201-EFBF-EC9C-377F68EC0425}"/>
                </a:ext>
              </a:extLst>
            </p:cNvPr>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32" name="Text Box 15">
            <a:extLst>
              <a:ext uri="{FF2B5EF4-FFF2-40B4-BE49-F238E27FC236}">
                <a16:creationId xmlns:a16="http://schemas.microsoft.com/office/drawing/2014/main" id="{A4BFDDC7-AC86-590C-E606-D3E2040016BD}"/>
              </a:ext>
            </a:extLst>
          </p:cNvPr>
          <p:cNvSpPr txBox="1">
            <a:spLocks noChangeArrowheads="1"/>
          </p:cNvSpPr>
          <p:nvPr/>
        </p:nvSpPr>
        <p:spPr bwMode="auto">
          <a:xfrm>
            <a:off x="4827593" y="2369752"/>
            <a:ext cx="214559" cy="183173"/>
          </a:xfrm>
          <a:prstGeom prst="rect">
            <a:avLst/>
          </a:prstGeom>
          <a:noFill/>
          <a:ln w="9525">
            <a:noFill/>
            <a:miter lim="800000"/>
            <a:headEnd/>
            <a:tailEnd/>
          </a:ln>
          <a:effectLst/>
        </p:spPr>
        <p:txBody>
          <a:bodyPr wrap="square">
            <a:spAutoFit/>
          </a:bodyPr>
          <a:lstStyle/>
          <a:p>
            <a:pPr algn="l"/>
            <a:r>
              <a:rPr kumimoji="0" lang="en-US" sz="2000" dirty="0">
                <a:latin typeface="Sylfaen" pitchFamily="18" charset="0"/>
              </a:rPr>
              <a:t>r</a:t>
            </a:r>
          </a:p>
        </p:txBody>
      </p:sp>
      <p:sp>
        <p:nvSpPr>
          <p:cNvPr id="33" name="AutoShape 16">
            <a:extLst>
              <a:ext uri="{FF2B5EF4-FFF2-40B4-BE49-F238E27FC236}">
                <a16:creationId xmlns:a16="http://schemas.microsoft.com/office/drawing/2014/main" id="{AAAEB645-05BF-FB2B-F0BB-C85D499092C1}"/>
              </a:ext>
            </a:extLst>
          </p:cNvPr>
          <p:cNvSpPr>
            <a:spLocks/>
          </p:cNvSpPr>
          <p:nvPr/>
        </p:nvSpPr>
        <p:spPr bwMode="auto">
          <a:xfrm rot="5400000">
            <a:off x="4883887" y="2703026"/>
            <a:ext cx="140677" cy="32112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sp>
        <p:nvSpPr>
          <p:cNvPr id="34" name="AutoShape 16">
            <a:extLst>
              <a:ext uri="{FF2B5EF4-FFF2-40B4-BE49-F238E27FC236}">
                <a16:creationId xmlns:a16="http://schemas.microsoft.com/office/drawing/2014/main" id="{1168F9E5-EF86-9328-B67D-601BB1923895}"/>
              </a:ext>
            </a:extLst>
          </p:cNvPr>
          <p:cNvSpPr>
            <a:spLocks/>
          </p:cNvSpPr>
          <p:nvPr/>
        </p:nvSpPr>
        <p:spPr bwMode="auto">
          <a:xfrm rot="10800000">
            <a:off x="6440792" y="3016596"/>
            <a:ext cx="140677" cy="32112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sp>
        <p:nvSpPr>
          <p:cNvPr id="35" name="Text Box 15">
            <a:extLst>
              <a:ext uri="{FF2B5EF4-FFF2-40B4-BE49-F238E27FC236}">
                <a16:creationId xmlns:a16="http://schemas.microsoft.com/office/drawing/2014/main" id="{E62FE115-BCEF-EFDB-37A1-B4CECE125B15}"/>
              </a:ext>
            </a:extLst>
          </p:cNvPr>
          <p:cNvSpPr txBox="1">
            <a:spLocks noChangeArrowheads="1"/>
          </p:cNvSpPr>
          <p:nvPr/>
        </p:nvSpPr>
        <p:spPr bwMode="auto">
          <a:xfrm>
            <a:off x="6561275" y="2946624"/>
            <a:ext cx="214559" cy="183173"/>
          </a:xfrm>
          <a:prstGeom prst="rect">
            <a:avLst/>
          </a:prstGeom>
          <a:noFill/>
          <a:ln w="9525">
            <a:noFill/>
            <a:miter lim="800000"/>
            <a:headEnd/>
            <a:tailEnd/>
          </a:ln>
          <a:effectLst/>
        </p:spPr>
        <p:txBody>
          <a:bodyPr wrap="square">
            <a:spAutoFit/>
          </a:bodyPr>
          <a:lstStyle/>
          <a:p>
            <a:pPr algn="l"/>
            <a:r>
              <a:rPr kumimoji="0" lang="en-US" sz="2000" dirty="0">
                <a:latin typeface="Sylfaen" pitchFamily="18" charset="0"/>
              </a:rPr>
              <a:t>r</a:t>
            </a:r>
          </a:p>
        </p:txBody>
      </p:sp>
      <p:sp>
        <p:nvSpPr>
          <p:cNvPr id="36" name="TextBox 35">
            <a:extLst>
              <a:ext uri="{FF2B5EF4-FFF2-40B4-BE49-F238E27FC236}">
                <a16:creationId xmlns:a16="http://schemas.microsoft.com/office/drawing/2014/main" id="{DFBEC098-F215-944C-757E-91A79C497178}"/>
              </a:ext>
            </a:extLst>
          </p:cNvPr>
          <p:cNvSpPr txBox="1"/>
          <p:nvPr/>
        </p:nvSpPr>
        <p:spPr>
          <a:xfrm>
            <a:off x="6228184" y="5320574"/>
            <a:ext cx="2918296" cy="1015663"/>
          </a:xfrm>
          <a:prstGeom prst="rect">
            <a:avLst/>
          </a:prstGeom>
          <a:noFill/>
        </p:spPr>
        <p:txBody>
          <a:bodyPr wrap="square" rtlCol="0">
            <a:spAutoFit/>
          </a:bodyPr>
          <a:lstStyle/>
          <a:p>
            <a:r>
              <a:rPr lang="el-GR" sz="2000" b="1" dirty="0">
                <a:latin typeface="Times New Roman"/>
                <a:cs typeface="Times New Roman"/>
              </a:rPr>
              <a:t>σ</a:t>
            </a:r>
            <a:r>
              <a:rPr lang="en-US" sz="2000" b="1" baseline="-25000" dirty="0">
                <a:latin typeface="Times New Roman"/>
                <a:cs typeface="Times New Roman"/>
              </a:rPr>
              <a:t>i</a:t>
            </a:r>
            <a:r>
              <a:rPr lang="en-US" sz="2000" b="1" dirty="0">
                <a:latin typeface="Times New Roman"/>
                <a:cs typeface="Times New Roman"/>
              </a:rPr>
              <a:t>: </a:t>
            </a:r>
            <a:r>
              <a:rPr lang="en-US" sz="2000" dirty="0">
                <a:latin typeface="Times New Roman"/>
                <a:cs typeface="Times New Roman"/>
              </a:rPr>
              <a:t>singular values</a:t>
            </a:r>
          </a:p>
          <a:p>
            <a:r>
              <a:rPr lang="en-US" sz="2000" b="1" dirty="0" err="1">
                <a:latin typeface="Times New Roman"/>
                <a:cs typeface="Times New Roman"/>
              </a:rPr>
              <a:t>u</a:t>
            </a:r>
            <a:r>
              <a:rPr lang="en-US" sz="2000" b="1" baseline="-25000" dirty="0" err="1">
                <a:latin typeface="Times New Roman"/>
                <a:cs typeface="Times New Roman"/>
              </a:rPr>
              <a:t>i</a:t>
            </a:r>
            <a:r>
              <a:rPr lang="en-US" sz="2000" b="1" dirty="0">
                <a:latin typeface="Times New Roman"/>
                <a:cs typeface="Times New Roman"/>
              </a:rPr>
              <a:t>:</a:t>
            </a:r>
            <a:r>
              <a:rPr lang="en-US" sz="2000" dirty="0">
                <a:latin typeface="Times New Roman"/>
                <a:cs typeface="Times New Roman"/>
              </a:rPr>
              <a:t> orthonormal vector</a:t>
            </a:r>
          </a:p>
          <a:p>
            <a:r>
              <a:rPr lang="en-US" sz="2000" b="1" dirty="0">
                <a:latin typeface="Times New Roman"/>
                <a:cs typeface="Times New Roman"/>
              </a:rPr>
              <a:t>v</a:t>
            </a:r>
            <a:r>
              <a:rPr lang="en-US" sz="2000" b="1" baseline="-25000" dirty="0">
                <a:latin typeface="Times New Roman"/>
                <a:cs typeface="Times New Roman"/>
              </a:rPr>
              <a:t>i</a:t>
            </a:r>
            <a:r>
              <a:rPr lang="en-US" sz="2000" b="1" dirty="0">
                <a:latin typeface="Times New Roman"/>
                <a:cs typeface="Times New Roman"/>
              </a:rPr>
              <a:t>:</a:t>
            </a:r>
            <a:r>
              <a:rPr lang="en-US" sz="2000" dirty="0">
                <a:latin typeface="Times New Roman"/>
                <a:cs typeface="Times New Roman"/>
              </a:rPr>
              <a:t> orthonormal vector</a:t>
            </a:r>
            <a:endParaRPr lang="en-US" sz="2000" dirty="0"/>
          </a:p>
        </p:txBody>
      </p:sp>
    </p:spTree>
    <p:extLst>
      <p:ext uri="{BB962C8B-B14F-4D97-AF65-F5344CB8AC3E}">
        <p14:creationId xmlns:p14="http://schemas.microsoft.com/office/powerpoint/2010/main" val="3144368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5988A-301B-44C6-06D0-D1D7933EBB74}"/>
              </a:ext>
            </a:extLst>
          </p:cNvPr>
          <p:cNvSpPr>
            <a:spLocks noGrp="1"/>
          </p:cNvSpPr>
          <p:nvPr>
            <p:ph type="title"/>
          </p:nvPr>
        </p:nvSpPr>
        <p:spPr/>
        <p:txBody>
          <a:bodyPr/>
          <a:lstStyle/>
          <a:p>
            <a:r>
              <a:rPr lang="en-US" altLang="zh-CN" dirty="0"/>
              <a:t>SVD - Properties</a:t>
            </a:r>
            <a:endParaRPr lang="zh-CN" altLang="en-US" dirty="0"/>
          </a:p>
        </p:txBody>
      </p:sp>
      <p:sp>
        <p:nvSpPr>
          <p:cNvPr id="3" name="Content Placeholder 2">
            <a:extLst>
              <a:ext uri="{FF2B5EF4-FFF2-40B4-BE49-F238E27FC236}">
                <a16:creationId xmlns:a16="http://schemas.microsoft.com/office/drawing/2014/main" id="{2C9337E7-670B-5590-7046-6C97A2FB846D}"/>
              </a:ext>
            </a:extLst>
          </p:cNvPr>
          <p:cNvSpPr>
            <a:spLocks noGrp="1"/>
          </p:cNvSpPr>
          <p:nvPr>
            <p:ph idx="1"/>
          </p:nvPr>
        </p:nvSpPr>
        <p:spPr/>
        <p:txBody>
          <a:bodyPr/>
          <a:lstStyle/>
          <a:p>
            <a:r>
              <a:rPr lang="en-US" altLang="zh-CN" b="0" dirty="0"/>
              <a:t>It is </a:t>
            </a:r>
            <a:r>
              <a:rPr lang="en-US" altLang="zh-CN" dirty="0">
                <a:solidFill>
                  <a:srgbClr val="7D0900"/>
                </a:solidFill>
              </a:rPr>
              <a:t>always</a:t>
            </a:r>
            <a:r>
              <a:rPr lang="en-US" altLang="zh-CN" b="0" dirty="0"/>
              <a:t> possible to decompose a real matrix </a:t>
            </a:r>
            <a:r>
              <a:rPr lang="en-US" altLang="zh-CN" b="0" i="1" dirty="0"/>
              <a:t>A</a:t>
            </a:r>
            <a:r>
              <a:rPr lang="en-US" altLang="zh-CN" b="0" dirty="0"/>
              <a:t> into </a:t>
            </a:r>
            <a:r>
              <a:rPr lang="en-US" altLang="zh-CN" b="0" i="1" dirty="0"/>
              <a:t>A = U </a:t>
            </a:r>
            <a:r>
              <a:rPr lang="en-US" altLang="zh-CN" b="0" dirty="0">
                <a:sym typeface="Symbol"/>
              </a:rPr>
              <a:t></a:t>
            </a:r>
            <a:r>
              <a:rPr lang="en-US" altLang="zh-CN" b="0" dirty="0"/>
              <a:t> </a:t>
            </a:r>
            <a:r>
              <a:rPr lang="en-US" altLang="zh-CN" b="0" i="1" dirty="0"/>
              <a:t>V</a:t>
            </a:r>
            <a:r>
              <a:rPr lang="en-US" altLang="zh-CN" b="0" baseline="30000" dirty="0"/>
              <a:t>T</a:t>
            </a:r>
            <a:r>
              <a:rPr lang="en-US" altLang="zh-CN" b="0" dirty="0"/>
              <a:t> , where</a:t>
            </a:r>
          </a:p>
          <a:p>
            <a:pPr lvl="1"/>
            <a:r>
              <a:rPr lang="en-US" altLang="zh-CN" b="1" i="1" dirty="0"/>
              <a:t>U, </a:t>
            </a:r>
            <a:r>
              <a:rPr lang="en-US" altLang="zh-CN" b="1" dirty="0">
                <a:sym typeface="Symbol"/>
              </a:rPr>
              <a:t></a:t>
            </a:r>
            <a:r>
              <a:rPr lang="en-US" altLang="zh-CN" b="1" i="1" dirty="0"/>
              <a:t>,V</a:t>
            </a:r>
            <a:r>
              <a:rPr lang="en-US" altLang="zh-CN" dirty="0"/>
              <a:t>: </a:t>
            </a:r>
            <a:r>
              <a:rPr lang="en-US" altLang="zh-CN" dirty="0">
                <a:solidFill>
                  <a:srgbClr val="7D0900"/>
                </a:solidFill>
              </a:rPr>
              <a:t>unique</a:t>
            </a:r>
          </a:p>
          <a:p>
            <a:pPr lvl="1"/>
            <a:r>
              <a:rPr lang="en-US" altLang="zh-CN" b="1" i="1" dirty="0"/>
              <a:t>U, V</a:t>
            </a:r>
            <a:r>
              <a:rPr lang="en-US" altLang="zh-CN" dirty="0"/>
              <a:t>: </a:t>
            </a:r>
            <a:r>
              <a:rPr lang="en-US" altLang="zh-CN" dirty="0">
                <a:solidFill>
                  <a:srgbClr val="7D0900"/>
                </a:solidFill>
              </a:rPr>
              <a:t>column orthonormal</a:t>
            </a:r>
          </a:p>
          <a:p>
            <a:pPr lvl="2"/>
            <a:r>
              <a:rPr lang="en-US" altLang="zh-CN" b="1" i="1" dirty="0"/>
              <a:t>U</a:t>
            </a:r>
            <a:r>
              <a:rPr lang="en-US" altLang="zh-CN" b="1" i="1" baseline="30000" dirty="0"/>
              <a:t>T</a:t>
            </a:r>
            <a:r>
              <a:rPr lang="en-US" altLang="zh-CN" b="1" i="1" dirty="0"/>
              <a:t> U = I</a:t>
            </a:r>
            <a:r>
              <a:rPr lang="en-US" altLang="zh-CN" i="1" dirty="0"/>
              <a:t>; </a:t>
            </a:r>
            <a:r>
              <a:rPr lang="en-US" altLang="zh-CN" b="1" i="1" dirty="0"/>
              <a:t>V</a:t>
            </a:r>
            <a:r>
              <a:rPr lang="en-US" altLang="zh-CN" b="1" i="1" baseline="30000" dirty="0"/>
              <a:t>T</a:t>
            </a:r>
            <a:r>
              <a:rPr lang="en-US" altLang="zh-CN" b="1" i="1" dirty="0"/>
              <a:t> V = I</a:t>
            </a:r>
            <a:r>
              <a:rPr lang="en-US" altLang="zh-CN" i="1" dirty="0"/>
              <a:t>  </a:t>
            </a:r>
            <a:r>
              <a:rPr lang="en-US" altLang="zh-CN" dirty="0"/>
              <a:t>(</a:t>
            </a:r>
            <a:r>
              <a:rPr lang="en-US" altLang="zh-CN" b="1" i="1" dirty="0"/>
              <a:t>I</a:t>
            </a:r>
            <a:r>
              <a:rPr lang="en-US" altLang="zh-CN" dirty="0"/>
              <a:t>: identity matrix)</a:t>
            </a:r>
          </a:p>
          <a:p>
            <a:pPr lvl="2"/>
            <a:r>
              <a:rPr lang="en-US" altLang="zh-CN" dirty="0"/>
              <a:t>(Columns are </a:t>
            </a:r>
            <a:r>
              <a:rPr lang="en-US" altLang="zh-CN" b="1" dirty="0"/>
              <a:t>orthogonal</a:t>
            </a:r>
            <a:r>
              <a:rPr lang="en-US" altLang="zh-CN" dirty="0"/>
              <a:t> </a:t>
            </a:r>
            <a:r>
              <a:rPr lang="en-US" altLang="zh-CN" b="1" dirty="0"/>
              <a:t>unit</a:t>
            </a:r>
            <a:r>
              <a:rPr lang="en-US" altLang="zh-CN" dirty="0"/>
              <a:t> vectors)</a:t>
            </a:r>
          </a:p>
          <a:p>
            <a:pPr lvl="1"/>
            <a:r>
              <a:rPr lang="en-US" altLang="zh-CN" b="1" dirty="0">
                <a:sym typeface="Symbol"/>
              </a:rPr>
              <a:t></a:t>
            </a:r>
            <a:r>
              <a:rPr lang="en-US" altLang="zh-CN" dirty="0"/>
              <a:t>: </a:t>
            </a:r>
            <a:r>
              <a:rPr lang="en-US" altLang="zh-CN" dirty="0">
                <a:solidFill>
                  <a:srgbClr val="7D0900"/>
                </a:solidFill>
              </a:rPr>
              <a:t>diagonal</a:t>
            </a:r>
          </a:p>
          <a:p>
            <a:pPr lvl="2"/>
            <a:r>
              <a:rPr lang="en-US" altLang="zh-CN" dirty="0"/>
              <a:t>Entries (</a:t>
            </a:r>
            <a:r>
              <a:rPr lang="en-US" altLang="zh-CN" b="1" dirty="0">
                <a:solidFill>
                  <a:srgbClr val="0070C0"/>
                </a:solidFill>
              </a:rPr>
              <a:t>singular values</a:t>
            </a:r>
            <a:r>
              <a:rPr lang="en-US" altLang="zh-CN" dirty="0"/>
              <a:t>) are </a:t>
            </a:r>
            <a:r>
              <a:rPr lang="en-US" altLang="zh-CN" dirty="0">
                <a:solidFill>
                  <a:srgbClr val="7D0900"/>
                </a:solidFill>
              </a:rPr>
              <a:t>positive</a:t>
            </a:r>
            <a:r>
              <a:rPr lang="en-US" altLang="zh-CN" dirty="0"/>
              <a:t>, and sorted in decreasing order (</a:t>
            </a:r>
            <a:r>
              <a:rPr lang="el-GR" altLang="zh-CN" b="1" dirty="0">
                <a:latin typeface="Times New Roman"/>
                <a:cs typeface="Times New Roman"/>
              </a:rPr>
              <a:t>σ</a:t>
            </a:r>
            <a:r>
              <a:rPr lang="en-US" altLang="zh-CN" b="1" baseline="-25000" dirty="0"/>
              <a:t>1</a:t>
            </a:r>
            <a:r>
              <a:rPr lang="en-US" altLang="zh-CN" b="1" dirty="0"/>
              <a:t> </a:t>
            </a:r>
            <a:r>
              <a:rPr lang="en-US" altLang="zh-CN" b="1" dirty="0">
                <a:sym typeface="Symbol"/>
              </a:rPr>
              <a:t></a:t>
            </a:r>
            <a:r>
              <a:rPr lang="en-US" altLang="zh-CN" b="1" dirty="0"/>
              <a:t> </a:t>
            </a:r>
            <a:r>
              <a:rPr lang="el-GR" altLang="zh-CN" b="1" dirty="0">
                <a:latin typeface="Times New Roman"/>
                <a:cs typeface="Times New Roman"/>
              </a:rPr>
              <a:t>σ</a:t>
            </a:r>
            <a:r>
              <a:rPr lang="en-US" altLang="zh-CN" b="1" baseline="-25000" dirty="0"/>
              <a:t>2</a:t>
            </a:r>
            <a:r>
              <a:rPr lang="en-US" altLang="zh-CN" b="1" dirty="0"/>
              <a:t> </a:t>
            </a:r>
            <a:r>
              <a:rPr lang="en-US" altLang="zh-CN" b="1" dirty="0">
                <a:sym typeface="Symbol"/>
              </a:rPr>
              <a:t> </a:t>
            </a:r>
            <a:r>
              <a:rPr lang="en-US" altLang="zh-CN" b="1" dirty="0"/>
              <a:t>... </a:t>
            </a:r>
            <a:r>
              <a:rPr lang="en-US" altLang="zh-CN" b="1" dirty="0">
                <a:sym typeface="Symbol"/>
              </a:rPr>
              <a:t> </a:t>
            </a:r>
            <a:r>
              <a:rPr lang="en-US" altLang="zh-CN" b="1" dirty="0"/>
              <a:t>0</a:t>
            </a:r>
            <a:r>
              <a:rPr lang="en-US" altLang="zh-CN" dirty="0"/>
              <a:t>)</a:t>
            </a:r>
            <a:endParaRPr lang="zh-CN" altLang="en-US" dirty="0"/>
          </a:p>
        </p:txBody>
      </p:sp>
      <p:sp>
        <p:nvSpPr>
          <p:cNvPr id="4" name="Slide Number Placeholder 3">
            <a:extLst>
              <a:ext uri="{FF2B5EF4-FFF2-40B4-BE49-F238E27FC236}">
                <a16:creationId xmlns:a16="http://schemas.microsoft.com/office/drawing/2014/main" id="{F498C0E7-803F-3A36-F393-48C8AE8CEB2A}"/>
              </a:ext>
            </a:extLst>
          </p:cNvPr>
          <p:cNvSpPr>
            <a:spLocks noGrp="1"/>
          </p:cNvSpPr>
          <p:nvPr>
            <p:ph type="sldNum" sz="quarter" idx="10"/>
          </p:nvPr>
        </p:nvSpPr>
        <p:spPr/>
        <p:txBody>
          <a:bodyPr/>
          <a:lstStyle/>
          <a:p>
            <a:pPr>
              <a:defRPr/>
            </a:pPr>
            <a:fld id="{0A970603-986F-41E1-A763-220BA9CA5E18}" type="slidenum">
              <a:rPr lang="zh-CN" altLang="en-US" smtClean="0"/>
              <a:pPr>
                <a:defRPr/>
              </a:pPr>
              <a:t>26</a:t>
            </a:fld>
            <a:r>
              <a:rPr lang="zh-CN" altLang="en-US"/>
              <a:t> </a:t>
            </a:r>
            <a:endParaRPr lang="zh-CN" altLang="en-US" dirty="0"/>
          </a:p>
        </p:txBody>
      </p:sp>
    </p:spTree>
    <p:extLst>
      <p:ext uri="{BB962C8B-B14F-4D97-AF65-F5344CB8AC3E}">
        <p14:creationId xmlns:p14="http://schemas.microsoft.com/office/powerpoint/2010/main" val="3360828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BAAAC-470F-358D-2692-C1F9F32594BA}"/>
              </a:ext>
            </a:extLst>
          </p:cNvPr>
          <p:cNvSpPr>
            <a:spLocks noGrp="1"/>
          </p:cNvSpPr>
          <p:nvPr>
            <p:ph type="title"/>
          </p:nvPr>
        </p:nvSpPr>
        <p:spPr/>
        <p:txBody>
          <a:bodyPr/>
          <a:lstStyle/>
          <a:p>
            <a:r>
              <a:rPr lang="en-US" altLang="zh-CN" dirty="0"/>
              <a:t>SVD: Example</a:t>
            </a:r>
            <a:endParaRPr lang="zh-CN" altLang="en-US" dirty="0"/>
          </a:p>
        </p:txBody>
      </p:sp>
      <p:sp>
        <p:nvSpPr>
          <p:cNvPr id="3" name="Content Placeholder 2">
            <a:extLst>
              <a:ext uri="{FF2B5EF4-FFF2-40B4-BE49-F238E27FC236}">
                <a16:creationId xmlns:a16="http://schemas.microsoft.com/office/drawing/2014/main" id="{F2959242-8EE4-A03A-1333-1E5CCCF9C0CC}"/>
              </a:ext>
            </a:extLst>
          </p:cNvPr>
          <p:cNvSpPr>
            <a:spLocks noGrp="1"/>
          </p:cNvSpPr>
          <p:nvPr>
            <p:ph idx="1"/>
          </p:nvPr>
        </p:nvSpPr>
        <p:spPr/>
        <p:txBody>
          <a:bodyPr/>
          <a:lstStyle/>
          <a:p>
            <a:r>
              <a:rPr lang="en-US" altLang="zh-CN" sz="2800" b="1" dirty="0"/>
              <a:t>A = U </a:t>
            </a:r>
            <a:r>
              <a:rPr lang="en-US" altLang="zh-CN" sz="2800" b="1" dirty="0">
                <a:sym typeface="Symbol"/>
              </a:rPr>
              <a:t></a:t>
            </a:r>
            <a:r>
              <a:rPr lang="en-US" altLang="zh-CN" sz="2800" b="1" dirty="0"/>
              <a:t> V</a:t>
            </a:r>
            <a:r>
              <a:rPr lang="en-US" altLang="zh-CN" sz="2800" b="1" baseline="30000" dirty="0"/>
              <a:t>T</a:t>
            </a:r>
            <a:r>
              <a:rPr lang="en-US" altLang="zh-CN" sz="2800" b="1" dirty="0"/>
              <a:t>: </a:t>
            </a:r>
            <a:r>
              <a:rPr lang="en-US" altLang="zh-CN" sz="2800" b="1" dirty="0">
                <a:solidFill>
                  <a:srgbClr val="7D0900"/>
                </a:solidFill>
              </a:rPr>
              <a:t>Users</a:t>
            </a:r>
            <a:r>
              <a:rPr lang="en-US" altLang="zh-CN" sz="2800" b="1" dirty="0"/>
              <a:t> to </a:t>
            </a:r>
            <a:r>
              <a:rPr lang="en-US" altLang="zh-CN" sz="2800" b="1" dirty="0">
                <a:solidFill>
                  <a:srgbClr val="0070C0"/>
                </a:solidFill>
              </a:rPr>
              <a:t>Movies</a:t>
            </a:r>
          </a:p>
          <a:p>
            <a:endParaRPr lang="zh-CN" altLang="en-US" dirty="0"/>
          </a:p>
        </p:txBody>
      </p:sp>
      <p:sp>
        <p:nvSpPr>
          <p:cNvPr id="4" name="Slide Number Placeholder 3">
            <a:extLst>
              <a:ext uri="{FF2B5EF4-FFF2-40B4-BE49-F238E27FC236}">
                <a16:creationId xmlns:a16="http://schemas.microsoft.com/office/drawing/2014/main" id="{F0061C46-91CC-3D63-A2AF-DF31FCDA6B06}"/>
              </a:ext>
            </a:extLst>
          </p:cNvPr>
          <p:cNvSpPr>
            <a:spLocks noGrp="1"/>
          </p:cNvSpPr>
          <p:nvPr>
            <p:ph type="sldNum" sz="quarter" idx="10"/>
          </p:nvPr>
        </p:nvSpPr>
        <p:spPr/>
        <p:txBody>
          <a:bodyPr/>
          <a:lstStyle/>
          <a:p>
            <a:pPr>
              <a:defRPr/>
            </a:pPr>
            <a:fld id="{0A970603-986F-41E1-A763-220BA9CA5E18}" type="slidenum">
              <a:rPr lang="zh-CN" altLang="en-US" smtClean="0"/>
              <a:pPr>
                <a:defRPr/>
              </a:pPr>
              <a:t>27</a:t>
            </a:fld>
            <a:r>
              <a:rPr lang="zh-CN" altLang="en-US"/>
              <a:t> </a:t>
            </a:r>
            <a:endParaRPr lang="zh-CN" altLang="en-US" dirty="0"/>
          </a:p>
        </p:txBody>
      </p:sp>
      <p:sp>
        <p:nvSpPr>
          <p:cNvPr id="5" name="Freeform 8">
            <a:extLst>
              <a:ext uri="{FF2B5EF4-FFF2-40B4-BE49-F238E27FC236}">
                <a16:creationId xmlns:a16="http://schemas.microsoft.com/office/drawing/2014/main" id="{567F8F46-57A2-9688-319A-34277DBDEDBF}"/>
              </a:ext>
            </a:extLst>
          </p:cNvPr>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 name="Freeform 11">
            <a:extLst>
              <a:ext uri="{FF2B5EF4-FFF2-40B4-BE49-F238E27FC236}">
                <a16:creationId xmlns:a16="http://schemas.microsoft.com/office/drawing/2014/main" id="{526E3FEE-A28E-B5B7-0CE7-A305308CB4F8}"/>
              </a:ext>
            </a:extLst>
          </p:cNvPr>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 name="Text Box 21">
            <a:extLst>
              <a:ext uri="{FF2B5EF4-FFF2-40B4-BE49-F238E27FC236}">
                <a16:creationId xmlns:a16="http://schemas.microsoft.com/office/drawing/2014/main" id="{712C593D-E160-2DA3-3D77-66304639B9DD}"/>
              </a:ext>
            </a:extLst>
          </p:cNvPr>
          <p:cNvSpPr txBox="1">
            <a:spLocks noChangeArrowheads="1"/>
          </p:cNvSpPr>
          <p:nvPr/>
        </p:nvSpPr>
        <p:spPr bwMode="auto">
          <a:xfrm>
            <a:off x="2802776" y="3996353"/>
            <a:ext cx="425116" cy="584775"/>
          </a:xfrm>
          <a:prstGeom prst="rect">
            <a:avLst/>
          </a:prstGeom>
          <a:noFill/>
          <a:ln w="15875">
            <a:noFill/>
            <a:miter lim="800000"/>
            <a:headEnd type="none" w="sm" len="sm"/>
            <a:tailEnd/>
          </a:ln>
          <a:effectLst/>
        </p:spPr>
        <p:txBody>
          <a:bodyPr wrap="none" anchor="ctr">
            <a:spAutoFit/>
          </a:bodyPr>
          <a:lstStyle/>
          <a:p>
            <a:r>
              <a:rPr lang="en-US" sz="3200" b="1" dirty="0"/>
              <a:t>=</a:t>
            </a:r>
          </a:p>
        </p:txBody>
      </p:sp>
      <p:sp>
        <p:nvSpPr>
          <p:cNvPr id="14" name="TextBox 13">
            <a:extLst>
              <a:ext uri="{FF2B5EF4-FFF2-40B4-BE49-F238E27FC236}">
                <a16:creationId xmlns:a16="http://schemas.microsoft.com/office/drawing/2014/main" id="{2E6DB67A-8B41-D2CB-9BAD-C85F02B8AFCF}"/>
              </a:ext>
            </a:extLst>
          </p:cNvPr>
          <p:cNvSpPr txBox="1"/>
          <p:nvPr/>
        </p:nvSpPr>
        <p:spPr>
          <a:xfrm rot="16200000">
            <a:off x="996661" y="1408805"/>
            <a:ext cx="1402948" cy="1986954"/>
          </a:xfrm>
          <a:prstGeom prst="rect">
            <a:avLst/>
          </a:prstGeom>
          <a:noFill/>
        </p:spPr>
        <p:txBody>
          <a:bodyPr wrap="none" rtlCol="0">
            <a:spAutoFit/>
          </a:bodyPr>
          <a:lstStyle/>
          <a:p>
            <a:pPr>
              <a:lnSpc>
                <a:spcPct val="140000"/>
              </a:lnSpc>
            </a:pPr>
            <a:r>
              <a:rPr lang="en-US" dirty="0">
                <a:solidFill>
                  <a:srgbClr val="0070C0"/>
                </a:solidFill>
              </a:rPr>
              <a:t> Matrix</a:t>
            </a:r>
          </a:p>
          <a:p>
            <a:pPr>
              <a:lnSpc>
                <a:spcPct val="140000"/>
              </a:lnSpc>
            </a:pPr>
            <a:r>
              <a:rPr lang="en-US" dirty="0">
                <a:solidFill>
                  <a:srgbClr val="0070C0"/>
                </a:solidFill>
              </a:rPr>
              <a:t>Alien</a:t>
            </a:r>
          </a:p>
          <a:p>
            <a:pPr>
              <a:lnSpc>
                <a:spcPct val="140000"/>
              </a:lnSpc>
            </a:pPr>
            <a:r>
              <a:rPr lang="en-US" dirty="0">
                <a:solidFill>
                  <a:srgbClr val="0070C0"/>
                </a:solidFill>
              </a:rPr>
              <a:t>Star Wars</a:t>
            </a:r>
          </a:p>
          <a:p>
            <a:pPr>
              <a:lnSpc>
                <a:spcPct val="140000"/>
              </a:lnSpc>
            </a:pPr>
            <a:r>
              <a:rPr lang="en-US" dirty="0">
                <a:solidFill>
                  <a:srgbClr val="0070C0"/>
                </a:solidFill>
              </a:rPr>
              <a:t>Casablanca</a:t>
            </a:r>
          </a:p>
          <a:p>
            <a:pPr>
              <a:lnSpc>
                <a:spcPct val="140000"/>
              </a:lnSpc>
            </a:pPr>
            <a:r>
              <a:rPr lang="en-US" dirty="0">
                <a:solidFill>
                  <a:srgbClr val="0070C0"/>
                </a:solidFill>
              </a:rPr>
              <a:t> Titanic</a:t>
            </a:r>
          </a:p>
        </p:txBody>
      </p:sp>
      <p:sp>
        <p:nvSpPr>
          <p:cNvPr id="15" name="Rectangle 14">
            <a:extLst>
              <a:ext uri="{FF2B5EF4-FFF2-40B4-BE49-F238E27FC236}">
                <a16:creationId xmlns:a16="http://schemas.microsoft.com/office/drawing/2014/main" id="{ACB78D88-7702-5FD6-319D-7663F96D7E22}"/>
              </a:ext>
            </a:extLst>
          </p:cNvPr>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
        <p:nvSpPr>
          <p:cNvPr id="16" name="Rectangle 2">
            <a:extLst>
              <a:ext uri="{FF2B5EF4-FFF2-40B4-BE49-F238E27FC236}">
                <a16:creationId xmlns:a16="http://schemas.microsoft.com/office/drawing/2014/main" id="{08AD994C-31C4-F6D9-E35A-6CFC69B4DB9D}"/>
              </a:ext>
            </a:extLst>
          </p:cNvPr>
          <p:cNvSpPr>
            <a:spLocks noChangeArrowheads="1"/>
          </p:cNvSpPr>
          <p:nvPr/>
        </p:nvSpPr>
        <p:spPr bwMode="auto">
          <a:xfrm>
            <a:off x="4178300" y="3454400"/>
            <a:ext cx="328612" cy="320675"/>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17" name="Rectangle 10">
            <a:extLst>
              <a:ext uri="{FF2B5EF4-FFF2-40B4-BE49-F238E27FC236}">
                <a16:creationId xmlns:a16="http://schemas.microsoft.com/office/drawing/2014/main" id="{A5A084C7-FE5C-B115-DC1A-1CED762ED04F}"/>
              </a:ext>
            </a:extLst>
          </p:cNvPr>
          <p:cNvSpPr>
            <a:spLocks noChangeArrowheads="1"/>
          </p:cNvSpPr>
          <p:nvPr/>
        </p:nvSpPr>
        <p:spPr bwMode="auto">
          <a:xfrm>
            <a:off x="4175125" y="3811587"/>
            <a:ext cx="395287"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sym typeface="Symbol" pitchFamily="18" charset="2"/>
              </a:rPr>
              <a:t></a:t>
            </a:r>
          </a:p>
        </p:txBody>
      </p:sp>
      <p:grpSp>
        <p:nvGrpSpPr>
          <p:cNvPr id="18" name="Group 11">
            <a:extLst>
              <a:ext uri="{FF2B5EF4-FFF2-40B4-BE49-F238E27FC236}">
                <a16:creationId xmlns:a16="http://schemas.microsoft.com/office/drawing/2014/main" id="{14C6C498-4BBB-F83E-D323-D0929F49E99E}"/>
              </a:ext>
            </a:extLst>
          </p:cNvPr>
          <p:cNvGrpSpPr>
            <a:grpSpLocks/>
          </p:cNvGrpSpPr>
          <p:nvPr/>
        </p:nvGrpSpPr>
        <p:grpSpPr bwMode="auto">
          <a:xfrm>
            <a:off x="3200400" y="3448050"/>
            <a:ext cx="468312" cy="1752600"/>
            <a:chOff x="1663" y="1551"/>
            <a:chExt cx="295" cy="1104"/>
          </a:xfrm>
        </p:grpSpPr>
        <p:sp>
          <p:nvSpPr>
            <p:cNvPr id="19" name="AutoShape 12">
              <a:extLst>
                <a:ext uri="{FF2B5EF4-FFF2-40B4-BE49-F238E27FC236}">
                  <a16:creationId xmlns:a16="http://schemas.microsoft.com/office/drawing/2014/main" id="{3B2AF397-429B-D823-7A17-F7401A8E11F1}"/>
                </a:ext>
              </a:extLst>
            </p:cNvPr>
            <p:cNvSpPr>
              <a:spLocks/>
            </p:cNvSpPr>
            <p:nvPr/>
          </p:nvSpPr>
          <p:spPr bwMode="auto">
            <a:xfrm>
              <a:off x="1862" y="1551"/>
              <a:ext cx="96" cy="1104"/>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20" name="Text Box 13">
              <a:extLst>
                <a:ext uri="{FF2B5EF4-FFF2-40B4-BE49-F238E27FC236}">
                  <a16:creationId xmlns:a16="http://schemas.microsoft.com/office/drawing/2014/main" id="{6618F42B-1712-5480-7805-AA603D8BFC69}"/>
                </a:ext>
              </a:extLst>
            </p:cNvPr>
            <p:cNvSpPr txBox="1">
              <a:spLocks noChangeArrowheads="1"/>
            </p:cNvSpPr>
            <p:nvPr/>
          </p:nvSpPr>
          <p:spPr bwMode="auto">
            <a:xfrm>
              <a:off x="1663" y="1955"/>
              <a:ext cx="24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grpSp>
      <p:grpSp>
        <p:nvGrpSpPr>
          <p:cNvPr id="21" name="Group 14">
            <a:extLst>
              <a:ext uri="{FF2B5EF4-FFF2-40B4-BE49-F238E27FC236}">
                <a16:creationId xmlns:a16="http://schemas.microsoft.com/office/drawing/2014/main" id="{2D665C08-0D17-048D-B2EA-C42D536A51E6}"/>
              </a:ext>
            </a:extLst>
          </p:cNvPr>
          <p:cNvGrpSpPr>
            <a:grpSpLocks/>
          </p:cNvGrpSpPr>
          <p:nvPr/>
        </p:nvGrpSpPr>
        <p:grpSpPr bwMode="auto">
          <a:xfrm>
            <a:off x="4670425" y="2749550"/>
            <a:ext cx="1066800" cy="660400"/>
            <a:chOff x="2589" y="1111"/>
            <a:chExt cx="672" cy="416"/>
          </a:xfrm>
        </p:grpSpPr>
        <p:sp>
          <p:nvSpPr>
            <p:cNvPr id="22" name="Text Box 15">
              <a:extLst>
                <a:ext uri="{FF2B5EF4-FFF2-40B4-BE49-F238E27FC236}">
                  <a16:creationId xmlns:a16="http://schemas.microsoft.com/office/drawing/2014/main" id="{4937F292-F910-1639-F941-9B6443C39056}"/>
                </a:ext>
              </a:extLst>
            </p:cNvPr>
            <p:cNvSpPr txBox="1">
              <a:spLocks noChangeArrowheads="1"/>
            </p:cNvSpPr>
            <p:nvPr/>
          </p:nvSpPr>
          <p:spPr bwMode="auto">
            <a:xfrm>
              <a:off x="2831" y="1111"/>
              <a:ext cx="20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23" name="AutoShape 16">
              <a:extLst>
                <a:ext uri="{FF2B5EF4-FFF2-40B4-BE49-F238E27FC236}">
                  <a16:creationId xmlns:a16="http://schemas.microsoft.com/office/drawing/2014/main" id="{E5D5CA0D-3160-25A3-A080-762A3670440D}"/>
                </a:ext>
              </a:extLst>
            </p:cNvPr>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24" name="Rectangle 17">
            <a:extLst>
              <a:ext uri="{FF2B5EF4-FFF2-40B4-BE49-F238E27FC236}">
                <a16:creationId xmlns:a16="http://schemas.microsoft.com/office/drawing/2014/main" id="{766EA30B-1886-5A68-19C6-E5C0AE83045F}"/>
              </a:ext>
            </a:extLst>
          </p:cNvPr>
          <p:cNvSpPr>
            <a:spLocks noChangeArrowheads="1"/>
          </p:cNvSpPr>
          <p:nvPr/>
        </p:nvSpPr>
        <p:spPr bwMode="auto">
          <a:xfrm>
            <a:off x="3709987" y="5195887"/>
            <a:ext cx="439738"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U</a:t>
            </a:r>
            <a:endParaRPr kumimoji="0" lang="en-US" sz="2800" b="1" baseline="30000">
              <a:latin typeface="Sylfaen" pitchFamily="18" charset="0"/>
            </a:endParaRPr>
          </a:p>
        </p:txBody>
      </p:sp>
      <p:sp>
        <p:nvSpPr>
          <p:cNvPr id="25" name="AutoShape 18">
            <a:extLst>
              <a:ext uri="{FF2B5EF4-FFF2-40B4-BE49-F238E27FC236}">
                <a16:creationId xmlns:a16="http://schemas.microsoft.com/office/drawing/2014/main" id="{DF34CF9B-CE50-BBE6-FDCF-DC81D945160C}"/>
              </a:ext>
            </a:extLst>
          </p:cNvPr>
          <p:cNvSpPr>
            <a:spLocks noChangeArrowheads="1"/>
          </p:cNvSpPr>
          <p:nvPr/>
        </p:nvSpPr>
        <p:spPr bwMode="auto">
          <a:xfrm rot="16200000">
            <a:off x="2912269" y="4280693"/>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26" name="AutoShape 19">
            <a:extLst>
              <a:ext uri="{FF2B5EF4-FFF2-40B4-BE49-F238E27FC236}">
                <a16:creationId xmlns:a16="http://schemas.microsoft.com/office/drawing/2014/main" id="{D0A9AEFB-E04F-69F2-F98D-0F298C37F3CC}"/>
              </a:ext>
            </a:extLst>
          </p:cNvPr>
          <p:cNvSpPr>
            <a:spLocks noChangeArrowheads="1"/>
          </p:cNvSpPr>
          <p:nvPr/>
        </p:nvSpPr>
        <p:spPr bwMode="auto">
          <a:xfrm rot="16200000">
            <a:off x="4167187" y="3459162"/>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27" name="Rectangle 20">
            <a:extLst>
              <a:ext uri="{FF2B5EF4-FFF2-40B4-BE49-F238E27FC236}">
                <a16:creationId xmlns:a16="http://schemas.microsoft.com/office/drawing/2014/main" id="{0B9D9D8E-8D5E-9BCA-848D-C7F80A1862D5}"/>
              </a:ext>
            </a:extLst>
          </p:cNvPr>
          <p:cNvSpPr>
            <a:spLocks noChangeArrowheads="1"/>
          </p:cNvSpPr>
          <p:nvPr/>
        </p:nvSpPr>
        <p:spPr bwMode="auto">
          <a:xfrm>
            <a:off x="4940300" y="3773487"/>
            <a:ext cx="584200"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V</a:t>
            </a:r>
            <a:r>
              <a:rPr kumimoji="0" lang="en-US" sz="2800" b="1" baseline="30000">
                <a:latin typeface="Sylfaen" pitchFamily="18" charset="0"/>
              </a:rPr>
              <a:t>T</a:t>
            </a:r>
          </a:p>
        </p:txBody>
      </p:sp>
      <p:sp>
        <p:nvSpPr>
          <p:cNvPr id="28" name="Rectangle 22">
            <a:extLst>
              <a:ext uri="{FF2B5EF4-FFF2-40B4-BE49-F238E27FC236}">
                <a16:creationId xmlns:a16="http://schemas.microsoft.com/office/drawing/2014/main" id="{ECF99998-2ED7-154E-75E0-877A5E83C3F7}"/>
              </a:ext>
            </a:extLst>
          </p:cNvPr>
          <p:cNvSpPr>
            <a:spLocks noChangeArrowheads="1"/>
          </p:cNvSpPr>
          <p:nvPr/>
        </p:nvSpPr>
        <p:spPr bwMode="auto">
          <a:xfrm>
            <a:off x="3903662" y="344487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29" name="Rectangle 23">
            <a:extLst>
              <a:ext uri="{FF2B5EF4-FFF2-40B4-BE49-F238E27FC236}">
                <a16:creationId xmlns:a16="http://schemas.microsoft.com/office/drawing/2014/main" id="{4D6D83D4-E076-B6D5-F3A1-108DE97AB307}"/>
              </a:ext>
            </a:extLst>
          </p:cNvPr>
          <p:cNvSpPr>
            <a:spLocks noChangeArrowheads="1"/>
          </p:cNvSpPr>
          <p:nvPr/>
        </p:nvSpPr>
        <p:spPr bwMode="auto">
          <a:xfrm>
            <a:off x="4343400" y="3624262"/>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30" name="AutoShape 24">
            <a:extLst>
              <a:ext uri="{FF2B5EF4-FFF2-40B4-BE49-F238E27FC236}">
                <a16:creationId xmlns:a16="http://schemas.microsoft.com/office/drawing/2014/main" id="{C9B47A9F-DFF6-CADB-E0F7-3780958865C3}"/>
              </a:ext>
            </a:extLst>
          </p:cNvPr>
          <p:cNvSpPr>
            <a:spLocks noChangeArrowheads="1"/>
          </p:cNvSpPr>
          <p:nvPr/>
        </p:nvSpPr>
        <p:spPr bwMode="auto">
          <a:xfrm>
            <a:off x="4627562" y="3465512"/>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31" name="Rectangle 25">
            <a:extLst>
              <a:ext uri="{FF2B5EF4-FFF2-40B4-BE49-F238E27FC236}">
                <a16:creationId xmlns:a16="http://schemas.microsoft.com/office/drawing/2014/main" id="{7CEF09C1-0E2A-E9DE-7EE3-047EF63C3B99}"/>
              </a:ext>
            </a:extLst>
          </p:cNvPr>
          <p:cNvSpPr>
            <a:spLocks noChangeArrowheads="1"/>
          </p:cNvSpPr>
          <p:nvPr/>
        </p:nvSpPr>
        <p:spPr bwMode="auto">
          <a:xfrm>
            <a:off x="4625975" y="3633787"/>
            <a:ext cx="1150937"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32" name="Text Box 31">
            <a:extLst>
              <a:ext uri="{FF2B5EF4-FFF2-40B4-BE49-F238E27FC236}">
                <a16:creationId xmlns:a16="http://schemas.microsoft.com/office/drawing/2014/main" id="{13F314CD-15AF-2F39-F9D8-795039852E8B}"/>
              </a:ext>
            </a:extLst>
          </p:cNvPr>
          <p:cNvSpPr txBox="1">
            <a:spLocks noChangeArrowheads="1"/>
          </p:cNvSpPr>
          <p:nvPr/>
        </p:nvSpPr>
        <p:spPr bwMode="auto">
          <a:xfrm>
            <a:off x="4994277" y="5309597"/>
            <a:ext cx="3252383" cy="923330"/>
          </a:xfrm>
          <a:prstGeom prst="rect">
            <a:avLst/>
          </a:prstGeom>
          <a:noFill/>
          <a:ln w="15875">
            <a:noFill/>
            <a:miter lim="800000"/>
            <a:headEnd type="none" w="sm" len="sm"/>
            <a:tailEnd/>
          </a:ln>
          <a:effectLst/>
        </p:spPr>
        <p:txBody>
          <a:bodyPr wrap="square" anchor="ctr">
            <a:spAutoFit/>
          </a:bodyPr>
          <a:lstStyle/>
          <a:p>
            <a:r>
              <a:rPr lang="en-US" b="1" dirty="0">
                <a:solidFill>
                  <a:srgbClr val="0070C0"/>
                </a:solidFill>
              </a:rPr>
              <a:t>“Concepts” </a:t>
            </a:r>
            <a:br>
              <a:rPr lang="en-US" b="1" dirty="0">
                <a:solidFill>
                  <a:srgbClr val="0070C0"/>
                </a:solidFill>
              </a:rPr>
            </a:br>
            <a:r>
              <a:rPr lang="en-US" b="1" dirty="0">
                <a:solidFill>
                  <a:srgbClr val="0070C0"/>
                </a:solidFill>
              </a:rPr>
              <a:t>a.k.a. Latent dimensions</a:t>
            </a:r>
            <a:br>
              <a:rPr lang="en-US" b="1" dirty="0">
                <a:solidFill>
                  <a:srgbClr val="0070C0"/>
                </a:solidFill>
              </a:rPr>
            </a:br>
            <a:endParaRPr lang="en-US" b="1" dirty="0">
              <a:solidFill>
                <a:srgbClr val="0070C0"/>
              </a:solidFill>
            </a:endParaRPr>
          </a:p>
        </p:txBody>
      </p:sp>
      <p:pic>
        <p:nvPicPr>
          <p:cNvPr id="35" name="Picture 2">
            <a:extLst>
              <a:ext uri="{FF2B5EF4-FFF2-40B4-BE49-F238E27FC236}">
                <a16:creationId xmlns:a16="http://schemas.microsoft.com/office/drawing/2014/main" id="{6A64FBE7-A8B2-458F-7D4A-F46DC1C784F1}"/>
              </a:ext>
            </a:extLst>
          </p:cNvPr>
          <p:cNvPicPr>
            <a:picLocks noChangeAspect="1" noChangeArrowheads="1"/>
          </p:cNvPicPr>
          <p:nvPr/>
        </p:nvPicPr>
        <p:blipFill rotWithShape="1">
          <a:blip r:embed="rId2" cstate="print"/>
          <a:srcRect l="36826"/>
          <a:stretch/>
        </p:blipFill>
        <p:spPr bwMode="auto">
          <a:xfrm>
            <a:off x="6248400" y="3201651"/>
            <a:ext cx="2796275" cy="1960712"/>
          </a:xfrm>
          <a:prstGeom prst="rect">
            <a:avLst/>
          </a:prstGeom>
          <a:noFill/>
          <a:ln w="9525">
            <a:noFill/>
            <a:miter lim="800000"/>
            <a:headEnd/>
            <a:tailEnd/>
          </a:ln>
        </p:spPr>
      </p:pic>
      <p:sp>
        <p:nvSpPr>
          <p:cNvPr id="38" name="TextBox 37">
            <a:extLst>
              <a:ext uri="{FF2B5EF4-FFF2-40B4-BE49-F238E27FC236}">
                <a16:creationId xmlns:a16="http://schemas.microsoft.com/office/drawing/2014/main" id="{DEF7A4E5-1256-616C-0C88-C9B151B976E4}"/>
              </a:ext>
            </a:extLst>
          </p:cNvPr>
          <p:cNvSpPr txBox="1"/>
          <p:nvPr/>
        </p:nvSpPr>
        <p:spPr>
          <a:xfrm>
            <a:off x="152398" y="2959551"/>
            <a:ext cx="613855" cy="2989729"/>
          </a:xfrm>
          <a:prstGeom prst="rect">
            <a:avLst/>
          </a:prstGeom>
          <a:noFill/>
        </p:spPr>
        <p:txBody>
          <a:bodyPr wrap="square" rtlCol="0">
            <a:spAutoFit/>
          </a:bodyPr>
          <a:lstStyle/>
          <a:p>
            <a:pPr algn="ctr">
              <a:lnSpc>
                <a:spcPct val="200000"/>
              </a:lnSpc>
            </a:pPr>
            <a:r>
              <a:rPr lang="en-US" altLang="zh-CN" sz="1200" dirty="0">
                <a:solidFill>
                  <a:srgbClr val="7D0900"/>
                </a:solidFill>
              </a:rPr>
              <a:t>Alex</a:t>
            </a:r>
          </a:p>
          <a:p>
            <a:pPr algn="ctr">
              <a:lnSpc>
                <a:spcPct val="200000"/>
              </a:lnSpc>
            </a:pPr>
            <a:r>
              <a:rPr lang="en-US" altLang="zh-CN" sz="1200" dirty="0">
                <a:solidFill>
                  <a:srgbClr val="7D0900"/>
                </a:solidFill>
              </a:rPr>
              <a:t>Bob</a:t>
            </a:r>
          </a:p>
          <a:p>
            <a:pPr algn="ctr">
              <a:lnSpc>
                <a:spcPct val="200000"/>
              </a:lnSpc>
            </a:pPr>
            <a:r>
              <a:rPr lang="en-US" altLang="zh-CN" sz="1200" dirty="0">
                <a:solidFill>
                  <a:srgbClr val="7D0900"/>
                </a:solidFill>
              </a:rPr>
              <a:t>Chris</a:t>
            </a:r>
          </a:p>
          <a:p>
            <a:pPr algn="ctr">
              <a:lnSpc>
                <a:spcPct val="200000"/>
              </a:lnSpc>
            </a:pPr>
            <a:r>
              <a:rPr lang="en-US" altLang="zh-CN" sz="1200" dirty="0">
                <a:solidFill>
                  <a:srgbClr val="7D0900"/>
                </a:solidFill>
              </a:rPr>
              <a:t>Dave</a:t>
            </a:r>
          </a:p>
          <a:p>
            <a:pPr algn="ctr">
              <a:lnSpc>
                <a:spcPct val="200000"/>
              </a:lnSpc>
            </a:pPr>
            <a:r>
              <a:rPr lang="en-US" altLang="zh-CN" sz="1200" dirty="0">
                <a:solidFill>
                  <a:srgbClr val="7D0900"/>
                </a:solidFill>
              </a:rPr>
              <a:t>Eason</a:t>
            </a:r>
          </a:p>
          <a:p>
            <a:pPr algn="ctr">
              <a:lnSpc>
                <a:spcPct val="200000"/>
              </a:lnSpc>
            </a:pPr>
            <a:r>
              <a:rPr lang="en-US" altLang="zh-CN" sz="1200" dirty="0">
                <a:solidFill>
                  <a:srgbClr val="7D0900"/>
                </a:solidFill>
              </a:rPr>
              <a:t>Frank</a:t>
            </a:r>
          </a:p>
          <a:p>
            <a:pPr algn="ctr">
              <a:lnSpc>
                <a:spcPct val="200000"/>
              </a:lnSpc>
            </a:pPr>
            <a:r>
              <a:rPr lang="en-US" altLang="zh-CN" sz="1200" dirty="0">
                <a:solidFill>
                  <a:srgbClr val="7D0900"/>
                </a:solidFill>
              </a:rPr>
              <a:t>Gil</a:t>
            </a:r>
          </a:p>
          <a:p>
            <a:pPr algn="ctr">
              <a:lnSpc>
                <a:spcPct val="200000"/>
              </a:lnSpc>
            </a:pPr>
            <a:endParaRPr lang="en-US" altLang="zh-CN" sz="1200" dirty="0">
              <a:solidFill>
                <a:srgbClr val="7D0900"/>
              </a:solidFill>
            </a:endParaRPr>
          </a:p>
        </p:txBody>
      </p:sp>
    </p:spTree>
    <p:extLst>
      <p:ext uri="{BB962C8B-B14F-4D97-AF65-F5344CB8AC3E}">
        <p14:creationId xmlns:p14="http://schemas.microsoft.com/office/powerpoint/2010/main" val="352357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29EED-3BBE-C5DF-9C9A-340C0A499157}"/>
              </a:ext>
            </a:extLst>
          </p:cNvPr>
          <p:cNvSpPr>
            <a:spLocks noGrp="1"/>
          </p:cNvSpPr>
          <p:nvPr>
            <p:ph type="title"/>
          </p:nvPr>
        </p:nvSpPr>
        <p:spPr/>
        <p:txBody>
          <a:bodyPr/>
          <a:lstStyle/>
          <a:p>
            <a:r>
              <a:rPr lang="en-US" altLang="zh-CN" dirty="0"/>
              <a:t>SVD: Example</a:t>
            </a:r>
            <a:endParaRPr lang="zh-CN" altLang="en-US" dirty="0"/>
          </a:p>
        </p:txBody>
      </p:sp>
      <p:sp>
        <p:nvSpPr>
          <p:cNvPr id="3" name="Content Placeholder 2">
            <a:extLst>
              <a:ext uri="{FF2B5EF4-FFF2-40B4-BE49-F238E27FC236}">
                <a16:creationId xmlns:a16="http://schemas.microsoft.com/office/drawing/2014/main" id="{4092D7D7-EDE9-EC23-C9CB-49FFE1F88B35}"/>
              </a:ext>
            </a:extLst>
          </p:cNvPr>
          <p:cNvSpPr>
            <a:spLocks noGrp="1"/>
          </p:cNvSpPr>
          <p:nvPr>
            <p:ph idx="1"/>
          </p:nvPr>
        </p:nvSpPr>
        <p:spPr/>
        <p:txBody>
          <a:bodyPr/>
          <a:lstStyle/>
          <a:p>
            <a:r>
              <a:rPr lang="en-US" altLang="zh-CN" sz="2800" b="1" dirty="0"/>
              <a:t>A = U </a:t>
            </a:r>
            <a:r>
              <a:rPr lang="en-US" altLang="zh-CN" sz="2800" b="1" dirty="0">
                <a:sym typeface="Symbol"/>
              </a:rPr>
              <a:t></a:t>
            </a:r>
            <a:r>
              <a:rPr lang="en-US" altLang="zh-CN" sz="2800" b="1" dirty="0"/>
              <a:t> V</a:t>
            </a:r>
            <a:r>
              <a:rPr lang="en-US" altLang="zh-CN" sz="2800" b="1" baseline="30000" dirty="0"/>
              <a:t>T</a:t>
            </a:r>
            <a:r>
              <a:rPr lang="en-US" altLang="zh-CN" sz="2800" b="1" dirty="0"/>
              <a:t>: </a:t>
            </a:r>
            <a:r>
              <a:rPr lang="en-US" altLang="zh-CN" sz="2800" b="1" dirty="0">
                <a:solidFill>
                  <a:srgbClr val="7D0900"/>
                </a:solidFill>
              </a:rPr>
              <a:t>Users</a:t>
            </a:r>
            <a:r>
              <a:rPr lang="en-US" altLang="zh-CN" sz="2800" b="1" dirty="0"/>
              <a:t> to </a:t>
            </a:r>
            <a:r>
              <a:rPr lang="en-US" altLang="zh-CN" sz="2800" b="1" dirty="0">
                <a:solidFill>
                  <a:srgbClr val="0070C0"/>
                </a:solidFill>
              </a:rPr>
              <a:t>Movies</a:t>
            </a:r>
          </a:p>
          <a:p>
            <a:endParaRPr lang="zh-CN" altLang="en-US" dirty="0"/>
          </a:p>
        </p:txBody>
      </p:sp>
      <p:sp>
        <p:nvSpPr>
          <p:cNvPr id="4" name="Slide Number Placeholder 3">
            <a:extLst>
              <a:ext uri="{FF2B5EF4-FFF2-40B4-BE49-F238E27FC236}">
                <a16:creationId xmlns:a16="http://schemas.microsoft.com/office/drawing/2014/main" id="{7B565C77-9054-2C01-B9E0-EDDC17E9D58C}"/>
              </a:ext>
            </a:extLst>
          </p:cNvPr>
          <p:cNvSpPr>
            <a:spLocks noGrp="1"/>
          </p:cNvSpPr>
          <p:nvPr>
            <p:ph type="sldNum" sz="quarter" idx="10"/>
          </p:nvPr>
        </p:nvSpPr>
        <p:spPr/>
        <p:txBody>
          <a:bodyPr/>
          <a:lstStyle/>
          <a:p>
            <a:pPr>
              <a:defRPr/>
            </a:pPr>
            <a:fld id="{0A970603-986F-41E1-A763-220BA9CA5E18}" type="slidenum">
              <a:rPr lang="zh-CN" altLang="en-US" smtClean="0"/>
              <a:pPr>
                <a:defRPr/>
              </a:pPr>
              <a:t>28</a:t>
            </a:fld>
            <a:r>
              <a:rPr lang="zh-CN" altLang="en-US"/>
              <a:t> </a:t>
            </a:r>
            <a:endParaRPr lang="zh-CN" altLang="en-US" dirty="0"/>
          </a:p>
        </p:txBody>
      </p:sp>
      <p:sp>
        <p:nvSpPr>
          <p:cNvPr id="6" name="Freeform 8">
            <a:extLst>
              <a:ext uri="{FF2B5EF4-FFF2-40B4-BE49-F238E27FC236}">
                <a16:creationId xmlns:a16="http://schemas.microsoft.com/office/drawing/2014/main" id="{823CE0EF-832F-8266-C146-AFA77790BBD3}"/>
              </a:ext>
            </a:extLst>
          </p:cNvPr>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 name="Freeform 11">
            <a:extLst>
              <a:ext uri="{FF2B5EF4-FFF2-40B4-BE49-F238E27FC236}">
                <a16:creationId xmlns:a16="http://schemas.microsoft.com/office/drawing/2014/main" id="{AF4522C4-3D62-AF52-F284-D263D40CE0B7}"/>
              </a:ext>
            </a:extLst>
          </p:cNvPr>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 name="TextBox 7">
            <a:extLst>
              <a:ext uri="{FF2B5EF4-FFF2-40B4-BE49-F238E27FC236}">
                <a16:creationId xmlns:a16="http://schemas.microsoft.com/office/drawing/2014/main" id="{CF0213C0-1BFA-2D55-E88C-64622D4FEFB8}"/>
              </a:ext>
            </a:extLst>
          </p:cNvPr>
          <p:cNvSpPr txBox="1"/>
          <p:nvPr/>
        </p:nvSpPr>
        <p:spPr>
          <a:xfrm rot="16200000">
            <a:off x="996661" y="1408805"/>
            <a:ext cx="1402948" cy="1986954"/>
          </a:xfrm>
          <a:prstGeom prst="rect">
            <a:avLst/>
          </a:prstGeom>
          <a:noFill/>
        </p:spPr>
        <p:txBody>
          <a:bodyPr wrap="none" rtlCol="0">
            <a:spAutoFit/>
          </a:bodyPr>
          <a:lstStyle/>
          <a:p>
            <a:pPr>
              <a:lnSpc>
                <a:spcPct val="140000"/>
              </a:lnSpc>
            </a:pPr>
            <a:r>
              <a:rPr lang="en-US" dirty="0">
                <a:solidFill>
                  <a:srgbClr val="0070C0"/>
                </a:solidFill>
              </a:rPr>
              <a:t> Matrix</a:t>
            </a:r>
          </a:p>
          <a:p>
            <a:pPr>
              <a:lnSpc>
                <a:spcPct val="140000"/>
              </a:lnSpc>
            </a:pPr>
            <a:r>
              <a:rPr lang="en-US" dirty="0">
                <a:solidFill>
                  <a:srgbClr val="0070C0"/>
                </a:solidFill>
              </a:rPr>
              <a:t>Alien</a:t>
            </a:r>
          </a:p>
          <a:p>
            <a:pPr>
              <a:lnSpc>
                <a:spcPct val="140000"/>
              </a:lnSpc>
            </a:pPr>
            <a:r>
              <a:rPr lang="en-US" dirty="0">
                <a:solidFill>
                  <a:srgbClr val="0070C0"/>
                </a:solidFill>
              </a:rPr>
              <a:t>Star Wars</a:t>
            </a:r>
          </a:p>
          <a:p>
            <a:pPr>
              <a:lnSpc>
                <a:spcPct val="140000"/>
              </a:lnSpc>
            </a:pPr>
            <a:r>
              <a:rPr lang="en-US" dirty="0">
                <a:solidFill>
                  <a:srgbClr val="0070C0"/>
                </a:solidFill>
              </a:rPr>
              <a:t>Casablanca</a:t>
            </a:r>
          </a:p>
          <a:p>
            <a:pPr>
              <a:lnSpc>
                <a:spcPct val="140000"/>
              </a:lnSpc>
            </a:pPr>
            <a:r>
              <a:rPr lang="en-US" dirty="0">
                <a:solidFill>
                  <a:srgbClr val="0070C0"/>
                </a:solidFill>
              </a:rPr>
              <a:t> Titanic</a:t>
            </a:r>
          </a:p>
        </p:txBody>
      </p:sp>
      <p:sp>
        <p:nvSpPr>
          <p:cNvPr id="9" name="Rectangle 8">
            <a:extLst>
              <a:ext uri="{FF2B5EF4-FFF2-40B4-BE49-F238E27FC236}">
                <a16:creationId xmlns:a16="http://schemas.microsoft.com/office/drawing/2014/main" id="{6B6E16EE-248B-DA9D-FCAF-173BBF4CA43D}"/>
              </a:ext>
            </a:extLst>
          </p:cNvPr>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
        <p:nvSpPr>
          <p:cNvPr id="10" name="TextBox 9">
            <a:extLst>
              <a:ext uri="{FF2B5EF4-FFF2-40B4-BE49-F238E27FC236}">
                <a16:creationId xmlns:a16="http://schemas.microsoft.com/office/drawing/2014/main" id="{A8975C8B-A8D4-FAD0-FC1F-4F76687F0FDD}"/>
              </a:ext>
            </a:extLst>
          </p:cNvPr>
          <p:cNvSpPr txBox="1"/>
          <p:nvPr/>
        </p:nvSpPr>
        <p:spPr>
          <a:xfrm>
            <a:off x="152398" y="2959551"/>
            <a:ext cx="613855" cy="2989729"/>
          </a:xfrm>
          <a:prstGeom prst="rect">
            <a:avLst/>
          </a:prstGeom>
          <a:noFill/>
        </p:spPr>
        <p:txBody>
          <a:bodyPr wrap="square" rtlCol="0">
            <a:spAutoFit/>
          </a:bodyPr>
          <a:lstStyle/>
          <a:p>
            <a:pPr algn="ctr">
              <a:lnSpc>
                <a:spcPct val="200000"/>
              </a:lnSpc>
            </a:pPr>
            <a:r>
              <a:rPr lang="en-US" altLang="zh-CN" sz="1200" dirty="0">
                <a:solidFill>
                  <a:srgbClr val="7D0900"/>
                </a:solidFill>
              </a:rPr>
              <a:t>Alex</a:t>
            </a:r>
          </a:p>
          <a:p>
            <a:pPr algn="ctr">
              <a:lnSpc>
                <a:spcPct val="200000"/>
              </a:lnSpc>
            </a:pPr>
            <a:r>
              <a:rPr lang="en-US" altLang="zh-CN" sz="1200" dirty="0">
                <a:solidFill>
                  <a:srgbClr val="7D0900"/>
                </a:solidFill>
              </a:rPr>
              <a:t>Bob</a:t>
            </a:r>
          </a:p>
          <a:p>
            <a:pPr algn="ctr">
              <a:lnSpc>
                <a:spcPct val="200000"/>
              </a:lnSpc>
            </a:pPr>
            <a:r>
              <a:rPr lang="en-US" altLang="zh-CN" sz="1200" dirty="0">
                <a:solidFill>
                  <a:srgbClr val="7D0900"/>
                </a:solidFill>
              </a:rPr>
              <a:t>Chris</a:t>
            </a:r>
          </a:p>
          <a:p>
            <a:pPr algn="ctr">
              <a:lnSpc>
                <a:spcPct val="200000"/>
              </a:lnSpc>
            </a:pPr>
            <a:r>
              <a:rPr lang="en-US" altLang="zh-CN" sz="1200" dirty="0">
                <a:solidFill>
                  <a:srgbClr val="7D0900"/>
                </a:solidFill>
              </a:rPr>
              <a:t>Dave</a:t>
            </a:r>
          </a:p>
          <a:p>
            <a:pPr algn="ctr">
              <a:lnSpc>
                <a:spcPct val="200000"/>
              </a:lnSpc>
            </a:pPr>
            <a:r>
              <a:rPr lang="en-US" altLang="zh-CN" sz="1200" dirty="0">
                <a:solidFill>
                  <a:srgbClr val="7D0900"/>
                </a:solidFill>
              </a:rPr>
              <a:t>Eason</a:t>
            </a:r>
          </a:p>
          <a:p>
            <a:pPr algn="ctr">
              <a:lnSpc>
                <a:spcPct val="200000"/>
              </a:lnSpc>
            </a:pPr>
            <a:r>
              <a:rPr lang="en-US" altLang="zh-CN" sz="1200" dirty="0">
                <a:solidFill>
                  <a:srgbClr val="7D0900"/>
                </a:solidFill>
              </a:rPr>
              <a:t>Frank</a:t>
            </a:r>
          </a:p>
          <a:p>
            <a:pPr algn="ctr">
              <a:lnSpc>
                <a:spcPct val="200000"/>
              </a:lnSpc>
            </a:pPr>
            <a:r>
              <a:rPr lang="en-US" altLang="zh-CN" sz="1200" dirty="0">
                <a:solidFill>
                  <a:srgbClr val="7D0900"/>
                </a:solidFill>
              </a:rPr>
              <a:t>Gil</a:t>
            </a:r>
          </a:p>
          <a:p>
            <a:pPr algn="ctr">
              <a:lnSpc>
                <a:spcPct val="200000"/>
              </a:lnSpc>
            </a:pPr>
            <a:endParaRPr lang="en-US" altLang="zh-CN" sz="1200" dirty="0">
              <a:solidFill>
                <a:srgbClr val="7D0900"/>
              </a:solidFill>
            </a:endParaRPr>
          </a:p>
        </p:txBody>
      </p:sp>
      <p:sp>
        <p:nvSpPr>
          <p:cNvPr id="11" name="Text Box 21">
            <a:extLst>
              <a:ext uri="{FF2B5EF4-FFF2-40B4-BE49-F238E27FC236}">
                <a16:creationId xmlns:a16="http://schemas.microsoft.com/office/drawing/2014/main" id="{333D9BB8-7604-44B1-3399-C35ED2887477}"/>
              </a:ext>
            </a:extLst>
          </p:cNvPr>
          <p:cNvSpPr txBox="1">
            <a:spLocks noChangeArrowheads="1"/>
          </p:cNvSpPr>
          <p:nvPr/>
        </p:nvSpPr>
        <p:spPr bwMode="auto">
          <a:xfrm>
            <a:off x="2679192" y="3941426"/>
            <a:ext cx="425116" cy="584775"/>
          </a:xfrm>
          <a:prstGeom prst="rect">
            <a:avLst/>
          </a:prstGeom>
          <a:noFill/>
          <a:ln w="15875">
            <a:noFill/>
            <a:miter lim="800000"/>
            <a:headEnd type="none" w="sm" len="sm"/>
            <a:tailEnd/>
          </a:ln>
          <a:effectLst/>
        </p:spPr>
        <p:txBody>
          <a:bodyPr wrap="none" anchor="ctr">
            <a:spAutoFit/>
          </a:bodyPr>
          <a:lstStyle/>
          <a:p>
            <a:r>
              <a:rPr lang="en-US" sz="3200" b="1" dirty="0"/>
              <a:t>=</a:t>
            </a:r>
          </a:p>
        </p:txBody>
      </p:sp>
      <p:sp>
        <p:nvSpPr>
          <p:cNvPr id="12" name="Text Box 32">
            <a:extLst>
              <a:ext uri="{FF2B5EF4-FFF2-40B4-BE49-F238E27FC236}">
                <a16:creationId xmlns:a16="http://schemas.microsoft.com/office/drawing/2014/main" id="{112726EA-4AEF-26B2-57E9-35F7825ABA2E}"/>
              </a:ext>
            </a:extLst>
          </p:cNvPr>
          <p:cNvSpPr txBox="1">
            <a:spLocks noChangeArrowheads="1"/>
          </p:cNvSpPr>
          <p:nvPr/>
        </p:nvSpPr>
        <p:spPr bwMode="auto">
          <a:xfrm>
            <a:off x="5467932" y="4013562"/>
            <a:ext cx="412292" cy="584775"/>
          </a:xfrm>
          <a:prstGeom prst="rect">
            <a:avLst/>
          </a:prstGeom>
          <a:noFill/>
          <a:ln w="15875">
            <a:noFill/>
            <a:miter lim="800000"/>
            <a:headEnd type="none" w="sm" len="sm"/>
            <a:tailEnd/>
          </a:ln>
          <a:effectLst/>
        </p:spPr>
        <p:txBody>
          <a:bodyPr wrap="none" anchor="ctr">
            <a:spAutoFit/>
          </a:bodyPr>
          <a:lstStyle/>
          <a:p>
            <a:r>
              <a:rPr lang="en-US" sz="3200" b="1" dirty="0"/>
              <a:t>x</a:t>
            </a:r>
          </a:p>
        </p:txBody>
      </p:sp>
      <p:sp>
        <p:nvSpPr>
          <p:cNvPr id="13" name="Text Box 35">
            <a:extLst>
              <a:ext uri="{FF2B5EF4-FFF2-40B4-BE49-F238E27FC236}">
                <a16:creationId xmlns:a16="http://schemas.microsoft.com/office/drawing/2014/main" id="{D330BF96-3CAC-25BD-6678-EB4C22B6C6B1}"/>
              </a:ext>
            </a:extLst>
          </p:cNvPr>
          <p:cNvSpPr txBox="1">
            <a:spLocks noChangeArrowheads="1"/>
          </p:cNvSpPr>
          <p:nvPr/>
        </p:nvSpPr>
        <p:spPr bwMode="auto">
          <a:xfrm>
            <a:off x="8204353" y="4020922"/>
            <a:ext cx="412292" cy="584775"/>
          </a:xfrm>
          <a:prstGeom prst="rect">
            <a:avLst/>
          </a:prstGeom>
          <a:noFill/>
          <a:ln w="15875">
            <a:noFill/>
            <a:miter lim="800000"/>
            <a:headEnd type="none" w="sm" len="sm"/>
            <a:tailEnd/>
          </a:ln>
          <a:effectLst/>
        </p:spPr>
        <p:txBody>
          <a:bodyPr wrap="none" anchor="ctr">
            <a:spAutoFit/>
          </a:bodyPr>
          <a:lstStyle/>
          <a:p>
            <a:r>
              <a:rPr lang="en-US" sz="3200" b="1" dirty="0"/>
              <a:t>x</a:t>
            </a:r>
          </a:p>
        </p:txBody>
      </p:sp>
      <p:sp>
        <p:nvSpPr>
          <p:cNvPr id="14" name="Rectangle 13">
            <a:extLst>
              <a:ext uri="{FF2B5EF4-FFF2-40B4-BE49-F238E27FC236}">
                <a16:creationId xmlns:a16="http://schemas.microsoft.com/office/drawing/2014/main" id="{16AAF041-9662-FDE8-4EA0-01E24F6DF495}"/>
              </a:ext>
            </a:extLst>
          </p:cNvPr>
          <p:cNvSpPr/>
          <p:nvPr/>
        </p:nvSpPr>
        <p:spPr>
          <a:xfrm>
            <a:off x="28956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sp>
        <p:nvSpPr>
          <p:cNvPr id="15" name="Rectangle 14">
            <a:extLst>
              <a:ext uri="{FF2B5EF4-FFF2-40B4-BE49-F238E27FC236}">
                <a16:creationId xmlns:a16="http://schemas.microsoft.com/office/drawing/2014/main" id="{BD5581D2-ACE8-A366-5659-058F3227E572}"/>
              </a:ext>
            </a:extLst>
          </p:cNvPr>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16" name="Rectangle 15">
            <a:extLst>
              <a:ext uri="{FF2B5EF4-FFF2-40B4-BE49-F238E27FC236}">
                <a16:creationId xmlns:a16="http://schemas.microsoft.com/office/drawing/2014/main" id="{98CADFA4-32EF-BCAD-C177-F41F73A858E4}"/>
              </a:ext>
            </a:extLst>
          </p:cNvPr>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sp>
        <p:nvSpPr>
          <p:cNvPr id="17" name="Freeform 31">
            <a:extLst>
              <a:ext uri="{FF2B5EF4-FFF2-40B4-BE49-F238E27FC236}">
                <a16:creationId xmlns:a16="http://schemas.microsoft.com/office/drawing/2014/main" id="{889E8F27-3828-6858-822F-AEB1B7CDC6C0}"/>
              </a:ext>
            </a:extLst>
          </p:cNvPr>
          <p:cNvSpPr>
            <a:spLocks/>
          </p:cNvSpPr>
          <p:nvPr/>
        </p:nvSpPr>
        <p:spPr bwMode="auto">
          <a:xfrm flipH="1">
            <a:off x="7650120" y="3700478"/>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8" name="Freeform 36">
            <a:extLst>
              <a:ext uri="{FF2B5EF4-FFF2-40B4-BE49-F238E27FC236}">
                <a16:creationId xmlns:a16="http://schemas.microsoft.com/office/drawing/2014/main" id="{BED039F0-BA67-882C-0737-546106A06D8F}"/>
              </a:ext>
            </a:extLst>
          </p:cNvPr>
          <p:cNvSpPr>
            <a:spLocks/>
          </p:cNvSpPr>
          <p:nvPr/>
        </p:nvSpPr>
        <p:spPr bwMode="auto">
          <a:xfrm>
            <a:off x="5360792" y="5672881"/>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9" name="Freeform 37">
            <a:extLst>
              <a:ext uri="{FF2B5EF4-FFF2-40B4-BE49-F238E27FC236}">
                <a16:creationId xmlns:a16="http://schemas.microsoft.com/office/drawing/2014/main" id="{2FECF3A1-B41D-8418-16F7-1072D9E16015}"/>
              </a:ext>
            </a:extLst>
          </p:cNvPr>
          <p:cNvSpPr>
            <a:spLocks/>
          </p:cNvSpPr>
          <p:nvPr/>
        </p:nvSpPr>
        <p:spPr bwMode="auto">
          <a:xfrm flipH="1">
            <a:off x="8915727" y="5614465"/>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0" name="Freeform 19">
            <a:extLst>
              <a:ext uri="{FF2B5EF4-FFF2-40B4-BE49-F238E27FC236}">
                <a16:creationId xmlns:a16="http://schemas.microsoft.com/office/drawing/2014/main" id="{01E4DA19-8121-2213-6E0D-8F9308E25672}"/>
              </a:ext>
            </a:extLst>
          </p:cNvPr>
          <p:cNvSpPr>
            <a:spLocks/>
          </p:cNvSpPr>
          <p:nvPr/>
        </p:nvSpPr>
        <p:spPr bwMode="auto">
          <a:xfrm flipH="1">
            <a:off x="5108684" y="3079112"/>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1" name="Freeform 20">
            <a:extLst>
              <a:ext uri="{FF2B5EF4-FFF2-40B4-BE49-F238E27FC236}">
                <a16:creationId xmlns:a16="http://schemas.microsoft.com/office/drawing/2014/main" id="{A662E3E5-AF19-6E21-9183-F6B8A08203FF}"/>
              </a:ext>
            </a:extLst>
          </p:cNvPr>
          <p:cNvSpPr>
            <a:spLocks/>
          </p:cNvSpPr>
          <p:nvPr/>
        </p:nvSpPr>
        <p:spPr bwMode="auto">
          <a:xfrm>
            <a:off x="3059832" y="306896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4" name="Freeform 30">
            <a:extLst>
              <a:ext uri="{FF2B5EF4-FFF2-40B4-BE49-F238E27FC236}">
                <a16:creationId xmlns:a16="http://schemas.microsoft.com/office/drawing/2014/main" id="{29A23FB0-1F31-D09D-E368-0BFA0975F112}"/>
              </a:ext>
            </a:extLst>
          </p:cNvPr>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Tree>
    <p:extLst>
      <p:ext uri="{BB962C8B-B14F-4D97-AF65-F5344CB8AC3E}">
        <p14:creationId xmlns:p14="http://schemas.microsoft.com/office/powerpoint/2010/main" val="2590346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2D6F69-AAC7-8C7F-55EA-0A1DF903BF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75DCB8-5CF2-3E0D-1E6C-E929BC2468AB}"/>
              </a:ext>
            </a:extLst>
          </p:cNvPr>
          <p:cNvSpPr>
            <a:spLocks noGrp="1"/>
          </p:cNvSpPr>
          <p:nvPr>
            <p:ph type="title"/>
          </p:nvPr>
        </p:nvSpPr>
        <p:spPr/>
        <p:txBody>
          <a:bodyPr/>
          <a:lstStyle/>
          <a:p>
            <a:r>
              <a:rPr lang="en-US" altLang="zh-CN" dirty="0"/>
              <a:t>SVD: Example</a:t>
            </a:r>
            <a:endParaRPr lang="zh-CN" altLang="en-US" dirty="0"/>
          </a:p>
        </p:txBody>
      </p:sp>
      <p:sp>
        <p:nvSpPr>
          <p:cNvPr id="3" name="Content Placeholder 2">
            <a:extLst>
              <a:ext uri="{FF2B5EF4-FFF2-40B4-BE49-F238E27FC236}">
                <a16:creationId xmlns:a16="http://schemas.microsoft.com/office/drawing/2014/main" id="{4D28041C-190D-7BF4-1658-1D6ED272232E}"/>
              </a:ext>
            </a:extLst>
          </p:cNvPr>
          <p:cNvSpPr>
            <a:spLocks noGrp="1"/>
          </p:cNvSpPr>
          <p:nvPr>
            <p:ph idx="1"/>
          </p:nvPr>
        </p:nvSpPr>
        <p:spPr/>
        <p:txBody>
          <a:bodyPr/>
          <a:lstStyle/>
          <a:p>
            <a:r>
              <a:rPr lang="en-US" altLang="zh-CN" sz="2800" b="1" dirty="0"/>
              <a:t>A = U </a:t>
            </a:r>
            <a:r>
              <a:rPr lang="en-US" altLang="zh-CN" sz="2800" b="1" dirty="0">
                <a:sym typeface="Symbol"/>
              </a:rPr>
              <a:t></a:t>
            </a:r>
            <a:r>
              <a:rPr lang="en-US" altLang="zh-CN" sz="2800" b="1" dirty="0"/>
              <a:t> V</a:t>
            </a:r>
            <a:r>
              <a:rPr lang="en-US" altLang="zh-CN" sz="2800" b="1" baseline="30000" dirty="0"/>
              <a:t>T</a:t>
            </a:r>
            <a:r>
              <a:rPr lang="en-US" altLang="zh-CN" sz="2800" b="1" dirty="0"/>
              <a:t>: </a:t>
            </a:r>
            <a:r>
              <a:rPr lang="en-US" altLang="zh-CN" sz="2800" b="1" dirty="0">
                <a:solidFill>
                  <a:srgbClr val="7D0900"/>
                </a:solidFill>
              </a:rPr>
              <a:t>Users</a:t>
            </a:r>
            <a:r>
              <a:rPr lang="en-US" altLang="zh-CN" sz="2800" b="1" dirty="0"/>
              <a:t> to </a:t>
            </a:r>
            <a:r>
              <a:rPr lang="en-US" altLang="zh-CN" sz="2800" b="1" dirty="0">
                <a:solidFill>
                  <a:srgbClr val="0070C0"/>
                </a:solidFill>
              </a:rPr>
              <a:t>Movies</a:t>
            </a:r>
          </a:p>
          <a:p>
            <a:endParaRPr lang="zh-CN" altLang="en-US" dirty="0"/>
          </a:p>
        </p:txBody>
      </p:sp>
      <p:sp>
        <p:nvSpPr>
          <p:cNvPr id="4" name="Slide Number Placeholder 3">
            <a:extLst>
              <a:ext uri="{FF2B5EF4-FFF2-40B4-BE49-F238E27FC236}">
                <a16:creationId xmlns:a16="http://schemas.microsoft.com/office/drawing/2014/main" id="{74419EAF-1695-35BA-D99B-BA1B79F17C68}"/>
              </a:ext>
            </a:extLst>
          </p:cNvPr>
          <p:cNvSpPr>
            <a:spLocks noGrp="1"/>
          </p:cNvSpPr>
          <p:nvPr>
            <p:ph type="sldNum" sz="quarter" idx="10"/>
          </p:nvPr>
        </p:nvSpPr>
        <p:spPr/>
        <p:txBody>
          <a:bodyPr/>
          <a:lstStyle/>
          <a:p>
            <a:pPr>
              <a:defRPr/>
            </a:pPr>
            <a:fld id="{0A970603-986F-41E1-A763-220BA9CA5E18}" type="slidenum">
              <a:rPr lang="zh-CN" altLang="en-US" smtClean="0"/>
              <a:pPr>
                <a:defRPr/>
              </a:pPr>
              <a:t>29</a:t>
            </a:fld>
            <a:r>
              <a:rPr lang="zh-CN" altLang="en-US"/>
              <a:t> </a:t>
            </a:r>
            <a:endParaRPr lang="zh-CN" altLang="en-US" dirty="0"/>
          </a:p>
        </p:txBody>
      </p:sp>
      <p:sp>
        <p:nvSpPr>
          <p:cNvPr id="6" name="Freeform 8">
            <a:extLst>
              <a:ext uri="{FF2B5EF4-FFF2-40B4-BE49-F238E27FC236}">
                <a16:creationId xmlns:a16="http://schemas.microsoft.com/office/drawing/2014/main" id="{957F74B8-9D07-67EF-76C6-439A24078B1D}"/>
              </a:ext>
            </a:extLst>
          </p:cNvPr>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 name="Freeform 11">
            <a:extLst>
              <a:ext uri="{FF2B5EF4-FFF2-40B4-BE49-F238E27FC236}">
                <a16:creationId xmlns:a16="http://schemas.microsoft.com/office/drawing/2014/main" id="{01EAA488-4719-C28E-3ACE-65092C08D83A}"/>
              </a:ext>
            </a:extLst>
          </p:cNvPr>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 name="TextBox 7">
            <a:extLst>
              <a:ext uri="{FF2B5EF4-FFF2-40B4-BE49-F238E27FC236}">
                <a16:creationId xmlns:a16="http://schemas.microsoft.com/office/drawing/2014/main" id="{3220CD6B-BF96-A25C-DD23-E83A02923319}"/>
              </a:ext>
            </a:extLst>
          </p:cNvPr>
          <p:cNvSpPr txBox="1"/>
          <p:nvPr/>
        </p:nvSpPr>
        <p:spPr>
          <a:xfrm rot="16200000">
            <a:off x="996661" y="1408805"/>
            <a:ext cx="1402948" cy="1986954"/>
          </a:xfrm>
          <a:prstGeom prst="rect">
            <a:avLst/>
          </a:prstGeom>
          <a:noFill/>
        </p:spPr>
        <p:txBody>
          <a:bodyPr wrap="none" rtlCol="0">
            <a:spAutoFit/>
          </a:bodyPr>
          <a:lstStyle/>
          <a:p>
            <a:pPr>
              <a:lnSpc>
                <a:spcPct val="140000"/>
              </a:lnSpc>
            </a:pPr>
            <a:r>
              <a:rPr lang="en-US" dirty="0">
                <a:solidFill>
                  <a:srgbClr val="0070C0"/>
                </a:solidFill>
              </a:rPr>
              <a:t> Matrix</a:t>
            </a:r>
          </a:p>
          <a:p>
            <a:pPr>
              <a:lnSpc>
                <a:spcPct val="140000"/>
              </a:lnSpc>
            </a:pPr>
            <a:r>
              <a:rPr lang="en-US" dirty="0">
                <a:solidFill>
                  <a:srgbClr val="0070C0"/>
                </a:solidFill>
              </a:rPr>
              <a:t>Alien</a:t>
            </a:r>
          </a:p>
          <a:p>
            <a:pPr>
              <a:lnSpc>
                <a:spcPct val="140000"/>
              </a:lnSpc>
            </a:pPr>
            <a:r>
              <a:rPr lang="en-US" dirty="0">
                <a:solidFill>
                  <a:srgbClr val="0070C0"/>
                </a:solidFill>
              </a:rPr>
              <a:t>Star Wars</a:t>
            </a:r>
          </a:p>
          <a:p>
            <a:pPr>
              <a:lnSpc>
                <a:spcPct val="140000"/>
              </a:lnSpc>
            </a:pPr>
            <a:r>
              <a:rPr lang="en-US" dirty="0">
                <a:solidFill>
                  <a:srgbClr val="0070C0"/>
                </a:solidFill>
              </a:rPr>
              <a:t>Casablanca</a:t>
            </a:r>
          </a:p>
          <a:p>
            <a:pPr>
              <a:lnSpc>
                <a:spcPct val="140000"/>
              </a:lnSpc>
            </a:pPr>
            <a:r>
              <a:rPr lang="en-US" dirty="0">
                <a:solidFill>
                  <a:srgbClr val="0070C0"/>
                </a:solidFill>
              </a:rPr>
              <a:t> Titanic</a:t>
            </a:r>
          </a:p>
        </p:txBody>
      </p:sp>
      <p:sp>
        <p:nvSpPr>
          <p:cNvPr id="9" name="Rectangle 8">
            <a:extLst>
              <a:ext uri="{FF2B5EF4-FFF2-40B4-BE49-F238E27FC236}">
                <a16:creationId xmlns:a16="http://schemas.microsoft.com/office/drawing/2014/main" id="{ED1D551F-8931-0E10-F472-381388E98522}"/>
              </a:ext>
            </a:extLst>
          </p:cNvPr>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
        <p:nvSpPr>
          <p:cNvPr id="10" name="TextBox 9">
            <a:extLst>
              <a:ext uri="{FF2B5EF4-FFF2-40B4-BE49-F238E27FC236}">
                <a16:creationId xmlns:a16="http://schemas.microsoft.com/office/drawing/2014/main" id="{2EA59355-D97D-D285-1B93-99572582AAB4}"/>
              </a:ext>
            </a:extLst>
          </p:cNvPr>
          <p:cNvSpPr txBox="1"/>
          <p:nvPr/>
        </p:nvSpPr>
        <p:spPr>
          <a:xfrm>
            <a:off x="152398" y="2959551"/>
            <a:ext cx="613855" cy="2989729"/>
          </a:xfrm>
          <a:prstGeom prst="rect">
            <a:avLst/>
          </a:prstGeom>
          <a:noFill/>
        </p:spPr>
        <p:txBody>
          <a:bodyPr wrap="square" rtlCol="0">
            <a:spAutoFit/>
          </a:bodyPr>
          <a:lstStyle/>
          <a:p>
            <a:pPr algn="ctr">
              <a:lnSpc>
                <a:spcPct val="200000"/>
              </a:lnSpc>
            </a:pPr>
            <a:r>
              <a:rPr lang="en-US" altLang="zh-CN" sz="1200" dirty="0">
                <a:solidFill>
                  <a:srgbClr val="7D0900"/>
                </a:solidFill>
              </a:rPr>
              <a:t>Alex</a:t>
            </a:r>
          </a:p>
          <a:p>
            <a:pPr algn="ctr">
              <a:lnSpc>
                <a:spcPct val="200000"/>
              </a:lnSpc>
            </a:pPr>
            <a:r>
              <a:rPr lang="en-US" altLang="zh-CN" sz="1200" dirty="0">
                <a:solidFill>
                  <a:srgbClr val="7D0900"/>
                </a:solidFill>
              </a:rPr>
              <a:t>Bob</a:t>
            </a:r>
          </a:p>
          <a:p>
            <a:pPr algn="ctr">
              <a:lnSpc>
                <a:spcPct val="200000"/>
              </a:lnSpc>
            </a:pPr>
            <a:r>
              <a:rPr lang="en-US" altLang="zh-CN" sz="1200" dirty="0">
                <a:solidFill>
                  <a:srgbClr val="7D0900"/>
                </a:solidFill>
              </a:rPr>
              <a:t>Chris</a:t>
            </a:r>
          </a:p>
          <a:p>
            <a:pPr algn="ctr">
              <a:lnSpc>
                <a:spcPct val="200000"/>
              </a:lnSpc>
            </a:pPr>
            <a:r>
              <a:rPr lang="en-US" altLang="zh-CN" sz="1200" dirty="0">
                <a:solidFill>
                  <a:srgbClr val="7D0900"/>
                </a:solidFill>
              </a:rPr>
              <a:t>Dave</a:t>
            </a:r>
          </a:p>
          <a:p>
            <a:pPr algn="ctr">
              <a:lnSpc>
                <a:spcPct val="200000"/>
              </a:lnSpc>
            </a:pPr>
            <a:r>
              <a:rPr lang="en-US" altLang="zh-CN" sz="1200" dirty="0">
                <a:solidFill>
                  <a:srgbClr val="7D0900"/>
                </a:solidFill>
              </a:rPr>
              <a:t>Eason</a:t>
            </a:r>
          </a:p>
          <a:p>
            <a:pPr algn="ctr">
              <a:lnSpc>
                <a:spcPct val="200000"/>
              </a:lnSpc>
            </a:pPr>
            <a:r>
              <a:rPr lang="en-US" altLang="zh-CN" sz="1200" dirty="0">
                <a:solidFill>
                  <a:srgbClr val="7D0900"/>
                </a:solidFill>
              </a:rPr>
              <a:t>Frank</a:t>
            </a:r>
          </a:p>
          <a:p>
            <a:pPr algn="ctr">
              <a:lnSpc>
                <a:spcPct val="200000"/>
              </a:lnSpc>
            </a:pPr>
            <a:r>
              <a:rPr lang="en-US" altLang="zh-CN" sz="1200" dirty="0">
                <a:solidFill>
                  <a:srgbClr val="7D0900"/>
                </a:solidFill>
              </a:rPr>
              <a:t>Gil</a:t>
            </a:r>
          </a:p>
          <a:p>
            <a:pPr algn="ctr">
              <a:lnSpc>
                <a:spcPct val="200000"/>
              </a:lnSpc>
            </a:pPr>
            <a:endParaRPr lang="en-US" altLang="zh-CN" sz="1200" dirty="0">
              <a:solidFill>
                <a:srgbClr val="7D0900"/>
              </a:solidFill>
            </a:endParaRPr>
          </a:p>
        </p:txBody>
      </p:sp>
      <p:sp>
        <p:nvSpPr>
          <p:cNvPr id="11" name="Text Box 21">
            <a:extLst>
              <a:ext uri="{FF2B5EF4-FFF2-40B4-BE49-F238E27FC236}">
                <a16:creationId xmlns:a16="http://schemas.microsoft.com/office/drawing/2014/main" id="{A5289417-58DD-79DF-1D8B-E35B292A7145}"/>
              </a:ext>
            </a:extLst>
          </p:cNvPr>
          <p:cNvSpPr txBox="1">
            <a:spLocks noChangeArrowheads="1"/>
          </p:cNvSpPr>
          <p:nvPr/>
        </p:nvSpPr>
        <p:spPr bwMode="auto">
          <a:xfrm>
            <a:off x="2679192" y="3941426"/>
            <a:ext cx="425116" cy="584775"/>
          </a:xfrm>
          <a:prstGeom prst="rect">
            <a:avLst/>
          </a:prstGeom>
          <a:noFill/>
          <a:ln w="15875">
            <a:noFill/>
            <a:miter lim="800000"/>
            <a:headEnd type="none" w="sm" len="sm"/>
            <a:tailEnd/>
          </a:ln>
          <a:effectLst/>
        </p:spPr>
        <p:txBody>
          <a:bodyPr wrap="none" anchor="ctr">
            <a:spAutoFit/>
          </a:bodyPr>
          <a:lstStyle/>
          <a:p>
            <a:r>
              <a:rPr lang="en-US" sz="3200" b="1" dirty="0"/>
              <a:t>=</a:t>
            </a:r>
          </a:p>
        </p:txBody>
      </p:sp>
      <p:sp>
        <p:nvSpPr>
          <p:cNvPr id="12" name="Text Box 32">
            <a:extLst>
              <a:ext uri="{FF2B5EF4-FFF2-40B4-BE49-F238E27FC236}">
                <a16:creationId xmlns:a16="http://schemas.microsoft.com/office/drawing/2014/main" id="{D4E2EB2D-FBD1-6228-AD23-33BBAD4363D8}"/>
              </a:ext>
            </a:extLst>
          </p:cNvPr>
          <p:cNvSpPr txBox="1">
            <a:spLocks noChangeArrowheads="1"/>
          </p:cNvSpPr>
          <p:nvPr/>
        </p:nvSpPr>
        <p:spPr bwMode="auto">
          <a:xfrm>
            <a:off x="5467932" y="4013562"/>
            <a:ext cx="412292" cy="584775"/>
          </a:xfrm>
          <a:prstGeom prst="rect">
            <a:avLst/>
          </a:prstGeom>
          <a:noFill/>
          <a:ln w="15875">
            <a:noFill/>
            <a:miter lim="800000"/>
            <a:headEnd type="none" w="sm" len="sm"/>
            <a:tailEnd/>
          </a:ln>
          <a:effectLst/>
        </p:spPr>
        <p:txBody>
          <a:bodyPr wrap="none" anchor="ctr">
            <a:spAutoFit/>
          </a:bodyPr>
          <a:lstStyle/>
          <a:p>
            <a:r>
              <a:rPr lang="en-US" sz="3200" b="1" dirty="0"/>
              <a:t>x</a:t>
            </a:r>
          </a:p>
        </p:txBody>
      </p:sp>
      <p:sp>
        <p:nvSpPr>
          <p:cNvPr id="13" name="Text Box 35">
            <a:extLst>
              <a:ext uri="{FF2B5EF4-FFF2-40B4-BE49-F238E27FC236}">
                <a16:creationId xmlns:a16="http://schemas.microsoft.com/office/drawing/2014/main" id="{E52C3A13-F02D-84DD-63CD-9E1741B7C633}"/>
              </a:ext>
            </a:extLst>
          </p:cNvPr>
          <p:cNvSpPr txBox="1">
            <a:spLocks noChangeArrowheads="1"/>
          </p:cNvSpPr>
          <p:nvPr/>
        </p:nvSpPr>
        <p:spPr bwMode="auto">
          <a:xfrm>
            <a:off x="8204353" y="4020922"/>
            <a:ext cx="412292" cy="584775"/>
          </a:xfrm>
          <a:prstGeom prst="rect">
            <a:avLst/>
          </a:prstGeom>
          <a:noFill/>
          <a:ln w="15875">
            <a:noFill/>
            <a:miter lim="800000"/>
            <a:headEnd type="none" w="sm" len="sm"/>
            <a:tailEnd/>
          </a:ln>
          <a:effectLst/>
        </p:spPr>
        <p:txBody>
          <a:bodyPr wrap="none" anchor="ctr">
            <a:spAutoFit/>
          </a:bodyPr>
          <a:lstStyle/>
          <a:p>
            <a:r>
              <a:rPr lang="en-US" sz="3200" b="1" dirty="0"/>
              <a:t>x</a:t>
            </a:r>
          </a:p>
        </p:txBody>
      </p:sp>
      <p:sp>
        <p:nvSpPr>
          <p:cNvPr id="14" name="Rectangle 13">
            <a:extLst>
              <a:ext uri="{FF2B5EF4-FFF2-40B4-BE49-F238E27FC236}">
                <a16:creationId xmlns:a16="http://schemas.microsoft.com/office/drawing/2014/main" id="{90EA9CDF-27D0-032F-A7CD-37C97D5EE3DE}"/>
              </a:ext>
            </a:extLst>
          </p:cNvPr>
          <p:cNvSpPr/>
          <p:nvPr/>
        </p:nvSpPr>
        <p:spPr>
          <a:xfrm>
            <a:off x="2895600" y="3018528"/>
            <a:ext cx="2514600" cy="2677656"/>
          </a:xfrm>
          <a:prstGeom prst="rect">
            <a:avLst/>
          </a:prstGeom>
        </p:spPr>
        <p:txBody>
          <a:bodyPr wrap="square">
            <a:spAutoFit/>
          </a:bodyPr>
          <a:lstStyle/>
          <a:p>
            <a:pPr algn="ctr"/>
            <a:r>
              <a:rPr lang="en-US" sz="2400" b="1" dirty="0">
                <a:solidFill>
                  <a:srgbClr val="00FF00"/>
                </a:solidFill>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solidFill>
                  <a:srgbClr val="00FF00"/>
                </a:solidFill>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solidFill>
                  <a:srgbClr val="00FF00"/>
                </a:solidFill>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solidFill>
                  <a:srgbClr val="00FF00"/>
                </a:solidFill>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sp>
        <p:nvSpPr>
          <p:cNvPr id="15" name="Rectangle 14">
            <a:extLst>
              <a:ext uri="{FF2B5EF4-FFF2-40B4-BE49-F238E27FC236}">
                <a16:creationId xmlns:a16="http://schemas.microsoft.com/office/drawing/2014/main" id="{D8D013E6-4F7A-DC0A-5D4E-4391AEA05B0B}"/>
              </a:ext>
            </a:extLst>
          </p:cNvPr>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16" name="Rectangle 15">
            <a:extLst>
              <a:ext uri="{FF2B5EF4-FFF2-40B4-BE49-F238E27FC236}">
                <a16:creationId xmlns:a16="http://schemas.microsoft.com/office/drawing/2014/main" id="{8C3CC067-BF65-5945-2FBA-23F44F38C953}"/>
              </a:ext>
            </a:extLst>
          </p:cNvPr>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sp>
        <p:nvSpPr>
          <p:cNvPr id="17" name="Freeform 31">
            <a:extLst>
              <a:ext uri="{FF2B5EF4-FFF2-40B4-BE49-F238E27FC236}">
                <a16:creationId xmlns:a16="http://schemas.microsoft.com/office/drawing/2014/main" id="{CBAAD576-997C-2223-37C0-32EA7F1EE8DA}"/>
              </a:ext>
            </a:extLst>
          </p:cNvPr>
          <p:cNvSpPr>
            <a:spLocks/>
          </p:cNvSpPr>
          <p:nvPr/>
        </p:nvSpPr>
        <p:spPr bwMode="auto">
          <a:xfrm flipH="1">
            <a:off x="7650120" y="3700478"/>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8" name="Freeform 36">
            <a:extLst>
              <a:ext uri="{FF2B5EF4-FFF2-40B4-BE49-F238E27FC236}">
                <a16:creationId xmlns:a16="http://schemas.microsoft.com/office/drawing/2014/main" id="{8EEFFB88-9D96-6682-FBB1-AEBFA5BC4D08}"/>
              </a:ext>
            </a:extLst>
          </p:cNvPr>
          <p:cNvSpPr>
            <a:spLocks/>
          </p:cNvSpPr>
          <p:nvPr/>
        </p:nvSpPr>
        <p:spPr bwMode="auto">
          <a:xfrm>
            <a:off x="5360792" y="5672881"/>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9" name="Freeform 37">
            <a:extLst>
              <a:ext uri="{FF2B5EF4-FFF2-40B4-BE49-F238E27FC236}">
                <a16:creationId xmlns:a16="http://schemas.microsoft.com/office/drawing/2014/main" id="{FB39E708-957F-6084-D9C1-5FE59D6FD0EA}"/>
              </a:ext>
            </a:extLst>
          </p:cNvPr>
          <p:cNvSpPr>
            <a:spLocks/>
          </p:cNvSpPr>
          <p:nvPr/>
        </p:nvSpPr>
        <p:spPr bwMode="auto">
          <a:xfrm flipH="1">
            <a:off x="8915727" y="5614465"/>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0" name="Freeform 19">
            <a:extLst>
              <a:ext uri="{FF2B5EF4-FFF2-40B4-BE49-F238E27FC236}">
                <a16:creationId xmlns:a16="http://schemas.microsoft.com/office/drawing/2014/main" id="{18C9DEF6-C0B3-7D45-1C30-EE740E8BB22E}"/>
              </a:ext>
            </a:extLst>
          </p:cNvPr>
          <p:cNvSpPr>
            <a:spLocks/>
          </p:cNvSpPr>
          <p:nvPr/>
        </p:nvSpPr>
        <p:spPr bwMode="auto">
          <a:xfrm flipH="1">
            <a:off x="5108684" y="3079112"/>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1" name="Freeform 20">
            <a:extLst>
              <a:ext uri="{FF2B5EF4-FFF2-40B4-BE49-F238E27FC236}">
                <a16:creationId xmlns:a16="http://schemas.microsoft.com/office/drawing/2014/main" id="{BB31BA4F-F9A8-21D1-7B05-4A7A32927406}"/>
              </a:ext>
            </a:extLst>
          </p:cNvPr>
          <p:cNvSpPr>
            <a:spLocks/>
          </p:cNvSpPr>
          <p:nvPr/>
        </p:nvSpPr>
        <p:spPr bwMode="auto">
          <a:xfrm>
            <a:off x="3059832" y="306896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4" name="Freeform 30">
            <a:extLst>
              <a:ext uri="{FF2B5EF4-FFF2-40B4-BE49-F238E27FC236}">
                <a16:creationId xmlns:a16="http://schemas.microsoft.com/office/drawing/2014/main" id="{AA3189F8-CEA3-9F3F-A475-D1A41FAF887F}"/>
              </a:ext>
            </a:extLst>
          </p:cNvPr>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 name="Text Box 31">
            <a:extLst>
              <a:ext uri="{FF2B5EF4-FFF2-40B4-BE49-F238E27FC236}">
                <a16:creationId xmlns:a16="http://schemas.microsoft.com/office/drawing/2014/main" id="{88325A28-6A29-5C96-9DA3-A1D3C118894F}"/>
              </a:ext>
            </a:extLst>
          </p:cNvPr>
          <p:cNvSpPr txBox="1">
            <a:spLocks noChangeArrowheads="1"/>
          </p:cNvSpPr>
          <p:nvPr/>
        </p:nvSpPr>
        <p:spPr bwMode="auto">
          <a:xfrm>
            <a:off x="2815441" y="2057400"/>
            <a:ext cx="1415772" cy="369332"/>
          </a:xfrm>
          <a:prstGeom prst="rect">
            <a:avLst/>
          </a:prstGeom>
          <a:noFill/>
          <a:ln w="15875">
            <a:noFill/>
            <a:miter lim="800000"/>
            <a:headEnd type="none" w="sm" len="sm"/>
            <a:tailEnd/>
          </a:ln>
          <a:effectLst/>
        </p:spPr>
        <p:txBody>
          <a:bodyPr wrap="none" anchor="ctr">
            <a:spAutoFit/>
          </a:bodyPr>
          <a:lstStyle/>
          <a:p>
            <a:r>
              <a:rPr lang="en-US" b="1" dirty="0">
                <a:solidFill>
                  <a:srgbClr val="00FF00"/>
                </a:solidFill>
              </a:rPr>
              <a:t>Sci. Fiction</a:t>
            </a:r>
          </a:p>
        </p:txBody>
      </p:sp>
      <p:sp>
        <p:nvSpPr>
          <p:cNvPr id="22" name="Text Box 32">
            <a:extLst>
              <a:ext uri="{FF2B5EF4-FFF2-40B4-BE49-F238E27FC236}">
                <a16:creationId xmlns:a16="http://schemas.microsoft.com/office/drawing/2014/main" id="{13C9604F-74D2-8FB9-0D29-814A6C3E46EB}"/>
              </a:ext>
            </a:extLst>
          </p:cNvPr>
          <p:cNvSpPr txBox="1">
            <a:spLocks noChangeArrowheads="1"/>
          </p:cNvSpPr>
          <p:nvPr/>
        </p:nvSpPr>
        <p:spPr bwMode="auto">
          <a:xfrm>
            <a:off x="4450666" y="2076289"/>
            <a:ext cx="1223412" cy="369332"/>
          </a:xfrm>
          <a:prstGeom prst="rect">
            <a:avLst/>
          </a:prstGeom>
          <a:noFill/>
          <a:ln w="15875">
            <a:noFill/>
            <a:miter lim="800000"/>
            <a:headEnd type="none" w="sm" len="sm"/>
            <a:tailEnd/>
          </a:ln>
          <a:effectLst/>
        </p:spPr>
        <p:txBody>
          <a:bodyPr wrap="none" anchor="ctr">
            <a:spAutoFit/>
          </a:bodyPr>
          <a:lstStyle/>
          <a:p>
            <a:r>
              <a:rPr lang="en-US" b="1" dirty="0">
                <a:solidFill>
                  <a:srgbClr val="00FF00"/>
                </a:solidFill>
              </a:rPr>
              <a:t>Romance</a:t>
            </a:r>
          </a:p>
        </p:txBody>
      </p:sp>
      <p:sp>
        <p:nvSpPr>
          <p:cNvPr id="23" name="Line 33">
            <a:extLst>
              <a:ext uri="{FF2B5EF4-FFF2-40B4-BE49-F238E27FC236}">
                <a16:creationId xmlns:a16="http://schemas.microsoft.com/office/drawing/2014/main" id="{A181D074-58DC-61A7-27B1-C212F0CAD043}"/>
              </a:ext>
            </a:extLst>
          </p:cNvPr>
          <p:cNvSpPr>
            <a:spLocks noChangeShapeType="1"/>
          </p:cNvSpPr>
          <p:nvPr/>
        </p:nvSpPr>
        <p:spPr bwMode="auto">
          <a:xfrm>
            <a:off x="3505200" y="2363510"/>
            <a:ext cx="0" cy="685800"/>
          </a:xfrm>
          <a:prstGeom prst="line">
            <a:avLst/>
          </a:prstGeom>
          <a:noFill/>
          <a:ln w="28575">
            <a:solidFill>
              <a:srgbClr val="00FF00"/>
            </a:solidFill>
            <a:round/>
            <a:headEnd type="none" w="sm" len="sm"/>
            <a:tailEnd type="triangle" w="med" len="med"/>
          </a:ln>
          <a:effectLst/>
        </p:spPr>
        <p:txBody>
          <a:bodyPr wrap="none" anchor="ctr"/>
          <a:lstStyle/>
          <a:p>
            <a:endParaRPr lang="en-US" dirty="0">
              <a:solidFill>
                <a:srgbClr val="CC0000"/>
              </a:solidFill>
            </a:endParaRPr>
          </a:p>
        </p:txBody>
      </p:sp>
      <p:sp>
        <p:nvSpPr>
          <p:cNvPr id="26" name="Line 33">
            <a:extLst>
              <a:ext uri="{FF2B5EF4-FFF2-40B4-BE49-F238E27FC236}">
                <a16:creationId xmlns:a16="http://schemas.microsoft.com/office/drawing/2014/main" id="{1DB4EAC9-AF66-492C-3981-CE54332E8795}"/>
              </a:ext>
            </a:extLst>
          </p:cNvPr>
          <p:cNvSpPr>
            <a:spLocks noChangeShapeType="1"/>
          </p:cNvSpPr>
          <p:nvPr/>
        </p:nvSpPr>
        <p:spPr bwMode="auto">
          <a:xfrm flipH="1">
            <a:off x="4175760" y="2402282"/>
            <a:ext cx="612264" cy="616246"/>
          </a:xfrm>
          <a:prstGeom prst="line">
            <a:avLst/>
          </a:prstGeom>
          <a:noFill/>
          <a:ln w="28575">
            <a:solidFill>
              <a:srgbClr val="00FF00"/>
            </a:solidFill>
            <a:round/>
            <a:headEnd type="none" w="sm" len="sm"/>
            <a:tailEnd type="triangle" w="med" len="med"/>
          </a:ln>
          <a:effectLst/>
        </p:spPr>
        <p:txBody>
          <a:bodyPr wrap="none" anchor="ctr"/>
          <a:lstStyle/>
          <a:p>
            <a:endParaRPr lang="en-US" dirty="0">
              <a:solidFill>
                <a:srgbClr val="CC0000"/>
              </a:solidFill>
            </a:endParaRPr>
          </a:p>
        </p:txBody>
      </p:sp>
      <p:sp>
        <p:nvSpPr>
          <p:cNvPr id="27" name="Text Box 36">
            <a:extLst>
              <a:ext uri="{FF2B5EF4-FFF2-40B4-BE49-F238E27FC236}">
                <a16:creationId xmlns:a16="http://schemas.microsoft.com/office/drawing/2014/main" id="{5BBBEF07-E4B2-9771-F2EF-4828BA9A9918}"/>
              </a:ext>
            </a:extLst>
          </p:cNvPr>
          <p:cNvSpPr txBox="1">
            <a:spLocks noChangeArrowheads="1"/>
          </p:cNvSpPr>
          <p:nvPr/>
        </p:nvSpPr>
        <p:spPr bwMode="auto">
          <a:xfrm>
            <a:off x="5660976" y="1912791"/>
            <a:ext cx="3278236" cy="707886"/>
          </a:xfrm>
          <a:prstGeom prst="rect">
            <a:avLst/>
          </a:prstGeom>
          <a:solidFill>
            <a:schemeClr val="bg1">
              <a:lumMod val="95000"/>
            </a:schemeClr>
          </a:solidFill>
          <a:ln w="15875">
            <a:noFill/>
            <a:miter lim="800000"/>
            <a:headEnd type="none" w="sm" len="sm"/>
            <a:tailEnd/>
          </a:ln>
          <a:effectLst/>
        </p:spPr>
        <p:txBody>
          <a:bodyPr wrap="square" anchor="ctr">
            <a:spAutoFit/>
          </a:bodyPr>
          <a:lstStyle/>
          <a:p>
            <a:pPr algn="ctr"/>
            <a:r>
              <a:rPr lang="en-US" sz="2000" i="1" dirty="0"/>
              <a:t>U</a:t>
            </a:r>
            <a:r>
              <a:rPr lang="en-US" sz="2000" dirty="0"/>
              <a:t> is the “</a:t>
            </a:r>
            <a:r>
              <a:rPr lang="en-US" sz="2000" dirty="0">
                <a:solidFill>
                  <a:srgbClr val="7D0900"/>
                </a:solidFill>
              </a:rPr>
              <a:t>user</a:t>
            </a:r>
            <a:r>
              <a:rPr lang="en-US" sz="2000" dirty="0"/>
              <a:t>-to-</a:t>
            </a:r>
            <a:r>
              <a:rPr lang="en-US" sz="2000" dirty="0">
                <a:solidFill>
                  <a:srgbClr val="00FF00"/>
                </a:solidFill>
              </a:rPr>
              <a:t>concept</a:t>
            </a:r>
            <a:r>
              <a:rPr lang="en-US" sz="2000" dirty="0"/>
              <a:t>” </a:t>
            </a:r>
          </a:p>
          <a:p>
            <a:pPr algn="ctr"/>
            <a:r>
              <a:rPr lang="en-US" sz="2000" dirty="0"/>
              <a:t>similarity matrix</a:t>
            </a:r>
          </a:p>
        </p:txBody>
      </p:sp>
    </p:spTree>
    <p:extLst>
      <p:ext uri="{BB962C8B-B14F-4D97-AF65-F5344CB8AC3E}">
        <p14:creationId xmlns:p14="http://schemas.microsoft.com/office/powerpoint/2010/main" val="1889505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C722-44DF-90EE-5F83-F3D183AACD3C}"/>
              </a:ext>
            </a:extLst>
          </p:cNvPr>
          <p:cNvSpPr>
            <a:spLocks noGrp="1"/>
          </p:cNvSpPr>
          <p:nvPr>
            <p:ph type="title"/>
          </p:nvPr>
        </p:nvSpPr>
        <p:spPr/>
        <p:txBody>
          <a:bodyPr/>
          <a:lstStyle/>
          <a:p>
            <a:r>
              <a:rPr lang="en-US" dirty="0"/>
              <a:t>Curse of dimensionality</a:t>
            </a:r>
          </a:p>
        </p:txBody>
      </p:sp>
      <p:sp>
        <p:nvSpPr>
          <p:cNvPr id="3" name="Content Placeholder 2">
            <a:extLst>
              <a:ext uri="{FF2B5EF4-FFF2-40B4-BE49-F238E27FC236}">
                <a16:creationId xmlns:a16="http://schemas.microsoft.com/office/drawing/2014/main" id="{C6220CD4-7969-94C4-F094-36875054C6A9}"/>
              </a:ext>
            </a:extLst>
          </p:cNvPr>
          <p:cNvSpPr>
            <a:spLocks noGrp="1"/>
          </p:cNvSpPr>
          <p:nvPr>
            <p:ph idx="1"/>
          </p:nvPr>
        </p:nvSpPr>
        <p:spPr/>
        <p:txBody>
          <a:bodyPr>
            <a:normAutofit fontScale="92500"/>
          </a:bodyPr>
          <a:lstStyle/>
          <a:p>
            <a:pPr>
              <a:lnSpc>
                <a:spcPct val="110000"/>
              </a:lnSpc>
            </a:pPr>
            <a:r>
              <a:rPr lang="en-US" altLang="en-US" sz="2600" dirty="0"/>
              <a:t>When dimensionality increases, data becomes increasingly </a:t>
            </a:r>
            <a:r>
              <a:rPr lang="en-US" altLang="en-US" sz="2600" b="1" dirty="0">
                <a:solidFill>
                  <a:srgbClr val="7D0900"/>
                </a:solidFill>
              </a:rPr>
              <a:t>sparse</a:t>
            </a:r>
          </a:p>
          <a:p>
            <a:pPr>
              <a:lnSpc>
                <a:spcPct val="110000"/>
              </a:lnSpc>
            </a:pPr>
            <a:r>
              <a:rPr lang="en-US" altLang="en-US" sz="2600" dirty="0">
                <a:solidFill>
                  <a:srgbClr val="0070C0"/>
                </a:solidFill>
              </a:rPr>
              <a:t>Distance</a:t>
            </a:r>
            <a:r>
              <a:rPr lang="en-US" altLang="en-US" sz="2600" dirty="0"/>
              <a:t> between points becomes less meaningful</a:t>
            </a:r>
          </a:p>
          <a:p>
            <a:pPr lvl="1">
              <a:lnSpc>
                <a:spcPct val="110000"/>
              </a:lnSpc>
            </a:pPr>
            <a:r>
              <a:rPr lang="en-US" altLang="en-US" sz="2200" dirty="0"/>
              <a:t>Most points in a high-dimensional hypercube are very close to the edges; the interior is “empty”</a:t>
            </a:r>
          </a:p>
          <a:p>
            <a:pPr>
              <a:lnSpc>
                <a:spcPct val="110000"/>
              </a:lnSpc>
            </a:pPr>
            <a:r>
              <a:rPr lang="en-US" altLang="en-US" sz="2600" dirty="0"/>
              <a:t>ML relies on identifying similar data points in the training set</a:t>
            </a:r>
          </a:p>
          <a:p>
            <a:pPr lvl="1">
              <a:lnSpc>
                <a:spcPct val="110000"/>
              </a:lnSpc>
            </a:pPr>
            <a:r>
              <a:rPr lang="en-US" altLang="en-US" sz="2200" dirty="0"/>
              <a:t>But in high dimensional spaces, distance between </a:t>
            </a:r>
            <a:r>
              <a:rPr lang="en-US" altLang="en-US" sz="2200" i="1" dirty="0"/>
              <a:t>any</a:t>
            </a:r>
            <a:r>
              <a:rPr lang="en-US" altLang="en-US" sz="2200" dirty="0"/>
              <a:t> two points is the almost the same</a:t>
            </a:r>
          </a:p>
          <a:p>
            <a:pPr>
              <a:lnSpc>
                <a:spcPct val="110000"/>
              </a:lnSpc>
            </a:pPr>
            <a:r>
              <a:rPr lang="en-US" altLang="en-US" sz="2600" dirty="0"/>
              <a:t>The possible combinations of </a:t>
            </a:r>
            <a:r>
              <a:rPr lang="en-US" altLang="en-US" sz="2600" dirty="0">
                <a:solidFill>
                  <a:srgbClr val="7D0900"/>
                </a:solidFill>
              </a:rPr>
              <a:t>subspaces</a:t>
            </a:r>
            <a:r>
              <a:rPr lang="en-US" altLang="en-US" sz="2600" dirty="0"/>
              <a:t> grows </a:t>
            </a:r>
            <a:r>
              <a:rPr lang="en-US" altLang="en-US" sz="2600" b="1" dirty="0"/>
              <a:t>exponentially</a:t>
            </a:r>
          </a:p>
        </p:txBody>
      </p:sp>
      <p:sp>
        <p:nvSpPr>
          <p:cNvPr id="4" name="Slide Number Placeholder 3">
            <a:extLst>
              <a:ext uri="{FF2B5EF4-FFF2-40B4-BE49-F238E27FC236}">
                <a16:creationId xmlns:a16="http://schemas.microsoft.com/office/drawing/2014/main" id="{9E683251-9865-2496-1CDA-7A62CDE1228E}"/>
              </a:ext>
            </a:extLst>
          </p:cNvPr>
          <p:cNvSpPr>
            <a:spLocks noGrp="1"/>
          </p:cNvSpPr>
          <p:nvPr>
            <p:ph type="sldNum" sz="quarter" idx="10"/>
          </p:nvPr>
        </p:nvSpPr>
        <p:spPr/>
        <p:txBody>
          <a:bodyPr/>
          <a:lstStyle/>
          <a:p>
            <a:pPr>
              <a:defRPr/>
            </a:pPr>
            <a:fld id="{0A970603-986F-41E1-A763-220BA9CA5E18}" type="slidenum">
              <a:rPr lang="zh-CN" altLang="en-US" smtClean="0"/>
              <a:pPr>
                <a:defRPr/>
              </a:pPr>
              <a:t>3</a:t>
            </a:fld>
            <a:r>
              <a:rPr lang="zh-CN" altLang="en-US"/>
              <a:t> </a:t>
            </a:r>
            <a:endParaRPr lang="zh-CN" altLang="en-US" dirty="0"/>
          </a:p>
        </p:txBody>
      </p:sp>
    </p:spTree>
    <p:extLst>
      <p:ext uri="{BB962C8B-B14F-4D97-AF65-F5344CB8AC3E}">
        <p14:creationId xmlns:p14="http://schemas.microsoft.com/office/powerpoint/2010/main" val="658065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B37C7-D34E-DD29-5357-81E1A6513C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5F6A09-0794-33E4-00D2-CDD4E2B53D96}"/>
              </a:ext>
            </a:extLst>
          </p:cNvPr>
          <p:cNvSpPr>
            <a:spLocks noGrp="1"/>
          </p:cNvSpPr>
          <p:nvPr>
            <p:ph type="title"/>
          </p:nvPr>
        </p:nvSpPr>
        <p:spPr/>
        <p:txBody>
          <a:bodyPr/>
          <a:lstStyle/>
          <a:p>
            <a:r>
              <a:rPr lang="en-US" altLang="zh-CN" dirty="0"/>
              <a:t>SVD: Example</a:t>
            </a:r>
            <a:endParaRPr lang="zh-CN" altLang="en-US" dirty="0"/>
          </a:p>
        </p:txBody>
      </p:sp>
      <p:sp>
        <p:nvSpPr>
          <p:cNvPr id="3" name="Content Placeholder 2">
            <a:extLst>
              <a:ext uri="{FF2B5EF4-FFF2-40B4-BE49-F238E27FC236}">
                <a16:creationId xmlns:a16="http://schemas.microsoft.com/office/drawing/2014/main" id="{323559DF-A9E6-849C-A2F5-900A6A2224BE}"/>
              </a:ext>
            </a:extLst>
          </p:cNvPr>
          <p:cNvSpPr>
            <a:spLocks noGrp="1"/>
          </p:cNvSpPr>
          <p:nvPr>
            <p:ph idx="1"/>
          </p:nvPr>
        </p:nvSpPr>
        <p:spPr/>
        <p:txBody>
          <a:bodyPr/>
          <a:lstStyle/>
          <a:p>
            <a:r>
              <a:rPr lang="en-US" altLang="zh-CN" sz="2800" b="1" dirty="0"/>
              <a:t>A = U </a:t>
            </a:r>
            <a:r>
              <a:rPr lang="en-US" altLang="zh-CN" sz="2800" b="1" dirty="0">
                <a:sym typeface="Symbol"/>
              </a:rPr>
              <a:t></a:t>
            </a:r>
            <a:r>
              <a:rPr lang="en-US" altLang="zh-CN" sz="2800" b="1" dirty="0"/>
              <a:t> V</a:t>
            </a:r>
            <a:r>
              <a:rPr lang="en-US" altLang="zh-CN" sz="2800" b="1" baseline="30000" dirty="0"/>
              <a:t>T</a:t>
            </a:r>
            <a:r>
              <a:rPr lang="en-US" altLang="zh-CN" sz="2800" b="1" dirty="0"/>
              <a:t>: </a:t>
            </a:r>
            <a:r>
              <a:rPr lang="en-US" altLang="zh-CN" sz="2800" b="1" dirty="0">
                <a:solidFill>
                  <a:srgbClr val="7D0900"/>
                </a:solidFill>
              </a:rPr>
              <a:t>Users</a:t>
            </a:r>
            <a:r>
              <a:rPr lang="en-US" altLang="zh-CN" sz="2800" b="1" dirty="0"/>
              <a:t> to </a:t>
            </a:r>
            <a:r>
              <a:rPr lang="en-US" altLang="zh-CN" sz="2800" b="1" dirty="0">
                <a:solidFill>
                  <a:srgbClr val="0070C0"/>
                </a:solidFill>
              </a:rPr>
              <a:t>Movies</a:t>
            </a:r>
          </a:p>
          <a:p>
            <a:endParaRPr lang="zh-CN" altLang="en-US" dirty="0"/>
          </a:p>
        </p:txBody>
      </p:sp>
      <p:sp>
        <p:nvSpPr>
          <p:cNvPr id="4" name="Slide Number Placeholder 3">
            <a:extLst>
              <a:ext uri="{FF2B5EF4-FFF2-40B4-BE49-F238E27FC236}">
                <a16:creationId xmlns:a16="http://schemas.microsoft.com/office/drawing/2014/main" id="{9C13D22D-C852-E35B-5595-CD918520AE66}"/>
              </a:ext>
            </a:extLst>
          </p:cNvPr>
          <p:cNvSpPr>
            <a:spLocks noGrp="1"/>
          </p:cNvSpPr>
          <p:nvPr>
            <p:ph type="sldNum" sz="quarter" idx="10"/>
          </p:nvPr>
        </p:nvSpPr>
        <p:spPr/>
        <p:txBody>
          <a:bodyPr/>
          <a:lstStyle/>
          <a:p>
            <a:pPr>
              <a:defRPr/>
            </a:pPr>
            <a:fld id="{0A970603-986F-41E1-A763-220BA9CA5E18}" type="slidenum">
              <a:rPr lang="zh-CN" altLang="en-US" smtClean="0"/>
              <a:pPr>
                <a:defRPr/>
              </a:pPr>
              <a:t>30</a:t>
            </a:fld>
            <a:r>
              <a:rPr lang="zh-CN" altLang="en-US"/>
              <a:t> </a:t>
            </a:r>
            <a:endParaRPr lang="zh-CN" altLang="en-US" dirty="0"/>
          </a:p>
        </p:txBody>
      </p:sp>
      <p:sp>
        <p:nvSpPr>
          <p:cNvPr id="6" name="Freeform 8">
            <a:extLst>
              <a:ext uri="{FF2B5EF4-FFF2-40B4-BE49-F238E27FC236}">
                <a16:creationId xmlns:a16="http://schemas.microsoft.com/office/drawing/2014/main" id="{7D518DE5-9DAC-C982-F4BA-618B50EE95B1}"/>
              </a:ext>
            </a:extLst>
          </p:cNvPr>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 name="Freeform 11">
            <a:extLst>
              <a:ext uri="{FF2B5EF4-FFF2-40B4-BE49-F238E27FC236}">
                <a16:creationId xmlns:a16="http://schemas.microsoft.com/office/drawing/2014/main" id="{87F8B1D5-1CE7-0F3A-1CB2-083DB7ABFF01}"/>
              </a:ext>
            </a:extLst>
          </p:cNvPr>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 name="TextBox 7">
            <a:extLst>
              <a:ext uri="{FF2B5EF4-FFF2-40B4-BE49-F238E27FC236}">
                <a16:creationId xmlns:a16="http://schemas.microsoft.com/office/drawing/2014/main" id="{91159F19-9776-8BF2-CB5E-B6C58184FEE1}"/>
              </a:ext>
            </a:extLst>
          </p:cNvPr>
          <p:cNvSpPr txBox="1"/>
          <p:nvPr/>
        </p:nvSpPr>
        <p:spPr>
          <a:xfrm rot="16200000">
            <a:off x="996661" y="1408805"/>
            <a:ext cx="1402948" cy="1986954"/>
          </a:xfrm>
          <a:prstGeom prst="rect">
            <a:avLst/>
          </a:prstGeom>
          <a:noFill/>
        </p:spPr>
        <p:txBody>
          <a:bodyPr wrap="none" rtlCol="0">
            <a:spAutoFit/>
          </a:bodyPr>
          <a:lstStyle/>
          <a:p>
            <a:pPr>
              <a:lnSpc>
                <a:spcPct val="140000"/>
              </a:lnSpc>
            </a:pPr>
            <a:r>
              <a:rPr lang="en-US" dirty="0">
                <a:solidFill>
                  <a:srgbClr val="0070C0"/>
                </a:solidFill>
              </a:rPr>
              <a:t> Matrix</a:t>
            </a:r>
          </a:p>
          <a:p>
            <a:pPr>
              <a:lnSpc>
                <a:spcPct val="140000"/>
              </a:lnSpc>
            </a:pPr>
            <a:r>
              <a:rPr lang="en-US" dirty="0">
                <a:solidFill>
                  <a:srgbClr val="0070C0"/>
                </a:solidFill>
              </a:rPr>
              <a:t>Alien</a:t>
            </a:r>
          </a:p>
          <a:p>
            <a:pPr>
              <a:lnSpc>
                <a:spcPct val="140000"/>
              </a:lnSpc>
            </a:pPr>
            <a:r>
              <a:rPr lang="en-US" dirty="0">
                <a:solidFill>
                  <a:srgbClr val="0070C0"/>
                </a:solidFill>
              </a:rPr>
              <a:t>Star Wars</a:t>
            </a:r>
          </a:p>
          <a:p>
            <a:pPr>
              <a:lnSpc>
                <a:spcPct val="140000"/>
              </a:lnSpc>
            </a:pPr>
            <a:r>
              <a:rPr lang="en-US" dirty="0">
                <a:solidFill>
                  <a:srgbClr val="0070C0"/>
                </a:solidFill>
              </a:rPr>
              <a:t>Casablanca</a:t>
            </a:r>
          </a:p>
          <a:p>
            <a:pPr>
              <a:lnSpc>
                <a:spcPct val="140000"/>
              </a:lnSpc>
            </a:pPr>
            <a:r>
              <a:rPr lang="en-US" dirty="0">
                <a:solidFill>
                  <a:srgbClr val="0070C0"/>
                </a:solidFill>
              </a:rPr>
              <a:t> Titanic</a:t>
            </a:r>
          </a:p>
        </p:txBody>
      </p:sp>
      <p:sp>
        <p:nvSpPr>
          <p:cNvPr id="9" name="Rectangle 8">
            <a:extLst>
              <a:ext uri="{FF2B5EF4-FFF2-40B4-BE49-F238E27FC236}">
                <a16:creationId xmlns:a16="http://schemas.microsoft.com/office/drawing/2014/main" id="{AB4B5BD5-7105-44FB-676D-77179CF7EFE9}"/>
              </a:ext>
            </a:extLst>
          </p:cNvPr>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
        <p:nvSpPr>
          <p:cNvPr id="10" name="TextBox 9">
            <a:extLst>
              <a:ext uri="{FF2B5EF4-FFF2-40B4-BE49-F238E27FC236}">
                <a16:creationId xmlns:a16="http://schemas.microsoft.com/office/drawing/2014/main" id="{F0AEF1CF-4851-BC42-648F-D8D923F60604}"/>
              </a:ext>
            </a:extLst>
          </p:cNvPr>
          <p:cNvSpPr txBox="1"/>
          <p:nvPr/>
        </p:nvSpPr>
        <p:spPr>
          <a:xfrm>
            <a:off x="152398" y="2959551"/>
            <a:ext cx="613855" cy="2989729"/>
          </a:xfrm>
          <a:prstGeom prst="rect">
            <a:avLst/>
          </a:prstGeom>
          <a:noFill/>
        </p:spPr>
        <p:txBody>
          <a:bodyPr wrap="square" rtlCol="0">
            <a:spAutoFit/>
          </a:bodyPr>
          <a:lstStyle/>
          <a:p>
            <a:pPr algn="ctr">
              <a:lnSpc>
                <a:spcPct val="200000"/>
              </a:lnSpc>
            </a:pPr>
            <a:r>
              <a:rPr lang="en-US" altLang="zh-CN" sz="1200" dirty="0">
                <a:solidFill>
                  <a:srgbClr val="7D0900"/>
                </a:solidFill>
              </a:rPr>
              <a:t>Alex</a:t>
            </a:r>
          </a:p>
          <a:p>
            <a:pPr algn="ctr">
              <a:lnSpc>
                <a:spcPct val="200000"/>
              </a:lnSpc>
            </a:pPr>
            <a:r>
              <a:rPr lang="en-US" altLang="zh-CN" sz="1200" dirty="0">
                <a:solidFill>
                  <a:srgbClr val="7D0900"/>
                </a:solidFill>
              </a:rPr>
              <a:t>Bob</a:t>
            </a:r>
          </a:p>
          <a:p>
            <a:pPr algn="ctr">
              <a:lnSpc>
                <a:spcPct val="200000"/>
              </a:lnSpc>
            </a:pPr>
            <a:r>
              <a:rPr lang="en-US" altLang="zh-CN" sz="1200" dirty="0">
                <a:solidFill>
                  <a:srgbClr val="7D0900"/>
                </a:solidFill>
              </a:rPr>
              <a:t>Chris</a:t>
            </a:r>
          </a:p>
          <a:p>
            <a:pPr algn="ctr">
              <a:lnSpc>
                <a:spcPct val="200000"/>
              </a:lnSpc>
            </a:pPr>
            <a:r>
              <a:rPr lang="en-US" altLang="zh-CN" sz="1200" dirty="0">
                <a:solidFill>
                  <a:srgbClr val="7D0900"/>
                </a:solidFill>
              </a:rPr>
              <a:t>Dave</a:t>
            </a:r>
          </a:p>
          <a:p>
            <a:pPr algn="ctr">
              <a:lnSpc>
                <a:spcPct val="200000"/>
              </a:lnSpc>
            </a:pPr>
            <a:r>
              <a:rPr lang="en-US" altLang="zh-CN" sz="1200" dirty="0">
                <a:solidFill>
                  <a:srgbClr val="7D0900"/>
                </a:solidFill>
              </a:rPr>
              <a:t>Eason</a:t>
            </a:r>
          </a:p>
          <a:p>
            <a:pPr algn="ctr">
              <a:lnSpc>
                <a:spcPct val="200000"/>
              </a:lnSpc>
            </a:pPr>
            <a:r>
              <a:rPr lang="en-US" altLang="zh-CN" sz="1200" dirty="0">
                <a:solidFill>
                  <a:srgbClr val="7D0900"/>
                </a:solidFill>
              </a:rPr>
              <a:t>Frank</a:t>
            </a:r>
          </a:p>
          <a:p>
            <a:pPr algn="ctr">
              <a:lnSpc>
                <a:spcPct val="200000"/>
              </a:lnSpc>
            </a:pPr>
            <a:r>
              <a:rPr lang="en-US" altLang="zh-CN" sz="1200" dirty="0">
                <a:solidFill>
                  <a:srgbClr val="7D0900"/>
                </a:solidFill>
              </a:rPr>
              <a:t>Gil</a:t>
            </a:r>
          </a:p>
          <a:p>
            <a:pPr algn="ctr">
              <a:lnSpc>
                <a:spcPct val="200000"/>
              </a:lnSpc>
            </a:pPr>
            <a:endParaRPr lang="en-US" altLang="zh-CN" sz="1200" dirty="0">
              <a:solidFill>
                <a:srgbClr val="7D0900"/>
              </a:solidFill>
            </a:endParaRPr>
          </a:p>
        </p:txBody>
      </p:sp>
      <p:sp>
        <p:nvSpPr>
          <p:cNvPr id="11" name="Text Box 21">
            <a:extLst>
              <a:ext uri="{FF2B5EF4-FFF2-40B4-BE49-F238E27FC236}">
                <a16:creationId xmlns:a16="http://schemas.microsoft.com/office/drawing/2014/main" id="{446BB53A-FA93-4A1B-FA56-A463C88AB26E}"/>
              </a:ext>
            </a:extLst>
          </p:cNvPr>
          <p:cNvSpPr txBox="1">
            <a:spLocks noChangeArrowheads="1"/>
          </p:cNvSpPr>
          <p:nvPr/>
        </p:nvSpPr>
        <p:spPr bwMode="auto">
          <a:xfrm>
            <a:off x="2679192" y="3941426"/>
            <a:ext cx="425116" cy="584775"/>
          </a:xfrm>
          <a:prstGeom prst="rect">
            <a:avLst/>
          </a:prstGeom>
          <a:noFill/>
          <a:ln w="15875">
            <a:noFill/>
            <a:miter lim="800000"/>
            <a:headEnd type="none" w="sm" len="sm"/>
            <a:tailEnd/>
          </a:ln>
          <a:effectLst/>
        </p:spPr>
        <p:txBody>
          <a:bodyPr wrap="none" anchor="ctr">
            <a:spAutoFit/>
          </a:bodyPr>
          <a:lstStyle/>
          <a:p>
            <a:r>
              <a:rPr lang="en-US" sz="3200" b="1" dirty="0"/>
              <a:t>=</a:t>
            </a:r>
          </a:p>
        </p:txBody>
      </p:sp>
      <p:sp>
        <p:nvSpPr>
          <p:cNvPr id="12" name="Text Box 32">
            <a:extLst>
              <a:ext uri="{FF2B5EF4-FFF2-40B4-BE49-F238E27FC236}">
                <a16:creationId xmlns:a16="http://schemas.microsoft.com/office/drawing/2014/main" id="{B53F2D9F-B1F8-2E68-29AA-F76EFCABF22F}"/>
              </a:ext>
            </a:extLst>
          </p:cNvPr>
          <p:cNvSpPr txBox="1">
            <a:spLocks noChangeArrowheads="1"/>
          </p:cNvSpPr>
          <p:nvPr/>
        </p:nvSpPr>
        <p:spPr bwMode="auto">
          <a:xfrm>
            <a:off x="5467932" y="4013562"/>
            <a:ext cx="412292" cy="584775"/>
          </a:xfrm>
          <a:prstGeom prst="rect">
            <a:avLst/>
          </a:prstGeom>
          <a:noFill/>
          <a:ln w="15875">
            <a:noFill/>
            <a:miter lim="800000"/>
            <a:headEnd type="none" w="sm" len="sm"/>
            <a:tailEnd/>
          </a:ln>
          <a:effectLst/>
        </p:spPr>
        <p:txBody>
          <a:bodyPr wrap="none" anchor="ctr">
            <a:spAutoFit/>
          </a:bodyPr>
          <a:lstStyle/>
          <a:p>
            <a:r>
              <a:rPr lang="en-US" sz="3200" b="1" dirty="0"/>
              <a:t>x</a:t>
            </a:r>
          </a:p>
        </p:txBody>
      </p:sp>
      <p:sp>
        <p:nvSpPr>
          <p:cNvPr id="13" name="Text Box 35">
            <a:extLst>
              <a:ext uri="{FF2B5EF4-FFF2-40B4-BE49-F238E27FC236}">
                <a16:creationId xmlns:a16="http://schemas.microsoft.com/office/drawing/2014/main" id="{F208A9D3-9743-7460-E936-7C862546834F}"/>
              </a:ext>
            </a:extLst>
          </p:cNvPr>
          <p:cNvSpPr txBox="1">
            <a:spLocks noChangeArrowheads="1"/>
          </p:cNvSpPr>
          <p:nvPr/>
        </p:nvSpPr>
        <p:spPr bwMode="auto">
          <a:xfrm>
            <a:off x="8204353" y="4020922"/>
            <a:ext cx="412292" cy="584775"/>
          </a:xfrm>
          <a:prstGeom prst="rect">
            <a:avLst/>
          </a:prstGeom>
          <a:noFill/>
          <a:ln w="15875">
            <a:noFill/>
            <a:miter lim="800000"/>
            <a:headEnd type="none" w="sm" len="sm"/>
            <a:tailEnd/>
          </a:ln>
          <a:effectLst/>
        </p:spPr>
        <p:txBody>
          <a:bodyPr wrap="none" anchor="ctr">
            <a:spAutoFit/>
          </a:bodyPr>
          <a:lstStyle/>
          <a:p>
            <a:r>
              <a:rPr lang="en-US" sz="3200" b="1" dirty="0"/>
              <a:t>x</a:t>
            </a:r>
          </a:p>
        </p:txBody>
      </p:sp>
      <p:sp>
        <p:nvSpPr>
          <p:cNvPr id="14" name="Rectangle 13">
            <a:extLst>
              <a:ext uri="{FF2B5EF4-FFF2-40B4-BE49-F238E27FC236}">
                <a16:creationId xmlns:a16="http://schemas.microsoft.com/office/drawing/2014/main" id="{CD7BC7CB-01E0-7418-ED15-8E030326C877}"/>
              </a:ext>
            </a:extLst>
          </p:cNvPr>
          <p:cNvSpPr/>
          <p:nvPr/>
        </p:nvSpPr>
        <p:spPr>
          <a:xfrm>
            <a:off x="28956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sp>
        <p:nvSpPr>
          <p:cNvPr id="15" name="Rectangle 14">
            <a:extLst>
              <a:ext uri="{FF2B5EF4-FFF2-40B4-BE49-F238E27FC236}">
                <a16:creationId xmlns:a16="http://schemas.microsoft.com/office/drawing/2014/main" id="{B5E5521A-E131-FF79-AC92-9503AF9D60D0}"/>
              </a:ext>
            </a:extLst>
          </p:cNvPr>
          <p:cNvSpPr/>
          <p:nvPr/>
        </p:nvSpPr>
        <p:spPr>
          <a:xfrm>
            <a:off x="6076950" y="3676471"/>
            <a:ext cx="1984528" cy="1200329"/>
          </a:xfrm>
          <a:prstGeom prst="rect">
            <a:avLst/>
          </a:prstGeom>
        </p:spPr>
        <p:txBody>
          <a:bodyPr wrap="square">
            <a:spAutoFit/>
          </a:bodyPr>
          <a:lstStyle/>
          <a:p>
            <a:r>
              <a:rPr lang="en-US" sz="2400" b="1" dirty="0">
                <a:solidFill>
                  <a:srgbClr val="00FF00"/>
                </a:solidFill>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16" name="Rectangle 15">
            <a:extLst>
              <a:ext uri="{FF2B5EF4-FFF2-40B4-BE49-F238E27FC236}">
                <a16:creationId xmlns:a16="http://schemas.microsoft.com/office/drawing/2014/main" id="{4F15BE2F-E96C-49C6-0D74-0B5BB7AB5983}"/>
              </a:ext>
            </a:extLst>
          </p:cNvPr>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sp>
        <p:nvSpPr>
          <p:cNvPr id="17" name="Freeform 31">
            <a:extLst>
              <a:ext uri="{FF2B5EF4-FFF2-40B4-BE49-F238E27FC236}">
                <a16:creationId xmlns:a16="http://schemas.microsoft.com/office/drawing/2014/main" id="{E9EF740A-986F-9401-DE4D-DD5C4685F52D}"/>
              </a:ext>
            </a:extLst>
          </p:cNvPr>
          <p:cNvSpPr>
            <a:spLocks/>
          </p:cNvSpPr>
          <p:nvPr/>
        </p:nvSpPr>
        <p:spPr bwMode="auto">
          <a:xfrm flipH="1">
            <a:off x="7650120" y="3700478"/>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8" name="Freeform 36">
            <a:extLst>
              <a:ext uri="{FF2B5EF4-FFF2-40B4-BE49-F238E27FC236}">
                <a16:creationId xmlns:a16="http://schemas.microsoft.com/office/drawing/2014/main" id="{1CCFA49E-367F-8A22-AB3C-222F4A33009E}"/>
              </a:ext>
            </a:extLst>
          </p:cNvPr>
          <p:cNvSpPr>
            <a:spLocks/>
          </p:cNvSpPr>
          <p:nvPr/>
        </p:nvSpPr>
        <p:spPr bwMode="auto">
          <a:xfrm>
            <a:off x="5360792" y="5672881"/>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9" name="Freeform 37">
            <a:extLst>
              <a:ext uri="{FF2B5EF4-FFF2-40B4-BE49-F238E27FC236}">
                <a16:creationId xmlns:a16="http://schemas.microsoft.com/office/drawing/2014/main" id="{E0FF7DEE-6455-DC42-FC71-D0DDFADB9B1E}"/>
              </a:ext>
            </a:extLst>
          </p:cNvPr>
          <p:cNvSpPr>
            <a:spLocks/>
          </p:cNvSpPr>
          <p:nvPr/>
        </p:nvSpPr>
        <p:spPr bwMode="auto">
          <a:xfrm flipH="1">
            <a:off x="8915727" y="5614465"/>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0" name="Freeform 19">
            <a:extLst>
              <a:ext uri="{FF2B5EF4-FFF2-40B4-BE49-F238E27FC236}">
                <a16:creationId xmlns:a16="http://schemas.microsoft.com/office/drawing/2014/main" id="{971516D0-5941-97B2-D54C-017EA9D50267}"/>
              </a:ext>
            </a:extLst>
          </p:cNvPr>
          <p:cNvSpPr>
            <a:spLocks/>
          </p:cNvSpPr>
          <p:nvPr/>
        </p:nvSpPr>
        <p:spPr bwMode="auto">
          <a:xfrm flipH="1">
            <a:off x="5108684" y="3079112"/>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1" name="Freeform 20">
            <a:extLst>
              <a:ext uri="{FF2B5EF4-FFF2-40B4-BE49-F238E27FC236}">
                <a16:creationId xmlns:a16="http://schemas.microsoft.com/office/drawing/2014/main" id="{1250F992-D241-5965-52FA-910E16D34001}"/>
              </a:ext>
            </a:extLst>
          </p:cNvPr>
          <p:cNvSpPr>
            <a:spLocks/>
          </p:cNvSpPr>
          <p:nvPr/>
        </p:nvSpPr>
        <p:spPr bwMode="auto">
          <a:xfrm>
            <a:off x="3059832" y="306896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4" name="Freeform 30">
            <a:extLst>
              <a:ext uri="{FF2B5EF4-FFF2-40B4-BE49-F238E27FC236}">
                <a16:creationId xmlns:a16="http://schemas.microsoft.com/office/drawing/2014/main" id="{72EF160B-3D24-C0BF-0641-0AE77DBCEFC4}"/>
              </a:ext>
            </a:extLst>
          </p:cNvPr>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 name="Text Box 31">
            <a:extLst>
              <a:ext uri="{FF2B5EF4-FFF2-40B4-BE49-F238E27FC236}">
                <a16:creationId xmlns:a16="http://schemas.microsoft.com/office/drawing/2014/main" id="{739AFACC-B919-5F3C-965D-2A1A925C66C1}"/>
              </a:ext>
            </a:extLst>
          </p:cNvPr>
          <p:cNvSpPr txBox="1">
            <a:spLocks noChangeArrowheads="1"/>
          </p:cNvSpPr>
          <p:nvPr/>
        </p:nvSpPr>
        <p:spPr bwMode="auto">
          <a:xfrm>
            <a:off x="2815441" y="2057400"/>
            <a:ext cx="1415772" cy="369332"/>
          </a:xfrm>
          <a:prstGeom prst="rect">
            <a:avLst/>
          </a:prstGeom>
          <a:noFill/>
          <a:ln w="15875">
            <a:noFill/>
            <a:miter lim="800000"/>
            <a:headEnd type="none" w="sm" len="sm"/>
            <a:tailEnd/>
          </a:ln>
          <a:effectLst/>
        </p:spPr>
        <p:txBody>
          <a:bodyPr wrap="none" anchor="ctr">
            <a:spAutoFit/>
          </a:bodyPr>
          <a:lstStyle/>
          <a:p>
            <a:r>
              <a:rPr lang="en-US" b="1" dirty="0">
                <a:solidFill>
                  <a:srgbClr val="00FF00"/>
                </a:solidFill>
              </a:rPr>
              <a:t>Sci. Fiction</a:t>
            </a:r>
          </a:p>
        </p:txBody>
      </p:sp>
      <p:sp>
        <p:nvSpPr>
          <p:cNvPr id="23" name="Line 33">
            <a:extLst>
              <a:ext uri="{FF2B5EF4-FFF2-40B4-BE49-F238E27FC236}">
                <a16:creationId xmlns:a16="http://schemas.microsoft.com/office/drawing/2014/main" id="{4C7A482F-1A0D-9736-3EE3-5C70FEBCE3B9}"/>
              </a:ext>
            </a:extLst>
          </p:cNvPr>
          <p:cNvSpPr>
            <a:spLocks noChangeShapeType="1"/>
          </p:cNvSpPr>
          <p:nvPr/>
        </p:nvSpPr>
        <p:spPr bwMode="auto">
          <a:xfrm>
            <a:off x="3505200" y="2363510"/>
            <a:ext cx="0" cy="685800"/>
          </a:xfrm>
          <a:prstGeom prst="line">
            <a:avLst/>
          </a:prstGeom>
          <a:noFill/>
          <a:ln w="28575">
            <a:solidFill>
              <a:srgbClr val="00FF00"/>
            </a:solidFill>
            <a:round/>
            <a:headEnd type="none" w="sm" len="sm"/>
            <a:tailEnd type="triangle" w="med" len="med"/>
          </a:ln>
          <a:effectLst/>
        </p:spPr>
        <p:txBody>
          <a:bodyPr wrap="none" anchor="ctr"/>
          <a:lstStyle/>
          <a:p>
            <a:endParaRPr lang="en-US" dirty="0">
              <a:solidFill>
                <a:srgbClr val="CC0000"/>
              </a:solidFill>
            </a:endParaRPr>
          </a:p>
        </p:txBody>
      </p:sp>
      <p:sp>
        <p:nvSpPr>
          <p:cNvPr id="27" name="Text Box 36">
            <a:extLst>
              <a:ext uri="{FF2B5EF4-FFF2-40B4-BE49-F238E27FC236}">
                <a16:creationId xmlns:a16="http://schemas.microsoft.com/office/drawing/2014/main" id="{83DEEB0B-81F6-346B-7862-47C40A44059F}"/>
              </a:ext>
            </a:extLst>
          </p:cNvPr>
          <p:cNvSpPr txBox="1">
            <a:spLocks noChangeArrowheads="1"/>
          </p:cNvSpPr>
          <p:nvPr/>
        </p:nvSpPr>
        <p:spPr bwMode="auto">
          <a:xfrm>
            <a:off x="5660976" y="1912791"/>
            <a:ext cx="3278236" cy="707886"/>
          </a:xfrm>
          <a:prstGeom prst="rect">
            <a:avLst/>
          </a:prstGeom>
          <a:solidFill>
            <a:schemeClr val="bg1">
              <a:lumMod val="95000"/>
            </a:schemeClr>
          </a:solidFill>
          <a:ln w="15875">
            <a:noFill/>
            <a:miter lim="800000"/>
            <a:headEnd type="none" w="sm" len="sm"/>
            <a:tailEnd/>
          </a:ln>
          <a:effectLst/>
        </p:spPr>
        <p:txBody>
          <a:bodyPr wrap="square" anchor="ctr">
            <a:spAutoFit/>
          </a:bodyPr>
          <a:lstStyle/>
          <a:p>
            <a:pPr algn="ctr"/>
            <a:r>
              <a:rPr lang="en-US" sz="2000" dirty="0"/>
              <a:t>“Strength” of the </a:t>
            </a:r>
            <a:r>
              <a:rPr lang="en-US" sz="2000" dirty="0">
                <a:solidFill>
                  <a:srgbClr val="00FF00"/>
                </a:solidFill>
              </a:rPr>
              <a:t>concept</a:t>
            </a:r>
            <a:r>
              <a:rPr lang="en-US" sz="2000" dirty="0"/>
              <a:t> for </a:t>
            </a:r>
            <a:r>
              <a:rPr lang="en-US" sz="2000" dirty="0">
                <a:solidFill>
                  <a:srgbClr val="00FF00"/>
                </a:solidFill>
              </a:rPr>
              <a:t>Sci. Fiction</a:t>
            </a:r>
          </a:p>
        </p:txBody>
      </p:sp>
      <p:sp>
        <p:nvSpPr>
          <p:cNvPr id="25" name="Line 33">
            <a:extLst>
              <a:ext uri="{FF2B5EF4-FFF2-40B4-BE49-F238E27FC236}">
                <a16:creationId xmlns:a16="http://schemas.microsoft.com/office/drawing/2014/main" id="{F9B81663-88C2-7620-A440-35430910F0BA}"/>
              </a:ext>
            </a:extLst>
          </p:cNvPr>
          <p:cNvSpPr>
            <a:spLocks noChangeShapeType="1"/>
          </p:cNvSpPr>
          <p:nvPr/>
        </p:nvSpPr>
        <p:spPr bwMode="auto">
          <a:xfrm>
            <a:off x="6516216" y="2675628"/>
            <a:ext cx="0" cy="1000842"/>
          </a:xfrm>
          <a:prstGeom prst="line">
            <a:avLst/>
          </a:prstGeom>
          <a:noFill/>
          <a:ln w="28575">
            <a:solidFill>
              <a:srgbClr val="00FF00"/>
            </a:solidFill>
            <a:round/>
            <a:headEnd type="none" w="sm" len="sm"/>
            <a:tailEnd type="triangle" w="med" len="med"/>
          </a:ln>
          <a:effectLst/>
        </p:spPr>
        <p:txBody>
          <a:bodyPr wrap="none" anchor="ctr"/>
          <a:lstStyle/>
          <a:p>
            <a:endParaRPr lang="en-US" dirty="0">
              <a:solidFill>
                <a:srgbClr val="CC0000"/>
              </a:solidFill>
            </a:endParaRPr>
          </a:p>
        </p:txBody>
      </p:sp>
    </p:spTree>
    <p:extLst>
      <p:ext uri="{BB962C8B-B14F-4D97-AF65-F5344CB8AC3E}">
        <p14:creationId xmlns:p14="http://schemas.microsoft.com/office/powerpoint/2010/main" val="310954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4F23B-A193-DEC9-5386-46D9AF17BD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966CCA-6D25-11B7-0B7F-96AAA9117FA3}"/>
              </a:ext>
            </a:extLst>
          </p:cNvPr>
          <p:cNvSpPr>
            <a:spLocks noGrp="1"/>
          </p:cNvSpPr>
          <p:nvPr>
            <p:ph type="title"/>
          </p:nvPr>
        </p:nvSpPr>
        <p:spPr/>
        <p:txBody>
          <a:bodyPr/>
          <a:lstStyle/>
          <a:p>
            <a:r>
              <a:rPr lang="en-US" altLang="zh-CN" dirty="0"/>
              <a:t>SVD: Example</a:t>
            </a:r>
            <a:endParaRPr lang="zh-CN" altLang="en-US" dirty="0"/>
          </a:p>
        </p:txBody>
      </p:sp>
      <p:sp>
        <p:nvSpPr>
          <p:cNvPr id="3" name="Content Placeholder 2">
            <a:extLst>
              <a:ext uri="{FF2B5EF4-FFF2-40B4-BE49-F238E27FC236}">
                <a16:creationId xmlns:a16="http://schemas.microsoft.com/office/drawing/2014/main" id="{BD5994E3-3F01-D635-E0C6-1A5A4F6B6D8A}"/>
              </a:ext>
            </a:extLst>
          </p:cNvPr>
          <p:cNvSpPr>
            <a:spLocks noGrp="1"/>
          </p:cNvSpPr>
          <p:nvPr>
            <p:ph idx="1"/>
          </p:nvPr>
        </p:nvSpPr>
        <p:spPr/>
        <p:txBody>
          <a:bodyPr/>
          <a:lstStyle/>
          <a:p>
            <a:r>
              <a:rPr lang="en-US" altLang="zh-CN" sz="2800" b="1" dirty="0"/>
              <a:t>A = U </a:t>
            </a:r>
            <a:r>
              <a:rPr lang="en-US" altLang="zh-CN" sz="2800" b="1" dirty="0">
                <a:sym typeface="Symbol"/>
              </a:rPr>
              <a:t></a:t>
            </a:r>
            <a:r>
              <a:rPr lang="en-US" altLang="zh-CN" sz="2800" b="1" dirty="0"/>
              <a:t> V</a:t>
            </a:r>
            <a:r>
              <a:rPr lang="en-US" altLang="zh-CN" sz="2800" b="1" baseline="30000" dirty="0"/>
              <a:t>T</a:t>
            </a:r>
            <a:r>
              <a:rPr lang="en-US" altLang="zh-CN" sz="2800" b="1" dirty="0"/>
              <a:t>: </a:t>
            </a:r>
            <a:r>
              <a:rPr lang="en-US" altLang="zh-CN" sz="2800" b="1" dirty="0">
                <a:solidFill>
                  <a:srgbClr val="7D0900"/>
                </a:solidFill>
              </a:rPr>
              <a:t>Users</a:t>
            </a:r>
            <a:r>
              <a:rPr lang="en-US" altLang="zh-CN" sz="2800" b="1" dirty="0"/>
              <a:t> to </a:t>
            </a:r>
            <a:r>
              <a:rPr lang="en-US" altLang="zh-CN" sz="2800" b="1" dirty="0">
                <a:solidFill>
                  <a:srgbClr val="0070C0"/>
                </a:solidFill>
              </a:rPr>
              <a:t>Movies</a:t>
            </a:r>
          </a:p>
          <a:p>
            <a:endParaRPr lang="zh-CN" altLang="en-US" dirty="0"/>
          </a:p>
        </p:txBody>
      </p:sp>
      <p:sp>
        <p:nvSpPr>
          <p:cNvPr id="4" name="Slide Number Placeholder 3">
            <a:extLst>
              <a:ext uri="{FF2B5EF4-FFF2-40B4-BE49-F238E27FC236}">
                <a16:creationId xmlns:a16="http://schemas.microsoft.com/office/drawing/2014/main" id="{13CE7A08-56F9-5385-EAD1-0D4B7369056B}"/>
              </a:ext>
            </a:extLst>
          </p:cNvPr>
          <p:cNvSpPr>
            <a:spLocks noGrp="1"/>
          </p:cNvSpPr>
          <p:nvPr>
            <p:ph type="sldNum" sz="quarter" idx="10"/>
          </p:nvPr>
        </p:nvSpPr>
        <p:spPr/>
        <p:txBody>
          <a:bodyPr/>
          <a:lstStyle/>
          <a:p>
            <a:pPr>
              <a:defRPr/>
            </a:pPr>
            <a:fld id="{0A970603-986F-41E1-A763-220BA9CA5E18}" type="slidenum">
              <a:rPr lang="zh-CN" altLang="en-US" smtClean="0"/>
              <a:pPr>
                <a:defRPr/>
              </a:pPr>
              <a:t>31</a:t>
            </a:fld>
            <a:r>
              <a:rPr lang="zh-CN" altLang="en-US"/>
              <a:t> </a:t>
            </a:r>
            <a:endParaRPr lang="zh-CN" altLang="en-US" dirty="0"/>
          </a:p>
        </p:txBody>
      </p:sp>
      <p:sp>
        <p:nvSpPr>
          <p:cNvPr id="6" name="Freeform 8">
            <a:extLst>
              <a:ext uri="{FF2B5EF4-FFF2-40B4-BE49-F238E27FC236}">
                <a16:creationId xmlns:a16="http://schemas.microsoft.com/office/drawing/2014/main" id="{C2DC5588-1FE4-D60B-A23C-B5E5EA9E5E8C}"/>
              </a:ext>
            </a:extLst>
          </p:cNvPr>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 name="Freeform 11">
            <a:extLst>
              <a:ext uri="{FF2B5EF4-FFF2-40B4-BE49-F238E27FC236}">
                <a16:creationId xmlns:a16="http://schemas.microsoft.com/office/drawing/2014/main" id="{3BDF8844-2A83-B0E2-9395-338D04C77FF6}"/>
              </a:ext>
            </a:extLst>
          </p:cNvPr>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 name="TextBox 7">
            <a:extLst>
              <a:ext uri="{FF2B5EF4-FFF2-40B4-BE49-F238E27FC236}">
                <a16:creationId xmlns:a16="http://schemas.microsoft.com/office/drawing/2014/main" id="{39747778-410F-FFA2-A35A-200D42840844}"/>
              </a:ext>
            </a:extLst>
          </p:cNvPr>
          <p:cNvSpPr txBox="1"/>
          <p:nvPr/>
        </p:nvSpPr>
        <p:spPr>
          <a:xfrm rot="16200000">
            <a:off x="996661" y="1408805"/>
            <a:ext cx="1402948" cy="1986954"/>
          </a:xfrm>
          <a:prstGeom prst="rect">
            <a:avLst/>
          </a:prstGeom>
          <a:noFill/>
        </p:spPr>
        <p:txBody>
          <a:bodyPr wrap="none" rtlCol="0">
            <a:spAutoFit/>
          </a:bodyPr>
          <a:lstStyle/>
          <a:p>
            <a:pPr>
              <a:lnSpc>
                <a:spcPct val="140000"/>
              </a:lnSpc>
            </a:pPr>
            <a:r>
              <a:rPr lang="en-US" dirty="0">
                <a:solidFill>
                  <a:srgbClr val="0070C0"/>
                </a:solidFill>
              </a:rPr>
              <a:t> Matrix</a:t>
            </a:r>
          </a:p>
          <a:p>
            <a:pPr>
              <a:lnSpc>
                <a:spcPct val="140000"/>
              </a:lnSpc>
            </a:pPr>
            <a:r>
              <a:rPr lang="en-US" dirty="0">
                <a:solidFill>
                  <a:srgbClr val="0070C0"/>
                </a:solidFill>
              </a:rPr>
              <a:t>Alien</a:t>
            </a:r>
          </a:p>
          <a:p>
            <a:pPr>
              <a:lnSpc>
                <a:spcPct val="140000"/>
              </a:lnSpc>
            </a:pPr>
            <a:r>
              <a:rPr lang="en-US" dirty="0">
                <a:solidFill>
                  <a:srgbClr val="0070C0"/>
                </a:solidFill>
              </a:rPr>
              <a:t>Star Wars</a:t>
            </a:r>
          </a:p>
          <a:p>
            <a:pPr>
              <a:lnSpc>
                <a:spcPct val="140000"/>
              </a:lnSpc>
            </a:pPr>
            <a:r>
              <a:rPr lang="en-US" dirty="0">
                <a:solidFill>
                  <a:srgbClr val="0070C0"/>
                </a:solidFill>
              </a:rPr>
              <a:t>Casablanca</a:t>
            </a:r>
          </a:p>
          <a:p>
            <a:pPr>
              <a:lnSpc>
                <a:spcPct val="140000"/>
              </a:lnSpc>
            </a:pPr>
            <a:r>
              <a:rPr lang="en-US" dirty="0">
                <a:solidFill>
                  <a:srgbClr val="0070C0"/>
                </a:solidFill>
              </a:rPr>
              <a:t> Titanic</a:t>
            </a:r>
          </a:p>
        </p:txBody>
      </p:sp>
      <p:sp>
        <p:nvSpPr>
          <p:cNvPr id="9" name="Rectangle 8">
            <a:extLst>
              <a:ext uri="{FF2B5EF4-FFF2-40B4-BE49-F238E27FC236}">
                <a16:creationId xmlns:a16="http://schemas.microsoft.com/office/drawing/2014/main" id="{EE88C0B3-9794-A685-6698-D3A095036D35}"/>
              </a:ext>
            </a:extLst>
          </p:cNvPr>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
        <p:nvSpPr>
          <p:cNvPr id="10" name="TextBox 9">
            <a:extLst>
              <a:ext uri="{FF2B5EF4-FFF2-40B4-BE49-F238E27FC236}">
                <a16:creationId xmlns:a16="http://schemas.microsoft.com/office/drawing/2014/main" id="{A4F490B0-0CA3-4823-5A95-4FD3EB19E272}"/>
              </a:ext>
            </a:extLst>
          </p:cNvPr>
          <p:cNvSpPr txBox="1"/>
          <p:nvPr/>
        </p:nvSpPr>
        <p:spPr>
          <a:xfrm>
            <a:off x="152398" y="2959551"/>
            <a:ext cx="613855" cy="2989729"/>
          </a:xfrm>
          <a:prstGeom prst="rect">
            <a:avLst/>
          </a:prstGeom>
          <a:noFill/>
        </p:spPr>
        <p:txBody>
          <a:bodyPr wrap="square" rtlCol="0">
            <a:spAutoFit/>
          </a:bodyPr>
          <a:lstStyle/>
          <a:p>
            <a:pPr algn="ctr">
              <a:lnSpc>
                <a:spcPct val="200000"/>
              </a:lnSpc>
            </a:pPr>
            <a:r>
              <a:rPr lang="en-US" altLang="zh-CN" sz="1200" dirty="0">
                <a:solidFill>
                  <a:srgbClr val="7D0900"/>
                </a:solidFill>
              </a:rPr>
              <a:t>Alex</a:t>
            </a:r>
          </a:p>
          <a:p>
            <a:pPr algn="ctr">
              <a:lnSpc>
                <a:spcPct val="200000"/>
              </a:lnSpc>
            </a:pPr>
            <a:r>
              <a:rPr lang="en-US" altLang="zh-CN" sz="1200" dirty="0">
                <a:solidFill>
                  <a:srgbClr val="7D0900"/>
                </a:solidFill>
              </a:rPr>
              <a:t>Bob</a:t>
            </a:r>
          </a:p>
          <a:p>
            <a:pPr algn="ctr">
              <a:lnSpc>
                <a:spcPct val="200000"/>
              </a:lnSpc>
            </a:pPr>
            <a:r>
              <a:rPr lang="en-US" altLang="zh-CN" sz="1200" dirty="0">
                <a:solidFill>
                  <a:srgbClr val="7D0900"/>
                </a:solidFill>
              </a:rPr>
              <a:t>Chris</a:t>
            </a:r>
          </a:p>
          <a:p>
            <a:pPr algn="ctr">
              <a:lnSpc>
                <a:spcPct val="200000"/>
              </a:lnSpc>
            </a:pPr>
            <a:r>
              <a:rPr lang="en-US" altLang="zh-CN" sz="1200" dirty="0">
                <a:solidFill>
                  <a:srgbClr val="7D0900"/>
                </a:solidFill>
              </a:rPr>
              <a:t>Dave</a:t>
            </a:r>
          </a:p>
          <a:p>
            <a:pPr algn="ctr">
              <a:lnSpc>
                <a:spcPct val="200000"/>
              </a:lnSpc>
            </a:pPr>
            <a:r>
              <a:rPr lang="en-US" altLang="zh-CN" sz="1200" dirty="0">
                <a:solidFill>
                  <a:srgbClr val="7D0900"/>
                </a:solidFill>
              </a:rPr>
              <a:t>Eason</a:t>
            </a:r>
          </a:p>
          <a:p>
            <a:pPr algn="ctr">
              <a:lnSpc>
                <a:spcPct val="200000"/>
              </a:lnSpc>
            </a:pPr>
            <a:r>
              <a:rPr lang="en-US" altLang="zh-CN" sz="1200" dirty="0">
                <a:solidFill>
                  <a:srgbClr val="7D0900"/>
                </a:solidFill>
              </a:rPr>
              <a:t>Frank</a:t>
            </a:r>
          </a:p>
          <a:p>
            <a:pPr algn="ctr">
              <a:lnSpc>
                <a:spcPct val="200000"/>
              </a:lnSpc>
            </a:pPr>
            <a:r>
              <a:rPr lang="en-US" altLang="zh-CN" sz="1200" dirty="0">
                <a:solidFill>
                  <a:srgbClr val="7D0900"/>
                </a:solidFill>
              </a:rPr>
              <a:t>Gil</a:t>
            </a:r>
          </a:p>
          <a:p>
            <a:pPr algn="ctr">
              <a:lnSpc>
                <a:spcPct val="200000"/>
              </a:lnSpc>
            </a:pPr>
            <a:endParaRPr lang="en-US" altLang="zh-CN" sz="1200" dirty="0">
              <a:solidFill>
                <a:srgbClr val="7D0900"/>
              </a:solidFill>
            </a:endParaRPr>
          </a:p>
        </p:txBody>
      </p:sp>
      <p:sp>
        <p:nvSpPr>
          <p:cNvPr id="11" name="Text Box 21">
            <a:extLst>
              <a:ext uri="{FF2B5EF4-FFF2-40B4-BE49-F238E27FC236}">
                <a16:creationId xmlns:a16="http://schemas.microsoft.com/office/drawing/2014/main" id="{FBACF3EE-42D3-0B53-CA25-7CD7A4143279}"/>
              </a:ext>
            </a:extLst>
          </p:cNvPr>
          <p:cNvSpPr txBox="1">
            <a:spLocks noChangeArrowheads="1"/>
          </p:cNvSpPr>
          <p:nvPr/>
        </p:nvSpPr>
        <p:spPr bwMode="auto">
          <a:xfrm>
            <a:off x="2679192" y="3941426"/>
            <a:ext cx="425116" cy="584775"/>
          </a:xfrm>
          <a:prstGeom prst="rect">
            <a:avLst/>
          </a:prstGeom>
          <a:noFill/>
          <a:ln w="15875">
            <a:noFill/>
            <a:miter lim="800000"/>
            <a:headEnd type="none" w="sm" len="sm"/>
            <a:tailEnd/>
          </a:ln>
          <a:effectLst/>
        </p:spPr>
        <p:txBody>
          <a:bodyPr wrap="none" anchor="ctr">
            <a:spAutoFit/>
          </a:bodyPr>
          <a:lstStyle/>
          <a:p>
            <a:r>
              <a:rPr lang="en-US" sz="3200" b="1" dirty="0"/>
              <a:t>=</a:t>
            </a:r>
          </a:p>
        </p:txBody>
      </p:sp>
      <p:sp>
        <p:nvSpPr>
          <p:cNvPr id="12" name="Text Box 32">
            <a:extLst>
              <a:ext uri="{FF2B5EF4-FFF2-40B4-BE49-F238E27FC236}">
                <a16:creationId xmlns:a16="http://schemas.microsoft.com/office/drawing/2014/main" id="{3511B99A-C8A4-0582-C26F-4EF42C3E007A}"/>
              </a:ext>
            </a:extLst>
          </p:cNvPr>
          <p:cNvSpPr txBox="1">
            <a:spLocks noChangeArrowheads="1"/>
          </p:cNvSpPr>
          <p:nvPr/>
        </p:nvSpPr>
        <p:spPr bwMode="auto">
          <a:xfrm>
            <a:off x="5467932" y="4013562"/>
            <a:ext cx="412292" cy="584775"/>
          </a:xfrm>
          <a:prstGeom prst="rect">
            <a:avLst/>
          </a:prstGeom>
          <a:noFill/>
          <a:ln w="15875">
            <a:noFill/>
            <a:miter lim="800000"/>
            <a:headEnd type="none" w="sm" len="sm"/>
            <a:tailEnd/>
          </a:ln>
          <a:effectLst/>
        </p:spPr>
        <p:txBody>
          <a:bodyPr wrap="none" anchor="ctr">
            <a:spAutoFit/>
          </a:bodyPr>
          <a:lstStyle/>
          <a:p>
            <a:r>
              <a:rPr lang="en-US" sz="3200" b="1" dirty="0"/>
              <a:t>x</a:t>
            </a:r>
          </a:p>
        </p:txBody>
      </p:sp>
      <p:sp>
        <p:nvSpPr>
          <p:cNvPr id="13" name="Text Box 35">
            <a:extLst>
              <a:ext uri="{FF2B5EF4-FFF2-40B4-BE49-F238E27FC236}">
                <a16:creationId xmlns:a16="http://schemas.microsoft.com/office/drawing/2014/main" id="{FB0BC48D-5BC9-21AE-3921-D4844F72977A}"/>
              </a:ext>
            </a:extLst>
          </p:cNvPr>
          <p:cNvSpPr txBox="1">
            <a:spLocks noChangeArrowheads="1"/>
          </p:cNvSpPr>
          <p:nvPr/>
        </p:nvSpPr>
        <p:spPr bwMode="auto">
          <a:xfrm>
            <a:off x="8204353" y="4020922"/>
            <a:ext cx="412292" cy="584775"/>
          </a:xfrm>
          <a:prstGeom prst="rect">
            <a:avLst/>
          </a:prstGeom>
          <a:noFill/>
          <a:ln w="15875">
            <a:noFill/>
            <a:miter lim="800000"/>
            <a:headEnd type="none" w="sm" len="sm"/>
            <a:tailEnd/>
          </a:ln>
          <a:effectLst/>
        </p:spPr>
        <p:txBody>
          <a:bodyPr wrap="none" anchor="ctr">
            <a:spAutoFit/>
          </a:bodyPr>
          <a:lstStyle/>
          <a:p>
            <a:r>
              <a:rPr lang="en-US" sz="3200" b="1" dirty="0"/>
              <a:t>x</a:t>
            </a:r>
          </a:p>
        </p:txBody>
      </p:sp>
      <p:sp>
        <p:nvSpPr>
          <p:cNvPr id="14" name="Rectangle 13">
            <a:extLst>
              <a:ext uri="{FF2B5EF4-FFF2-40B4-BE49-F238E27FC236}">
                <a16:creationId xmlns:a16="http://schemas.microsoft.com/office/drawing/2014/main" id="{8DA90EBB-D5A3-0A13-D568-F060D1D3F77A}"/>
              </a:ext>
            </a:extLst>
          </p:cNvPr>
          <p:cNvSpPr/>
          <p:nvPr/>
        </p:nvSpPr>
        <p:spPr>
          <a:xfrm>
            <a:off x="28956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sp>
        <p:nvSpPr>
          <p:cNvPr id="15" name="Rectangle 14">
            <a:extLst>
              <a:ext uri="{FF2B5EF4-FFF2-40B4-BE49-F238E27FC236}">
                <a16:creationId xmlns:a16="http://schemas.microsoft.com/office/drawing/2014/main" id="{8BCBE921-5A8F-72A0-9891-EF1EA9B40107}"/>
              </a:ext>
            </a:extLst>
          </p:cNvPr>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16" name="Rectangle 15">
            <a:extLst>
              <a:ext uri="{FF2B5EF4-FFF2-40B4-BE49-F238E27FC236}">
                <a16:creationId xmlns:a16="http://schemas.microsoft.com/office/drawing/2014/main" id="{E8CDC8C2-3FC4-939E-4581-245A711762D3}"/>
              </a:ext>
            </a:extLst>
          </p:cNvPr>
          <p:cNvSpPr/>
          <p:nvPr/>
        </p:nvSpPr>
        <p:spPr>
          <a:xfrm>
            <a:off x="5334000" y="5562600"/>
            <a:ext cx="3810000" cy="1200329"/>
          </a:xfrm>
          <a:prstGeom prst="rect">
            <a:avLst/>
          </a:prstGeom>
        </p:spPr>
        <p:txBody>
          <a:bodyPr wrap="square">
            <a:spAutoFit/>
          </a:bodyPr>
          <a:lstStyle/>
          <a:p>
            <a:r>
              <a:rPr lang="en-US" sz="2400" b="1" dirty="0">
                <a:solidFill>
                  <a:srgbClr val="00FF00"/>
                </a:solidFill>
                <a:latin typeface="Times New Roman" pitchFamily="18" charset="0"/>
                <a:cs typeface="Times New Roman" pitchFamily="18" charset="0"/>
              </a:rPr>
              <a:t>0.56   0.59  0.56</a:t>
            </a:r>
            <a:r>
              <a:rPr lang="en-US" sz="2400" dirty="0">
                <a:solidFill>
                  <a:srgbClr val="00FF00"/>
                </a:solidFill>
                <a:latin typeface="Times New Roman" pitchFamily="18" charset="0"/>
                <a:cs typeface="Times New Roman" pitchFamily="18" charset="0"/>
              </a:rPr>
              <a:t>   </a:t>
            </a:r>
            <a:r>
              <a:rPr lang="en-US" sz="2400" dirty="0">
                <a:latin typeface="Times New Roman" pitchFamily="18" charset="0"/>
                <a:cs typeface="Times New Roman" pitchFamily="18" charset="0"/>
              </a:rPr>
              <a:t>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sp>
        <p:nvSpPr>
          <p:cNvPr id="17" name="Freeform 31">
            <a:extLst>
              <a:ext uri="{FF2B5EF4-FFF2-40B4-BE49-F238E27FC236}">
                <a16:creationId xmlns:a16="http://schemas.microsoft.com/office/drawing/2014/main" id="{CE6B5A64-4286-E90B-E8DD-A50397A71091}"/>
              </a:ext>
            </a:extLst>
          </p:cNvPr>
          <p:cNvSpPr>
            <a:spLocks/>
          </p:cNvSpPr>
          <p:nvPr/>
        </p:nvSpPr>
        <p:spPr bwMode="auto">
          <a:xfrm flipH="1">
            <a:off x="7650120" y="3700478"/>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8" name="Freeform 36">
            <a:extLst>
              <a:ext uri="{FF2B5EF4-FFF2-40B4-BE49-F238E27FC236}">
                <a16:creationId xmlns:a16="http://schemas.microsoft.com/office/drawing/2014/main" id="{F042290D-4B80-CEAC-0955-001FAA6E0675}"/>
              </a:ext>
            </a:extLst>
          </p:cNvPr>
          <p:cNvSpPr>
            <a:spLocks/>
          </p:cNvSpPr>
          <p:nvPr/>
        </p:nvSpPr>
        <p:spPr bwMode="auto">
          <a:xfrm>
            <a:off x="5360792" y="5672881"/>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9" name="Freeform 37">
            <a:extLst>
              <a:ext uri="{FF2B5EF4-FFF2-40B4-BE49-F238E27FC236}">
                <a16:creationId xmlns:a16="http://schemas.microsoft.com/office/drawing/2014/main" id="{3AC67AF0-5511-6ED6-C2D9-BC9A0F96ADD9}"/>
              </a:ext>
            </a:extLst>
          </p:cNvPr>
          <p:cNvSpPr>
            <a:spLocks/>
          </p:cNvSpPr>
          <p:nvPr/>
        </p:nvSpPr>
        <p:spPr bwMode="auto">
          <a:xfrm flipH="1">
            <a:off x="8915727" y="5614465"/>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0" name="Freeform 19">
            <a:extLst>
              <a:ext uri="{FF2B5EF4-FFF2-40B4-BE49-F238E27FC236}">
                <a16:creationId xmlns:a16="http://schemas.microsoft.com/office/drawing/2014/main" id="{28C71964-4770-C1EB-05E0-B489819BE6DA}"/>
              </a:ext>
            </a:extLst>
          </p:cNvPr>
          <p:cNvSpPr>
            <a:spLocks/>
          </p:cNvSpPr>
          <p:nvPr/>
        </p:nvSpPr>
        <p:spPr bwMode="auto">
          <a:xfrm flipH="1">
            <a:off x="5108684" y="3079112"/>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1" name="Freeform 20">
            <a:extLst>
              <a:ext uri="{FF2B5EF4-FFF2-40B4-BE49-F238E27FC236}">
                <a16:creationId xmlns:a16="http://schemas.microsoft.com/office/drawing/2014/main" id="{28071BE0-FCE5-B26D-4027-46FB3F7884B5}"/>
              </a:ext>
            </a:extLst>
          </p:cNvPr>
          <p:cNvSpPr>
            <a:spLocks/>
          </p:cNvSpPr>
          <p:nvPr/>
        </p:nvSpPr>
        <p:spPr bwMode="auto">
          <a:xfrm>
            <a:off x="3059832" y="306896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4" name="Freeform 30">
            <a:extLst>
              <a:ext uri="{FF2B5EF4-FFF2-40B4-BE49-F238E27FC236}">
                <a16:creationId xmlns:a16="http://schemas.microsoft.com/office/drawing/2014/main" id="{A9594C4F-4CE6-7C6E-5A12-DB52B6BC6CEC}"/>
              </a:ext>
            </a:extLst>
          </p:cNvPr>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 name="Text Box 31">
            <a:extLst>
              <a:ext uri="{FF2B5EF4-FFF2-40B4-BE49-F238E27FC236}">
                <a16:creationId xmlns:a16="http://schemas.microsoft.com/office/drawing/2014/main" id="{2648CCED-4FC3-5D09-E9B0-EAE954DFA2DA}"/>
              </a:ext>
            </a:extLst>
          </p:cNvPr>
          <p:cNvSpPr txBox="1">
            <a:spLocks noChangeArrowheads="1"/>
          </p:cNvSpPr>
          <p:nvPr/>
        </p:nvSpPr>
        <p:spPr bwMode="auto">
          <a:xfrm>
            <a:off x="2815441" y="2057400"/>
            <a:ext cx="1415772" cy="369332"/>
          </a:xfrm>
          <a:prstGeom prst="rect">
            <a:avLst/>
          </a:prstGeom>
          <a:noFill/>
          <a:ln w="15875">
            <a:noFill/>
            <a:miter lim="800000"/>
            <a:headEnd type="none" w="sm" len="sm"/>
            <a:tailEnd/>
          </a:ln>
          <a:effectLst/>
        </p:spPr>
        <p:txBody>
          <a:bodyPr wrap="none" anchor="ctr">
            <a:spAutoFit/>
          </a:bodyPr>
          <a:lstStyle/>
          <a:p>
            <a:r>
              <a:rPr lang="en-US" b="1" dirty="0">
                <a:solidFill>
                  <a:srgbClr val="00FF00"/>
                </a:solidFill>
              </a:rPr>
              <a:t>Sci. Fiction</a:t>
            </a:r>
          </a:p>
        </p:txBody>
      </p:sp>
      <p:sp>
        <p:nvSpPr>
          <p:cNvPr id="23" name="Line 33">
            <a:extLst>
              <a:ext uri="{FF2B5EF4-FFF2-40B4-BE49-F238E27FC236}">
                <a16:creationId xmlns:a16="http://schemas.microsoft.com/office/drawing/2014/main" id="{AD453DE9-FF7F-FAE7-F7EE-80788841809F}"/>
              </a:ext>
            </a:extLst>
          </p:cNvPr>
          <p:cNvSpPr>
            <a:spLocks noChangeShapeType="1"/>
          </p:cNvSpPr>
          <p:nvPr/>
        </p:nvSpPr>
        <p:spPr bwMode="auto">
          <a:xfrm>
            <a:off x="3505200" y="2363510"/>
            <a:ext cx="0" cy="685800"/>
          </a:xfrm>
          <a:prstGeom prst="line">
            <a:avLst/>
          </a:prstGeom>
          <a:noFill/>
          <a:ln w="28575">
            <a:solidFill>
              <a:srgbClr val="00FF00"/>
            </a:solidFill>
            <a:round/>
            <a:headEnd type="none" w="sm" len="sm"/>
            <a:tailEnd type="triangle" w="med" len="med"/>
          </a:ln>
          <a:effectLst/>
        </p:spPr>
        <p:txBody>
          <a:bodyPr wrap="none" anchor="ctr"/>
          <a:lstStyle/>
          <a:p>
            <a:endParaRPr lang="en-US" dirty="0">
              <a:solidFill>
                <a:srgbClr val="CC0000"/>
              </a:solidFill>
            </a:endParaRPr>
          </a:p>
        </p:txBody>
      </p:sp>
      <p:sp>
        <p:nvSpPr>
          <p:cNvPr id="27" name="Text Box 36">
            <a:extLst>
              <a:ext uri="{FF2B5EF4-FFF2-40B4-BE49-F238E27FC236}">
                <a16:creationId xmlns:a16="http://schemas.microsoft.com/office/drawing/2014/main" id="{64016A76-BC3F-FE58-37AC-2037D5837842}"/>
              </a:ext>
            </a:extLst>
          </p:cNvPr>
          <p:cNvSpPr txBox="1">
            <a:spLocks noChangeArrowheads="1"/>
          </p:cNvSpPr>
          <p:nvPr/>
        </p:nvSpPr>
        <p:spPr bwMode="auto">
          <a:xfrm>
            <a:off x="5660976" y="1912791"/>
            <a:ext cx="3278236" cy="707886"/>
          </a:xfrm>
          <a:prstGeom prst="rect">
            <a:avLst/>
          </a:prstGeom>
          <a:solidFill>
            <a:schemeClr val="bg1">
              <a:lumMod val="95000"/>
            </a:schemeClr>
          </a:solidFill>
          <a:ln w="15875">
            <a:noFill/>
            <a:miter lim="800000"/>
            <a:headEnd type="none" w="sm" len="sm"/>
            <a:tailEnd/>
          </a:ln>
          <a:effectLst/>
        </p:spPr>
        <p:txBody>
          <a:bodyPr wrap="square" anchor="ctr">
            <a:spAutoFit/>
          </a:bodyPr>
          <a:lstStyle/>
          <a:p>
            <a:pPr algn="ctr"/>
            <a:r>
              <a:rPr lang="en-US" altLang="zh-CN" sz="2000" i="1" dirty="0"/>
              <a:t>V</a:t>
            </a:r>
            <a:r>
              <a:rPr lang="en-US" altLang="zh-CN" sz="2000" dirty="0"/>
              <a:t> is the “</a:t>
            </a:r>
            <a:r>
              <a:rPr lang="en-US" altLang="zh-CN" sz="2000" dirty="0">
                <a:solidFill>
                  <a:srgbClr val="0070C0"/>
                </a:solidFill>
              </a:rPr>
              <a:t>movie</a:t>
            </a:r>
            <a:r>
              <a:rPr lang="en-US" altLang="zh-CN" sz="2000" dirty="0"/>
              <a:t>-to-</a:t>
            </a:r>
            <a:r>
              <a:rPr lang="en-US" altLang="zh-CN" sz="2000" dirty="0">
                <a:solidFill>
                  <a:srgbClr val="00FF00"/>
                </a:solidFill>
              </a:rPr>
              <a:t>concept</a:t>
            </a:r>
            <a:r>
              <a:rPr lang="en-US" altLang="zh-CN" sz="2000" dirty="0"/>
              <a:t>” </a:t>
            </a:r>
          </a:p>
          <a:p>
            <a:pPr algn="ctr"/>
            <a:r>
              <a:rPr lang="en-US" altLang="zh-CN" sz="2000" dirty="0"/>
              <a:t>similarity matrix</a:t>
            </a:r>
          </a:p>
        </p:txBody>
      </p:sp>
      <p:sp>
        <p:nvSpPr>
          <p:cNvPr id="29" name="Text Box 31">
            <a:extLst>
              <a:ext uri="{FF2B5EF4-FFF2-40B4-BE49-F238E27FC236}">
                <a16:creationId xmlns:a16="http://schemas.microsoft.com/office/drawing/2014/main" id="{DD384871-DADF-4404-A8EC-1B5FCF422514}"/>
              </a:ext>
            </a:extLst>
          </p:cNvPr>
          <p:cNvSpPr txBox="1">
            <a:spLocks noChangeArrowheads="1"/>
          </p:cNvSpPr>
          <p:nvPr/>
        </p:nvSpPr>
        <p:spPr bwMode="auto">
          <a:xfrm>
            <a:off x="2699028" y="5647063"/>
            <a:ext cx="1415772" cy="369332"/>
          </a:xfrm>
          <a:prstGeom prst="rect">
            <a:avLst/>
          </a:prstGeom>
          <a:noFill/>
          <a:ln w="15875">
            <a:noFill/>
            <a:miter lim="800000"/>
            <a:headEnd type="none" w="sm" len="sm"/>
            <a:tailEnd/>
          </a:ln>
          <a:effectLst/>
        </p:spPr>
        <p:txBody>
          <a:bodyPr wrap="none" anchor="ctr">
            <a:spAutoFit/>
          </a:bodyPr>
          <a:lstStyle/>
          <a:p>
            <a:r>
              <a:rPr lang="en-US" b="1" dirty="0">
                <a:solidFill>
                  <a:srgbClr val="00FF00"/>
                </a:solidFill>
              </a:rPr>
              <a:t>Sci. Fiction</a:t>
            </a:r>
          </a:p>
        </p:txBody>
      </p:sp>
      <p:sp>
        <p:nvSpPr>
          <p:cNvPr id="30" name="Line 33">
            <a:extLst>
              <a:ext uri="{FF2B5EF4-FFF2-40B4-BE49-F238E27FC236}">
                <a16:creationId xmlns:a16="http://schemas.microsoft.com/office/drawing/2014/main" id="{AC07F69C-2993-01F9-739A-177021E03B66}"/>
              </a:ext>
            </a:extLst>
          </p:cNvPr>
          <p:cNvSpPr>
            <a:spLocks noChangeShapeType="1"/>
          </p:cNvSpPr>
          <p:nvPr/>
        </p:nvSpPr>
        <p:spPr bwMode="auto">
          <a:xfrm>
            <a:off x="4114800" y="5844044"/>
            <a:ext cx="1047178" cy="1"/>
          </a:xfrm>
          <a:prstGeom prst="line">
            <a:avLst/>
          </a:prstGeom>
          <a:noFill/>
          <a:ln w="28575">
            <a:solidFill>
              <a:srgbClr val="00FF00"/>
            </a:solidFill>
            <a:round/>
            <a:headEnd type="none" w="sm" len="sm"/>
            <a:tailEnd type="triangle" w="med" len="med"/>
          </a:ln>
          <a:effectLst/>
        </p:spPr>
        <p:txBody>
          <a:bodyPr wrap="none" anchor="ctr"/>
          <a:lstStyle/>
          <a:p>
            <a:endParaRPr lang="en-US" dirty="0">
              <a:solidFill>
                <a:srgbClr val="CC0000"/>
              </a:solidFill>
            </a:endParaRPr>
          </a:p>
        </p:txBody>
      </p:sp>
    </p:spTree>
    <p:extLst>
      <p:ext uri="{BB962C8B-B14F-4D97-AF65-F5344CB8AC3E}">
        <p14:creationId xmlns:p14="http://schemas.microsoft.com/office/powerpoint/2010/main" val="353226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20816-011B-D4CD-E971-01FCC65666FE}"/>
              </a:ext>
            </a:extLst>
          </p:cNvPr>
          <p:cNvSpPr>
            <a:spLocks noGrp="1"/>
          </p:cNvSpPr>
          <p:nvPr>
            <p:ph type="title"/>
          </p:nvPr>
        </p:nvSpPr>
        <p:spPr/>
        <p:txBody>
          <a:bodyPr/>
          <a:lstStyle/>
          <a:p>
            <a:r>
              <a:rPr lang="en-US" altLang="zh-CN" dirty="0"/>
              <a:t>SVD: Example</a:t>
            </a:r>
            <a:endParaRPr lang="zh-CN" altLang="en-US" dirty="0"/>
          </a:p>
        </p:txBody>
      </p:sp>
      <p:sp>
        <p:nvSpPr>
          <p:cNvPr id="3" name="Content Placeholder 2">
            <a:extLst>
              <a:ext uri="{FF2B5EF4-FFF2-40B4-BE49-F238E27FC236}">
                <a16:creationId xmlns:a16="http://schemas.microsoft.com/office/drawing/2014/main" id="{A060B45A-555A-26F6-954F-1C2B7BF084D5}"/>
              </a:ext>
            </a:extLst>
          </p:cNvPr>
          <p:cNvSpPr>
            <a:spLocks noGrp="1"/>
          </p:cNvSpPr>
          <p:nvPr>
            <p:ph idx="1"/>
          </p:nvPr>
        </p:nvSpPr>
        <p:spPr/>
        <p:txBody>
          <a:bodyPr/>
          <a:lstStyle/>
          <a:p>
            <a:r>
              <a:rPr lang="en-US" altLang="zh-CN" sz="2400" b="0" dirty="0"/>
              <a:t>Dimensionality reduction based on SVD</a:t>
            </a:r>
          </a:p>
          <a:p>
            <a:pPr lvl="1"/>
            <a:r>
              <a:rPr lang="en-US" altLang="zh-CN" sz="2200" b="1" dirty="0">
                <a:solidFill>
                  <a:srgbClr val="7D0900"/>
                </a:solidFill>
              </a:rPr>
              <a:t>Set the smallest singular values to ZERO</a:t>
            </a:r>
            <a:endParaRPr lang="zh-CN" altLang="en-US" sz="2200" b="1" dirty="0">
              <a:solidFill>
                <a:srgbClr val="7D0900"/>
              </a:solidFill>
            </a:endParaRPr>
          </a:p>
        </p:txBody>
      </p:sp>
      <p:sp>
        <p:nvSpPr>
          <p:cNvPr id="4" name="Slide Number Placeholder 3">
            <a:extLst>
              <a:ext uri="{FF2B5EF4-FFF2-40B4-BE49-F238E27FC236}">
                <a16:creationId xmlns:a16="http://schemas.microsoft.com/office/drawing/2014/main" id="{BAFBC2CF-BD9D-EB22-80CD-CD4B8C5BFB6D}"/>
              </a:ext>
            </a:extLst>
          </p:cNvPr>
          <p:cNvSpPr>
            <a:spLocks noGrp="1"/>
          </p:cNvSpPr>
          <p:nvPr>
            <p:ph type="sldNum" sz="quarter" idx="10"/>
          </p:nvPr>
        </p:nvSpPr>
        <p:spPr/>
        <p:txBody>
          <a:bodyPr/>
          <a:lstStyle/>
          <a:p>
            <a:pPr>
              <a:defRPr/>
            </a:pPr>
            <a:fld id="{0A970603-986F-41E1-A763-220BA9CA5E18}" type="slidenum">
              <a:rPr lang="zh-CN" altLang="en-US" smtClean="0"/>
              <a:pPr>
                <a:defRPr/>
              </a:pPr>
              <a:t>32</a:t>
            </a:fld>
            <a:r>
              <a:rPr lang="zh-CN" altLang="en-US"/>
              <a:t> </a:t>
            </a:r>
            <a:endParaRPr lang="zh-CN" altLang="en-US" dirty="0"/>
          </a:p>
        </p:txBody>
      </p:sp>
      <p:grpSp>
        <p:nvGrpSpPr>
          <p:cNvPr id="5" name="Group 4">
            <a:extLst>
              <a:ext uri="{FF2B5EF4-FFF2-40B4-BE49-F238E27FC236}">
                <a16:creationId xmlns:a16="http://schemas.microsoft.com/office/drawing/2014/main" id="{CA22E635-A771-45B8-CD9A-8FD1DD9E0C25}"/>
              </a:ext>
            </a:extLst>
          </p:cNvPr>
          <p:cNvGrpSpPr/>
          <p:nvPr/>
        </p:nvGrpSpPr>
        <p:grpSpPr>
          <a:xfrm>
            <a:off x="228600" y="2996952"/>
            <a:ext cx="8915400" cy="3268385"/>
            <a:chOff x="228600" y="3494544"/>
            <a:chExt cx="8915400" cy="3268385"/>
          </a:xfrm>
        </p:grpSpPr>
        <p:sp>
          <p:nvSpPr>
            <p:cNvPr id="6" name="Freeform 8">
              <a:extLst>
                <a:ext uri="{FF2B5EF4-FFF2-40B4-BE49-F238E27FC236}">
                  <a16:creationId xmlns:a16="http://schemas.microsoft.com/office/drawing/2014/main" id="{33B84B17-CFD6-962D-DAC8-F03DB18BC5EC}"/>
                </a:ext>
              </a:extLst>
            </p:cNvPr>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 name="Freeform 11">
              <a:extLst>
                <a:ext uri="{FF2B5EF4-FFF2-40B4-BE49-F238E27FC236}">
                  <a16:creationId xmlns:a16="http://schemas.microsoft.com/office/drawing/2014/main" id="{28ED4F2C-3E12-C579-2C8C-74393B36A8EC}"/>
                </a:ext>
              </a:extLst>
            </p:cNvPr>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 name="Text Box 21">
              <a:extLst>
                <a:ext uri="{FF2B5EF4-FFF2-40B4-BE49-F238E27FC236}">
                  <a16:creationId xmlns:a16="http://schemas.microsoft.com/office/drawing/2014/main" id="{7B965211-6FE7-92B2-55EC-EF00268057F6}"/>
                </a:ext>
              </a:extLst>
            </p:cNvPr>
            <p:cNvSpPr txBox="1">
              <a:spLocks noChangeArrowheads="1"/>
            </p:cNvSpPr>
            <p:nvPr/>
          </p:nvSpPr>
          <p:spPr bwMode="auto">
            <a:xfrm>
              <a:off x="2123728"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9" name="Freeform 30">
              <a:extLst>
                <a:ext uri="{FF2B5EF4-FFF2-40B4-BE49-F238E27FC236}">
                  <a16:creationId xmlns:a16="http://schemas.microsoft.com/office/drawing/2014/main" id="{D7AF5F93-0246-3013-0795-F8127ED90038}"/>
                </a:ext>
              </a:extLst>
            </p:cNvPr>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0" name="Freeform 31">
              <a:extLst>
                <a:ext uri="{FF2B5EF4-FFF2-40B4-BE49-F238E27FC236}">
                  <a16:creationId xmlns:a16="http://schemas.microsoft.com/office/drawing/2014/main" id="{80D80495-ED3B-C40D-C24F-039EA0D7EEEB}"/>
                </a:ext>
              </a:extLst>
            </p:cNvPr>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1" name="Text Box 32">
              <a:extLst>
                <a:ext uri="{FF2B5EF4-FFF2-40B4-BE49-F238E27FC236}">
                  <a16:creationId xmlns:a16="http://schemas.microsoft.com/office/drawing/2014/main" id="{C58E5217-C723-64BA-0665-3567642CF951}"/>
                </a:ext>
              </a:extLst>
            </p:cNvPr>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12" name="Text Box 35">
              <a:extLst>
                <a:ext uri="{FF2B5EF4-FFF2-40B4-BE49-F238E27FC236}">
                  <a16:creationId xmlns:a16="http://schemas.microsoft.com/office/drawing/2014/main" id="{F70E0D8B-A510-B688-6051-BB1BB3988A5A}"/>
                </a:ext>
              </a:extLst>
            </p:cNvPr>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13" name="Freeform 36">
              <a:extLst>
                <a:ext uri="{FF2B5EF4-FFF2-40B4-BE49-F238E27FC236}">
                  <a16:creationId xmlns:a16="http://schemas.microsoft.com/office/drawing/2014/main" id="{E0014CBB-CD0B-449B-A026-60EF7BD42688}"/>
                </a:ext>
              </a:extLst>
            </p:cNvPr>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 name="Freeform 37">
              <a:extLst>
                <a:ext uri="{FF2B5EF4-FFF2-40B4-BE49-F238E27FC236}">
                  <a16:creationId xmlns:a16="http://schemas.microsoft.com/office/drawing/2014/main" id="{480030D1-B85E-8F43-7DCE-B82A93F62305}"/>
                </a:ext>
              </a:extLst>
            </p:cNvPr>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5" name="Rectangle 14">
              <a:extLst>
                <a:ext uri="{FF2B5EF4-FFF2-40B4-BE49-F238E27FC236}">
                  <a16:creationId xmlns:a16="http://schemas.microsoft.com/office/drawing/2014/main" id="{22179DB1-E8A5-5626-A48E-DDCE9143E7A0}"/>
                </a:ext>
              </a:extLst>
            </p:cNvPr>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16" name="Group 15">
              <a:extLst>
                <a:ext uri="{FF2B5EF4-FFF2-40B4-BE49-F238E27FC236}">
                  <a16:creationId xmlns:a16="http://schemas.microsoft.com/office/drawing/2014/main" id="{780B5C22-6D49-9F4B-11D2-9352E1441234}"/>
                </a:ext>
              </a:extLst>
            </p:cNvPr>
            <p:cNvGrpSpPr/>
            <p:nvPr/>
          </p:nvGrpSpPr>
          <p:grpSpPr>
            <a:xfrm>
              <a:off x="2365528" y="3494544"/>
              <a:ext cx="2514600" cy="2677656"/>
              <a:chOff x="2971800" y="3018528"/>
              <a:chExt cx="2514600" cy="2677656"/>
            </a:xfrm>
          </p:grpSpPr>
          <p:sp>
            <p:nvSpPr>
              <p:cNvPr id="19" name="Freeform 19">
                <a:extLst>
                  <a:ext uri="{FF2B5EF4-FFF2-40B4-BE49-F238E27FC236}">
                    <a16:creationId xmlns:a16="http://schemas.microsoft.com/office/drawing/2014/main" id="{944E58EC-89C5-34B1-4700-35727249553A}"/>
                  </a:ext>
                </a:extLst>
              </p:cNvPr>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0" name="Freeform 20">
                <a:extLst>
                  <a:ext uri="{FF2B5EF4-FFF2-40B4-BE49-F238E27FC236}">
                    <a16:creationId xmlns:a16="http://schemas.microsoft.com/office/drawing/2014/main" id="{7B7CE8AC-1081-70F8-2443-EEB2C9CE8F5E}"/>
                  </a:ext>
                </a:extLst>
              </p:cNvPr>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1" name="Rectangle 20">
                <a:extLst>
                  <a:ext uri="{FF2B5EF4-FFF2-40B4-BE49-F238E27FC236}">
                    <a16:creationId xmlns:a16="http://schemas.microsoft.com/office/drawing/2014/main" id="{05387625-6FD6-B57C-F986-C6540BADB926}"/>
                  </a:ext>
                </a:extLst>
              </p:cNvPr>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17" name="Rectangle 16">
              <a:extLst>
                <a:ext uri="{FF2B5EF4-FFF2-40B4-BE49-F238E27FC236}">
                  <a16:creationId xmlns:a16="http://schemas.microsoft.com/office/drawing/2014/main" id="{2FCBCBC5-067B-4754-1AB2-1D93C9A193CE}"/>
                </a:ext>
              </a:extLst>
            </p:cNvPr>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18" name="Rectangle 17">
              <a:extLst>
                <a:ext uri="{FF2B5EF4-FFF2-40B4-BE49-F238E27FC236}">
                  <a16:creationId xmlns:a16="http://schemas.microsoft.com/office/drawing/2014/main" id="{CF03693A-971E-76D2-E1EB-DD91B9ACC9DD}"/>
                </a:ext>
              </a:extLst>
            </p:cNvPr>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grpSp>
        <p:nvGrpSpPr>
          <p:cNvPr id="22" name="Group 21">
            <a:extLst>
              <a:ext uri="{FF2B5EF4-FFF2-40B4-BE49-F238E27FC236}">
                <a16:creationId xmlns:a16="http://schemas.microsoft.com/office/drawing/2014/main" id="{18B0BE72-FEDF-7C3E-44AC-BC767C5597EB}"/>
              </a:ext>
            </a:extLst>
          </p:cNvPr>
          <p:cNvGrpSpPr/>
          <p:nvPr/>
        </p:nvGrpSpPr>
        <p:grpSpPr>
          <a:xfrm rot="16200000">
            <a:off x="7097826" y="4200114"/>
            <a:ext cx="230265" cy="3687552"/>
            <a:chOff x="6613700" y="4876800"/>
            <a:chExt cx="533400" cy="424428"/>
          </a:xfrm>
        </p:grpSpPr>
        <p:sp>
          <p:nvSpPr>
            <p:cNvPr id="23" name="Line 19">
              <a:extLst>
                <a:ext uri="{FF2B5EF4-FFF2-40B4-BE49-F238E27FC236}">
                  <a16:creationId xmlns:a16="http://schemas.microsoft.com/office/drawing/2014/main" id="{E125661C-AB92-AB7E-43A1-79CBA01B595D}"/>
                </a:ext>
              </a:extLst>
            </p:cNvPr>
            <p:cNvSpPr>
              <a:spLocks noChangeShapeType="1"/>
            </p:cNvSpPr>
            <p:nvPr/>
          </p:nvSpPr>
          <p:spPr bwMode="auto">
            <a:xfrm flipV="1">
              <a:off x="6629400" y="4876800"/>
              <a:ext cx="419100" cy="421145"/>
            </a:xfrm>
            <a:prstGeom prst="line">
              <a:avLst/>
            </a:prstGeom>
            <a:noFill/>
            <a:ln w="38100">
              <a:solidFill>
                <a:srgbClr val="FF0000"/>
              </a:solidFill>
              <a:round/>
              <a:headEnd type="none" w="sm" len="sm"/>
              <a:tailEnd/>
            </a:ln>
            <a:effectLst/>
          </p:spPr>
          <p:txBody>
            <a:bodyPr wrap="none" anchor="ctr"/>
            <a:lstStyle/>
            <a:p>
              <a:endParaRPr lang="en-US"/>
            </a:p>
          </p:txBody>
        </p:sp>
        <p:sp>
          <p:nvSpPr>
            <p:cNvPr id="24" name="Line 21">
              <a:extLst>
                <a:ext uri="{FF2B5EF4-FFF2-40B4-BE49-F238E27FC236}">
                  <a16:creationId xmlns:a16="http://schemas.microsoft.com/office/drawing/2014/main" id="{4F024189-5B1A-712D-F3A1-260288D88D67}"/>
                </a:ext>
              </a:extLst>
            </p:cNvPr>
            <p:cNvSpPr>
              <a:spLocks noChangeShapeType="1"/>
            </p:cNvSpPr>
            <p:nvPr/>
          </p:nvSpPr>
          <p:spPr bwMode="auto">
            <a:xfrm>
              <a:off x="6613700" y="4885504"/>
              <a:ext cx="533400" cy="415724"/>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25" name="Group 24">
            <a:extLst>
              <a:ext uri="{FF2B5EF4-FFF2-40B4-BE49-F238E27FC236}">
                <a16:creationId xmlns:a16="http://schemas.microsoft.com/office/drawing/2014/main" id="{D714F46F-59FC-D41D-BA60-83AE9F141011}"/>
              </a:ext>
            </a:extLst>
          </p:cNvPr>
          <p:cNvGrpSpPr/>
          <p:nvPr/>
        </p:nvGrpSpPr>
        <p:grpSpPr>
          <a:xfrm rot="391704">
            <a:off x="6726363" y="4383222"/>
            <a:ext cx="342900" cy="424428"/>
            <a:chOff x="6629400" y="4876800"/>
            <a:chExt cx="342900" cy="424428"/>
          </a:xfrm>
        </p:grpSpPr>
        <p:sp>
          <p:nvSpPr>
            <p:cNvPr id="26" name="Line 19">
              <a:extLst>
                <a:ext uri="{FF2B5EF4-FFF2-40B4-BE49-F238E27FC236}">
                  <a16:creationId xmlns:a16="http://schemas.microsoft.com/office/drawing/2014/main" id="{F86B4204-DEB1-525F-9FD2-B82C0BFE2FE1}"/>
                </a:ext>
              </a:extLst>
            </p:cNvPr>
            <p:cNvSpPr>
              <a:spLocks noChangeShapeType="1"/>
            </p:cNvSpPr>
            <p:nvPr/>
          </p:nvSpPr>
          <p:spPr bwMode="auto">
            <a:xfrm flipV="1">
              <a:off x="6690753"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27" name="Line 21">
              <a:extLst>
                <a:ext uri="{FF2B5EF4-FFF2-40B4-BE49-F238E27FC236}">
                  <a16:creationId xmlns:a16="http://schemas.microsoft.com/office/drawing/2014/main" id="{3F18A7B9-BAD0-8FCD-A062-2E752B82DAAA}"/>
                </a:ext>
              </a:extLst>
            </p:cNvPr>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28" name="Group 27">
            <a:extLst>
              <a:ext uri="{FF2B5EF4-FFF2-40B4-BE49-F238E27FC236}">
                <a16:creationId xmlns:a16="http://schemas.microsoft.com/office/drawing/2014/main" id="{74F61A16-1A3A-ADEB-26D5-CE686D354FC7}"/>
              </a:ext>
            </a:extLst>
          </p:cNvPr>
          <p:cNvGrpSpPr/>
          <p:nvPr/>
        </p:nvGrpSpPr>
        <p:grpSpPr>
          <a:xfrm>
            <a:off x="4176631" y="3043202"/>
            <a:ext cx="460528" cy="2498300"/>
            <a:chOff x="6613700" y="4876800"/>
            <a:chExt cx="533400" cy="424428"/>
          </a:xfrm>
        </p:grpSpPr>
        <p:sp>
          <p:nvSpPr>
            <p:cNvPr id="29" name="Line 19">
              <a:extLst>
                <a:ext uri="{FF2B5EF4-FFF2-40B4-BE49-F238E27FC236}">
                  <a16:creationId xmlns:a16="http://schemas.microsoft.com/office/drawing/2014/main" id="{9FFD35EC-34F6-07A6-8FB8-CB9F8CC0068F}"/>
                </a:ext>
              </a:extLst>
            </p:cNvPr>
            <p:cNvSpPr>
              <a:spLocks noChangeShapeType="1"/>
            </p:cNvSpPr>
            <p:nvPr/>
          </p:nvSpPr>
          <p:spPr bwMode="auto">
            <a:xfrm flipV="1">
              <a:off x="6629400" y="4876800"/>
              <a:ext cx="419100" cy="421145"/>
            </a:xfrm>
            <a:prstGeom prst="line">
              <a:avLst/>
            </a:prstGeom>
            <a:noFill/>
            <a:ln w="38100">
              <a:solidFill>
                <a:srgbClr val="FF0000"/>
              </a:solidFill>
              <a:round/>
              <a:headEnd type="none" w="sm" len="sm"/>
              <a:tailEnd/>
            </a:ln>
            <a:effectLst/>
          </p:spPr>
          <p:txBody>
            <a:bodyPr wrap="none" anchor="ctr"/>
            <a:lstStyle/>
            <a:p>
              <a:endParaRPr lang="en-US"/>
            </a:p>
          </p:txBody>
        </p:sp>
        <p:sp>
          <p:nvSpPr>
            <p:cNvPr id="30" name="Line 21">
              <a:extLst>
                <a:ext uri="{FF2B5EF4-FFF2-40B4-BE49-F238E27FC236}">
                  <a16:creationId xmlns:a16="http://schemas.microsoft.com/office/drawing/2014/main" id="{2CEF642C-7900-75A0-B056-70931881EB05}"/>
                </a:ext>
              </a:extLst>
            </p:cNvPr>
            <p:cNvSpPr>
              <a:spLocks noChangeShapeType="1"/>
            </p:cNvSpPr>
            <p:nvPr/>
          </p:nvSpPr>
          <p:spPr bwMode="auto">
            <a:xfrm>
              <a:off x="6613700" y="4885504"/>
              <a:ext cx="533400" cy="415724"/>
            </a:xfrm>
            <a:prstGeom prst="line">
              <a:avLst/>
            </a:prstGeom>
            <a:noFill/>
            <a:ln w="38100">
              <a:solidFill>
                <a:srgbClr val="FF0000"/>
              </a:solidFill>
              <a:round/>
              <a:headEnd type="none" w="sm" len="sm"/>
              <a:tailEnd/>
            </a:ln>
            <a:effectLst/>
          </p:spPr>
          <p:txBody>
            <a:bodyPr wrap="none" anchor="ctr"/>
            <a:lstStyle/>
            <a:p>
              <a:endParaRPr lang="en-US"/>
            </a:p>
          </p:txBody>
        </p:sp>
      </p:grpSp>
      <p:sp>
        <p:nvSpPr>
          <p:cNvPr id="31" name="Text Box 21">
            <a:extLst>
              <a:ext uri="{FF2B5EF4-FFF2-40B4-BE49-F238E27FC236}">
                <a16:creationId xmlns:a16="http://schemas.microsoft.com/office/drawing/2014/main" id="{534EAF29-6E57-8E56-BEBC-1CCAC2AAFAC2}"/>
              </a:ext>
            </a:extLst>
          </p:cNvPr>
          <p:cNvSpPr txBox="1">
            <a:spLocks noChangeArrowheads="1"/>
          </p:cNvSpPr>
          <p:nvPr/>
        </p:nvSpPr>
        <p:spPr bwMode="auto">
          <a:xfrm>
            <a:off x="2081509" y="3802328"/>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Tree>
    <p:extLst>
      <p:ext uri="{BB962C8B-B14F-4D97-AF65-F5344CB8AC3E}">
        <p14:creationId xmlns:p14="http://schemas.microsoft.com/office/powerpoint/2010/main" val="326619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24081-2649-89AA-879E-72DF35CAEB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33F13C-390E-0405-8776-1FA541E9AA18}"/>
              </a:ext>
            </a:extLst>
          </p:cNvPr>
          <p:cNvSpPr>
            <a:spLocks noGrp="1"/>
          </p:cNvSpPr>
          <p:nvPr>
            <p:ph type="title"/>
          </p:nvPr>
        </p:nvSpPr>
        <p:spPr/>
        <p:txBody>
          <a:bodyPr/>
          <a:lstStyle/>
          <a:p>
            <a:r>
              <a:rPr lang="en-US" altLang="zh-CN" dirty="0"/>
              <a:t>SVD: Example</a:t>
            </a:r>
            <a:endParaRPr lang="zh-CN" altLang="en-US" dirty="0"/>
          </a:p>
        </p:txBody>
      </p:sp>
      <p:sp>
        <p:nvSpPr>
          <p:cNvPr id="3" name="Content Placeholder 2">
            <a:extLst>
              <a:ext uri="{FF2B5EF4-FFF2-40B4-BE49-F238E27FC236}">
                <a16:creationId xmlns:a16="http://schemas.microsoft.com/office/drawing/2014/main" id="{0030E6D1-7829-407F-BB1B-795C621721D2}"/>
              </a:ext>
            </a:extLst>
          </p:cNvPr>
          <p:cNvSpPr>
            <a:spLocks noGrp="1"/>
          </p:cNvSpPr>
          <p:nvPr>
            <p:ph idx="1"/>
          </p:nvPr>
        </p:nvSpPr>
        <p:spPr/>
        <p:txBody>
          <a:bodyPr/>
          <a:lstStyle/>
          <a:p>
            <a:r>
              <a:rPr lang="en-US" altLang="zh-CN" sz="2400" dirty="0"/>
              <a:t>Dimensionality reduction based on SVD</a:t>
            </a:r>
          </a:p>
          <a:p>
            <a:pPr lvl="1"/>
            <a:r>
              <a:rPr lang="en-US" altLang="zh-CN" sz="2200" b="1" dirty="0">
                <a:solidFill>
                  <a:srgbClr val="7D0900"/>
                </a:solidFill>
              </a:rPr>
              <a:t>Set the smallest singular values to ZERO</a:t>
            </a:r>
            <a:endParaRPr lang="zh-CN" altLang="en-US" sz="2200" b="1" dirty="0">
              <a:solidFill>
                <a:srgbClr val="7D0900"/>
              </a:solidFill>
            </a:endParaRPr>
          </a:p>
        </p:txBody>
      </p:sp>
      <p:sp>
        <p:nvSpPr>
          <p:cNvPr id="4" name="Slide Number Placeholder 3">
            <a:extLst>
              <a:ext uri="{FF2B5EF4-FFF2-40B4-BE49-F238E27FC236}">
                <a16:creationId xmlns:a16="http://schemas.microsoft.com/office/drawing/2014/main" id="{6DB50344-7962-06C5-2DB4-F01B557FA863}"/>
              </a:ext>
            </a:extLst>
          </p:cNvPr>
          <p:cNvSpPr>
            <a:spLocks noGrp="1"/>
          </p:cNvSpPr>
          <p:nvPr>
            <p:ph type="sldNum" sz="quarter" idx="10"/>
          </p:nvPr>
        </p:nvSpPr>
        <p:spPr/>
        <p:txBody>
          <a:bodyPr/>
          <a:lstStyle/>
          <a:p>
            <a:pPr>
              <a:defRPr/>
            </a:pPr>
            <a:fld id="{0A970603-986F-41E1-A763-220BA9CA5E18}" type="slidenum">
              <a:rPr lang="zh-CN" altLang="en-US" smtClean="0"/>
              <a:pPr>
                <a:defRPr/>
              </a:pPr>
              <a:t>33</a:t>
            </a:fld>
            <a:r>
              <a:rPr lang="zh-CN" altLang="en-US"/>
              <a:t> </a:t>
            </a:r>
            <a:endParaRPr lang="zh-CN" altLang="en-US" dirty="0"/>
          </a:p>
        </p:txBody>
      </p:sp>
      <p:grpSp>
        <p:nvGrpSpPr>
          <p:cNvPr id="34" name="Group 33">
            <a:extLst>
              <a:ext uri="{FF2B5EF4-FFF2-40B4-BE49-F238E27FC236}">
                <a16:creationId xmlns:a16="http://schemas.microsoft.com/office/drawing/2014/main" id="{1E288ED4-DCA1-CC06-F9C2-745A60EFACAA}"/>
              </a:ext>
            </a:extLst>
          </p:cNvPr>
          <p:cNvGrpSpPr/>
          <p:nvPr/>
        </p:nvGrpSpPr>
        <p:grpSpPr>
          <a:xfrm>
            <a:off x="228600" y="2996952"/>
            <a:ext cx="8915400" cy="3202841"/>
            <a:chOff x="228600" y="3494544"/>
            <a:chExt cx="8915400" cy="3202841"/>
          </a:xfrm>
        </p:grpSpPr>
        <p:sp>
          <p:nvSpPr>
            <p:cNvPr id="35" name="Freeform 8">
              <a:extLst>
                <a:ext uri="{FF2B5EF4-FFF2-40B4-BE49-F238E27FC236}">
                  <a16:creationId xmlns:a16="http://schemas.microsoft.com/office/drawing/2014/main" id="{7B3C8A4D-86FE-339F-7BBA-D57AB24D9271}"/>
                </a:ext>
              </a:extLst>
            </p:cNvPr>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Freeform 11">
              <a:extLst>
                <a:ext uri="{FF2B5EF4-FFF2-40B4-BE49-F238E27FC236}">
                  <a16:creationId xmlns:a16="http://schemas.microsoft.com/office/drawing/2014/main" id="{5B57E38C-13B6-8A29-FC1F-CE0707E619A0}"/>
                </a:ext>
              </a:extLst>
            </p:cNvPr>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7" name="Text Box 21">
              <a:extLst>
                <a:ext uri="{FF2B5EF4-FFF2-40B4-BE49-F238E27FC236}">
                  <a16:creationId xmlns:a16="http://schemas.microsoft.com/office/drawing/2014/main" id="{0C2B5D3C-9449-E0D3-DD50-2FF564A66D22}"/>
                </a:ext>
              </a:extLst>
            </p:cNvPr>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
          <p:nvSpPr>
            <p:cNvPr id="38" name="Freeform 30">
              <a:extLst>
                <a:ext uri="{FF2B5EF4-FFF2-40B4-BE49-F238E27FC236}">
                  <a16:creationId xmlns:a16="http://schemas.microsoft.com/office/drawing/2014/main" id="{9708F7A0-C2FB-2734-CA97-845B3FD00E8E}"/>
                </a:ext>
              </a:extLst>
            </p:cNvPr>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Freeform 31">
              <a:extLst>
                <a:ext uri="{FF2B5EF4-FFF2-40B4-BE49-F238E27FC236}">
                  <a16:creationId xmlns:a16="http://schemas.microsoft.com/office/drawing/2014/main" id="{136B2506-CC05-2057-CA49-FA680C7C9EB0}"/>
                </a:ext>
              </a:extLst>
            </p:cNvPr>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0" name="Text Box 32">
              <a:extLst>
                <a:ext uri="{FF2B5EF4-FFF2-40B4-BE49-F238E27FC236}">
                  <a16:creationId xmlns:a16="http://schemas.microsoft.com/office/drawing/2014/main" id="{005E2E83-267F-1619-E8D9-AE361EA613C6}"/>
                </a:ext>
              </a:extLst>
            </p:cNvPr>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1" name="Text Box 35">
              <a:extLst>
                <a:ext uri="{FF2B5EF4-FFF2-40B4-BE49-F238E27FC236}">
                  <a16:creationId xmlns:a16="http://schemas.microsoft.com/office/drawing/2014/main" id="{5A444837-7BC4-E845-5535-505C9D20B64A}"/>
                </a:ext>
              </a:extLst>
            </p:cNvPr>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2" name="Freeform 36">
              <a:extLst>
                <a:ext uri="{FF2B5EF4-FFF2-40B4-BE49-F238E27FC236}">
                  <a16:creationId xmlns:a16="http://schemas.microsoft.com/office/drawing/2014/main" id="{142D945E-F7DB-9F43-4E9C-CD1DC53DDFE4}"/>
                </a:ext>
              </a:extLst>
            </p:cNvPr>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3" name="Freeform 37">
              <a:extLst>
                <a:ext uri="{FF2B5EF4-FFF2-40B4-BE49-F238E27FC236}">
                  <a16:creationId xmlns:a16="http://schemas.microsoft.com/office/drawing/2014/main" id="{06BF8005-E1B2-4CC1-8065-9C1BA6BAE19B}"/>
                </a:ext>
              </a:extLst>
            </p:cNvPr>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Rectangle 43">
              <a:extLst>
                <a:ext uri="{FF2B5EF4-FFF2-40B4-BE49-F238E27FC236}">
                  <a16:creationId xmlns:a16="http://schemas.microsoft.com/office/drawing/2014/main" id="{CEA5A09E-2365-0CAD-61D0-B6587A1CA61D}"/>
                </a:ext>
              </a:extLst>
            </p:cNvPr>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45" name="Group 44">
              <a:extLst>
                <a:ext uri="{FF2B5EF4-FFF2-40B4-BE49-F238E27FC236}">
                  <a16:creationId xmlns:a16="http://schemas.microsoft.com/office/drawing/2014/main" id="{2527A2ED-235B-27E5-EF96-253C92AE5D60}"/>
                </a:ext>
              </a:extLst>
            </p:cNvPr>
            <p:cNvGrpSpPr/>
            <p:nvPr/>
          </p:nvGrpSpPr>
          <p:grpSpPr>
            <a:xfrm>
              <a:off x="2496312" y="3494544"/>
              <a:ext cx="2514600" cy="2677656"/>
              <a:chOff x="3102584" y="3018528"/>
              <a:chExt cx="2514600" cy="2677656"/>
            </a:xfrm>
          </p:grpSpPr>
          <p:sp>
            <p:nvSpPr>
              <p:cNvPr id="48" name="Freeform 19">
                <a:extLst>
                  <a:ext uri="{FF2B5EF4-FFF2-40B4-BE49-F238E27FC236}">
                    <a16:creationId xmlns:a16="http://schemas.microsoft.com/office/drawing/2014/main" id="{915C9E75-6BCF-5AA4-7A4D-D5D814A3C28D}"/>
                  </a:ext>
                </a:extLst>
              </p:cNvPr>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Freeform 20">
                <a:extLst>
                  <a:ext uri="{FF2B5EF4-FFF2-40B4-BE49-F238E27FC236}">
                    <a16:creationId xmlns:a16="http://schemas.microsoft.com/office/drawing/2014/main" id="{8B147F60-986B-D87F-031E-3CFBDB58AFC8}"/>
                  </a:ext>
                </a:extLst>
              </p:cNvPr>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0" name="Rectangle 49">
                <a:extLst>
                  <a:ext uri="{FF2B5EF4-FFF2-40B4-BE49-F238E27FC236}">
                    <a16:creationId xmlns:a16="http://schemas.microsoft.com/office/drawing/2014/main" id="{12A90123-0990-15B0-81B4-1A3F94089754}"/>
                  </a:ext>
                </a:extLst>
              </p:cNvPr>
              <p:cNvSpPr/>
              <p:nvPr/>
            </p:nvSpPr>
            <p:spPr>
              <a:xfrm>
                <a:off x="3102584" y="3018528"/>
                <a:ext cx="2514600" cy="2677656"/>
              </a:xfrm>
              <a:prstGeom prst="rect">
                <a:avLst/>
              </a:prstGeom>
            </p:spPr>
            <p:txBody>
              <a:bodyPr wrap="square">
                <a:spAutoFit/>
              </a:bodyPr>
              <a:lstStyle/>
              <a:p>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a:t>
                </a:r>
              </a:p>
              <a:p>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a:t>
                </a:r>
              </a:p>
              <a:p>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a:t>
                </a:r>
              </a:p>
              <a:p>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a:t>
                </a:r>
              </a:p>
              <a:p>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p>
              <a:p>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p>
              <a:p>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p>
            </p:txBody>
          </p:sp>
        </p:grpSp>
        <p:sp>
          <p:nvSpPr>
            <p:cNvPr id="46" name="Rectangle 45">
              <a:extLst>
                <a:ext uri="{FF2B5EF4-FFF2-40B4-BE49-F238E27FC236}">
                  <a16:creationId xmlns:a16="http://schemas.microsoft.com/office/drawing/2014/main" id="{5C4D56F4-5109-0EF9-E6AA-F60B4933C56D}"/>
                </a:ext>
              </a:extLst>
            </p:cNvPr>
            <p:cNvSpPr/>
            <p:nvPr/>
          </p:nvSpPr>
          <p:spPr>
            <a:xfrm>
              <a:off x="5409618" y="4133671"/>
              <a:ext cx="1984528" cy="830997"/>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  </a:t>
              </a:r>
            </a:p>
          </p:txBody>
        </p:sp>
        <p:sp>
          <p:nvSpPr>
            <p:cNvPr id="47" name="Rectangle 46">
              <a:extLst>
                <a:ext uri="{FF2B5EF4-FFF2-40B4-BE49-F238E27FC236}">
                  <a16:creationId xmlns:a16="http://schemas.microsoft.com/office/drawing/2014/main" id="{57819CDA-0970-2F6E-0C04-393C5BA17ED3}"/>
                </a:ext>
              </a:extLst>
            </p:cNvPr>
            <p:cNvSpPr/>
            <p:nvPr/>
          </p:nvSpPr>
          <p:spPr>
            <a:xfrm>
              <a:off x="5334000" y="5562600"/>
              <a:ext cx="3810000" cy="830997"/>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p:txBody>
        </p:sp>
      </p:grpSp>
    </p:spTree>
    <p:extLst>
      <p:ext uri="{BB962C8B-B14F-4D97-AF65-F5344CB8AC3E}">
        <p14:creationId xmlns:p14="http://schemas.microsoft.com/office/powerpoint/2010/main" val="134150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20A4E-DCE0-A984-01AA-B3F6A68840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E26586-7B17-6A6F-F21E-A566A9D306FF}"/>
              </a:ext>
            </a:extLst>
          </p:cNvPr>
          <p:cNvSpPr>
            <a:spLocks noGrp="1"/>
          </p:cNvSpPr>
          <p:nvPr>
            <p:ph type="title"/>
          </p:nvPr>
        </p:nvSpPr>
        <p:spPr/>
        <p:txBody>
          <a:bodyPr/>
          <a:lstStyle/>
          <a:p>
            <a:r>
              <a:rPr lang="en-US" altLang="zh-CN" dirty="0"/>
              <a:t>SVD: Best Low-rank Approximation</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5D95C8-8039-1DF9-26C7-E5480AA7D7F0}"/>
                  </a:ext>
                </a:extLst>
              </p:cNvPr>
              <p:cNvSpPr>
                <a:spLocks noGrp="1"/>
              </p:cNvSpPr>
              <p:nvPr>
                <p:ph idx="1"/>
              </p:nvPr>
            </p:nvSpPr>
            <p:spPr/>
            <p:txBody>
              <a:bodyPr/>
              <a:lstStyle/>
              <a:p>
                <a:pPr>
                  <a:lnSpc>
                    <a:spcPct val="100000"/>
                  </a:lnSpc>
                </a:pPr>
                <a:r>
                  <a:rPr lang="en-US" altLang="zh-CN" sz="2400" b="1" dirty="0">
                    <a:solidFill>
                      <a:srgbClr val="7D0900"/>
                    </a:solidFill>
                  </a:rPr>
                  <a:t>Frobenius Norm: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a:latin typeface="Cambria Math" panose="02040503050406030204" pitchFamily="18" charset="0"/>
                          </a:rPr>
                          <m:t>||</m:t>
                        </m:r>
                        <m:r>
                          <a:rPr lang="en-US" altLang="zh-CN" sz="2400" b="0" i="1">
                            <a:latin typeface="Cambria Math" panose="02040503050406030204" pitchFamily="18" charset="0"/>
                          </a:rPr>
                          <m:t>𝑀</m:t>
                        </m:r>
                        <m:r>
                          <a:rPr lang="en-US" altLang="zh-CN" sz="2400" b="0" i="1">
                            <a:latin typeface="Cambria Math" panose="02040503050406030204" pitchFamily="18" charset="0"/>
                          </a:rPr>
                          <m:t>||</m:t>
                        </m:r>
                      </m:e>
                      <m:sub>
                        <m:r>
                          <a:rPr lang="en-US" altLang="zh-CN" sz="2400" b="0" i="1" smtClean="0">
                            <a:latin typeface="Cambria Math" panose="02040503050406030204" pitchFamily="18" charset="0"/>
                          </a:rPr>
                          <m:t>𝐹</m:t>
                        </m:r>
                      </m:sub>
                    </m:sSub>
                    <m:r>
                      <a:rPr lang="en-US" altLang="zh-CN" sz="2400" b="0" i="1" smtClean="0">
                        <a:latin typeface="Cambria Math" panose="02040503050406030204" pitchFamily="18" charset="0"/>
                      </a:rPr>
                      <m:t>=</m:t>
                    </m:r>
                    <m:rad>
                      <m:radPr>
                        <m:degHide m:val="on"/>
                        <m:ctrlPr>
                          <a:rPr lang="en-US" altLang="zh-CN" sz="2400" b="0" i="1" smtClean="0">
                            <a:latin typeface="Cambria Math" panose="02040503050406030204" pitchFamily="18" charset="0"/>
                          </a:rPr>
                        </m:ctrlPr>
                      </m:radPr>
                      <m:deg/>
                      <m:e>
                        <m:nary>
                          <m:naryPr>
                            <m:chr m:val="∑"/>
                            <m:limLoc m:val="subSup"/>
                            <m:supHide m:val="on"/>
                            <m:ctrlPr>
                              <a:rPr lang="en-US" altLang="zh-CN" sz="2400" b="0" i="1" smtClean="0">
                                <a:latin typeface="Cambria Math" panose="02040503050406030204" pitchFamily="18" charset="0"/>
                              </a:rPr>
                            </m:ctrlPr>
                          </m:naryPr>
                          <m:sub>
                            <m:r>
                              <m:rPr>
                                <m:brk m:alnAt="9"/>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𝑗</m:t>
                            </m:r>
                          </m:sub>
                          <m:sup/>
                          <m:e>
                            <m:sSup>
                              <m:sSupPr>
                                <m:ctrlPr>
                                  <a:rPr lang="en-US" altLang="zh-CN" sz="2400" b="0" i="1" smtClean="0">
                                    <a:latin typeface="Cambria Math" panose="02040503050406030204" pitchFamily="18" charset="0"/>
                                  </a:rPr>
                                </m:ctrlPr>
                              </m:sSup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𝑀</m:t>
                                    </m:r>
                                  </m:e>
                                  <m:sub>
                                    <m:r>
                                      <a:rPr lang="en-US" altLang="zh-CN" sz="2400" b="0" i="1" smtClean="0">
                                        <a:latin typeface="Cambria Math" panose="02040503050406030204" pitchFamily="18" charset="0"/>
                                      </a:rPr>
                                      <m:t>𝑖𝑗</m:t>
                                    </m:r>
                                  </m:sub>
                                </m:sSub>
                              </m:e>
                              <m:sup>
                                <m:r>
                                  <a:rPr lang="en-US" altLang="zh-CN" sz="2400" b="0" i="1" smtClean="0">
                                    <a:latin typeface="Cambria Math" panose="02040503050406030204" pitchFamily="18" charset="0"/>
                                  </a:rPr>
                                  <m:t>2</m:t>
                                </m:r>
                              </m:sup>
                            </m:sSup>
                          </m:e>
                        </m:nary>
                      </m:e>
                    </m:rad>
                  </m:oMath>
                </a14:m>
                <a:endParaRPr lang="en-US" altLang="zh-CN" sz="2400" b="0" i="1" dirty="0"/>
              </a:p>
              <a:p>
                <a:pPr>
                  <a:lnSpc>
                    <a:spcPct val="100000"/>
                  </a:lnSpc>
                </a:pPr>
                <a:r>
                  <a:rPr lang="en-US" altLang="zh-CN" sz="2400" b="1" dirty="0">
                    <a:solidFill>
                      <a:srgbClr val="7D0900"/>
                    </a:solidFill>
                  </a:rPr>
                  <a:t>Goal:</a:t>
                </a:r>
                <a:r>
                  <a:rPr lang="en-US" altLang="zh-CN" sz="2400" b="1" dirty="0"/>
                  <a:t> </a:t>
                </a:r>
                <a:r>
                  <a:rPr lang="en-US" altLang="zh-CN" sz="2400" b="0" dirty="0"/>
                  <a:t>to find </a:t>
                </a:r>
                <a:r>
                  <a:rPr lang="en-US" altLang="zh-CN" sz="2400" dirty="0">
                    <a:solidFill>
                      <a:srgbClr val="0070C0"/>
                    </a:solidFill>
                  </a:rPr>
                  <a:t>an approximation matrix B </a:t>
                </a:r>
                <a:r>
                  <a:rPr lang="en-US" altLang="zh-CN" sz="2400" b="0" dirty="0"/>
                  <a:t>in order to minimize </a:t>
                </a:r>
                <a:r>
                  <a:rPr lang="en-US" altLang="zh-CN" sz="2400" dirty="0">
                    <a:solidFill>
                      <a:srgbClr val="7D0900"/>
                    </a:solidFill>
                  </a:rPr>
                  <a:t>the reconstruction error</a:t>
                </a:r>
                <a:r>
                  <a:rPr lang="en-US" altLang="zh-CN" sz="2400" b="0" dirty="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a:latin typeface="Cambria Math" panose="02040503050406030204" pitchFamily="18" charset="0"/>
                          </a:rPr>
                          <m:t>||</m:t>
                        </m:r>
                        <m:r>
                          <a:rPr lang="en-US" altLang="zh-CN" sz="2400" b="0" i="1" smtClean="0">
                            <a:latin typeface="Cambria Math" panose="02040503050406030204" pitchFamily="18" charset="0"/>
                          </a:rPr>
                          <m:t>𝐴</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𝐵</m:t>
                        </m:r>
                        <m:r>
                          <a:rPr lang="en-US" altLang="zh-CN" sz="2400" b="0" i="1">
                            <a:latin typeface="Cambria Math" panose="02040503050406030204" pitchFamily="18" charset="0"/>
                          </a:rPr>
                          <m:t>||</m:t>
                        </m:r>
                      </m:e>
                      <m:sub>
                        <m:r>
                          <a:rPr lang="en-US" altLang="zh-CN" sz="2400" b="0" i="1" smtClean="0">
                            <a:latin typeface="Cambria Math" panose="02040503050406030204" pitchFamily="18" charset="0"/>
                          </a:rPr>
                          <m:t>𝐹</m:t>
                        </m:r>
                      </m:sub>
                    </m:sSub>
                    <m:r>
                      <a:rPr lang="en-US" altLang="zh-CN" sz="2400" b="0" i="1" smtClean="0">
                        <a:latin typeface="Cambria Math" panose="02040503050406030204" pitchFamily="18" charset="0"/>
                      </a:rPr>
                      <m:t>=</m:t>
                    </m:r>
                    <m:rad>
                      <m:radPr>
                        <m:degHide m:val="on"/>
                        <m:ctrlPr>
                          <a:rPr lang="en-US" altLang="zh-CN" sz="2400" b="0" i="1" smtClean="0">
                            <a:latin typeface="Cambria Math" panose="02040503050406030204" pitchFamily="18" charset="0"/>
                          </a:rPr>
                        </m:ctrlPr>
                      </m:radPr>
                      <m:deg/>
                      <m:e>
                        <m:nary>
                          <m:naryPr>
                            <m:chr m:val="∑"/>
                            <m:limLoc m:val="subSup"/>
                            <m:supHide m:val="on"/>
                            <m:ctrlPr>
                              <a:rPr lang="en-US" altLang="zh-CN" sz="2400" b="0" i="1" smtClean="0">
                                <a:latin typeface="Cambria Math" panose="02040503050406030204" pitchFamily="18" charset="0"/>
                              </a:rPr>
                            </m:ctrlPr>
                          </m:naryPr>
                          <m:sub>
                            <m:r>
                              <m:rPr>
                                <m:brk m:alnAt="9"/>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𝑗</m:t>
                            </m:r>
                          </m:sub>
                          <m:sup/>
                          <m:e>
                            <m:sSup>
                              <m:sSupPr>
                                <m:ctrlPr>
                                  <a:rPr lang="en-US" altLang="zh-CN" sz="2400" b="0" i="1" smtClean="0">
                                    <a:latin typeface="Cambria Math" panose="02040503050406030204" pitchFamily="18" charset="0"/>
                                  </a:rPr>
                                </m:ctrlPr>
                              </m:sSup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m:t>
                                </m:r>
                                <m:sSub>
                                  <m:sSubPr>
                                    <m:ctrlPr>
                                      <a:rPr lang="en-US" altLang="zh-CN" sz="2400" b="0" i="1">
                                        <a:latin typeface="Cambria Math" panose="02040503050406030204" pitchFamily="18" charset="0"/>
                                      </a:rPr>
                                    </m:ctrlPr>
                                  </m:sSubPr>
                                  <m:e>
                                    <m:r>
                                      <a:rPr lang="en-US" altLang="zh-CN" sz="2400" b="0" i="1" smtClean="0">
                                        <a:latin typeface="Cambria Math" panose="02040503050406030204" pitchFamily="18" charset="0"/>
                                      </a:rPr>
                                      <m:t>𝐵</m:t>
                                    </m:r>
                                  </m:e>
                                  <m:sub>
                                    <m:r>
                                      <a:rPr lang="en-US" altLang="zh-CN" sz="2400" b="0" i="1">
                                        <a:latin typeface="Cambria Math" panose="02040503050406030204" pitchFamily="18" charset="0"/>
                                      </a:rPr>
                                      <m:t>𝑖𝑗</m:t>
                                    </m:r>
                                  </m:sub>
                                </m:sSub>
                                <m:r>
                                  <a:rPr lang="en-US" altLang="zh-CN" sz="2400" b="0" i="1" smtClean="0">
                                    <a:latin typeface="Cambria Math" panose="02040503050406030204" pitchFamily="18" charset="0"/>
                                  </a:rPr>
                                  <m:t>)</m:t>
                                </m:r>
                              </m:e>
                              <m:sup>
                                <m:r>
                                  <a:rPr lang="en-US" altLang="zh-CN" sz="2400" b="0" i="1" smtClean="0">
                                    <a:latin typeface="Cambria Math" panose="02040503050406030204" pitchFamily="18" charset="0"/>
                                  </a:rPr>
                                  <m:t>2</m:t>
                                </m:r>
                              </m:sup>
                            </m:sSup>
                          </m:e>
                        </m:nary>
                      </m:e>
                    </m:rad>
                  </m:oMath>
                </a14:m>
                <a:endParaRPr lang="zh-CN" altLang="en-US" sz="2400" b="0" dirty="0"/>
              </a:p>
            </p:txBody>
          </p:sp>
        </mc:Choice>
        <mc:Fallback xmlns="">
          <p:sp>
            <p:nvSpPr>
              <p:cNvPr id="3" name="Content Placeholder 2">
                <a:extLst>
                  <a:ext uri="{FF2B5EF4-FFF2-40B4-BE49-F238E27FC236}">
                    <a16:creationId xmlns:a16="http://schemas.microsoft.com/office/drawing/2014/main" id="{635D95C8-8039-1DF9-26C7-E5480AA7D7F0}"/>
                  </a:ext>
                </a:extLst>
              </p:cNvPr>
              <p:cNvSpPr>
                <a:spLocks noGrp="1" noRot="1" noChangeAspect="1" noMove="1" noResize="1" noEditPoints="1" noAdjustHandles="1" noChangeArrowheads="1" noChangeShapeType="1" noTextEdit="1"/>
              </p:cNvSpPr>
              <p:nvPr>
                <p:ph idx="1"/>
              </p:nvPr>
            </p:nvSpPr>
            <p:spPr>
              <a:blipFill>
                <a:blip r:embed="rId3"/>
                <a:stretch>
                  <a:fillRect l="-902"/>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E178698B-2068-120C-51B2-2EEE610A98E7}"/>
              </a:ext>
            </a:extLst>
          </p:cNvPr>
          <p:cNvSpPr>
            <a:spLocks noGrp="1"/>
          </p:cNvSpPr>
          <p:nvPr>
            <p:ph type="sldNum" sz="quarter" idx="10"/>
          </p:nvPr>
        </p:nvSpPr>
        <p:spPr/>
        <p:txBody>
          <a:bodyPr/>
          <a:lstStyle/>
          <a:p>
            <a:pPr>
              <a:defRPr/>
            </a:pPr>
            <a:fld id="{0A970603-986F-41E1-A763-220BA9CA5E18}" type="slidenum">
              <a:rPr lang="zh-CN" altLang="en-US" smtClean="0"/>
              <a:pPr>
                <a:defRPr/>
              </a:pPr>
              <a:t>34</a:t>
            </a:fld>
            <a:r>
              <a:rPr lang="zh-CN" altLang="en-US"/>
              <a:t> </a:t>
            </a:r>
            <a:endParaRPr lang="zh-CN" altLang="en-US" dirty="0"/>
          </a:p>
        </p:txBody>
      </p:sp>
      <p:grpSp>
        <p:nvGrpSpPr>
          <p:cNvPr id="51" name="Group 50">
            <a:extLst>
              <a:ext uri="{FF2B5EF4-FFF2-40B4-BE49-F238E27FC236}">
                <a16:creationId xmlns:a16="http://schemas.microsoft.com/office/drawing/2014/main" id="{0E7D248E-8A96-F8BA-424A-7C5D99EC8708}"/>
              </a:ext>
            </a:extLst>
          </p:cNvPr>
          <p:cNvGrpSpPr/>
          <p:nvPr/>
        </p:nvGrpSpPr>
        <p:grpSpPr>
          <a:xfrm>
            <a:off x="1187624" y="3429000"/>
            <a:ext cx="7162800" cy="2677656"/>
            <a:chOff x="228600" y="3494544"/>
            <a:chExt cx="7162800" cy="2677656"/>
          </a:xfrm>
        </p:grpSpPr>
        <p:sp>
          <p:nvSpPr>
            <p:cNvPr id="52" name="Freeform 8">
              <a:extLst>
                <a:ext uri="{FF2B5EF4-FFF2-40B4-BE49-F238E27FC236}">
                  <a16:creationId xmlns:a16="http://schemas.microsoft.com/office/drawing/2014/main" id="{75B7A622-D150-A7B2-C832-FFE1D4AA215C}"/>
                </a:ext>
              </a:extLst>
            </p:cNvPr>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11">
              <a:extLst>
                <a:ext uri="{FF2B5EF4-FFF2-40B4-BE49-F238E27FC236}">
                  <a16:creationId xmlns:a16="http://schemas.microsoft.com/office/drawing/2014/main" id="{569655E5-38BA-36C8-2EF3-A4A9E6726319}"/>
                </a:ext>
              </a:extLst>
            </p:cNvPr>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Text Box 21">
              <a:extLst>
                <a:ext uri="{FF2B5EF4-FFF2-40B4-BE49-F238E27FC236}">
                  <a16:creationId xmlns:a16="http://schemas.microsoft.com/office/drawing/2014/main" id="{499C6A4E-79B5-0D40-B66D-A425E8868FA9}"/>
                </a:ext>
              </a:extLst>
            </p:cNvPr>
            <p:cNvSpPr txBox="1">
              <a:spLocks noChangeArrowheads="1"/>
            </p:cNvSpPr>
            <p:nvPr/>
          </p:nvSpPr>
          <p:spPr bwMode="auto">
            <a:xfrm>
              <a:off x="2352606"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
          <p:nvSpPr>
            <p:cNvPr id="55" name="Rectangle 54">
              <a:extLst>
                <a:ext uri="{FF2B5EF4-FFF2-40B4-BE49-F238E27FC236}">
                  <a16:creationId xmlns:a16="http://schemas.microsoft.com/office/drawing/2014/main" id="{B23E3A7C-29BD-0769-3C30-2D0C8155E14B}"/>
                </a:ext>
              </a:extLst>
            </p:cNvPr>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6" name="Group 55">
              <a:extLst>
                <a:ext uri="{FF2B5EF4-FFF2-40B4-BE49-F238E27FC236}">
                  <a16:creationId xmlns:a16="http://schemas.microsoft.com/office/drawing/2014/main" id="{B09E5AD3-1D11-E36C-AA31-34CEC4209656}"/>
                </a:ext>
              </a:extLst>
            </p:cNvPr>
            <p:cNvGrpSpPr/>
            <p:nvPr/>
          </p:nvGrpSpPr>
          <p:grpSpPr>
            <a:xfrm>
              <a:off x="3048000" y="3494544"/>
              <a:ext cx="4343400" cy="2677656"/>
              <a:chOff x="3654272" y="3018528"/>
              <a:chExt cx="4343400" cy="2677656"/>
            </a:xfrm>
          </p:grpSpPr>
          <p:sp>
            <p:nvSpPr>
              <p:cNvPr id="57" name="Freeform 19">
                <a:extLst>
                  <a:ext uri="{FF2B5EF4-FFF2-40B4-BE49-F238E27FC236}">
                    <a16:creationId xmlns:a16="http://schemas.microsoft.com/office/drawing/2014/main" id="{69CBFE02-A681-91DB-BE14-86CF72CC6925}"/>
                  </a:ext>
                </a:extLst>
              </p:cNvPr>
              <p:cNvSpPr>
                <a:spLocks/>
              </p:cNvSpPr>
              <p:nvPr/>
            </p:nvSpPr>
            <p:spPr bwMode="auto">
              <a:xfrm flipH="1">
                <a:off x="7311872"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Freeform 20">
                <a:extLst>
                  <a:ext uri="{FF2B5EF4-FFF2-40B4-BE49-F238E27FC236}">
                    <a16:creationId xmlns:a16="http://schemas.microsoft.com/office/drawing/2014/main" id="{EA61B567-FBC7-17E8-93C9-5B41FE8BCCDA}"/>
                  </a:ext>
                </a:extLst>
              </p:cNvPr>
              <p:cNvSpPr>
                <a:spLocks/>
              </p:cNvSpPr>
              <p:nvPr/>
            </p:nvSpPr>
            <p:spPr bwMode="auto">
              <a:xfrm>
                <a:off x="3657600"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Rectangle 58">
                <a:extLst>
                  <a:ext uri="{FF2B5EF4-FFF2-40B4-BE49-F238E27FC236}">
                    <a16:creationId xmlns:a16="http://schemas.microsoft.com/office/drawing/2014/main" id="{3FF878B1-7789-5C99-C4C0-5226DC221C55}"/>
                  </a:ext>
                </a:extLst>
              </p:cNvPr>
              <p:cNvSpPr/>
              <p:nvPr/>
            </p:nvSpPr>
            <p:spPr>
              <a:xfrm>
                <a:off x="3654272" y="3018528"/>
                <a:ext cx="4343400" cy="2677656"/>
              </a:xfrm>
              <a:prstGeom prst="rect">
                <a:avLst/>
              </a:prstGeom>
            </p:spPr>
            <p:txBody>
              <a:bodyPr wrap="square">
                <a:spAutoFit/>
              </a:bodyPr>
              <a:lstStyle/>
              <a:p>
                <a:r>
                  <a:rPr lang="en-US" sz="2400" b="1" dirty="0">
                    <a:latin typeface="Times New Roman" pitchFamily="18" charset="0"/>
                    <a:cs typeface="Times New Roman" pitchFamily="18" charset="0"/>
                  </a:rPr>
                  <a:t> 0.92  0.95   0.92   </a:t>
                </a:r>
                <a:r>
                  <a:rPr lang="en-US" sz="2400" dirty="0">
                    <a:latin typeface="Times New Roman" pitchFamily="18" charset="0"/>
                    <a:cs typeface="Times New Roman" pitchFamily="18" charset="0"/>
                  </a:rPr>
                  <a:t>0.01   0.01</a:t>
                </a:r>
              </a:p>
              <a:p>
                <a:r>
                  <a:rPr lang="en-US" sz="2400" b="1" dirty="0">
                    <a:latin typeface="Times New Roman" pitchFamily="18" charset="0"/>
                    <a:cs typeface="Times New Roman" pitchFamily="18" charset="0"/>
                  </a:rPr>
                  <a:t> 2.91  3.01   2.91</a:t>
                </a:r>
                <a:r>
                  <a:rPr lang="en-US" sz="2400" dirty="0">
                    <a:latin typeface="Times New Roman" pitchFamily="18" charset="0"/>
                    <a:cs typeface="Times New Roman" pitchFamily="18" charset="0"/>
                  </a:rPr>
                  <a:t>  -0.01  -0.01</a:t>
                </a:r>
              </a:p>
              <a:p>
                <a:r>
                  <a:rPr lang="en-US" sz="2400" b="1" dirty="0">
                    <a:latin typeface="Times New Roman" pitchFamily="18" charset="0"/>
                    <a:cs typeface="Times New Roman" pitchFamily="18" charset="0"/>
                  </a:rPr>
                  <a:t> 3.90  4.04   3.90</a:t>
                </a:r>
                <a:r>
                  <a:rPr lang="en-US" sz="2400" dirty="0">
                    <a:latin typeface="Times New Roman" pitchFamily="18" charset="0"/>
                    <a:cs typeface="Times New Roman" pitchFamily="18" charset="0"/>
                  </a:rPr>
                  <a:t>   0.01   0.01</a:t>
                </a:r>
              </a:p>
              <a:p>
                <a:r>
                  <a:rPr lang="en-US" sz="2400" b="1" dirty="0">
                    <a:latin typeface="Times New Roman" pitchFamily="18" charset="0"/>
                    <a:cs typeface="Times New Roman" pitchFamily="18" charset="0"/>
                  </a:rPr>
                  <a:t> 4.82  5.00   4.82</a:t>
                </a:r>
                <a:r>
                  <a:rPr lang="en-US" sz="2400" dirty="0">
                    <a:latin typeface="Times New Roman" pitchFamily="18" charset="0"/>
                    <a:cs typeface="Times New Roman" pitchFamily="18" charset="0"/>
                  </a:rPr>
                  <a:t>   0.03   0.03</a:t>
                </a:r>
              </a:p>
              <a:p>
                <a:r>
                  <a:rPr lang="en-US" sz="2400" dirty="0">
                    <a:latin typeface="Times New Roman" pitchFamily="18" charset="0"/>
                    <a:cs typeface="Times New Roman" pitchFamily="18" charset="0"/>
                  </a:rPr>
                  <a:t> 0.70  </a:t>
                </a:r>
                <a:r>
                  <a:rPr lang="en-US" sz="2400" b="1" dirty="0">
                    <a:latin typeface="Times New Roman" pitchFamily="18" charset="0"/>
                    <a:cs typeface="Times New Roman" pitchFamily="18" charset="0"/>
                  </a:rPr>
                  <a:t>0.53</a:t>
                </a:r>
                <a:r>
                  <a:rPr lang="en-US" sz="2400" dirty="0">
                    <a:latin typeface="Times New Roman" pitchFamily="18" charset="0"/>
                    <a:cs typeface="Times New Roman" pitchFamily="18" charset="0"/>
                  </a:rPr>
                  <a:t>   0.70  </a:t>
                </a:r>
                <a:r>
                  <a:rPr lang="en-US" sz="2400" b="1" dirty="0">
                    <a:latin typeface="Times New Roman" pitchFamily="18" charset="0"/>
                    <a:cs typeface="Times New Roman" pitchFamily="18" charset="0"/>
                  </a:rPr>
                  <a:t> 4.11   4.11</a:t>
                </a:r>
              </a:p>
              <a:p>
                <a:r>
                  <a:rPr lang="en-US" sz="2400" dirty="0">
                    <a:latin typeface="Times New Roman" pitchFamily="18" charset="0"/>
                    <a:cs typeface="Times New Roman" pitchFamily="18" charset="0"/>
                  </a:rPr>
                  <a:t>-0.69  1.34  -0.69 </a:t>
                </a:r>
                <a:r>
                  <a:rPr lang="en-US" sz="2400" b="1" dirty="0">
                    <a:latin typeface="Times New Roman" pitchFamily="18" charset="0"/>
                    <a:cs typeface="Times New Roman" pitchFamily="18" charset="0"/>
                  </a:rPr>
                  <a:t> 4.78   4.78</a:t>
                </a:r>
              </a:p>
              <a:p>
                <a:r>
                  <a:rPr lang="en-US" sz="2400" dirty="0">
                    <a:latin typeface="Times New Roman" pitchFamily="18" charset="0"/>
                    <a:cs typeface="Times New Roman" pitchFamily="18" charset="0"/>
                  </a:rPr>
                  <a:t> 0.32  </a:t>
                </a:r>
                <a:r>
                  <a:rPr lang="en-US" sz="2400" b="1" dirty="0">
                    <a:latin typeface="Times New Roman" pitchFamily="18" charset="0"/>
                    <a:cs typeface="Times New Roman" pitchFamily="18" charset="0"/>
                  </a:rPr>
                  <a:t>0.23</a:t>
                </a:r>
                <a:r>
                  <a:rPr lang="en-US" sz="2400" dirty="0">
                    <a:latin typeface="Times New Roman" pitchFamily="18" charset="0"/>
                    <a:cs typeface="Times New Roman" pitchFamily="18" charset="0"/>
                  </a:rPr>
                  <a:t>   0.32   </a:t>
                </a:r>
                <a:r>
                  <a:rPr lang="en-US" sz="2400" b="1" dirty="0">
                    <a:latin typeface="Times New Roman" pitchFamily="18" charset="0"/>
                    <a:cs typeface="Times New Roman" pitchFamily="18" charset="0"/>
                  </a:rPr>
                  <a:t>2.01   2.01</a:t>
                </a:r>
              </a:p>
            </p:txBody>
          </p:sp>
        </p:grpSp>
      </p:grpSp>
    </p:spTree>
    <p:extLst>
      <p:ext uri="{BB962C8B-B14F-4D97-AF65-F5344CB8AC3E}">
        <p14:creationId xmlns:p14="http://schemas.microsoft.com/office/powerpoint/2010/main" val="19300552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693E7-9FEC-2F4E-28E8-06A17229F7DB}"/>
              </a:ext>
            </a:extLst>
          </p:cNvPr>
          <p:cNvSpPr>
            <a:spLocks noGrp="1"/>
          </p:cNvSpPr>
          <p:nvPr>
            <p:ph type="title"/>
          </p:nvPr>
        </p:nvSpPr>
        <p:spPr/>
        <p:txBody>
          <a:bodyPr/>
          <a:lstStyle/>
          <a:p>
            <a:r>
              <a:rPr lang="en-US" altLang="zh-CN" dirty="0"/>
              <a:t>SVD: Best Low-rank Approximation</a:t>
            </a:r>
            <a:endParaRPr lang="zh-CN" altLang="en-US" dirty="0"/>
          </a:p>
        </p:txBody>
      </p:sp>
      <p:sp>
        <p:nvSpPr>
          <p:cNvPr id="4" name="Slide Number Placeholder 3">
            <a:extLst>
              <a:ext uri="{FF2B5EF4-FFF2-40B4-BE49-F238E27FC236}">
                <a16:creationId xmlns:a16="http://schemas.microsoft.com/office/drawing/2014/main" id="{6B04FC35-3A9C-BF8C-6498-D358B9355DFB}"/>
              </a:ext>
            </a:extLst>
          </p:cNvPr>
          <p:cNvSpPr>
            <a:spLocks noGrp="1"/>
          </p:cNvSpPr>
          <p:nvPr>
            <p:ph type="sldNum" sz="quarter" idx="10"/>
          </p:nvPr>
        </p:nvSpPr>
        <p:spPr/>
        <p:txBody>
          <a:bodyPr/>
          <a:lstStyle/>
          <a:p>
            <a:pPr>
              <a:defRPr/>
            </a:pPr>
            <a:fld id="{0A970603-986F-41E1-A763-220BA9CA5E18}" type="slidenum">
              <a:rPr lang="zh-CN" altLang="en-US" smtClean="0"/>
              <a:pPr>
                <a:defRPr/>
              </a:pPr>
              <a:t>35</a:t>
            </a:fld>
            <a:r>
              <a:rPr lang="zh-CN" altLang="en-US"/>
              <a:t> </a:t>
            </a:r>
            <a:endParaRPr lang="zh-CN" altLang="en-US" dirty="0"/>
          </a:p>
        </p:txBody>
      </p:sp>
      <p:sp>
        <p:nvSpPr>
          <p:cNvPr id="5" name="Rectangle 4">
            <a:extLst>
              <a:ext uri="{FF2B5EF4-FFF2-40B4-BE49-F238E27FC236}">
                <a16:creationId xmlns:a16="http://schemas.microsoft.com/office/drawing/2014/main" id="{4B79AEBE-EDBE-23BA-DC10-F280C64F6AAA}"/>
              </a:ext>
            </a:extLst>
          </p:cNvPr>
          <p:cNvSpPr/>
          <p:nvPr/>
        </p:nvSpPr>
        <p:spPr>
          <a:xfrm>
            <a:off x="5413648" y="5619775"/>
            <a:ext cx="2895600" cy="4572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0D50308F-1830-65C0-86DD-0DF21120B615}"/>
              </a:ext>
            </a:extLst>
          </p:cNvPr>
          <p:cNvSpPr/>
          <p:nvPr/>
        </p:nvSpPr>
        <p:spPr>
          <a:xfrm>
            <a:off x="3584848" y="4269511"/>
            <a:ext cx="381000" cy="1807464"/>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Rectangle 6">
            <a:extLst>
              <a:ext uri="{FF2B5EF4-FFF2-40B4-BE49-F238E27FC236}">
                <a16:creationId xmlns:a16="http://schemas.microsoft.com/office/drawing/2014/main" id="{F180FA83-B3AF-721E-F909-F9E916405B1F}"/>
              </a:ext>
            </a:extLst>
          </p:cNvPr>
          <p:cNvSpPr/>
          <p:nvPr/>
        </p:nvSpPr>
        <p:spPr>
          <a:xfrm>
            <a:off x="4423048" y="4652988"/>
            <a:ext cx="381000" cy="3429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Rectangle 7">
            <a:extLst>
              <a:ext uri="{FF2B5EF4-FFF2-40B4-BE49-F238E27FC236}">
                <a16:creationId xmlns:a16="http://schemas.microsoft.com/office/drawing/2014/main" id="{18F6F802-C763-CCB6-2759-EDF1B4F79E94}"/>
              </a:ext>
            </a:extLst>
          </p:cNvPr>
          <p:cNvSpPr/>
          <p:nvPr/>
        </p:nvSpPr>
        <p:spPr>
          <a:xfrm>
            <a:off x="4804048" y="4310088"/>
            <a:ext cx="381000" cy="6858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Rectangle 8">
            <a:extLst>
              <a:ext uri="{FF2B5EF4-FFF2-40B4-BE49-F238E27FC236}">
                <a16:creationId xmlns:a16="http://schemas.microsoft.com/office/drawing/2014/main" id="{7131597A-C6DB-E707-250A-18DC6E4637FF}"/>
              </a:ext>
            </a:extLst>
          </p:cNvPr>
          <p:cNvSpPr/>
          <p:nvPr/>
        </p:nvSpPr>
        <p:spPr>
          <a:xfrm>
            <a:off x="765448" y="1690713"/>
            <a:ext cx="1524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A</a:t>
            </a:r>
          </a:p>
        </p:txBody>
      </p:sp>
      <p:sp>
        <p:nvSpPr>
          <p:cNvPr id="10" name="Rectangle 9">
            <a:extLst>
              <a:ext uri="{FF2B5EF4-FFF2-40B4-BE49-F238E27FC236}">
                <a16:creationId xmlns:a16="http://schemas.microsoft.com/office/drawing/2014/main" id="{781A8D38-7561-D681-14A2-7691FEB36157}"/>
              </a:ext>
            </a:extLst>
          </p:cNvPr>
          <p:cNvSpPr/>
          <p:nvPr/>
        </p:nvSpPr>
        <p:spPr>
          <a:xfrm>
            <a:off x="3203848" y="1628800"/>
            <a:ext cx="762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U</a:t>
            </a:r>
          </a:p>
        </p:txBody>
      </p:sp>
      <p:sp>
        <p:nvSpPr>
          <p:cNvPr id="11" name="Rectangle 10">
            <a:extLst>
              <a:ext uri="{FF2B5EF4-FFF2-40B4-BE49-F238E27FC236}">
                <a16:creationId xmlns:a16="http://schemas.microsoft.com/office/drawing/2014/main" id="{3106CE44-8DD5-B081-A0D2-4CE5CACA97AA}"/>
              </a:ext>
            </a:extLst>
          </p:cNvPr>
          <p:cNvSpPr/>
          <p:nvPr/>
        </p:nvSpPr>
        <p:spPr>
          <a:xfrm>
            <a:off x="4423048" y="1690713"/>
            <a:ext cx="762000" cy="685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1600" dirty="0"/>
              <a:t>Sigma</a:t>
            </a:r>
          </a:p>
        </p:txBody>
      </p:sp>
      <p:sp>
        <p:nvSpPr>
          <p:cNvPr id="12" name="Rectangle 11">
            <a:extLst>
              <a:ext uri="{FF2B5EF4-FFF2-40B4-BE49-F238E27FC236}">
                <a16:creationId xmlns:a16="http://schemas.microsoft.com/office/drawing/2014/main" id="{86F39E98-6E84-D288-C6DF-3C8F2B859D08}"/>
              </a:ext>
            </a:extLst>
          </p:cNvPr>
          <p:cNvSpPr/>
          <p:nvPr/>
        </p:nvSpPr>
        <p:spPr>
          <a:xfrm>
            <a:off x="5413648" y="2543200"/>
            <a:ext cx="2895600" cy="9144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dirty="0"/>
              <a:t>V</a:t>
            </a:r>
            <a:r>
              <a:rPr lang="en-US" sz="3200" baseline="30000" dirty="0"/>
              <a:t>T</a:t>
            </a:r>
          </a:p>
        </p:txBody>
      </p:sp>
      <p:sp>
        <p:nvSpPr>
          <p:cNvPr id="13" name="TextBox 12">
            <a:extLst>
              <a:ext uri="{FF2B5EF4-FFF2-40B4-BE49-F238E27FC236}">
                <a16:creationId xmlns:a16="http://schemas.microsoft.com/office/drawing/2014/main" id="{6027C058-6917-C3A1-AB58-6C183EA26F84}"/>
              </a:ext>
            </a:extLst>
          </p:cNvPr>
          <p:cNvSpPr txBox="1"/>
          <p:nvPr/>
        </p:nvSpPr>
        <p:spPr>
          <a:xfrm>
            <a:off x="2503530" y="2605113"/>
            <a:ext cx="319318" cy="369332"/>
          </a:xfrm>
          <a:prstGeom prst="rect">
            <a:avLst/>
          </a:prstGeom>
          <a:noFill/>
        </p:spPr>
        <p:txBody>
          <a:bodyPr wrap="none" rtlCol="0">
            <a:spAutoFit/>
          </a:bodyPr>
          <a:lstStyle/>
          <a:p>
            <a:r>
              <a:rPr lang="en-US" dirty="0">
                <a:latin typeface="Arial" pitchFamily="34" charset="0"/>
                <a:cs typeface="Arial" pitchFamily="34" charset="0"/>
              </a:rPr>
              <a:t>=</a:t>
            </a:r>
          </a:p>
        </p:txBody>
      </p:sp>
      <p:sp>
        <p:nvSpPr>
          <p:cNvPr id="14" name="Rectangle 13">
            <a:extLst>
              <a:ext uri="{FF2B5EF4-FFF2-40B4-BE49-F238E27FC236}">
                <a16:creationId xmlns:a16="http://schemas.microsoft.com/office/drawing/2014/main" id="{F253A3F8-8BFD-5C81-03AC-2446C6380169}"/>
              </a:ext>
            </a:extLst>
          </p:cNvPr>
          <p:cNvSpPr/>
          <p:nvPr/>
        </p:nvSpPr>
        <p:spPr>
          <a:xfrm>
            <a:off x="689248" y="4205313"/>
            <a:ext cx="1524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B</a:t>
            </a:r>
          </a:p>
        </p:txBody>
      </p:sp>
      <p:sp>
        <p:nvSpPr>
          <p:cNvPr id="15" name="Rectangle 14">
            <a:extLst>
              <a:ext uri="{FF2B5EF4-FFF2-40B4-BE49-F238E27FC236}">
                <a16:creationId xmlns:a16="http://schemas.microsoft.com/office/drawing/2014/main" id="{5ACF4FD6-22D6-6FB3-8B64-5C2C1F9A07FE}"/>
              </a:ext>
            </a:extLst>
          </p:cNvPr>
          <p:cNvSpPr/>
          <p:nvPr/>
        </p:nvSpPr>
        <p:spPr>
          <a:xfrm>
            <a:off x="3203848" y="4248175"/>
            <a:ext cx="762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U</a:t>
            </a:r>
          </a:p>
        </p:txBody>
      </p:sp>
      <p:sp>
        <p:nvSpPr>
          <p:cNvPr id="16" name="Rectangle 15">
            <a:extLst>
              <a:ext uri="{FF2B5EF4-FFF2-40B4-BE49-F238E27FC236}">
                <a16:creationId xmlns:a16="http://schemas.microsoft.com/office/drawing/2014/main" id="{19700B9A-C4D5-4A82-770D-C00E61A0B7B0}"/>
              </a:ext>
            </a:extLst>
          </p:cNvPr>
          <p:cNvSpPr/>
          <p:nvPr/>
        </p:nvSpPr>
        <p:spPr>
          <a:xfrm>
            <a:off x="4423048" y="4310088"/>
            <a:ext cx="762000" cy="685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1600" dirty="0"/>
              <a:t>Sigma</a:t>
            </a:r>
          </a:p>
        </p:txBody>
      </p:sp>
      <p:sp>
        <p:nvSpPr>
          <p:cNvPr id="17" name="Rectangle 16">
            <a:extLst>
              <a:ext uri="{FF2B5EF4-FFF2-40B4-BE49-F238E27FC236}">
                <a16:creationId xmlns:a16="http://schemas.microsoft.com/office/drawing/2014/main" id="{EB008699-85D1-1943-E497-6AB89042FD4F}"/>
              </a:ext>
            </a:extLst>
          </p:cNvPr>
          <p:cNvSpPr/>
          <p:nvPr/>
        </p:nvSpPr>
        <p:spPr>
          <a:xfrm>
            <a:off x="5413648" y="5162575"/>
            <a:ext cx="2895600" cy="9144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dirty="0"/>
              <a:t>V</a:t>
            </a:r>
            <a:r>
              <a:rPr lang="en-US" sz="3200" baseline="30000" dirty="0"/>
              <a:t>T</a:t>
            </a:r>
          </a:p>
        </p:txBody>
      </p:sp>
      <p:cxnSp>
        <p:nvCxnSpPr>
          <p:cNvPr id="18" name="Straight Connector 17">
            <a:extLst>
              <a:ext uri="{FF2B5EF4-FFF2-40B4-BE49-F238E27FC236}">
                <a16:creationId xmlns:a16="http://schemas.microsoft.com/office/drawing/2014/main" id="{CB9FA98F-76E4-5D0D-BFF5-C7CB1138D626}"/>
              </a:ext>
            </a:extLst>
          </p:cNvPr>
          <p:cNvCxnSpPr>
            <a:stCxn id="15" idx="0"/>
            <a:endCxn id="15" idx="2"/>
          </p:cNvCxnSpPr>
          <p:nvPr/>
        </p:nvCxnSpPr>
        <p:spPr>
          <a:xfrm>
            <a:off x="3584848" y="4248175"/>
            <a:ext cx="0" cy="182880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80990A2C-4AD1-453A-1442-16317D0A24B5}"/>
              </a:ext>
            </a:extLst>
          </p:cNvPr>
          <p:cNvCxnSpPr>
            <a:stCxn id="17" idx="3"/>
            <a:endCxn id="17" idx="1"/>
          </p:cNvCxnSpPr>
          <p:nvPr/>
        </p:nvCxnSpPr>
        <p:spPr>
          <a:xfrm flipH="1">
            <a:off x="5413648" y="5619775"/>
            <a:ext cx="28956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B1BBC00C-701D-B62F-017F-FF0941973566}"/>
              </a:ext>
            </a:extLst>
          </p:cNvPr>
          <p:cNvCxnSpPr>
            <a:stCxn id="16" idx="0"/>
          </p:cNvCxnSpPr>
          <p:nvPr/>
        </p:nvCxnSpPr>
        <p:spPr>
          <a:xfrm>
            <a:off x="4804048" y="4310088"/>
            <a:ext cx="0" cy="342900"/>
          </a:xfrm>
          <a:prstGeom prst="line">
            <a:avLst/>
          </a:prstGeom>
          <a:ln w="28575"/>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07C32062-B8B4-9368-5BE6-DE22BF8C59DD}"/>
              </a:ext>
            </a:extLst>
          </p:cNvPr>
          <p:cNvCxnSpPr>
            <a:stCxn id="16" idx="1"/>
          </p:cNvCxnSpPr>
          <p:nvPr/>
        </p:nvCxnSpPr>
        <p:spPr>
          <a:xfrm>
            <a:off x="4423048" y="4652988"/>
            <a:ext cx="381000" cy="0"/>
          </a:xfrm>
          <a:prstGeom prst="line">
            <a:avLst/>
          </a:prstGeom>
          <a:ln w="28575"/>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D547FE9B-4842-7948-771B-E9A9C7C395AA}"/>
              </a:ext>
            </a:extLst>
          </p:cNvPr>
          <p:cNvSpPr txBox="1"/>
          <p:nvPr/>
        </p:nvSpPr>
        <p:spPr>
          <a:xfrm>
            <a:off x="2496271" y="4995888"/>
            <a:ext cx="319318" cy="369332"/>
          </a:xfrm>
          <a:prstGeom prst="rect">
            <a:avLst/>
          </a:prstGeom>
          <a:noFill/>
        </p:spPr>
        <p:txBody>
          <a:bodyPr wrap="none" rtlCol="0">
            <a:spAutoFit/>
          </a:bodyPr>
          <a:lstStyle/>
          <a:p>
            <a:r>
              <a:rPr lang="en-US" dirty="0">
                <a:latin typeface="Arial" pitchFamily="34" charset="0"/>
                <a:cs typeface="Arial" pitchFamily="34" charset="0"/>
              </a:rPr>
              <a:t>=</a:t>
            </a:r>
          </a:p>
        </p:txBody>
      </p:sp>
      <p:sp>
        <p:nvSpPr>
          <p:cNvPr id="23" name="TextBox 22">
            <a:extLst>
              <a:ext uri="{FF2B5EF4-FFF2-40B4-BE49-F238E27FC236}">
                <a16:creationId xmlns:a16="http://schemas.microsoft.com/office/drawing/2014/main" id="{A2E4FD67-A50D-BD09-86C6-248D075B990E}"/>
              </a:ext>
            </a:extLst>
          </p:cNvPr>
          <p:cNvSpPr txBox="1"/>
          <p:nvPr/>
        </p:nvSpPr>
        <p:spPr>
          <a:xfrm>
            <a:off x="689248" y="3595713"/>
            <a:ext cx="5143844" cy="523220"/>
          </a:xfrm>
          <a:prstGeom prst="rect">
            <a:avLst/>
          </a:prstGeom>
          <a:noFill/>
        </p:spPr>
        <p:txBody>
          <a:bodyPr wrap="none" rtlCol="0">
            <a:spAutoFit/>
          </a:bodyPr>
          <a:lstStyle/>
          <a:p>
            <a:r>
              <a:rPr lang="en-US" sz="2800" b="1" dirty="0">
                <a:solidFill>
                  <a:srgbClr val="0000FF"/>
                </a:solidFill>
                <a:latin typeface="Arial" pitchFamily="34" charset="0"/>
                <a:cs typeface="Arial" pitchFamily="34" charset="0"/>
              </a:rPr>
              <a:t>B is best approximation of  A</a:t>
            </a:r>
          </a:p>
        </p:txBody>
      </p:sp>
    </p:spTree>
    <p:extLst>
      <p:ext uri="{BB962C8B-B14F-4D97-AF65-F5344CB8AC3E}">
        <p14:creationId xmlns:p14="http://schemas.microsoft.com/office/powerpoint/2010/main" val="20069562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2F80-53C6-BFEB-3E4D-A9FC335ED74E}"/>
              </a:ext>
            </a:extLst>
          </p:cNvPr>
          <p:cNvSpPr>
            <a:spLocks noGrp="1"/>
          </p:cNvSpPr>
          <p:nvPr>
            <p:ph type="title"/>
          </p:nvPr>
        </p:nvSpPr>
        <p:spPr/>
        <p:txBody>
          <a:bodyPr/>
          <a:lstStyle/>
          <a:p>
            <a:r>
              <a:rPr lang="en-US" altLang="zh-CN" dirty="0"/>
              <a:t>SVD: Best Low-rank Approximation</a:t>
            </a:r>
            <a:endParaRPr lang="zh-CN" alt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015FCD-BA80-9881-5255-54186FAB1CEF}"/>
                  </a:ext>
                </a:extLst>
              </p:cNvPr>
              <p:cNvSpPr>
                <a:spLocks noGrp="1"/>
              </p:cNvSpPr>
              <p:nvPr>
                <p:ph idx="1"/>
              </p:nvPr>
            </p:nvSpPr>
            <p:spPr/>
            <p:txBody>
              <a:bodyPr/>
              <a:lstStyle/>
              <a:p>
                <a:r>
                  <a:rPr lang="en-US" altLang="zh-CN" sz="2400" dirty="0"/>
                  <a:t>Theorem: </a:t>
                </a:r>
                <a:r>
                  <a:rPr lang="en-US" altLang="zh-CN" sz="2400" b="0" dirty="0"/>
                  <a:t>Let</a:t>
                </a:r>
                <a:r>
                  <a:rPr lang="en-US" altLang="zh-CN" sz="2400" b="0" dirty="0">
                    <a:solidFill>
                      <a:schemeClr val="accent2"/>
                    </a:solidFill>
                  </a:rPr>
                  <a:t> </a:t>
                </a:r>
                <a:r>
                  <a:rPr lang="en-US" altLang="zh-CN" sz="2400" dirty="0">
                    <a:solidFill>
                      <a:srgbClr val="7D0900"/>
                    </a:solidFill>
                  </a:rPr>
                  <a:t>A = U </a:t>
                </a:r>
                <a:r>
                  <a:rPr lang="en-US" altLang="zh-CN" sz="2400" dirty="0">
                    <a:solidFill>
                      <a:srgbClr val="7D0900"/>
                    </a:solidFill>
                    <a:sym typeface="Symbol"/>
                  </a:rPr>
                  <a:t></a:t>
                </a:r>
                <a:r>
                  <a:rPr lang="en-US" altLang="zh-CN" sz="2400" dirty="0">
                    <a:solidFill>
                      <a:srgbClr val="7D0900"/>
                    </a:solidFill>
                  </a:rPr>
                  <a:t> V</a:t>
                </a:r>
                <a:r>
                  <a:rPr lang="en-US" altLang="zh-CN" sz="2400" baseline="30000" dirty="0">
                    <a:solidFill>
                      <a:srgbClr val="7D0900"/>
                    </a:solidFill>
                  </a:rPr>
                  <a:t>T</a:t>
                </a:r>
                <a:r>
                  <a:rPr lang="en-US" altLang="zh-CN" sz="2400" dirty="0">
                    <a:solidFill>
                      <a:srgbClr val="7D0900"/>
                    </a:solidFill>
                  </a:rPr>
                  <a:t> </a:t>
                </a:r>
                <a:r>
                  <a:rPr lang="en-US" altLang="zh-CN" sz="2400" b="0" dirty="0"/>
                  <a:t>(</a:t>
                </a:r>
                <a:r>
                  <a:rPr lang="el-GR" altLang="zh-CN" sz="2400" b="0" dirty="0">
                    <a:latin typeface="Times New Roman"/>
                    <a:cs typeface="Times New Roman"/>
                  </a:rPr>
                  <a:t>σ</a:t>
                </a:r>
                <a:r>
                  <a:rPr lang="en-US" altLang="zh-CN" sz="2400" b="0" baseline="-25000" dirty="0"/>
                  <a:t>1</a:t>
                </a:r>
                <a:r>
                  <a:rPr lang="en-US" altLang="zh-CN" sz="2400" b="0" dirty="0">
                    <a:sym typeface="Symbol"/>
                  </a:rPr>
                  <a:t></a:t>
                </a:r>
                <a:r>
                  <a:rPr lang="el-GR" altLang="zh-CN" sz="2400" b="0" dirty="0">
                    <a:latin typeface="Times New Roman"/>
                    <a:cs typeface="Times New Roman"/>
                  </a:rPr>
                  <a:t>σ</a:t>
                </a:r>
                <a:r>
                  <a:rPr lang="en-US" altLang="zh-CN" sz="2400" b="0" baseline="-25000" dirty="0"/>
                  <a:t>2</a:t>
                </a:r>
                <a:r>
                  <a:rPr lang="en-US" altLang="zh-CN" sz="2400" b="0" dirty="0">
                    <a:sym typeface="Symbol"/>
                  </a:rPr>
                  <a:t></a:t>
                </a:r>
                <a:r>
                  <a:rPr lang="en-US" altLang="zh-CN" sz="2400" b="0" dirty="0"/>
                  <a:t>…, rank(</a:t>
                </a:r>
                <a:r>
                  <a:rPr lang="en-US" altLang="zh-CN" sz="2400" b="0" i="1" dirty="0"/>
                  <a:t>A</a:t>
                </a:r>
                <a:r>
                  <a:rPr lang="en-US" altLang="zh-CN" sz="2400" b="0" dirty="0"/>
                  <a:t>)=</a:t>
                </a:r>
                <a:r>
                  <a:rPr lang="en-US" altLang="zh-CN" sz="2400" b="0" i="1" dirty="0"/>
                  <a:t>r</a:t>
                </a:r>
                <a:r>
                  <a:rPr lang="en-US" altLang="zh-CN" sz="2400" b="0" dirty="0"/>
                  <a:t>) and</a:t>
                </a:r>
                <a:r>
                  <a:rPr lang="en-US" altLang="zh-CN" sz="2400" b="0" dirty="0">
                    <a:solidFill>
                      <a:srgbClr val="0000FF"/>
                    </a:solidFill>
                  </a:rPr>
                  <a:t> </a:t>
                </a:r>
                <a:r>
                  <a:rPr lang="en-US" altLang="zh-CN" sz="2400" dirty="0">
                    <a:solidFill>
                      <a:srgbClr val="0070C0"/>
                    </a:solidFill>
                  </a:rPr>
                  <a:t>B = U </a:t>
                </a:r>
                <a:r>
                  <a:rPr lang="en-US" altLang="zh-CN" sz="2400" u="sng" dirty="0">
                    <a:solidFill>
                      <a:srgbClr val="0070C0"/>
                    </a:solidFill>
                    <a:sym typeface="Symbol"/>
                  </a:rPr>
                  <a:t>S</a:t>
                </a:r>
                <a:r>
                  <a:rPr lang="en-US" altLang="zh-CN" sz="2400" dirty="0">
                    <a:solidFill>
                      <a:srgbClr val="0070C0"/>
                    </a:solidFill>
                  </a:rPr>
                  <a:t> V</a:t>
                </a:r>
                <a:r>
                  <a:rPr lang="en-US" altLang="zh-CN" sz="2400" baseline="30000" dirty="0">
                    <a:solidFill>
                      <a:srgbClr val="0070C0"/>
                    </a:solidFill>
                  </a:rPr>
                  <a:t>T</a:t>
                </a:r>
                <a:r>
                  <a:rPr lang="en-US" altLang="zh-CN" sz="2400" dirty="0">
                    <a:solidFill>
                      <a:srgbClr val="0070C0"/>
                    </a:solidFill>
                  </a:rPr>
                  <a:t> </a:t>
                </a:r>
                <a:r>
                  <a:rPr lang="en-US" altLang="zh-CN" sz="2400" b="0" dirty="0"/>
                  <a:t>where </a:t>
                </a:r>
                <a:r>
                  <a:rPr lang="en-US" altLang="zh-CN" sz="2400" b="0" u="sng" dirty="0"/>
                  <a:t>S</a:t>
                </a:r>
                <a:r>
                  <a:rPr lang="en-US" altLang="zh-CN" sz="2400" b="0" dirty="0"/>
                  <a:t> is a</a:t>
                </a:r>
                <a:r>
                  <a:rPr lang="en-US" altLang="zh-CN" sz="2400" b="0" dirty="0">
                    <a:sym typeface="Symbol"/>
                  </a:rPr>
                  <a:t> diagonal </a:t>
                </a:r>
                <a:r>
                  <a:rPr lang="en-US" altLang="zh-CN" sz="2400" b="0" i="1" dirty="0">
                    <a:latin typeface="Times New Roman" pitchFamily="18" charset="0"/>
                    <a:cs typeface="Times New Roman" pitchFamily="18" charset="0"/>
                    <a:sym typeface="Symbol"/>
                  </a:rPr>
                  <a:t>r</a:t>
                </a:r>
                <a:r>
                  <a:rPr lang="en-US" altLang="zh-CN" sz="2400" b="0" dirty="0">
                    <a:sym typeface="Symbol"/>
                  </a:rPr>
                  <a:t>*</a:t>
                </a:r>
                <a:r>
                  <a:rPr lang="en-US" altLang="zh-CN" sz="2400" b="0" i="1" dirty="0">
                    <a:latin typeface="Times New Roman" pitchFamily="18" charset="0"/>
                    <a:cs typeface="Times New Roman" pitchFamily="18" charset="0"/>
                    <a:sym typeface="Symbol"/>
                  </a:rPr>
                  <a:t>r</a:t>
                </a:r>
                <a:r>
                  <a:rPr lang="en-US" altLang="zh-CN" sz="2400" b="0" dirty="0">
                    <a:sym typeface="Symbol"/>
                  </a:rPr>
                  <a:t> matrix with </a:t>
                </a:r>
                <a:r>
                  <a:rPr lang="en-US" altLang="zh-CN" sz="2400" b="0" i="1" dirty="0" err="1">
                    <a:sym typeface="Symbol"/>
                  </a:rPr>
                  <a:t>s</a:t>
                </a:r>
                <a:r>
                  <a:rPr lang="en-US" altLang="zh-CN" sz="2400" b="0" i="1" baseline="-25000" dirty="0" err="1">
                    <a:sym typeface="Symbol"/>
                  </a:rPr>
                  <a:t>i</a:t>
                </a:r>
                <a:r>
                  <a:rPr lang="en-US" altLang="zh-CN" sz="2400" b="0" i="1" dirty="0">
                    <a:sym typeface="Symbol"/>
                  </a:rPr>
                  <a:t>=</a:t>
                </a:r>
                <a:r>
                  <a:rPr lang="el-GR" altLang="zh-CN" sz="2400" b="0" i="1" dirty="0">
                    <a:latin typeface="Times New Roman"/>
                    <a:cs typeface="Times New Roman"/>
                  </a:rPr>
                  <a:t>σ</a:t>
                </a:r>
                <a:r>
                  <a:rPr lang="en-US" altLang="zh-CN" sz="2400" b="0" i="1" baseline="-25000" dirty="0" err="1"/>
                  <a:t>i</a:t>
                </a:r>
                <a:r>
                  <a:rPr lang="en-US" altLang="zh-CN" sz="2400" b="0" dirty="0"/>
                  <a:t> (</a:t>
                </a:r>
                <a:r>
                  <a:rPr lang="en-US" altLang="zh-CN" sz="2400" b="0" i="1" dirty="0" err="1"/>
                  <a:t>i</a:t>
                </a:r>
                <a:r>
                  <a:rPr lang="en-US" altLang="zh-CN" sz="2400" b="0" i="1" dirty="0"/>
                  <a:t>=1…</a:t>
                </a:r>
                <a:r>
                  <a:rPr lang="en-US" altLang="zh-CN" sz="2400" b="0" i="1" dirty="0">
                    <a:solidFill>
                      <a:srgbClr val="0070C0"/>
                    </a:solidFill>
                  </a:rPr>
                  <a:t>k</a:t>
                </a:r>
                <a:r>
                  <a:rPr lang="en-US" altLang="zh-CN" sz="2400" b="0" dirty="0"/>
                  <a:t>) else </a:t>
                </a:r>
                <a:r>
                  <a:rPr lang="en-US" altLang="zh-CN" sz="2400" b="0" i="1" dirty="0" err="1">
                    <a:sym typeface="Symbol"/>
                  </a:rPr>
                  <a:t>s</a:t>
                </a:r>
                <a:r>
                  <a:rPr lang="en-US" altLang="zh-CN" sz="2400" b="0" i="1" baseline="-25000" dirty="0" err="1">
                    <a:sym typeface="Symbol"/>
                  </a:rPr>
                  <a:t>i</a:t>
                </a:r>
                <a:r>
                  <a:rPr lang="en-US" altLang="zh-CN" sz="2400" b="0" dirty="0">
                    <a:sym typeface="Symbol"/>
                  </a:rPr>
                  <a:t>=</a:t>
                </a:r>
                <a:r>
                  <a:rPr lang="en-US" altLang="zh-CN" sz="2400" b="0" dirty="0"/>
                  <a:t>0,  then </a:t>
                </a:r>
                <a:r>
                  <a:rPr lang="en-US" altLang="zh-CN" sz="2400" b="0" dirty="0">
                    <a:solidFill>
                      <a:srgbClr val="0070C0"/>
                    </a:solidFill>
                  </a:rPr>
                  <a:t>B</a:t>
                </a:r>
                <a:r>
                  <a:rPr lang="en-US" altLang="zh-CN" sz="2400" b="0" dirty="0"/>
                  <a:t> is a </a:t>
                </a:r>
                <a:r>
                  <a:rPr lang="en-US" altLang="zh-CN" sz="2400" dirty="0">
                    <a:solidFill>
                      <a:srgbClr val="7D0900"/>
                    </a:solidFill>
                  </a:rPr>
                  <a:t>best</a:t>
                </a:r>
                <a:r>
                  <a:rPr lang="en-US" altLang="zh-CN" sz="2400" b="0" dirty="0"/>
                  <a:t> rank(B)=</a:t>
                </a:r>
                <a:r>
                  <a:rPr lang="en-US" altLang="zh-CN" sz="2400" b="0" i="1" dirty="0"/>
                  <a:t>k</a:t>
                </a:r>
                <a:r>
                  <a:rPr lang="en-US" altLang="zh-CN" sz="2400" b="0" dirty="0"/>
                  <a:t> approximation to </a:t>
                </a:r>
                <a:r>
                  <a:rPr lang="en-US" altLang="zh-CN" sz="2400" b="0" i="1" dirty="0"/>
                  <a:t>A</a:t>
                </a:r>
                <a:endParaRPr lang="en-US" altLang="zh-CN" sz="2400" b="0" dirty="0"/>
              </a:p>
              <a:p>
                <a:r>
                  <a:rPr lang="en-US" altLang="zh-CN" sz="2400" b="0" dirty="0"/>
                  <a:t>What do we mean by best?</a:t>
                </a:r>
              </a:p>
              <a:p>
                <a:pPr lvl="1"/>
                <a:r>
                  <a:rPr lang="en-US" altLang="zh-CN" sz="2200" i="1" dirty="0">
                    <a:latin typeface="Times New Roman" pitchFamily="18" charset="0"/>
                    <a:cs typeface="Times New Roman" pitchFamily="18" charset="0"/>
                  </a:rPr>
                  <a:t>B</a:t>
                </a:r>
                <a:r>
                  <a:rPr lang="en-US" altLang="zh-CN" sz="2200" dirty="0">
                    <a:latin typeface="Times New Roman" pitchFamily="18" charset="0"/>
                    <a:cs typeface="Times New Roman" pitchFamily="18" charset="0"/>
                  </a:rPr>
                  <a:t> </a:t>
                </a:r>
                <a:r>
                  <a:rPr lang="en-US" altLang="zh-CN" sz="2200" dirty="0"/>
                  <a:t>is a solution to </a:t>
                </a:r>
                <a:r>
                  <a:rPr lang="en-US" altLang="zh-CN" sz="2200" dirty="0" err="1">
                    <a:latin typeface="Times New Roman" pitchFamily="18" charset="0"/>
                    <a:cs typeface="Times New Roman" pitchFamily="18" charset="0"/>
                  </a:rPr>
                  <a:t>argmin</a:t>
                </a:r>
                <a:r>
                  <a:rPr lang="en-US" altLang="zh-CN" sz="2200" i="1" baseline="-25000" dirty="0" err="1">
                    <a:latin typeface="Times New Roman" pitchFamily="18" charset="0"/>
                    <a:cs typeface="Times New Roman" pitchFamily="18" charset="0"/>
                  </a:rPr>
                  <a:t>B</a:t>
                </a:r>
                <a:r>
                  <a:rPr lang="en-US" altLang="zh-CN" sz="2200" dirty="0">
                    <a:latin typeface="Times New Roman" pitchFamily="18" charset="0"/>
                    <a:cs typeface="Times New Roman" pitchFamily="18" charset="0"/>
                  </a:rPr>
                  <a:t> </a:t>
                </a:r>
                <a:r>
                  <a:rPr lang="en-US" altLang="zh-CN" sz="2200" dirty="0" err="1">
                    <a:latin typeface="Times New Roman" pitchFamily="18" charset="0"/>
                    <a:cs typeface="Times New Roman" pitchFamily="18" charset="0"/>
                  </a:rPr>
                  <a:t>ǁ</a:t>
                </a:r>
                <a:r>
                  <a:rPr lang="en-US" altLang="zh-CN" sz="2200" i="1" dirty="0" err="1">
                    <a:latin typeface="Times New Roman" pitchFamily="18" charset="0"/>
                    <a:cs typeface="Times New Roman" pitchFamily="18" charset="0"/>
                  </a:rPr>
                  <a:t>A-B</a:t>
                </a:r>
                <a:r>
                  <a:rPr lang="en-US" altLang="zh-CN" sz="2200" dirty="0" err="1">
                    <a:latin typeface="Times New Roman" pitchFamily="18" charset="0"/>
                    <a:cs typeface="Times New Roman" pitchFamily="18" charset="0"/>
                  </a:rPr>
                  <a:t>ǁ</a:t>
                </a:r>
                <a:r>
                  <a:rPr lang="en-US" altLang="zh-CN" sz="2200" baseline="-25000" dirty="0" err="1">
                    <a:latin typeface="Times New Roman" pitchFamily="18" charset="0"/>
                    <a:cs typeface="Times New Roman" pitchFamily="18" charset="0"/>
                  </a:rPr>
                  <a:t>F</a:t>
                </a:r>
                <a:r>
                  <a:rPr lang="en-US" altLang="zh-CN" sz="2200" dirty="0">
                    <a:latin typeface="Times New Roman" pitchFamily="18" charset="0"/>
                    <a:cs typeface="Times New Roman" pitchFamily="18" charset="0"/>
                  </a:rPr>
                  <a:t>  </a:t>
                </a:r>
                <a:r>
                  <a:rPr lang="en-US" altLang="zh-CN" sz="2200" dirty="0"/>
                  <a:t>where </a:t>
                </a:r>
                <a:r>
                  <a:rPr lang="en-US" altLang="zh-CN" sz="2200" dirty="0">
                    <a:latin typeface="Times New Roman" pitchFamily="18" charset="0"/>
                    <a:cs typeface="Times New Roman" pitchFamily="18" charset="0"/>
                  </a:rPr>
                  <a:t>rank(</a:t>
                </a:r>
                <a:r>
                  <a:rPr lang="en-US" altLang="zh-CN" sz="2200" i="1" dirty="0">
                    <a:latin typeface="Times New Roman" pitchFamily="18" charset="0"/>
                    <a:cs typeface="Times New Roman" pitchFamily="18" charset="0"/>
                  </a:rPr>
                  <a:t>B</a:t>
                </a:r>
                <a:r>
                  <a:rPr lang="en-US" altLang="zh-CN" sz="2200" dirty="0">
                    <a:latin typeface="Times New Roman" pitchFamily="18" charset="0"/>
                    <a:cs typeface="Times New Roman" pitchFamily="18" charset="0"/>
                  </a:rPr>
                  <a:t>)=</a:t>
                </a:r>
                <a:r>
                  <a:rPr lang="en-US" altLang="zh-CN" sz="2200" i="1" dirty="0">
                    <a:latin typeface="Times New Roman" pitchFamily="18" charset="0"/>
                    <a:cs typeface="Times New Roman" pitchFamily="18" charset="0"/>
                  </a:rPr>
                  <a:t>k</a:t>
                </a:r>
              </a:p>
              <a:p>
                <a:pPr lvl="2"/>
                <a14:m>
                  <m:oMath xmlns:m="http://schemas.openxmlformats.org/officeDocument/2006/math">
                    <m:sSub>
                      <m:sSubPr>
                        <m:ctrlPr>
                          <a:rPr lang="en-US" altLang="zh-CN" b="0" i="1" smtClean="0">
                            <a:latin typeface="Cambria Math" panose="02040503050406030204" pitchFamily="18" charset="0"/>
                          </a:rPr>
                        </m:ctrlPr>
                      </m:sSubPr>
                      <m:e>
                        <m:r>
                          <a:rPr lang="en-US" altLang="zh-CN" b="0" i="1">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a:latin typeface="Cambria Math" panose="02040503050406030204" pitchFamily="18" charset="0"/>
                          </a:rPr>
                          <m:t>||</m:t>
                        </m:r>
                      </m:e>
                      <m:sub>
                        <m:r>
                          <a:rPr lang="en-US" altLang="zh-CN" b="0" i="1" smtClean="0">
                            <a:latin typeface="Cambria Math" panose="02040503050406030204" pitchFamily="18" charset="0"/>
                          </a:rPr>
                          <m:t>𝐹</m:t>
                        </m:r>
                      </m:sub>
                    </m:sSub>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nary>
                          <m:naryPr>
                            <m:chr m:val="∑"/>
                            <m:limLoc m:val="subSup"/>
                            <m:supHide m:val="on"/>
                            <m:ctrlPr>
                              <a:rPr lang="en-US" altLang="zh-CN" b="0" i="1" smtClean="0">
                                <a:latin typeface="Cambria Math" panose="02040503050406030204" pitchFamily="18" charset="0"/>
                              </a:rPr>
                            </m:ctrlPr>
                          </m:naryPr>
                          <m:sub>
                            <m:r>
                              <m:rPr>
                                <m:brk m:alnAt="9"/>
                              </m:rPr>
                              <a:rPr lang="en-US" altLang="zh-CN" b="0" i="1" smtClean="0">
                                <a:latin typeface="Cambria Math" panose="02040503050406030204" pitchFamily="18" charset="0"/>
                              </a:rPr>
                              <m:t>𝑖</m:t>
                            </m:r>
                            <m:r>
                              <a:rPr lang="en-US" altLang="zh-CN" b="0" i="1" smtClean="0">
                                <a:latin typeface="Cambria Math" panose="02040503050406030204" pitchFamily="18" charset="0"/>
                              </a:rPr>
                              <m:t>𝑗</m:t>
                            </m:r>
                          </m:sub>
                          <m:sup/>
                          <m:e>
                            <m:sSup>
                              <m:sSupPr>
                                <m:ctrlPr>
                                  <a:rPr lang="en-US" altLang="zh-CN" b="0" i="1" smtClean="0">
                                    <a:latin typeface="Cambria Math" panose="02040503050406030204" pitchFamily="18" charset="0"/>
                                  </a:rPr>
                                </m:ctrlPr>
                              </m:sSup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sSub>
                                  <m:sSubPr>
                                    <m:ctrlPr>
                                      <a:rPr lang="en-US" altLang="zh-CN" b="0" i="1">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a:latin typeface="Cambria Math" panose="02040503050406030204" pitchFamily="18" charset="0"/>
                                      </a:rPr>
                                      <m:t>𝑖𝑗</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e>
                        </m:nary>
                      </m:e>
                    </m:rad>
                  </m:oMath>
                </a14:m>
                <a:endParaRPr lang="en-US" altLang="zh-CN" i="1" baseline="30000" dirty="0">
                  <a:latin typeface="Times New Roman" pitchFamily="18" charset="0"/>
                  <a:cs typeface="Times New Roman" pitchFamily="18" charset="0"/>
                </a:endParaRPr>
              </a:p>
              <a:p>
                <a:pPr lvl="1"/>
                <a:endParaRPr lang="zh-CN" altLang="en-US" sz="2000" b="0" dirty="0"/>
              </a:p>
            </p:txBody>
          </p:sp>
        </mc:Choice>
        <mc:Fallback xmlns="">
          <p:sp>
            <p:nvSpPr>
              <p:cNvPr id="3" name="Content Placeholder 2">
                <a:extLst>
                  <a:ext uri="{FF2B5EF4-FFF2-40B4-BE49-F238E27FC236}">
                    <a16:creationId xmlns:a16="http://schemas.microsoft.com/office/drawing/2014/main" id="{C7015FCD-BA80-9881-5255-54186FAB1CEF}"/>
                  </a:ext>
                </a:extLst>
              </p:cNvPr>
              <p:cNvSpPr>
                <a:spLocks noGrp="1" noRot="1" noChangeAspect="1" noMove="1" noResize="1" noEditPoints="1" noAdjustHandles="1" noChangeArrowheads="1" noChangeShapeType="1" noTextEdit="1"/>
              </p:cNvSpPr>
              <p:nvPr>
                <p:ph idx="1"/>
              </p:nvPr>
            </p:nvSpPr>
            <p:spPr>
              <a:blipFill>
                <a:blip r:embed="rId2"/>
                <a:stretch>
                  <a:fillRect l="-902" t="-351" r="-416"/>
                </a:stretch>
              </a:blipFill>
            </p:spPr>
            <p:txBody>
              <a:bodyPr/>
              <a:lstStyle/>
              <a:p>
                <a:r>
                  <a:rPr lang="zh-CN" altLang="en-US">
                    <a:noFill/>
                  </a:rPr>
                  <a:t> </a:t>
                </a:r>
              </a:p>
            </p:txBody>
          </p:sp>
        </mc:Fallback>
      </mc:AlternateContent>
      <p:sp>
        <p:nvSpPr>
          <p:cNvPr id="4" name="Slide Number Placeholder 3">
            <a:extLst>
              <a:ext uri="{FF2B5EF4-FFF2-40B4-BE49-F238E27FC236}">
                <a16:creationId xmlns:a16="http://schemas.microsoft.com/office/drawing/2014/main" id="{A5803310-AFAF-14EC-BE15-8CC066549A74}"/>
              </a:ext>
            </a:extLst>
          </p:cNvPr>
          <p:cNvSpPr>
            <a:spLocks noGrp="1"/>
          </p:cNvSpPr>
          <p:nvPr>
            <p:ph type="sldNum" sz="quarter" idx="10"/>
          </p:nvPr>
        </p:nvSpPr>
        <p:spPr/>
        <p:txBody>
          <a:bodyPr/>
          <a:lstStyle/>
          <a:p>
            <a:pPr>
              <a:defRPr/>
            </a:pPr>
            <a:fld id="{0A970603-986F-41E1-A763-220BA9CA5E18}" type="slidenum">
              <a:rPr lang="zh-CN" altLang="en-US" smtClean="0"/>
              <a:pPr>
                <a:defRPr/>
              </a:pPr>
              <a:t>36</a:t>
            </a:fld>
            <a:r>
              <a:rPr lang="zh-CN" altLang="en-US"/>
              <a:t> </a:t>
            </a:r>
            <a:endParaRPr lang="zh-CN" altLang="en-US" dirty="0"/>
          </a:p>
        </p:txBody>
      </p:sp>
      <p:pic>
        <p:nvPicPr>
          <p:cNvPr id="5" name="Picture 7" descr="http://www.cs.carleton.edu/cs_comps/0607/recommend/recommender/images/svd1.png">
            <a:extLst>
              <a:ext uri="{FF2B5EF4-FFF2-40B4-BE49-F238E27FC236}">
                <a16:creationId xmlns:a16="http://schemas.microsoft.com/office/drawing/2014/main" id="{8FF8EFAD-D0EB-0A30-F8A7-051325B9C6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160" y="4788897"/>
            <a:ext cx="7505648" cy="131782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6D3DEC45-A102-1A4D-9EF3-FA3929336765}"/>
              </a:ext>
            </a:extLst>
          </p:cNvPr>
          <p:cNvCxnSpPr/>
          <p:nvPr/>
        </p:nvCxnSpPr>
        <p:spPr>
          <a:xfrm>
            <a:off x="5733504" y="5447809"/>
            <a:ext cx="381000" cy="364072"/>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FF451C0A-DECB-8514-FAD3-60429FFED983}"/>
              </a:ext>
            </a:extLst>
          </p:cNvPr>
          <p:cNvCxnSpPr/>
          <p:nvPr/>
        </p:nvCxnSpPr>
        <p:spPr>
          <a:xfrm>
            <a:off x="4420235" y="5085184"/>
            <a:ext cx="0" cy="774700"/>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5DBD651-5786-FDCA-37E6-54EEA616E3BF}"/>
              </a:ext>
            </a:extLst>
          </p:cNvPr>
          <p:cNvCxnSpPr/>
          <p:nvPr/>
        </p:nvCxnSpPr>
        <p:spPr>
          <a:xfrm>
            <a:off x="7004258" y="5733256"/>
            <a:ext cx="922020" cy="0"/>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6947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3C0E2-CDA7-4C61-3A61-FD61871D06A9}"/>
              </a:ext>
            </a:extLst>
          </p:cNvPr>
          <p:cNvSpPr>
            <a:spLocks noGrp="1"/>
          </p:cNvSpPr>
          <p:nvPr>
            <p:ph type="title"/>
          </p:nvPr>
        </p:nvSpPr>
        <p:spPr/>
        <p:txBody>
          <a:bodyPr/>
          <a:lstStyle/>
          <a:p>
            <a:r>
              <a:rPr lang="en-US" dirty="0"/>
              <a:t>SVD vs. PCA</a:t>
            </a:r>
          </a:p>
        </p:txBody>
      </p:sp>
      <p:sp>
        <p:nvSpPr>
          <p:cNvPr id="3" name="Content Placeholder 2">
            <a:extLst>
              <a:ext uri="{FF2B5EF4-FFF2-40B4-BE49-F238E27FC236}">
                <a16:creationId xmlns:a16="http://schemas.microsoft.com/office/drawing/2014/main" id="{AFD90D13-D75A-29D9-6888-3718DA0455C2}"/>
              </a:ext>
            </a:extLst>
          </p:cNvPr>
          <p:cNvSpPr>
            <a:spLocks noGrp="1"/>
          </p:cNvSpPr>
          <p:nvPr>
            <p:ph idx="1"/>
          </p:nvPr>
        </p:nvSpPr>
        <p:spPr/>
        <p:txBody>
          <a:bodyPr>
            <a:normAutofit/>
          </a:bodyPr>
          <a:lstStyle/>
          <a:p>
            <a:r>
              <a:rPr lang="en-US" sz="2600" b="1" dirty="0">
                <a:latin typeface="Arial" pitchFamily="34" charset="0"/>
                <a:cs typeface="Arial" pitchFamily="34" charset="0"/>
                <a:sym typeface="Symbol"/>
              </a:rPr>
              <a:t></a:t>
            </a:r>
            <a:r>
              <a:rPr lang="en-US" sz="2600" dirty="0"/>
              <a:t> is a diagonal matrix containing</a:t>
            </a:r>
            <a:r>
              <a:rPr lang="en-US" sz="2600" baseline="0" dirty="0"/>
              <a:t> </a:t>
            </a:r>
            <a:r>
              <a:rPr lang="en-US" sz="2600" dirty="0"/>
              <a:t>the square roots of eigenvalues from U or V in descending order</a:t>
            </a:r>
          </a:p>
        </p:txBody>
      </p:sp>
      <p:sp>
        <p:nvSpPr>
          <p:cNvPr id="4" name="Slide Number Placeholder 3">
            <a:extLst>
              <a:ext uri="{FF2B5EF4-FFF2-40B4-BE49-F238E27FC236}">
                <a16:creationId xmlns:a16="http://schemas.microsoft.com/office/drawing/2014/main" id="{D71E31B9-0974-AF61-F224-4514028752F7}"/>
              </a:ext>
            </a:extLst>
          </p:cNvPr>
          <p:cNvSpPr>
            <a:spLocks noGrp="1"/>
          </p:cNvSpPr>
          <p:nvPr>
            <p:ph type="sldNum" sz="quarter" idx="10"/>
          </p:nvPr>
        </p:nvSpPr>
        <p:spPr/>
        <p:txBody>
          <a:bodyPr/>
          <a:lstStyle/>
          <a:p>
            <a:pPr>
              <a:defRPr/>
            </a:pPr>
            <a:fld id="{0A970603-986F-41E1-A763-220BA9CA5E18}" type="slidenum">
              <a:rPr lang="zh-CN" altLang="en-US" smtClean="0"/>
              <a:pPr>
                <a:defRPr/>
              </a:pPr>
              <a:t>37</a:t>
            </a:fld>
            <a:r>
              <a:rPr lang="zh-CN" altLang="en-US"/>
              <a:t> </a:t>
            </a:r>
            <a:endParaRPr lang="zh-CN" altLang="en-US" dirty="0"/>
          </a:p>
        </p:txBody>
      </p:sp>
    </p:spTree>
    <p:extLst>
      <p:ext uri="{BB962C8B-B14F-4D97-AF65-F5344CB8AC3E}">
        <p14:creationId xmlns:p14="http://schemas.microsoft.com/office/powerpoint/2010/main" val="2126156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DA357-3F9A-24A9-C42F-EAB351D50C45}"/>
              </a:ext>
            </a:extLst>
          </p:cNvPr>
          <p:cNvSpPr>
            <a:spLocks noGrp="1"/>
          </p:cNvSpPr>
          <p:nvPr>
            <p:ph type="title"/>
          </p:nvPr>
        </p:nvSpPr>
        <p:spPr/>
        <p:txBody>
          <a:bodyPr/>
          <a:lstStyle/>
          <a:p>
            <a:r>
              <a:rPr lang="en-US" dirty="0"/>
              <a:t>SVD: Summary</a:t>
            </a:r>
          </a:p>
        </p:txBody>
      </p:sp>
      <p:sp>
        <p:nvSpPr>
          <p:cNvPr id="3" name="Content Placeholder 2">
            <a:extLst>
              <a:ext uri="{FF2B5EF4-FFF2-40B4-BE49-F238E27FC236}">
                <a16:creationId xmlns:a16="http://schemas.microsoft.com/office/drawing/2014/main" id="{0DB820AA-B85F-4C9D-772E-E6CA3CE5BE07}"/>
              </a:ext>
            </a:extLst>
          </p:cNvPr>
          <p:cNvSpPr>
            <a:spLocks noGrp="1"/>
          </p:cNvSpPr>
          <p:nvPr>
            <p:ph idx="1"/>
          </p:nvPr>
        </p:nvSpPr>
        <p:spPr/>
        <p:txBody>
          <a:bodyPr/>
          <a:lstStyle/>
          <a:p>
            <a:r>
              <a:rPr lang="en-US" sz="2400" b="1" dirty="0"/>
              <a:t>SVD:</a:t>
            </a:r>
            <a:r>
              <a:rPr lang="en-US" sz="2400" dirty="0"/>
              <a:t> </a:t>
            </a:r>
            <a:r>
              <a:rPr lang="en-US" sz="2400" b="1" dirty="0"/>
              <a:t>A= U </a:t>
            </a:r>
            <a:r>
              <a:rPr lang="en-US" sz="2400" b="1" dirty="0">
                <a:latin typeface="Symbol" pitchFamily="18" charset="2"/>
                <a:sym typeface="Symbol"/>
              </a:rPr>
              <a:t></a:t>
            </a:r>
            <a:r>
              <a:rPr lang="en-US" sz="2400" b="1" dirty="0"/>
              <a:t> V</a:t>
            </a:r>
            <a:r>
              <a:rPr lang="en-US" sz="2400" baseline="30000" dirty="0"/>
              <a:t>T</a:t>
            </a:r>
            <a:r>
              <a:rPr lang="en-US" sz="2400" dirty="0"/>
              <a:t>: </a:t>
            </a:r>
            <a:r>
              <a:rPr lang="en-US" sz="2400" b="1" dirty="0">
                <a:solidFill>
                  <a:srgbClr val="7D0900"/>
                </a:solidFill>
              </a:rPr>
              <a:t>unique</a:t>
            </a:r>
          </a:p>
          <a:p>
            <a:pPr lvl="1"/>
            <a:r>
              <a:rPr lang="en-US" sz="2200" b="1" dirty="0"/>
              <a:t>U</a:t>
            </a:r>
            <a:r>
              <a:rPr lang="en-US" sz="2200" dirty="0"/>
              <a:t>: user-to-concept similarities</a:t>
            </a:r>
          </a:p>
          <a:p>
            <a:pPr lvl="1"/>
            <a:r>
              <a:rPr lang="en-US" sz="2200" b="1" dirty="0"/>
              <a:t>V</a:t>
            </a:r>
            <a:r>
              <a:rPr lang="en-US" sz="2200" dirty="0"/>
              <a:t>: movie-to-concept similarities</a:t>
            </a:r>
          </a:p>
          <a:p>
            <a:pPr lvl="1"/>
            <a:r>
              <a:rPr lang="en-US" sz="2200" b="1" dirty="0">
                <a:latin typeface="Symbol" pitchFamily="18" charset="2"/>
                <a:sym typeface="Symbol"/>
              </a:rPr>
              <a:t> </a:t>
            </a:r>
            <a:r>
              <a:rPr lang="en-US" sz="2200" dirty="0"/>
              <a:t>: strength of each concept</a:t>
            </a:r>
          </a:p>
          <a:p>
            <a:r>
              <a:rPr lang="en-US" sz="2400" dirty="0"/>
              <a:t>Complexity</a:t>
            </a:r>
          </a:p>
          <a:p>
            <a:pPr lvl="1"/>
            <a:r>
              <a:rPr lang="en-US" sz="2200" dirty="0"/>
              <a:t>Min{O(nm</a:t>
            </a:r>
            <a:r>
              <a:rPr lang="en-US" sz="2200" baseline="30000" dirty="0"/>
              <a:t>2</a:t>
            </a:r>
            <a:r>
              <a:rPr lang="en-US" sz="2200" dirty="0"/>
              <a:t>), O(n</a:t>
            </a:r>
            <a:r>
              <a:rPr lang="en-US" sz="2200" baseline="30000" dirty="0"/>
              <a:t>2</a:t>
            </a:r>
            <a:r>
              <a:rPr lang="en-US" sz="2200" dirty="0"/>
              <a:t>m)}</a:t>
            </a:r>
          </a:p>
          <a:p>
            <a:pPr lvl="1"/>
            <a:r>
              <a:rPr lang="en-US" sz="2200" dirty="0"/>
              <a:t>In practice it needs much less work, if we only want singular values, or the first k singular vectors, or the matrix is sparse</a:t>
            </a:r>
          </a:p>
          <a:p>
            <a:r>
              <a:rPr lang="en-US" sz="2400" dirty="0"/>
              <a:t>Optimal low-rank approximation of A in terms of </a:t>
            </a:r>
            <a:r>
              <a:rPr lang="en-US" sz="2400" dirty="0" err="1"/>
              <a:t>Frobenius</a:t>
            </a:r>
            <a:r>
              <a:rPr lang="en-US" sz="2400" dirty="0"/>
              <a:t> norm</a:t>
            </a:r>
          </a:p>
          <a:p>
            <a:endParaRPr lang="en-US" dirty="0"/>
          </a:p>
        </p:txBody>
      </p:sp>
      <p:sp>
        <p:nvSpPr>
          <p:cNvPr id="4" name="Slide Number Placeholder 3">
            <a:extLst>
              <a:ext uri="{FF2B5EF4-FFF2-40B4-BE49-F238E27FC236}">
                <a16:creationId xmlns:a16="http://schemas.microsoft.com/office/drawing/2014/main" id="{6B61BEF9-A935-52C3-D6F2-A8296107E066}"/>
              </a:ext>
            </a:extLst>
          </p:cNvPr>
          <p:cNvSpPr>
            <a:spLocks noGrp="1"/>
          </p:cNvSpPr>
          <p:nvPr>
            <p:ph type="sldNum" sz="quarter" idx="10"/>
          </p:nvPr>
        </p:nvSpPr>
        <p:spPr/>
        <p:txBody>
          <a:bodyPr/>
          <a:lstStyle/>
          <a:p>
            <a:pPr>
              <a:defRPr/>
            </a:pPr>
            <a:fld id="{0A970603-986F-41E1-A763-220BA9CA5E18}" type="slidenum">
              <a:rPr lang="zh-CN" altLang="en-US" smtClean="0"/>
              <a:pPr>
                <a:defRPr/>
              </a:pPr>
              <a:t>38</a:t>
            </a:fld>
            <a:r>
              <a:rPr lang="zh-CN" altLang="en-US"/>
              <a:t> </a:t>
            </a:r>
            <a:endParaRPr lang="zh-CN" altLang="en-US" dirty="0"/>
          </a:p>
        </p:txBody>
      </p:sp>
    </p:spTree>
    <p:extLst>
      <p:ext uri="{BB962C8B-B14F-4D97-AF65-F5344CB8AC3E}">
        <p14:creationId xmlns:p14="http://schemas.microsoft.com/office/powerpoint/2010/main" val="31206817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F4580-3C09-43AF-9375-B3ED190E4818}"/>
              </a:ext>
            </a:extLst>
          </p:cNvPr>
          <p:cNvSpPr>
            <a:spLocks noGrp="1"/>
          </p:cNvSpPr>
          <p:nvPr>
            <p:ph type="title"/>
          </p:nvPr>
        </p:nvSpPr>
        <p:spPr/>
        <p:txBody>
          <a:bodyPr/>
          <a:lstStyle/>
          <a:p>
            <a:r>
              <a:rPr lang="en-US" dirty="0"/>
              <a:t>PCA in </a:t>
            </a:r>
            <a:r>
              <a:rPr lang="en-US" dirty="0" err="1"/>
              <a:t>scikit</a:t>
            </a:r>
            <a:r>
              <a:rPr lang="en-US" dirty="0"/>
              <a:t>-learn</a:t>
            </a:r>
          </a:p>
        </p:txBody>
      </p:sp>
      <p:sp>
        <p:nvSpPr>
          <p:cNvPr id="3" name="Content Placeholder 2">
            <a:extLst>
              <a:ext uri="{FF2B5EF4-FFF2-40B4-BE49-F238E27FC236}">
                <a16:creationId xmlns:a16="http://schemas.microsoft.com/office/drawing/2014/main" id="{BDCA1DC9-604A-41D4-A817-3392E86879B7}"/>
              </a:ext>
            </a:extLst>
          </p:cNvPr>
          <p:cNvSpPr>
            <a:spLocks noGrp="1"/>
          </p:cNvSpPr>
          <p:nvPr>
            <p:ph idx="1"/>
          </p:nvPr>
        </p:nvSpPr>
        <p:spPr/>
        <p:txBody>
          <a:bodyPr>
            <a:normAutofit/>
          </a:bodyPr>
          <a:lstStyle/>
          <a:p>
            <a:pPr marL="0" indent="0">
              <a:buNone/>
            </a:pPr>
            <a:r>
              <a:rPr lang="en-US" sz="2400" dirty="0">
                <a:latin typeface="Consolas" panose="020B0609020204030204" pitchFamily="49" charset="0"/>
              </a:rPr>
              <a:t>from </a:t>
            </a:r>
            <a:r>
              <a:rPr lang="en-US" sz="2400" dirty="0" err="1">
                <a:latin typeface="Consolas" panose="020B0609020204030204" pitchFamily="49" charset="0"/>
              </a:rPr>
              <a:t>sklearn.decomposition</a:t>
            </a:r>
            <a:r>
              <a:rPr lang="en-US" sz="2400" dirty="0">
                <a:latin typeface="Consolas" panose="020B0609020204030204" pitchFamily="49" charset="0"/>
              </a:rPr>
              <a:t> import PCA</a:t>
            </a:r>
          </a:p>
          <a:p>
            <a:pPr marL="0" indent="0">
              <a:buNone/>
            </a:pPr>
            <a:endParaRPr lang="en-US" sz="2400" dirty="0">
              <a:latin typeface="Consolas" panose="020B0609020204030204" pitchFamily="49" charset="0"/>
            </a:endParaRPr>
          </a:p>
          <a:p>
            <a:pPr marL="0" indent="0">
              <a:buNone/>
            </a:pPr>
            <a:r>
              <a:rPr lang="en-US" sz="2400" dirty="0" err="1">
                <a:latin typeface="Consolas" panose="020B0609020204030204" pitchFamily="49" charset="0"/>
              </a:rPr>
              <a:t>pca</a:t>
            </a:r>
            <a:r>
              <a:rPr lang="en-US" sz="2400" dirty="0">
                <a:latin typeface="Consolas" panose="020B0609020204030204" pitchFamily="49" charset="0"/>
              </a:rPr>
              <a:t> = PCA(</a:t>
            </a:r>
            <a:r>
              <a:rPr lang="en-US" sz="2400" dirty="0" err="1">
                <a:latin typeface="Consolas" panose="020B0609020204030204" pitchFamily="49" charset="0"/>
              </a:rPr>
              <a:t>n_components</a:t>
            </a:r>
            <a:r>
              <a:rPr lang="en-US" sz="2400" dirty="0">
                <a:latin typeface="Consolas" panose="020B0609020204030204" pitchFamily="49" charset="0"/>
              </a:rPr>
              <a:t>=2)</a:t>
            </a:r>
          </a:p>
          <a:p>
            <a:pPr marL="0" indent="0">
              <a:buNone/>
            </a:pPr>
            <a:r>
              <a:rPr lang="en-US" sz="2400" dirty="0">
                <a:latin typeface="Consolas" panose="020B0609020204030204" pitchFamily="49" charset="0"/>
              </a:rPr>
              <a:t>X2D = </a:t>
            </a:r>
            <a:r>
              <a:rPr lang="en-US" sz="2400" dirty="0" err="1">
                <a:latin typeface="Consolas" panose="020B0609020204030204" pitchFamily="49" charset="0"/>
              </a:rPr>
              <a:t>pca.fit_transform</a:t>
            </a:r>
            <a:r>
              <a:rPr lang="en-US" sz="2400" dirty="0">
                <a:latin typeface="Consolas" panose="020B0609020204030204" pitchFamily="49" charset="0"/>
              </a:rPr>
              <a:t>(X)</a:t>
            </a:r>
          </a:p>
          <a:p>
            <a:pPr marL="0" indent="0">
              <a:buNone/>
            </a:pPr>
            <a:endParaRPr lang="en-US" sz="2400" dirty="0">
              <a:latin typeface="Consolas" panose="020B0609020204030204" pitchFamily="49" charset="0"/>
            </a:endParaRPr>
          </a:p>
          <a:p>
            <a:pPr marL="0" indent="0">
              <a:buNone/>
            </a:pPr>
            <a:r>
              <a:rPr lang="en-US" sz="2400" dirty="0">
                <a:latin typeface="Consolas" panose="020B0609020204030204" pitchFamily="49" charset="0"/>
              </a:rPr>
              <a:t># Note: components = dimensions</a:t>
            </a:r>
          </a:p>
        </p:txBody>
      </p:sp>
      <p:sp>
        <p:nvSpPr>
          <p:cNvPr id="4" name="Slide Number Placeholder 3">
            <a:extLst>
              <a:ext uri="{FF2B5EF4-FFF2-40B4-BE49-F238E27FC236}">
                <a16:creationId xmlns:a16="http://schemas.microsoft.com/office/drawing/2014/main" id="{30DFCFC8-C350-48B8-92E9-C06188AF0D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005886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C722-44DF-90EE-5F83-F3D183AACD3C}"/>
              </a:ext>
            </a:extLst>
          </p:cNvPr>
          <p:cNvSpPr>
            <a:spLocks noGrp="1"/>
          </p:cNvSpPr>
          <p:nvPr>
            <p:ph type="title"/>
          </p:nvPr>
        </p:nvSpPr>
        <p:spPr/>
        <p:txBody>
          <a:bodyPr/>
          <a:lstStyle/>
          <a:p>
            <a:r>
              <a:rPr lang="en-US" dirty="0"/>
              <a:t>Dimensionality reduction</a:t>
            </a:r>
          </a:p>
        </p:txBody>
      </p:sp>
      <p:sp>
        <p:nvSpPr>
          <p:cNvPr id="3" name="Content Placeholder 2">
            <a:extLst>
              <a:ext uri="{FF2B5EF4-FFF2-40B4-BE49-F238E27FC236}">
                <a16:creationId xmlns:a16="http://schemas.microsoft.com/office/drawing/2014/main" id="{C6220CD4-7969-94C4-F094-36875054C6A9}"/>
              </a:ext>
            </a:extLst>
          </p:cNvPr>
          <p:cNvSpPr>
            <a:spLocks noGrp="1"/>
          </p:cNvSpPr>
          <p:nvPr>
            <p:ph idx="1"/>
          </p:nvPr>
        </p:nvSpPr>
        <p:spPr/>
        <p:txBody>
          <a:bodyPr>
            <a:normAutofit/>
          </a:bodyPr>
          <a:lstStyle/>
          <a:p>
            <a:pPr>
              <a:lnSpc>
                <a:spcPct val="110000"/>
              </a:lnSpc>
            </a:pPr>
            <a:r>
              <a:rPr lang="en-US" altLang="en-US" sz="2600" dirty="0"/>
              <a:t>Avoid the curse of dimensionality</a:t>
            </a:r>
          </a:p>
          <a:p>
            <a:pPr>
              <a:lnSpc>
                <a:spcPct val="110000"/>
              </a:lnSpc>
            </a:pPr>
            <a:r>
              <a:rPr lang="en-US" altLang="en-US" sz="2600" dirty="0"/>
              <a:t>Help eliminate irrelevant features and reduce noise</a:t>
            </a:r>
          </a:p>
          <a:p>
            <a:pPr>
              <a:lnSpc>
                <a:spcPct val="110000"/>
              </a:lnSpc>
            </a:pPr>
            <a:r>
              <a:rPr lang="en-US" altLang="en-US" sz="2600" dirty="0"/>
              <a:t>Reduce time and space costs in data mining</a:t>
            </a:r>
          </a:p>
          <a:p>
            <a:pPr>
              <a:lnSpc>
                <a:spcPct val="110000"/>
              </a:lnSpc>
            </a:pPr>
            <a:r>
              <a:rPr lang="en-US" altLang="en-US" sz="2600" dirty="0"/>
              <a:t>Allow easier visualization</a:t>
            </a:r>
          </a:p>
        </p:txBody>
      </p:sp>
      <p:sp>
        <p:nvSpPr>
          <p:cNvPr id="4" name="Slide Number Placeholder 3">
            <a:extLst>
              <a:ext uri="{FF2B5EF4-FFF2-40B4-BE49-F238E27FC236}">
                <a16:creationId xmlns:a16="http://schemas.microsoft.com/office/drawing/2014/main" id="{9E683251-9865-2496-1CDA-7A62CDE1228E}"/>
              </a:ext>
            </a:extLst>
          </p:cNvPr>
          <p:cNvSpPr>
            <a:spLocks noGrp="1"/>
          </p:cNvSpPr>
          <p:nvPr>
            <p:ph type="sldNum" sz="quarter" idx="10"/>
          </p:nvPr>
        </p:nvSpPr>
        <p:spPr/>
        <p:txBody>
          <a:bodyPr/>
          <a:lstStyle/>
          <a:p>
            <a:pPr>
              <a:defRPr/>
            </a:pPr>
            <a:fld id="{0A970603-986F-41E1-A763-220BA9CA5E18}" type="slidenum">
              <a:rPr lang="zh-CN" altLang="en-US" smtClean="0"/>
              <a:pPr>
                <a:defRPr/>
              </a:pPr>
              <a:t>4</a:t>
            </a:fld>
            <a:r>
              <a:rPr lang="zh-CN" altLang="en-US"/>
              <a:t> </a:t>
            </a:r>
            <a:endParaRPr lang="zh-CN" altLang="en-US" dirty="0"/>
          </a:p>
        </p:txBody>
      </p:sp>
    </p:spTree>
    <p:extLst>
      <p:ext uri="{BB962C8B-B14F-4D97-AF65-F5344CB8AC3E}">
        <p14:creationId xmlns:p14="http://schemas.microsoft.com/office/powerpoint/2010/main" val="3295914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work</a:t>
            </a:r>
          </a:p>
        </p:txBody>
      </p:sp>
      <p:sp>
        <p:nvSpPr>
          <p:cNvPr id="5" name="Content Placeholder 4">
            <a:extLst>
              <a:ext uri="{FF2B5EF4-FFF2-40B4-BE49-F238E27FC236}">
                <a16:creationId xmlns:a16="http://schemas.microsoft.com/office/drawing/2014/main" id="{F621257E-CFF3-4876-8F2C-24581F237232}"/>
              </a:ext>
            </a:extLst>
          </p:cNvPr>
          <p:cNvSpPr>
            <a:spLocks noGrp="1"/>
          </p:cNvSpPr>
          <p:nvPr>
            <p:ph idx="1"/>
          </p:nvPr>
        </p:nvSpPr>
        <p:spPr/>
        <p:txBody>
          <a:bodyPr>
            <a:normAutofit fontScale="92500" lnSpcReduction="20000"/>
          </a:bodyPr>
          <a:lstStyle/>
          <a:p>
            <a:r>
              <a:rPr lang="en-US" dirty="0"/>
              <a:t>Reduce the 4-dimensional iris dataset to 2 dimensions</a:t>
            </a:r>
          </a:p>
          <a:p>
            <a:pPr lvl="1"/>
            <a:r>
              <a:rPr lang="en-US" dirty="0"/>
              <a:t>Plot </a:t>
            </a:r>
            <a:r>
              <a:rPr lang="en-US" dirty="0" err="1"/>
              <a:t>Sepal.Length</a:t>
            </a:r>
            <a:r>
              <a:rPr lang="en-US" dirty="0"/>
              <a:t> vs </a:t>
            </a:r>
            <a:r>
              <a:rPr lang="en-US" dirty="0" err="1"/>
              <a:t>Sepal.Width</a:t>
            </a:r>
            <a:endParaRPr lang="en-US" dirty="0"/>
          </a:p>
          <a:p>
            <a:pPr lvl="2"/>
            <a:r>
              <a:rPr lang="en-US" dirty="0"/>
              <a:t>Color points using Species</a:t>
            </a:r>
          </a:p>
          <a:p>
            <a:pPr lvl="1"/>
            <a:r>
              <a:rPr lang="en-US" dirty="0"/>
              <a:t>Plot </a:t>
            </a:r>
            <a:r>
              <a:rPr lang="en-US" dirty="0" err="1"/>
              <a:t>Petal.Length</a:t>
            </a:r>
            <a:r>
              <a:rPr lang="en-US" dirty="0"/>
              <a:t> vs </a:t>
            </a:r>
            <a:r>
              <a:rPr lang="en-US" dirty="0" err="1"/>
              <a:t>Petal.Width</a:t>
            </a:r>
            <a:endParaRPr lang="en-US" dirty="0"/>
          </a:p>
          <a:p>
            <a:pPr lvl="2"/>
            <a:r>
              <a:rPr lang="en-US" dirty="0"/>
              <a:t>Color points using Species</a:t>
            </a:r>
          </a:p>
          <a:p>
            <a:pPr lvl="1"/>
            <a:r>
              <a:rPr lang="en-US" dirty="0"/>
              <a:t>Use PCA() to get a 2-dimensional approximation</a:t>
            </a:r>
          </a:p>
          <a:p>
            <a:pPr lvl="1"/>
            <a:r>
              <a:rPr lang="en-US" dirty="0"/>
              <a:t>Plot the 2-dimensional dataset</a:t>
            </a:r>
          </a:p>
          <a:p>
            <a:pPr lvl="2"/>
            <a:r>
              <a:rPr lang="en-US" dirty="0"/>
              <a:t>Color points using Species</a:t>
            </a:r>
          </a:p>
          <a:p>
            <a:pPr lvl="1"/>
            <a:r>
              <a:rPr lang="en-US" dirty="0"/>
              <a:t>Which of the plots appear easiest to classify into Species?</a:t>
            </a:r>
          </a:p>
          <a:p>
            <a:pPr lvl="1"/>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216748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197A6-CB2A-430F-BF34-F7C2470D0D73}"/>
              </a:ext>
            </a:extLst>
          </p:cNvPr>
          <p:cNvSpPr>
            <a:spLocks noGrp="1"/>
          </p:cNvSpPr>
          <p:nvPr>
            <p:ph type="title"/>
          </p:nvPr>
        </p:nvSpPr>
        <p:spPr/>
        <p:txBody>
          <a:bodyPr/>
          <a:lstStyle/>
          <a:p>
            <a:r>
              <a:rPr lang="en-US" dirty="0"/>
              <a:t>Textbook code</a:t>
            </a:r>
          </a:p>
        </p:txBody>
      </p:sp>
      <p:sp>
        <p:nvSpPr>
          <p:cNvPr id="3" name="Content Placeholder 2">
            <a:extLst>
              <a:ext uri="{FF2B5EF4-FFF2-40B4-BE49-F238E27FC236}">
                <a16:creationId xmlns:a16="http://schemas.microsoft.com/office/drawing/2014/main" id="{FD263B33-FF71-4A88-AF6C-BA2756C1AAB6}"/>
              </a:ext>
            </a:extLst>
          </p:cNvPr>
          <p:cNvSpPr>
            <a:spLocks noGrp="1"/>
          </p:cNvSpPr>
          <p:nvPr>
            <p:ph idx="1"/>
          </p:nvPr>
        </p:nvSpPr>
        <p:spPr/>
        <p:txBody>
          <a:bodyPr/>
          <a:lstStyle/>
          <a:p>
            <a:r>
              <a:rPr lang="en-US" dirty="0">
                <a:hlinkClick r:id="rId2"/>
              </a:rPr>
              <a:t>Textbook code</a:t>
            </a:r>
            <a:endParaRPr lang="en-US" dirty="0"/>
          </a:p>
          <a:p>
            <a:r>
              <a:rPr lang="en-US" dirty="0">
                <a:hlinkClick r:id="rId3"/>
              </a:rPr>
              <a:t>Textbook code on Google </a:t>
            </a:r>
            <a:r>
              <a:rPr lang="en-US" dirty="0" err="1">
                <a:hlinkClick r:id="rId3"/>
              </a:rPr>
              <a:t>Colab</a:t>
            </a:r>
            <a:endParaRPr lang="en-US" dirty="0"/>
          </a:p>
          <a:p>
            <a:r>
              <a:rPr lang="en-US" dirty="0"/>
              <a:t>Open </a:t>
            </a:r>
            <a:r>
              <a:rPr lang="en-US" sz="2000" dirty="0">
                <a:solidFill>
                  <a:srgbClr val="7030A0"/>
                </a:solidFill>
                <a:latin typeface="Consolas" panose="020B0609020204030204" pitchFamily="49" charset="0"/>
              </a:rPr>
              <a:t>08_dimensionality_reduction.ipynb</a:t>
            </a:r>
            <a:r>
              <a:rPr lang="en-US" sz="2800" dirty="0"/>
              <a:t> </a:t>
            </a:r>
          </a:p>
          <a:p>
            <a:endParaRPr lang="en-US" dirty="0"/>
          </a:p>
        </p:txBody>
      </p:sp>
      <p:sp>
        <p:nvSpPr>
          <p:cNvPr id="4" name="Slide Number Placeholder 3">
            <a:extLst>
              <a:ext uri="{FF2B5EF4-FFF2-40B4-BE49-F238E27FC236}">
                <a16:creationId xmlns:a16="http://schemas.microsoft.com/office/drawing/2014/main" id="{3FE27177-1451-40C3-8563-6E603CB0CF7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717957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AD31-AAD9-4CED-B442-EA2BE15DF96A}"/>
              </a:ext>
            </a:extLst>
          </p:cNvPr>
          <p:cNvSpPr>
            <a:spLocks noGrp="1"/>
          </p:cNvSpPr>
          <p:nvPr>
            <p:ph type="title"/>
          </p:nvPr>
        </p:nvSpPr>
        <p:spPr/>
        <p:txBody>
          <a:bodyPr/>
          <a:lstStyle/>
          <a:p>
            <a:r>
              <a:rPr lang="en-US" dirty="0"/>
              <a:t>Manifold Learning</a:t>
            </a:r>
          </a:p>
        </p:txBody>
      </p:sp>
      <p:sp>
        <p:nvSpPr>
          <p:cNvPr id="3" name="Text Placeholder 2">
            <a:extLst>
              <a:ext uri="{FF2B5EF4-FFF2-40B4-BE49-F238E27FC236}">
                <a16:creationId xmlns:a16="http://schemas.microsoft.com/office/drawing/2014/main" id="{EAD0CA69-D214-46AC-9E5E-41D33B4BC20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231D2EF-5603-48FE-ABAA-6FE97973D16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8875687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364D6-FACE-4C62-BD86-2490DEC598DD}"/>
              </a:ext>
            </a:extLst>
          </p:cNvPr>
          <p:cNvSpPr>
            <a:spLocks noGrp="1"/>
          </p:cNvSpPr>
          <p:nvPr>
            <p:ph type="title"/>
          </p:nvPr>
        </p:nvSpPr>
        <p:spPr/>
        <p:txBody>
          <a:bodyPr/>
          <a:lstStyle/>
          <a:p>
            <a:r>
              <a:rPr lang="en-US" dirty="0"/>
              <a:t>“Swiss roll” dataset</a:t>
            </a:r>
          </a:p>
        </p:txBody>
      </p:sp>
      <p:pic>
        <p:nvPicPr>
          <p:cNvPr id="6" name="Content Placeholder 5">
            <a:extLst>
              <a:ext uri="{FF2B5EF4-FFF2-40B4-BE49-F238E27FC236}">
                <a16:creationId xmlns:a16="http://schemas.microsoft.com/office/drawing/2014/main" id="{08D0A913-0D8A-477C-B2B6-7DB94CBCD3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1524000"/>
            <a:ext cx="5466123" cy="4035820"/>
          </a:xfrm>
        </p:spPr>
      </p:pic>
      <p:sp>
        <p:nvSpPr>
          <p:cNvPr id="4" name="Slide Number Placeholder 3">
            <a:extLst>
              <a:ext uri="{FF2B5EF4-FFF2-40B4-BE49-F238E27FC236}">
                <a16:creationId xmlns:a16="http://schemas.microsoft.com/office/drawing/2014/main" id="{66E01528-2E2F-4215-9AD1-09A6003E490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5163165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B615C-B236-4BFF-A6C4-26B6F0A2D2B5}"/>
              </a:ext>
            </a:extLst>
          </p:cNvPr>
          <p:cNvSpPr>
            <a:spLocks noGrp="1"/>
          </p:cNvSpPr>
          <p:nvPr>
            <p:ph type="title"/>
          </p:nvPr>
        </p:nvSpPr>
        <p:spPr/>
        <p:txBody>
          <a:bodyPr>
            <a:normAutofit fontScale="90000"/>
          </a:bodyPr>
          <a:lstStyle/>
          <a:p>
            <a:r>
              <a:rPr lang="en-US" dirty="0"/>
              <a:t>Projection vs Manifold learning of the Swiss roll dataset</a:t>
            </a:r>
          </a:p>
        </p:txBody>
      </p:sp>
      <p:pic>
        <p:nvPicPr>
          <p:cNvPr id="6" name="Content Placeholder 5">
            <a:extLst>
              <a:ext uri="{FF2B5EF4-FFF2-40B4-BE49-F238E27FC236}">
                <a16:creationId xmlns:a16="http://schemas.microsoft.com/office/drawing/2014/main" id="{19074A9C-CA26-467A-A32D-C7C67506FB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39" y="2209800"/>
            <a:ext cx="8771147" cy="3318415"/>
          </a:xfrm>
        </p:spPr>
      </p:pic>
      <p:sp>
        <p:nvSpPr>
          <p:cNvPr id="4" name="Slide Number Placeholder 3">
            <a:extLst>
              <a:ext uri="{FF2B5EF4-FFF2-40B4-BE49-F238E27FC236}">
                <a16:creationId xmlns:a16="http://schemas.microsoft.com/office/drawing/2014/main" id="{80DB76A4-F3BB-4163-974B-C8C96939AAA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0012391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84C4-EC03-4D25-9057-00921E90D792}"/>
              </a:ext>
            </a:extLst>
          </p:cNvPr>
          <p:cNvSpPr>
            <a:spLocks noGrp="1"/>
          </p:cNvSpPr>
          <p:nvPr>
            <p:ph type="title"/>
          </p:nvPr>
        </p:nvSpPr>
        <p:spPr/>
        <p:txBody>
          <a:bodyPr/>
          <a:lstStyle/>
          <a:p>
            <a:r>
              <a:rPr lang="en-US" dirty="0"/>
              <a:t>Locally linear embedding (LLE)</a:t>
            </a:r>
          </a:p>
        </p:txBody>
      </p:sp>
      <p:sp>
        <p:nvSpPr>
          <p:cNvPr id="3" name="Content Placeholder 2">
            <a:extLst>
              <a:ext uri="{FF2B5EF4-FFF2-40B4-BE49-F238E27FC236}">
                <a16:creationId xmlns:a16="http://schemas.microsoft.com/office/drawing/2014/main" id="{D31E3C68-11BE-46B6-AABD-5D0AD253A090}"/>
              </a:ext>
            </a:extLst>
          </p:cNvPr>
          <p:cNvSpPr>
            <a:spLocks noGrp="1"/>
          </p:cNvSpPr>
          <p:nvPr>
            <p:ph idx="1"/>
          </p:nvPr>
        </p:nvSpPr>
        <p:spPr/>
        <p:txBody>
          <a:bodyPr>
            <a:normAutofit lnSpcReduction="10000"/>
          </a:bodyPr>
          <a:lstStyle/>
          <a:p>
            <a:r>
              <a:rPr lang="en-US" dirty="0"/>
              <a:t>Locally linear embedding (LLE)⁠ is a nonlinear dimensionality reduction (NLDR) technique. </a:t>
            </a:r>
          </a:p>
          <a:p>
            <a:r>
              <a:rPr lang="en-US" dirty="0"/>
              <a:t>Does not rely on projections</a:t>
            </a:r>
          </a:p>
          <a:p>
            <a:r>
              <a:rPr lang="en-US" dirty="0"/>
              <a:t>Two step approach</a:t>
            </a:r>
          </a:p>
          <a:p>
            <a:pPr lvl="1"/>
            <a:r>
              <a:rPr lang="en-US" dirty="0"/>
              <a:t>LLE computes how </a:t>
            </a:r>
            <a:r>
              <a:rPr lang="en-US" b="1" i="1" dirty="0"/>
              <a:t>each</a:t>
            </a:r>
            <a:r>
              <a:rPr lang="en-US" dirty="0"/>
              <a:t> training instance linearly relates to its nearest neighbors</a:t>
            </a:r>
          </a:p>
          <a:p>
            <a:pPr lvl="1"/>
            <a:r>
              <a:rPr lang="en-US" dirty="0"/>
              <a:t>Optimize for a low-dimensional representation of the training set where these local relationships are best preserved</a:t>
            </a:r>
          </a:p>
        </p:txBody>
      </p:sp>
      <p:sp>
        <p:nvSpPr>
          <p:cNvPr id="4" name="Slide Number Placeholder 3">
            <a:extLst>
              <a:ext uri="{FF2B5EF4-FFF2-40B4-BE49-F238E27FC236}">
                <a16:creationId xmlns:a16="http://schemas.microsoft.com/office/drawing/2014/main" id="{C4DB8AF0-A704-4655-A7D2-BE6AA27B65C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8053059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84C4-EC03-4D25-9057-00921E90D792}"/>
              </a:ext>
            </a:extLst>
          </p:cNvPr>
          <p:cNvSpPr>
            <a:spLocks noGrp="1"/>
          </p:cNvSpPr>
          <p:nvPr>
            <p:ph type="title"/>
          </p:nvPr>
        </p:nvSpPr>
        <p:spPr/>
        <p:txBody>
          <a:bodyPr/>
          <a:lstStyle/>
          <a:p>
            <a:r>
              <a:rPr lang="en-US" dirty="0"/>
              <a:t>Locally linear embedding (LLE)</a:t>
            </a:r>
          </a:p>
        </p:txBody>
      </p:sp>
      <p:sp>
        <p:nvSpPr>
          <p:cNvPr id="4" name="Slide Number Placeholder 3">
            <a:extLst>
              <a:ext uri="{FF2B5EF4-FFF2-40B4-BE49-F238E27FC236}">
                <a16:creationId xmlns:a16="http://schemas.microsoft.com/office/drawing/2014/main" id="{C4DB8AF0-A704-4655-A7D2-BE6AA27B65C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8" name="Content Placeholder 7">
            <a:extLst>
              <a:ext uri="{FF2B5EF4-FFF2-40B4-BE49-F238E27FC236}">
                <a16:creationId xmlns:a16="http://schemas.microsoft.com/office/drawing/2014/main" id="{E7C3D247-7E20-43D5-8542-0429119E44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3347" y="1718767"/>
            <a:ext cx="6737305" cy="4311873"/>
          </a:xfrm>
        </p:spPr>
      </p:pic>
    </p:spTree>
    <p:extLst>
      <p:ext uri="{BB962C8B-B14F-4D97-AF65-F5344CB8AC3E}">
        <p14:creationId xmlns:p14="http://schemas.microsoft.com/office/powerpoint/2010/main" val="303255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84C4-EC03-4D25-9057-00921E90D792}"/>
              </a:ext>
            </a:extLst>
          </p:cNvPr>
          <p:cNvSpPr>
            <a:spLocks noGrp="1"/>
          </p:cNvSpPr>
          <p:nvPr>
            <p:ph type="title"/>
          </p:nvPr>
        </p:nvSpPr>
        <p:spPr/>
        <p:txBody>
          <a:bodyPr/>
          <a:lstStyle/>
          <a:p>
            <a:r>
              <a:rPr lang="en-US" dirty="0"/>
              <a:t>LLE in </a:t>
            </a:r>
            <a:r>
              <a:rPr lang="en-US" dirty="0" err="1"/>
              <a:t>scikit</a:t>
            </a:r>
            <a:r>
              <a:rPr lang="en-US" dirty="0"/>
              <a:t>-learn</a:t>
            </a:r>
          </a:p>
        </p:txBody>
      </p:sp>
      <p:sp>
        <p:nvSpPr>
          <p:cNvPr id="3" name="Content Placeholder 2">
            <a:extLst>
              <a:ext uri="{FF2B5EF4-FFF2-40B4-BE49-F238E27FC236}">
                <a16:creationId xmlns:a16="http://schemas.microsoft.com/office/drawing/2014/main" id="{D31E3C68-11BE-46B6-AABD-5D0AD253A090}"/>
              </a:ext>
            </a:extLst>
          </p:cNvPr>
          <p:cNvSpPr>
            <a:spLocks noGrp="1"/>
          </p:cNvSpPr>
          <p:nvPr>
            <p:ph idx="1"/>
          </p:nvPr>
        </p:nvSpPr>
        <p:spPr>
          <a:xfrm>
            <a:off x="304800" y="1600200"/>
            <a:ext cx="8686800" cy="4525963"/>
          </a:xfrm>
        </p:spPr>
        <p:txBody>
          <a:bodyPr>
            <a:normAutofit/>
          </a:bodyPr>
          <a:lstStyle/>
          <a:p>
            <a:pPr marL="0" indent="0">
              <a:buNone/>
            </a:pPr>
            <a:r>
              <a:rPr lang="en-US" sz="2000" dirty="0">
                <a:latin typeface="Consolas" panose="020B0609020204030204" pitchFamily="49" charset="0"/>
              </a:rPr>
              <a:t>from </a:t>
            </a:r>
            <a:r>
              <a:rPr lang="en-US" sz="2000" dirty="0" err="1">
                <a:latin typeface="Consolas" panose="020B0609020204030204" pitchFamily="49" charset="0"/>
              </a:rPr>
              <a:t>sklearn.datasets</a:t>
            </a:r>
            <a:r>
              <a:rPr lang="en-US" sz="2000" dirty="0">
                <a:latin typeface="Consolas" panose="020B0609020204030204" pitchFamily="49" charset="0"/>
              </a:rPr>
              <a:t> import </a:t>
            </a:r>
            <a:r>
              <a:rPr lang="en-US" sz="2000" dirty="0" err="1">
                <a:latin typeface="Consolas" panose="020B0609020204030204" pitchFamily="49" charset="0"/>
              </a:rPr>
              <a:t>make_swiss_roll</a:t>
            </a:r>
            <a:endParaRPr lang="en-US" sz="2000" dirty="0">
              <a:latin typeface="Consolas" panose="020B0609020204030204" pitchFamily="49" charset="0"/>
            </a:endParaRPr>
          </a:p>
          <a:p>
            <a:pPr marL="0" indent="0">
              <a:buNone/>
            </a:pPr>
            <a:r>
              <a:rPr lang="en-US" sz="2000" dirty="0">
                <a:latin typeface="Consolas" panose="020B0609020204030204" pitchFamily="49" charset="0"/>
              </a:rPr>
              <a:t>from </a:t>
            </a:r>
            <a:r>
              <a:rPr lang="en-US" sz="2000" dirty="0" err="1">
                <a:latin typeface="Consolas" panose="020B0609020204030204" pitchFamily="49" charset="0"/>
              </a:rPr>
              <a:t>sklearn.manifold</a:t>
            </a:r>
            <a:r>
              <a:rPr lang="en-US" sz="2000" dirty="0">
                <a:latin typeface="Consolas" panose="020B0609020204030204" pitchFamily="49" charset="0"/>
              </a:rPr>
              <a:t> import </a:t>
            </a:r>
            <a:r>
              <a:rPr lang="en-US" sz="2000" dirty="0" err="1">
                <a:latin typeface="Consolas" panose="020B0609020204030204" pitchFamily="49" charset="0"/>
              </a:rPr>
              <a:t>LocallyLinearEmbedding</a:t>
            </a:r>
            <a:endParaRPr lang="en-US" sz="2000" dirty="0">
              <a:latin typeface="Consolas" panose="020B0609020204030204" pitchFamily="49" charset="0"/>
            </a:endParaRPr>
          </a:p>
          <a:p>
            <a:pPr marL="0" indent="0">
              <a:buNone/>
            </a:pPr>
            <a:endParaRPr lang="en-US" sz="2000" dirty="0">
              <a:latin typeface="Consolas" panose="020B0609020204030204" pitchFamily="49" charset="0"/>
            </a:endParaRPr>
          </a:p>
          <a:p>
            <a:pPr marL="0" indent="0">
              <a:buNone/>
            </a:pPr>
            <a:r>
              <a:rPr lang="en-US" sz="2000" dirty="0" err="1">
                <a:latin typeface="Consolas" panose="020B0609020204030204" pitchFamily="49" charset="0"/>
              </a:rPr>
              <a:t>X_swiss</a:t>
            </a:r>
            <a:r>
              <a:rPr lang="en-US" sz="2000" dirty="0">
                <a:latin typeface="Consolas" panose="020B0609020204030204" pitchFamily="49" charset="0"/>
              </a:rPr>
              <a:t>, t = </a:t>
            </a:r>
            <a:r>
              <a:rPr lang="en-US" sz="2000" dirty="0" err="1">
                <a:latin typeface="Consolas" panose="020B0609020204030204" pitchFamily="49" charset="0"/>
              </a:rPr>
              <a:t>make_swiss_roll</a:t>
            </a:r>
            <a:r>
              <a:rPr lang="en-US" sz="2000" dirty="0">
                <a:latin typeface="Consolas" panose="020B0609020204030204" pitchFamily="49" charset="0"/>
              </a:rPr>
              <a:t>(</a:t>
            </a:r>
            <a:r>
              <a:rPr lang="en-US" sz="2000" dirty="0" err="1">
                <a:latin typeface="Consolas" panose="020B0609020204030204" pitchFamily="49" charset="0"/>
              </a:rPr>
              <a:t>n_samples</a:t>
            </a:r>
            <a:r>
              <a:rPr lang="en-US" sz="2000" dirty="0">
                <a:latin typeface="Consolas" panose="020B0609020204030204" pitchFamily="49" charset="0"/>
              </a:rPr>
              <a:t>=1000, noise=0.2)</a:t>
            </a:r>
          </a:p>
          <a:p>
            <a:pPr marL="0" indent="0">
              <a:buNone/>
            </a:pPr>
            <a:endParaRPr lang="en-US" sz="2000" dirty="0">
              <a:latin typeface="Consolas" panose="020B0609020204030204" pitchFamily="49" charset="0"/>
            </a:endParaRPr>
          </a:p>
          <a:p>
            <a:pPr marL="0" indent="0">
              <a:buNone/>
            </a:pPr>
            <a:r>
              <a:rPr lang="en-US" sz="2000" dirty="0" err="1">
                <a:latin typeface="Consolas" panose="020B0609020204030204" pitchFamily="49" charset="0"/>
              </a:rPr>
              <a:t>lle</a:t>
            </a:r>
            <a:r>
              <a:rPr lang="en-US" sz="2000" dirty="0">
                <a:latin typeface="Consolas" panose="020B0609020204030204" pitchFamily="49" charset="0"/>
              </a:rPr>
              <a:t> = </a:t>
            </a:r>
            <a:r>
              <a:rPr lang="en-US" sz="2000" dirty="0" err="1">
                <a:latin typeface="Consolas" panose="020B0609020204030204" pitchFamily="49" charset="0"/>
              </a:rPr>
              <a:t>LocallyLinearEmbedding</a:t>
            </a:r>
            <a:r>
              <a:rPr lang="en-US" sz="2000" dirty="0">
                <a:latin typeface="Consolas" panose="020B0609020204030204" pitchFamily="49" charset="0"/>
              </a:rPr>
              <a:t>(</a:t>
            </a:r>
            <a:r>
              <a:rPr lang="en-US" sz="2000" dirty="0" err="1">
                <a:latin typeface="Consolas" panose="020B0609020204030204" pitchFamily="49" charset="0"/>
              </a:rPr>
              <a:t>n_components</a:t>
            </a:r>
            <a:r>
              <a:rPr lang="en-US" sz="2000" dirty="0">
                <a:latin typeface="Consolas" panose="020B0609020204030204" pitchFamily="49" charset="0"/>
              </a:rPr>
              <a:t>=2, </a:t>
            </a:r>
            <a:r>
              <a:rPr lang="en-US" sz="2000" dirty="0" err="1">
                <a:latin typeface="Consolas" panose="020B0609020204030204" pitchFamily="49" charset="0"/>
              </a:rPr>
              <a:t>n_neighbors</a:t>
            </a:r>
            <a:r>
              <a:rPr lang="en-US" sz="2000" dirty="0">
                <a:latin typeface="Consolas" panose="020B0609020204030204" pitchFamily="49" charset="0"/>
              </a:rPr>
              <a:t>=10)</a:t>
            </a:r>
          </a:p>
          <a:p>
            <a:pPr marL="0" indent="0">
              <a:buNone/>
            </a:pPr>
            <a:endParaRPr lang="en-US" sz="2000" dirty="0">
              <a:latin typeface="Consolas" panose="020B0609020204030204" pitchFamily="49" charset="0"/>
            </a:endParaRPr>
          </a:p>
          <a:p>
            <a:pPr marL="0" indent="0">
              <a:buNone/>
            </a:pPr>
            <a:r>
              <a:rPr lang="en-US" sz="2000" dirty="0" err="1">
                <a:latin typeface="Consolas" panose="020B0609020204030204" pitchFamily="49" charset="0"/>
              </a:rPr>
              <a:t>X_unrolled</a:t>
            </a:r>
            <a:r>
              <a:rPr lang="en-US" sz="2000" dirty="0">
                <a:latin typeface="Consolas" panose="020B0609020204030204" pitchFamily="49" charset="0"/>
              </a:rPr>
              <a:t> = </a:t>
            </a:r>
            <a:r>
              <a:rPr lang="en-US" sz="2000" dirty="0" err="1">
                <a:latin typeface="Consolas" panose="020B0609020204030204" pitchFamily="49" charset="0"/>
              </a:rPr>
              <a:t>lle.fit_transform</a:t>
            </a:r>
            <a:r>
              <a:rPr lang="en-US" sz="2000" dirty="0">
                <a:latin typeface="Consolas" panose="020B0609020204030204" pitchFamily="49" charset="0"/>
              </a:rPr>
              <a:t>(</a:t>
            </a:r>
            <a:r>
              <a:rPr lang="en-US" sz="2000" dirty="0" err="1">
                <a:latin typeface="Consolas" panose="020B0609020204030204" pitchFamily="49" charset="0"/>
              </a:rPr>
              <a:t>X_swiss</a:t>
            </a:r>
            <a:r>
              <a:rPr lang="en-US" sz="2000" dirty="0">
                <a:latin typeface="Consolas" panose="020B0609020204030204" pitchFamily="49" charset="0"/>
              </a:rPr>
              <a:t>)</a:t>
            </a:r>
          </a:p>
        </p:txBody>
      </p:sp>
      <p:sp>
        <p:nvSpPr>
          <p:cNvPr id="4" name="Slide Number Placeholder 3">
            <a:extLst>
              <a:ext uri="{FF2B5EF4-FFF2-40B4-BE49-F238E27FC236}">
                <a16:creationId xmlns:a16="http://schemas.microsoft.com/office/drawing/2014/main" id="{C4DB8AF0-A704-4655-A7D2-BE6AA27B65C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5930600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work</a:t>
            </a:r>
          </a:p>
        </p:txBody>
      </p:sp>
      <p:sp>
        <p:nvSpPr>
          <p:cNvPr id="5" name="Content Placeholder 4">
            <a:extLst>
              <a:ext uri="{FF2B5EF4-FFF2-40B4-BE49-F238E27FC236}">
                <a16:creationId xmlns:a16="http://schemas.microsoft.com/office/drawing/2014/main" id="{F621257E-CFF3-4876-8F2C-24581F237232}"/>
              </a:ext>
            </a:extLst>
          </p:cNvPr>
          <p:cNvSpPr>
            <a:spLocks noGrp="1"/>
          </p:cNvSpPr>
          <p:nvPr>
            <p:ph idx="1"/>
          </p:nvPr>
        </p:nvSpPr>
        <p:spPr/>
        <p:txBody>
          <a:bodyPr>
            <a:normAutofit/>
          </a:bodyPr>
          <a:lstStyle/>
          <a:p>
            <a:r>
              <a:rPr lang="en-US" dirty="0"/>
              <a:t>Reduce the 4-dimensional iris dataset to 2 dimensions using LLE</a:t>
            </a:r>
          </a:p>
          <a:p>
            <a:pPr lvl="1"/>
            <a:r>
              <a:rPr lang="en-US" dirty="0"/>
              <a:t>Use </a:t>
            </a:r>
            <a:r>
              <a:rPr lang="en-US" dirty="0" err="1"/>
              <a:t>LocallyLinearEmbedding</a:t>
            </a:r>
            <a:r>
              <a:rPr lang="en-US" dirty="0"/>
              <a:t>() to get a 2-dimensional approximation</a:t>
            </a:r>
          </a:p>
          <a:p>
            <a:pPr lvl="1"/>
            <a:r>
              <a:rPr lang="en-US" dirty="0"/>
              <a:t>Plot the 2-dimensional dataset</a:t>
            </a:r>
          </a:p>
          <a:p>
            <a:pPr lvl="2"/>
            <a:r>
              <a:rPr lang="en-US" dirty="0"/>
              <a:t>Color points using Species</a:t>
            </a:r>
          </a:p>
          <a:p>
            <a:pPr lvl="1"/>
            <a:r>
              <a:rPr lang="en-US" dirty="0"/>
              <a:t>Does this plot appear easier to classify into Species compared to the PCA plots?</a:t>
            </a:r>
          </a:p>
          <a:p>
            <a:pPr lvl="1"/>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8294857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3DA9B-8BC9-4435-A85E-ADB9E3EB73DC}"/>
              </a:ext>
            </a:extLst>
          </p:cNvPr>
          <p:cNvSpPr>
            <a:spLocks noGrp="1"/>
          </p:cNvSpPr>
          <p:nvPr>
            <p:ph type="title"/>
          </p:nvPr>
        </p:nvSpPr>
        <p:spPr/>
        <p:txBody>
          <a:bodyPr/>
          <a:lstStyle/>
          <a:p>
            <a:r>
              <a:rPr lang="en-US" dirty="0"/>
              <a:t>Other approaches</a:t>
            </a:r>
          </a:p>
        </p:txBody>
      </p:sp>
      <p:sp>
        <p:nvSpPr>
          <p:cNvPr id="3" name="Content Placeholder 2">
            <a:extLst>
              <a:ext uri="{FF2B5EF4-FFF2-40B4-BE49-F238E27FC236}">
                <a16:creationId xmlns:a16="http://schemas.microsoft.com/office/drawing/2014/main" id="{DEB7B5D4-E5B7-4F68-AA6A-961582713EE9}"/>
              </a:ext>
            </a:extLst>
          </p:cNvPr>
          <p:cNvSpPr>
            <a:spLocks noGrp="1"/>
          </p:cNvSpPr>
          <p:nvPr>
            <p:ph idx="1"/>
          </p:nvPr>
        </p:nvSpPr>
        <p:spPr/>
        <p:txBody>
          <a:bodyPr/>
          <a:lstStyle/>
          <a:p>
            <a:r>
              <a:rPr lang="en-US" dirty="0"/>
              <a:t>Multidimensional scaling (MDS)</a:t>
            </a:r>
          </a:p>
          <a:p>
            <a:r>
              <a:rPr lang="en-US" dirty="0" err="1"/>
              <a:t>Isomap</a:t>
            </a:r>
            <a:endParaRPr lang="en-US" dirty="0"/>
          </a:p>
          <a:p>
            <a:r>
              <a:rPr lang="en-US" dirty="0"/>
              <a:t>t-distributed stochastic neighbor embedding (t-SNE) </a:t>
            </a:r>
          </a:p>
        </p:txBody>
      </p:sp>
      <p:sp>
        <p:nvSpPr>
          <p:cNvPr id="4" name="Slide Number Placeholder 3">
            <a:extLst>
              <a:ext uri="{FF2B5EF4-FFF2-40B4-BE49-F238E27FC236}">
                <a16:creationId xmlns:a16="http://schemas.microsoft.com/office/drawing/2014/main" id="{93E5490F-BBB7-44CA-B94A-B17DA17F49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9F33D8-5447-47F5-B4F9-489CB73D74D3}"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570927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C722-44DF-90EE-5F83-F3D183AACD3C}"/>
              </a:ext>
            </a:extLst>
          </p:cNvPr>
          <p:cNvSpPr>
            <a:spLocks noGrp="1"/>
          </p:cNvSpPr>
          <p:nvPr>
            <p:ph type="title"/>
          </p:nvPr>
        </p:nvSpPr>
        <p:spPr/>
        <p:txBody>
          <a:bodyPr>
            <a:normAutofit fontScale="90000"/>
          </a:bodyPr>
          <a:lstStyle/>
          <a:p>
            <a:r>
              <a:rPr lang="en-US" dirty="0"/>
              <a:t>Dimensionality reduction techniques</a:t>
            </a:r>
          </a:p>
        </p:txBody>
      </p:sp>
      <p:sp>
        <p:nvSpPr>
          <p:cNvPr id="3" name="Content Placeholder 2">
            <a:extLst>
              <a:ext uri="{FF2B5EF4-FFF2-40B4-BE49-F238E27FC236}">
                <a16:creationId xmlns:a16="http://schemas.microsoft.com/office/drawing/2014/main" id="{C6220CD4-7969-94C4-F094-36875054C6A9}"/>
              </a:ext>
            </a:extLst>
          </p:cNvPr>
          <p:cNvSpPr>
            <a:spLocks noGrp="1"/>
          </p:cNvSpPr>
          <p:nvPr>
            <p:ph idx="1"/>
          </p:nvPr>
        </p:nvSpPr>
        <p:spPr/>
        <p:txBody>
          <a:bodyPr>
            <a:normAutofit/>
          </a:bodyPr>
          <a:lstStyle/>
          <a:p>
            <a:pPr>
              <a:lnSpc>
                <a:spcPct val="110000"/>
              </a:lnSpc>
            </a:pPr>
            <a:r>
              <a:rPr lang="en-US" altLang="en-US" sz="2600" dirty="0"/>
              <a:t>Projection</a:t>
            </a:r>
          </a:p>
          <a:p>
            <a:pPr lvl="1" eaLnBrk="1" hangingPunct="1">
              <a:lnSpc>
                <a:spcPct val="110000"/>
              </a:lnSpc>
            </a:pPr>
            <a:r>
              <a:rPr lang="en-US" altLang="en-US" sz="2200" dirty="0"/>
              <a:t>Principal Component Analysis (PCA)</a:t>
            </a:r>
          </a:p>
          <a:p>
            <a:pPr lvl="1" eaLnBrk="1" hangingPunct="1">
              <a:lnSpc>
                <a:spcPct val="110000"/>
              </a:lnSpc>
            </a:pPr>
            <a:r>
              <a:rPr lang="en-US" altLang="en-US" sz="2200" dirty="0"/>
              <a:t>Singular Vector Decomposition (SVD)</a:t>
            </a:r>
          </a:p>
          <a:p>
            <a:pPr>
              <a:lnSpc>
                <a:spcPct val="110000"/>
              </a:lnSpc>
            </a:pPr>
            <a:r>
              <a:rPr lang="en-US" sz="2600" dirty="0"/>
              <a:t>Manifold learning</a:t>
            </a:r>
          </a:p>
        </p:txBody>
      </p:sp>
      <p:sp>
        <p:nvSpPr>
          <p:cNvPr id="4" name="Slide Number Placeholder 3">
            <a:extLst>
              <a:ext uri="{FF2B5EF4-FFF2-40B4-BE49-F238E27FC236}">
                <a16:creationId xmlns:a16="http://schemas.microsoft.com/office/drawing/2014/main" id="{9E683251-9865-2496-1CDA-7A62CDE1228E}"/>
              </a:ext>
            </a:extLst>
          </p:cNvPr>
          <p:cNvSpPr>
            <a:spLocks noGrp="1"/>
          </p:cNvSpPr>
          <p:nvPr>
            <p:ph type="sldNum" sz="quarter" idx="10"/>
          </p:nvPr>
        </p:nvSpPr>
        <p:spPr/>
        <p:txBody>
          <a:bodyPr/>
          <a:lstStyle/>
          <a:p>
            <a:pPr>
              <a:defRPr/>
            </a:pPr>
            <a:fld id="{0A970603-986F-41E1-A763-220BA9CA5E18}" type="slidenum">
              <a:rPr lang="zh-CN" altLang="en-US" smtClean="0"/>
              <a:pPr>
                <a:defRPr/>
              </a:pPr>
              <a:t>5</a:t>
            </a:fld>
            <a:r>
              <a:rPr lang="zh-CN" altLang="en-US"/>
              <a:t> </a:t>
            </a:r>
            <a:endParaRPr lang="zh-CN" altLang="en-US" dirty="0"/>
          </a:p>
        </p:txBody>
      </p:sp>
    </p:spTree>
    <p:extLst>
      <p:ext uri="{BB962C8B-B14F-4D97-AF65-F5344CB8AC3E}">
        <p14:creationId xmlns:p14="http://schemas.microsoft.com/office/powerpoint/2010/main" val="41592070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4B8E8C00-D4A6-4618-A59E-A5826AC7916B}"/>
              </a:ext>
            </a:extLst>
          </p:cNvPr>
          <p:cNvSpPr>
            <a:spLocks noGrp="1" noChangeArrowheads="1"/>
          </p:cNvSpPr>
          <p:nvPr>
            <p:ph type="title"/>
          </p:nvPr>
        </p:nvSpPr>
        <p:spPr>
          <a:xfrm>
            <a:off x="457200" y="685800"/>
            <a:ext cx="7543800" cy="609600"/>
          </a:xfrm>
        </p:spPr>
        <p:txBody>
          <a:bodyPr/>
          <a:lstStyle/>
          <a:p>
            <a:r>
              <a:rPr lang="en-US" altLang="zh-TW" sz="3200" dirty="0">
                <a:solidFill>
                  <a:srgbClr val="00B0F0"/>
                </a:solidFill>
                <a:ea typeface="新細明體" pitchFamily="18" charset="-120"/>
              </a:rPr>
              <a:t>Acknowledgement</a:t>
            </a:r>
            <a:endParaRPr lang="en-US" altLang="en-US" sz="3200" dirty="0">
              <a:solidFill>
                <a:srgbClr val="00B0F0"/>
              </a:solidFill>
            </a:endParaRPr>
          </a:p>
        </p:txBody>
      </p:sp>
      <p:sp>
        <p:nvSpPr>
          <p:cNvPr id="55299" name="Content Placeholder 2">
            <a:extLst>
              <a:ext uri="{FF2B5EF4-FFF2-40B4-BE49-F238E27FC236}">
                <a16:creationId xmlns:a16="http://schemas.microsoft.com/office/drawing/2014/main" id="{8BF8E50D-E3CE-4A8E-8B9C-D4EB16268F2E}"/>
              </a:ext>
            </a:extLst>
          </p:cNvPr>
          <p:cNvSpPr>
            <a:spLocks noGrp="1" noChangeArrowheads="1"/>
          </p:cNvSpPr>
          <p:nvPr>
            <p:ph idx="1"/>
          </p:nvPr>
        </p:nvSpPr>
        <p:spPr>
          <a:xfrm>
            <a:off x="457200" y="1905000"/>
            <a:ext cx="8229600" cy="4419600"/>
          </a:xfrm>
        </p:spPr>
        <p:txBody>
          <a:bodyPr/>
          <a:lstStyle/>
          <a:p>
            <a:r>
              <a:rPr lang="en-US" altLang="en-US" sz="1800" dirty="0"/>
              <a:t>Content based on “Hands-On Machine Learning with Scikit-Learn, </a:t>
            </a:r>
            <a:r>
              <a:rPr lang="en-US" altLang="en-US" sz="1800" dirty="0" err="1"/>
              <a:t>Keras</a:t>
            </a:r>
            <a:r>
              <a:rPr lang="en-US" altLang="en-US" sz="1800" dirty="0"/>
              <a:t>, and TensorFlow,” </a:t>
            </a:r>
            <a:r>
              <a:rPr lang="en-US" altLang="en-US" sz="1800" dirty="0" err="1"/>
              <a:t>Aurélien</a:t>
            </a:r>
            <a:r>
              <a:rPr lang="en-US" altLang="en-US" sz="1800" dirty="0"/>
              <a:t> </a:t>
            </a:r>
            <a:r>
              <a:rPr lang="en-US" altLang="en-US" sz="1800" dirty="0" err="1"/>
              <a:t>Géron</a:t>
            </a:r>
            <a:r>
              <a:rPr lang="en-US" altLang="en-US" sz="1800" dirty="0"/>
              <a:t>, 3rd Edition (October 2022), O'Reilly Media, Inc.</a:t>
            </a:r>
          </a:p>
          <a:p>
            <a:r>
              <a:rPr lang="en-US" altLang="en-US" sz="1800" dirty="0">
                <a:hlinkClick r:id="rId2"/>
              </a:rPr>
              <a:t>Dimensionality Reduction by </a:t>
            </a:r>
            <a:r>
              <a:rPr lang="en-US" altLang="en-US" sz="1800" dirty="0" err="1">
                <a:hlinkClick r:id="rId2"/>
              </a:rPr>
              <a:t>Peixiang</a:t>
            </a:r>
            <a:r>
              <a:rPr lang="en-US" altLang="en-US" sz="1800" dirty="0">
                <a:hlinkClick r:id="rId2"/>
              </a:rPr>
              <a:t> Zhao</a:t>
            </a:r>
            <a:endParaRPr lang="en-US" altLang="en-US" sz="1800" dirty="0"/>
          </a:p>
          <a:p>
            <a:endParaRPr lang="en-US" altLang="en-US" sz="1800" dirty="0"/>
          </a:p>
          <a:p>
            <a:endParaRPr lang="en-US" altLang="en-US" sz="1800" dirty="0"/>
          </a:p>
        </p:txBody>
      </p:sp>
      <p:sp>
        <p:nvSpPr>
          <p:cNvPr id="55300" name="Slide Number Placeholder 3">
            <a:extLst>
              <a:ext uri="{FF2B5EF4-FFF2-40B4-BE49-F238E27FC236}">
                <a16:creationId xmlns:a16="http://schemas.microsoft.com/office/drawing/2014/main" id="{74BC074E-9510-443D-B868-974A7BDEC2D6}"/>
              </a:ext>
            </a:extLst>
          </p:cNvPr>
          <p:cNvSpPr>
            <a:spLocks noGrp="1"/>
          </p:cNvSpPr>
          <p:nvPr>
            <p:ph type="sldNum" sz="quarter" idx="12"/>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4663DCC-948E-4668-98BC-C1281A5FE394}" type="slidenum">
              <a:rPr lang="en-US" altLang="en-US" smtClean="0"/>
              <a:pPr/>
              <a:t>50</a:t>
            </a:fld>
            <a:endParaRPr lang="en-US" altLang="en-US"/>
          </a:p>
        </p:txBody>
      </p:sp>
    </p:spTree>
    <p:extLst>
      <p:ext uri="{BB962C8B-B14F-4D97-AF65-F5344CB8AC3E}">
        <p14:creationId xmlns:p14="http://schemas.microsoft.com/office/powerpoint/2010/main" val="2047632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B76DD-5121-CD31-C173-D2B6D7817793}"/>
              </a:ext>
            </a:extLst>
          </p:cNvPr>
          <p:cNvSpPr>
            <a:spLocks noGrp="1"/>
          </p:cNvSpPr>
          <p:nvPr>
            <p:ph type="title"/>
          </p:nvPr>
        </p:nvSpPr>
        <p:spPr/>
        <p:txBody>
          <a:bodyPr/>
          <a:lstStyle/>
          <a:p>
            <a:r>
              <a:rPr lang="en-US" altLang="zh-CN" dirty="0"/>
              <a:t>Manifold assumption</a:t>
            </a:r>
            <a:endParaRPr lang="zh-CN" altLang="en-US" dirty="0"/>
          </a:p>
        </p:txBody>
      </p:sp>
      <p:sp>
        <p:nvSpPr>
          <p:cNvPr id="3" name="Content Placeholder 2">
            <a:extLst>
              <a:ext uri="{FF2B5EF4-FFF2-40B4-BE49-F238E27FC236}">
                <a16:creationId xmlns:a16="http://schemas.microsoft.com/office/drawing/2014/main" id="{A9917D90-A3ED-1325-CAFF-4709FB1ED9DD}"/>
              </a:ext>
            </a:extLst>
          </p:cNvPr>
          <p:cNvSpPr>
            <a:spLocks noGrp="1"/>
          </p:cNvSpPr>
          <p:nvPr>
            <p:ph idx="1"/>
          </p:nvPr>
        </p:nvSpPr>
        <p:spPr/>
        <p:txBody>
          <a:bodyPr/>
          <a:lstStyle/>
          <a:p>
            <a:r>
              <a:rPr lang="en-US" altLang="zh-CN" dirty="0"/>
              <a:t>In real-world datasets,</a:t>
            </a:r>
          </a:p>
          <a:p>
            <a:pPr lvl="1"/>
            <a:r>
              <a:rPr lang="en-US" altLang="zh-CN" dirty="0"/>
              <a:t>points lie on or near a low </a:t>
            </a:r>
            <a:r>
              <a:rPr lang="en-US" altLang="zh-CN" i="1" dirty="0"/>
              <a:t>d</a:t>
            </a:r>
            <a:r>
              <a:rPr lang="en-US" altLang="zh-CN" dirty="0"/>
              <a:t>-dimensional subspace</a:t>
            </a:r>
          </a:p>
          <a:p>
            <a:pPr lvl="1"/>
            <a:r>
              <a:rPr lang="en-US" altLang="zh-CN" dirty="0"/>
              <a:t>Axes of this </a:t>
            </a:r>
            <a:r>
              <a:rPr lang="en-US" altLang="zh-CN" dirty="0">
                <a:solidFill>
                  <a:srgbClr val="7D0900"/>
                </a:solidFill>
              </a:rPr>
              <a:t>subspace</a:t>
            </a:r>
            <a:r>
              <a:rPr lang="en-US" altLang="zh-CN" dirty="0"/>
              <a:t> are effective representation of the data</a:t>
            </a:r>
          </a:p>
          <a:p>
            <a:pPr lvl="1"/>
            <a:endParaRPr lang="zh-CN" altLang="en-US" dirty="0"/>
          </a:p>
        </p:txBody>
      </p:sp>
      <p:sp>
        <p:nvSpPr>
          <p:cNvPr id="4" name="Slide Number Placeholder 3">
            <a:extLst>
              <a:ext uri="{FF2B5EF4-FFF2-40B4-BE49-F238E27FC236}">
                <a16:creationId xmlns:a16="http://schemas.microsoft.com/office/drawing/2014/main" id="{6CEC5766-52A5-D2B2-628F-27650E7B9F6D}"/>
              </a:ext>
            </a:extLst>
          </p:cNvPr>
          <p:cNvSpPr>
            <a:spLocks noGrp="1"/>
          </p:cNvSpPr>
          <p:nvPr>
            <p:ph type="sldNum" sz="quarter" idx="10"/>
          </p:nvPr>
        </p:nvSpPr>
        <p:spPr/>
        <p:txBody>
          <a:bodyPr/>
          <a:lstStyle/>
          <a:p>
            <a:pPr>
              <a:defRPr/>
            </a:pPr>
            <a:fld id="{0A970603-986F-41E1-A763-220BA9CA5E18}" type="slidenum">
              <a:rPr lang="zh-CN" altLang="en-US" smtClean="0"/>
              <a:pPr>
                <a:defRPr/>
              </a:pPr>
              <a:t>6</a:t>
            </a:fld>
            <a:r>
              <a:rPr lang="zh-CN" altLang="en-US"/>
              <a:t> </a:t>
            </a:r>
            <a:endParaRPr lang="zh-CN" altLang="en-US" dirty="0"/>
          </a:p>
        </p:txBody>
      </p:sp>
      <p:pic>
        <p:nvPicPr>
          <p:cNvPr id="5" name="Picture 2">
            <a:extLst>
              <a:ext uri="{FF2B5EF4-FFF2-40B4-BE49-F238E27FC236}">
                <a16:creationId xmlns:a16="http://schemas.microsoft.com/office/drawing/2014/main" id="{97943B8A-710F-CC2A-6A6D-3C8A46C54FDB}"/>
              </a:ext>
            </a:extLst>
          </p:cNvPr>
          <p:cNvPicPr>
            <a:picLocks noChangeAspect="1" noChangeArrowheads="1"/>
          </p:cNvPicPr>
          <p:nvPr/>
        </p:nvPicPr>
        <p:blipFill>
          <a:blip r:embed="rId2" cstate="print"/>
          <a:srcRect/>
          <a:stretch>
            <a:fillRect/>
          </a:stretch>
        </p:blipFill>
        <p:spPr bwMode="auto">
          <a:xfrm>
            <a:off x="909636" y="3068960"/>
            <a:ext cx="7272338" cy="3221412"/>
          </a:xfrm>
          <a:prstGeom prst="rect">
            <a:avLst/>
          </a:prstGeom>
          <a:noFill/>
          <a:ln w="9525">
            <a:noFill/>
            <a:miter lim="800000"/>
            <a:headEnd/>
            <a:tailEnd/>
          </a:ln>
        </p:spPr>
      </p:pic>
    </p:spTree>
    <p:extLst>
      <p:ext uri="{BB962C8B-B14F-4D97-AF65-F5344CB8AC3E}">
        <p14:creationId xmlns:p14="http://schemas.microsoft.com/office/powerpoint/2010/main" val="315779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FB340-B9EF-9E4B-9BE0-15FB74BB44AB}"/>
              </a:ext>
            </a:extLst>
          </p:cNvPr>
          <p:cNvSpPr>
            <a:spLocks noGrp="1"/>
          </p:cNvSpPr>
          <p:nvPr>
            <p:ph type="title"/>
          </p:nvPr>
        </p:nvSpPr>
        <p:spPr/>
        <p:txBody>
          <a:bodyPr/>
          <a:lstStyle/>
          <a:p>
            <a:r>
              <a:rPr lang="en-US" altLang="zh-CN" dirty="0"/>
              <a:t>Rank of A Matrix</a:t>
            </a:r>
            <a:endParaRPr lang="zh-CN" altLang="en-US" dirty="0"/>
          </a:p>
        </p:txBody>
      </p:sp>
      <p:sp>
        <p:nvSpPr>
          <p:cNvPr id="3" name="Content Placeholder 2">
            <a:extLst>
              <a:ext uri="{FF2B5EF4-FFF2-40B4-BE49-F238E27FC236}">
                <a16:creationId xmlns:a16="http://schemas.microsoft.com/office/drawing/2014/main" id="{8016562B-0C99-2A1A-DA74-07762457D761}"/>
              </a:ext>
            </a:extLst>
          </p:cNvPr>
          <p:cNvSpPr>
            <a:spLocks noGrp="1"/>
          </p:cNvSpPr>
          <p:nvPr>
            <p:ph idx="1"/>
          </p:nvPr>
        </p:nvSpPr>
        <p:spPr>
          <a:xfrm>
            <a:off x="152399" y="1169593"/>
            <a:ext cx="8786813" cy="5211735"/>
          </a:xfrm>
        </p:spPr>
        <p:txBody>
          <a:bodyPr/>
          <a:lstStyle/>
          <a:p>
            <a:r>
              <a:rPr lang="en-US" altLang="zh-CN" dirty="0"/>
              <a:t>What is rank of a matrix A?</a:t>
            </a:r>
          </a:p>
          <a:p>
            <a:pPr lvl="1"/>
            <a:r>
              <a:rPr lang="en-US" altLang="zh-CN" dirty="0">
                <a:solidFill>
                  <a:srgbClr val="7D0900"/>
                </a:solidFill>
              </a:rPr>
              <a:t>Number of </a:t>
            </a:r>
            <a:r>
              <a:rPr lang="en-US" altLang="zh-CN" b="1" dirty="0">
                <a:solidFill>
                  <a:srgbClr val="7D0900"/>
                </a:solidFill>
              </a:rPr>
              <a:t>linearly independent</a:t>
            </a:r>
            <a:r>
              <a:rPr lang="en-US" altLang="zh-CN" dirty="0">
                <a:solidFill>
                  <a:srgbClr val="7D0900"/>
                </a:solidFill>
              </a:rPr>
              <a:t> columns of </a:t>
            </a:r>
            <a:r>
              <a:rPr lang="en-US" altLang="zh-CN" b="1" dirty="0">
                <a:solidFill>
                  <a:srgbClr val="7D0900"/>
                </a:solidFill>
              </a:rPr>
              <a:t>A</a:t>
            </a:r>
          </a:p>
          <a:p>
            <a:r>
              <a:rPr lang="en-US" altLang="zh-CN" b="0" dirty="0"/>
              <a:t>Example</a:t>
            </a:r>
          </a:p>
          <a:p>
            <a:pPr lvl="1"/>
            <a:r>
              <a:rPr lang="en-US" altLang="zh-CN" dirty="0"/>
              <a:t>Matrix A = </a:t>
            </a:r>
            <a:endParaRPr lang="en-US" altLang="zh-CN" b="0" dirty="0"/>
          </a:p>
          <a:p>
            <a:pPr lvl="1"/>
            <a:r>
              <a:rPr lang="en-US" altLang="zh-CN" dirty="0"/>
              <a:t>Rank r = 2</a:t>
            </a:r>
          </a:p>
          <a:p>
            <a:r>
              <a:rPr lang="en-US" altLang="zh-CN" dirty="0"/>
              <a:t>What do we care about low rank?</a:t>
            </a:r>
          </a:p>
          <a:p>
            <a:pPr lvl="1"/>
            <a:r>
              <a:rPr lang="en-US" altLang="zh-CN" b="1" dirty="0">
                <a:solidFill>
                  <a:srgbClr val="7D0900"/>
                </a:solidFill>
              </a:rPr>
              <a:t>New coordinates </a:t>
            </a:r>
            <a:r>
              <a:rPr lang="en-US" altLang="zh-CN" dirty="0"/>
              <a:t>to represent the original data</a:t>
            </a:r>
          </a:p>
          <a:p>
            <a:pPr lvl="2"/>
            <a:r>
              <a:rPr lang="en-US" altLang="zh-CN" dirty="0"/>
              <a:t>We can write </a:t>
            </a:r>
            <a:r>
              <a:rPr lang="en-US" altLang="zh-CN" b="1" dirty="0"/>
              <a:t>A</a:t>
            </a:r>
            <a:r>
              <a:rPr lang="en-US" altLang="zh-CN" dirty="0"/>
              <a:t> as two “basis” vectors: [1 2 1] [-2 -3 1]</a:t>
            </a:r>
            <a:endParaRPr lang="zh-CN" altLang="en-US" dirty="0"/>
          </a:p>
        </p:txBody>
      </p:sp>
      <p:sp>
        <p:nvSpPr>
          <p:cNvPr id="4" name="Slide Number Placeholder 3">
            <a:extLst>
              <a:ext uri="{FF2B5EF4-FFF2-40B4-BE49-F238E27FC236}">
                <a16:creationId xmlns:a16="http://schemas.microsoft.com/office/drawing/2014/main" id="{14241FA6-F0B5-007F-D014-68E2C73113F5}"/>
              </a:ext>
            </a:extLst>
          </p:cNvPr>
          <p:cNvSpPr>
            <a:spLocks noGrp="1"/>
          </p:cNvSpPr>
          <p:nvPr>
            <p:ph type="sldNum" sz="quarter" idx="10"/>
          </p:nvPr>
        </p:nvSpPr>
        <p:spPr/>
        <p:txBody>
          <a:bodyPr/>
          <a:lstStyle/>
          <a:p>
            <a:pPr>
              <a:defRPr/>
            </a:pPr>
            <a:fld id="{0A970603-986F-41E1-A763-220BA9CA5E18}" type="slidenum">
              <a:rPr lang="zh-CN" altLang="en-US" smtClean="0"/>
              <a:pPr>
                <a:defRPr/>
              </a:pPr>
              <a:t>7</a:t>
            </a:fld>
            <a:r>
              <a:rPr lang="zh-CN" altLang="en-US"/>
              <a:t> </a:t>
            </a:r>
            <a:endParaRPr lang="zh-CN" altLang="en-US" dirty="0"/>
          </a:p>
        </p:txBody>
      </p:sp>
      <p:pic>
        <p:nvPicPr>
          <p:cNvPr id="5" name="Picture 2" descr="\begin{bmatrix}1&amp;2&amp;1\\-2&amp;-3&amp;1\\3&amp;5&amp;0\end{bmatrix}">
            <a:extLst>
              <a:ext uri="{FF2B5EF4-FFF2-40B4-BE49-F238E27FC236}">
                <a16:creationId xmlns:a16="http://schemas.microsoft.com/office/drawing/2014/main" id="{DD6D65C2-2718-6DB4-28FA-84ADF8B60C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2708920"/>
            <a:ext cx="1340285" cy="91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13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38EBD-F4EE-34B7-570B-2308F0D6BF5B}"/>
              </a:ext>
            </a:extLst>
          </p:cNvPr>
          <p:cNvSpPr>
            <a:spLocks noGrp="1"/>
          </p:cNvSpPr>
          <p:nvPr>
            <p:ph type="title"/>
          </p:nvPr>
        </p:nvSpPr>
        <p:spPr/>
        <p:txBody>
          <a:bodyPr/>
          <a:lstStyle/>
          <a:p>
            <a:r>
              <a:rPr lang="en-US" altLang="zh-CN" dirty="0"/>
              <a:t>Rank is Dimensionality</a:t>
            </a:r>
            <a:endParaRPr lang="zh-CN" altLang="en-US" dirty="0"/>
          </a:p>
        </p:txBody>
      </p:sp>
      <p:sp>
        <p:nvSpPr>
          <p:cNvPr id="3" name="Content Placeholder 2">
            <a:extLst>
              <a:ext uri="{FF2B5EF4-FFF2-40B4-BE49-F238E27FC236}">
                <a16:creationId xmlns:a16="http://schemas.microsoft.com/office/drawing/2014/main" id="{D59489C5-58BE-271F-7963-3C61A6BE5AB2}"/>
              </a:ext>
            </a:extLst>
          </p:cNvPr>
          <p:cNvSpPr>
            <a:spLocks noGrp="1"/>
          </p:cNvSpPr>
          <p:nvPr>
            <p:ph idx="1"/>
          </p:nvPr>
        </p:nvSpPr>
        <p:spPr/>
        <p:txBody>
          <a:bodyPr>
            <a:normAutofit fontScale="92500" lnSpcReduction="10000"/>
          </a:bodyPr>
          <a:lstStyle/>
          <a:p>
            <a:r>
              <a:rPr lang="en-US" altLang="zh-CN" b="1" dirty="0"/>
              <a:t>Cloud of points 3D space:</a:t>
            </a:r>
          </a:p>
          <a:p>
            <a:pPr lvl="1"/>
            <a:r>
              <a:rPr lang="en-US" altLang="zh-CN" dirty="0"/>
              <a:t>Think of point positions</a:t>
            </a:r>
            <a:br>
              <a:rPr lang="en-US" altLang="zh-CN" dirty="0"/>
            </a:br>
            <a:r>
              <a:rPr lang="en-US" altLang="zh-CN" dirty="0"/>
              <a:t>as a matrix:</a:t>
            </a:r>
          </a:p>
          <a:p>
            <a:pPr lvl="1"/>
            <a:endParaRPr lang="en-US" altLang="zh-CN" dirty="0"/>
          </a:p>
          <a:p>
            <a:pPr lvl="1"/>
            <a:endParaRPr lang="en-US" altLang="zh-CN" dirty="0"/>
          </a:p>
          <a:p>
            <a:r>
              <a:rPr lang="en-US" altLang="zh-CN" b="1" dirty="0"/>
              <a:t>We can rewrite coordinates more efficiently!</a:t>
            </a:r>
          </a:p>
          <a:p>
            <a:pPr lvl="1"/>
            <a:r>
              <a:rPr lang="en-US" altLang="zh-CN" dirty="0"/>
              <a:t>Old basis vectors:</a:t>
            </a:r>
            <a:r>
              <a:rPr lang="en-US" altLang="zh-CN" b="1" dirty="0"/>
              <a:t> </a:t>
            </a:r>
            <a:r>
              <a:rPr lang="en-US" altLang="zh-CN" dirty="0"/>
              <a:t>[1 0 0] [0 1 0] [0 0 1]</a:t>
            </a:r>
          </a:p>
          <a:p>
            <a:pPr lvl="1"/>
            <a:r>
              <a:rPr lang="en-US" altLang="zh-CN" b="1" dirty="0"/>
              <a:t>New basis vectors: [1 2 1] [-2 -3 1]</a:t>
            </a:r>
          </a:p>
          <a:p>
            <a:pPr lvl="1"/>
            <a:r>
              <a:rPr lang="en-US" altLang="zh-CN" dirty="0"/>
              <a:t>Then </a:t>
            </a:r>
            <a:r>
              <a:rPr lang="en-US" altLang="zh-CN" b="1" dirty="0"/>
              <a:t>A</a:t>
            </a:r>
            <a:r>
              <a:rPr lang="en-US" altLang="zh-CN" dirty="0"/>
              <a:t> has new coordinates: [1 0]. </a:t>
            </a:r>
            <a:r>
              <a:rPr lang="en-US" altLang="zh-CN" b="1" dirty="0"/>
              <a:t>B</a:t>
            </a:r>
            <a:r>
              <a:rPr lang="en-US" altLang="zh-CN" dirty="0"/>
              <a:t>: [0 1], </a:t>
            </a:r>
            <a:r>
              <a:rPr lang="en-US" altLang="zh-CN" b="1" dirty="0"/>
              <a:t>C</a:t>
            </a:r>
            <a:r>
              <a:rPr lang="en-US" altLang="zh-CN" dirty="0"/>
              <a:t>: [1 1]</a:t>
            </a:r>
          </a:p>
          <a:p>
            <a:pPr lvl="2"/>
            <a:r>
              <a:rPr lang="en-US" altLang="zh-CN" dirty="0"/>
              <a:t>Notice: We reduced the number of coordinates</a:t>
            </a:r>
          </a:p>
          <a:p>
            <a:endParaRPr lang="zh-CN" altLang="en-US" dirty="0"/>
          </a:p>
        </p:txBody>
      </p:sp>
      <p:sp>
        <p:nvSpPr>
          <p:cNvPr id="4" name="Slide Number Placeholder 3">
            <a:extLst>
              <a:ext uri="{FF2B5EF4-FFF2-40B4-BE49-F238E27FC236}">
                <a16:creationId xmlns:a16="http://schemas.microsoft.com/office/drawing/2014/main" id="{9C226946-F766-4F38-1F50-3DEE1B9E14CC}"/>
              </a:ext>
            </a:extLst>
          </p:cNvPr>
          <p:cNvSpPr>
            <a:spLocks noGrp="1"/>
          </p:cNvSpPr>
          <p:nvPr>
            <p:ph type="sldNum" sz="quarter" idx="10"/>
          </p:nvPr>
        </p:nvSpPr>
        <p:spPr/>
        <p:txBody>
          <a:bodyPr/>
          <a:lstStyle/>
          <a:p>
            <a:pPr>
              <a:defRPr/>
            </a:pPr>
            <a:fld id="{0A970603-986F-41E1-A763-220BA9CA5E18}" type="slidenum">
              <a:rPr lang="zh-CN" altLang="en-US" smtClean="0"/>
              <a:pPr>
                <a:defRPr/>
              </a:pPr>
              <a:t>8</a:t>
            </a:fld>
            <a:r>
              <a:rPr lang="zh-CN" altLang="en-US"/>
              <a:t> </a:t>
            </a:r>
            <a:endParaRPr lang="zh-CN" altLang="en-US" dirty="0"/>
          </a:p>
        </p:txBody>
      </p:sp>
      <p:pic>
        <p:nvPicPr>
          <p:cNvPr id="5" name="Picture 2" descr="\begin{bmatrix}1&amp;2&amp;1\\-2&amp;-3&amp;1\\3&amp;5&amp;0\end{bmatrix}">
            <a:extLst>
              <a:ext uri="{FF2B5EF4-FFF2-40B4-BE49-F238E27FC236}">
                <a16:creationId xmlns:a16="http://schemas.microsoft.com/office/drawing/2014/main" id="{C837CAFC-781F-9733-798C-36C1C20E5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708920"/>
            <a:ext cx="1340285" cy="914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3EE1D20-7568-A700-F838-F624FF02A467}"/>
              </a:ext>
            </a:extLst>
          </p:cNvPr>
          <p:cNvSpPr txBox="1"/>
          <p:nvPr/>
        </p:nvSpPr>
        <p:spPr>
          <a:xfrm>
            <a:off x="755576" y="2981454"/>
            <a:ext cx="2236510" cy="369332"/>
          </a:xfrm>
          <a:prstGeom prst="rect">
            <a:avLst/>
          </a:prstGeom>
          <a:noFill/>
        </p:spPr>
        <p:txBody>
          <a:bodyPr wrap="none" rtlCol="0">
            <a:spAutoFit/>
          </a:bodyPr>
          <a:lstStyle/>
          <a:p>
            <a:r>
              <a:rPr lang="en-US" b="1" dirty="0">
                <a:solidFill>
                  <a:srgbClr val="0070C0"/>
                </a:solidFill>
                <a:latin typeface="Arial" pitchFamily="34" charset="0"/>
                <a:cs typeface="Arial" pitchFamily="34" charset="0"/>
              </a:rPr>
              <a:t>One row per point:</a:t>
            </a:r>
          </a:p>
        </p:txBody>
      </p:sp>
      <p:sp>
        <p:nvSpPr>
          <p:cNvPr id="7" name="TextBox 6">
            <a:extLst>
              <a:ext uri="{FF2B5EF4-FFF2-40B4-BE49-F238E27FC236}">
                <a16:creationId xmlns:a16="http://schemas.microsoft.com/office/drawing/2014/main" id="{82C95E42-162A-67C1-20F7-E7D4E2FA5B32}"/>
              </a:ext>
            </a:extLst>
          </p:cNvPr>
          <p:cNvSpPr txBox="1"/>
          <p:nvPr/>
        </p:nvSpPr>
        <p:spPr>
          <a:xfrm>
            <a:off x="4320485" y="2708920"/>
            <a:ext cx="415498" cy="923330"/>
          </a:xfrm>
          <a:prstGeom prst="rect">
            <a:avLst/>
          </a:prstGeom>
          <a:noFill/>
        </p:spPr>
        <p:txBody>
          <a:bodyPr wrap="none" rtlCol="0">
            <a:spAutoFit/>
          </a:bodyPr>
          <a:lstStyle/>
          <a:p>
            <a:r>
              <a:rPr lang="en-US" b="1" dirty="0">
                <a:solidFill>
                  <a:srgbClr val="0070C0"/>
                </a:solidFill>
                <a:latin typeface="Arial" pitchFamily="34" charset="0"/>
                <a:cs typeface="Arial" pitchFamily="34" charset="0"/>
              </a:rPr>
              <a:t>A</a:t>
            </a:r>
          </a:p>
          <a:p>
            <a:r>
              <a:rPr lang="en-US" b="1" dirty="0">
                <a:solidFill>
                  <a:srgbClr val="0070C0"/>
                </a:solidFill>
                <a:latin typeface="Arial" pitchFamily="34" charset="0"/>
                <a:cs typeface="Arial" pitchFamily="34" charset="0"/>
              </a:rPr>
              <a:t>B</a:t>
            </a:r>
          </a:p>
          <a:p>
            <a:r>
              <a:rPr lang="en-US" b="1" dirty="0">
                <a:solidFill>
                  <a:srgbClr val="0070C0"/>
                </a:solidFill>
                <a:latin typeface="Arial" pitchFamily="34" charset="0"/>
                <a:cs typeface="Arial" pitchFamily="34" charset="0"/>
              </a:rPr>
              <a:t>C </a:t>
            </a:r>
          </a:p>
        </p:txBody>
      </p:sp>
      <p:pic>
        <p:nvPicPr>
          <p:cNvPr id="8" name="Picture 2">
            <a:extLst>
              <a:ext uri="{FF2B5EF4-FFF2-40B4-BE49-F238E27FC236}">
                <a16:creationId xmlns:a16="http://schemas.microsoft.com/office/drawing/2014/main" id="{91DC0BF3-7FE2-8F45-0FBD-F2F8D9B27557}"/>
              </a:ext>
            </a:extLst>
          </p:cNvPr>
          <p:cNvPicPr>
            <a:picLocks noChangeAspect="1" noChangeArrowheads="1"/>
          </p:cNvPicPr>
          <p:nvPr/>
        </p:nvPicPr>
        <p:blipFill rotWithShape="1">
          <a:blip r:embed="rId3" cstate="print"/>
          <a:srcRect l="36826"/>
          <a:stretch/>
        </p:blipFill>
        <p:spPr bwMode="auto">
          <a:xfrm>
            <a:off x="5029200" y="1143001"/>
            <a:ext cx="3979046" cy="2790056"/>
          </a:xfrm>
          <a:prstGeom prst="rect">
            <a:avLst/>
          </a:prstGeom>
          <a:noFill/>
          <a:ln w="9525">
            <a:noFill/>
            <a:miter lim="800000"/>
            <a:headEnd/>
            <a:tailEnd/>
          </a:ln>
        </p:spPr>
      </p:pic>
      <p:sp>
        <p:nvSpPr>
          <p:cNvPr id="10" name="Oval 9">
            <a:extLst>
              <a:ext uri="{FF2B5EF4-FFF2-40B4-BE49-F238E27FC236}">
                <a16:creationId xmlns:a16="http://schemas.microsoft.com/office/drawing/2014/main" id="{1D3141C5-5771-2826-348B-199CCF306970}"/>
              </a:ext>
            </a:extLst>
          </p:cNvPr>
          <p:cNvSpPr/>
          <p:nvPr/>
        </p:nvSpPr>
        <p:spPr>
          <a:xfrm>
            <a:off x="6732240" y="3121536"/>
            <a:ext cx="91440" cy="91440"/>
          </a:xfrm>
          <a:prstGeom prst="ellipse">
            <a:avLst/>
          </a:prstGeom>
          <a:solidFill>
            <a:srgbClr val="FF0000"/>
          </a:solidFill>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Rectangle 10">
            <a:extLst>
              <a:ext uri="{FF2B5EF4-FFF2-40B4-BE49-F238E27FC236}">
                <a16:creationId xmlns:a16="http://schemas.microsoft.com/office/drawing/2014/main" id="{16317DA0-FD13-1947-312B-66A8E54FE52B}"/>
              </a:ext>
            </a:extLst>
          </p:cNvPr>
          <p:cNvSpPr/>
          <p:nvPr/>
        </p:nvSpPr>
        <p:spPr>
          <a:xfrm>
            <a:off x="6724002" y="2639004"/>
            <a:ext cx="407484" cy="461665"/>
          </a:xfrm>
          <a:prstGeom prst="rect">
            <a:avLst/>
          </a:prstGeom>
        </p:spPr>
        <p:txBody>
          <a:bodyPr wrap="none">
            <a:spAutoFit/>
          </a:bodyPr>
          <a:lstStyle/>
          <a:p>
            <a:r>
              <a:rPr lang="en-US" sz="2400" b="1" dirty="0">
                <a:solidFill>
                  <a:srgbClr val="FF0000"/>
                </a:solidFill>
                <a:latin typeface="Arial" pitchFamily="34" charset="0"/>
                <a:cs typeface="Arial" pitchFamily="34" charset="0"/>
              </a:rPr>
              <a:t>A</a:t>
            </a:r>
          </a:p>
        </p:txBody>
      </p:sp>
    </p:spTree>
    <p:extLst>
      <p:ext uri="{BB962C8B-B14F-4D97-AF65-F5344CB8AC3E}">
        <p14:creationId xmlns:p14="http://schemas.microsoft.com/office/powerpoint/2010/main" val="3737413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EA170-27A4-4979-79BA-E28673CD1CAA}"/>
              </a:ext>
            </a:extLst>
          </p:cNvPr>
          <p:cNvSpPr>
            <a:spLocks noGrp="1"/>
          </p:cNvSpPr>
          <p:nvPr>
            <p:ph type="title"/>
          </p:nvPr>
        </p:nvSpPr>
        <p:spPr/>
        <p:txBody>
          <a:bodyPr/>
          <a:lstStyle/>
          <a:p>
            <a:r>
              <a:rPr lang="en-US" dirty="0"/>
              <a:t>Principle Component Analysis</a:t>
            </a:r>
          </a:p>
        </p:txBody>
      </p:sp>
      <p:sp>
        <p:nvSpPr>
          <p:cNvPr id="3" name="Content Placeholder 2">
            <a:extLst>
              <a:ext uri="{FF2B5EF4-FFF2-40B4-BE49-F238E27FC236}">
                <a16:creationId xmlns:a16="http://schemas.microsoft.com/office/drawing/2014/main" id="{184AA566-A5D5-039E-21B4-9F3CD5193A88}"/>
              </a:ext>
            </a:extLst>
          </p:cNvPr>
          <p:cNvSpPr>
            <a:spLocks noGrp="1"/>
          </p:cNvSpPr>
          <p:nvPr>
            <p:ph idx="1"/>
          </p:nvPr>
        </p:nvSpPr>
        <p:spPr/>
        <p:txBody>
          <a:bodyPr/>
          <a:lstStyle/>
          <a:p>
            <a:pPr eaLnBrk="1" hangingPunct="1">
              <a:lnSpc>
                <a:spcPct val="110000"/>
              </a:lnSpc>
            </a:pPr>
            <a:r>
              <a:rPr lang="en-US" altLang="en-US" sz="2400" dirty="0"/>
              <a:t>Goal: To find a </a:t>
            </a:r>
            <a:r>
              <a:rPr lang="en-US" altLang="en-US" sz="2400" dirty="0">
                <a:solidFill>
                  <a:srgbClr val="0070C0"/>
                </a:solidFill>
              </a:rPr>
              <a:t>projection </a:t>
            </a:r>
            <a:r>
              <a:rPr lang="en-US" altLang="en-US" sz="2400" dirty="0"/>
              <a:t>of data that captures the </a:t>
            </a:r>
            <a:r>
              <a:rPr lang="en-US" altLang="en-US" sz="2400" dirty="0">
                <a:solidFill>
                  <a:srgbClr val="0070C0"/>
                </a:solidFill>
              </a:rPr>
              <a:t>largest</a:t>
            </a:r>
            <a:r>
              <a:rPr lang="en-US" altLang="en-US" sz="2400" dirty="0"/>
              <a:t> </a:t>
            </a:r>
            <a:r>
              <a:rPr lang="en-US" altLang="en-US" sz="2400" dirty="0">
                <a:solidFill>
                  <a:srgbClr val="0070C0"/>
                </a:solidFill>
              </a:rPr>
              <a:t>amount of variation </a:t>
            </a:r>
            <a:r>
              <a:rPr lang="en-US" altLang="en-US" sz="2400" dirty="0"/>
              <a:t>in data</a:t>
            </a:r>
          </a:p>
          <a:p>
            <a:pPr eaLnBrk="1" hangingPunct="1">
              <a:lnSpc>
                <a:spcPct val="110000"/>
              </a:lnSpc>
            </a:pPr>
            <a:r>
              <a:rPr lang="en-US" altLang="en-US" sz="2400" dirty="0"/>
              <a:t>The original data are projected onto a much smaller space, resulting in dimensionality reduction</a:t>
            </a:r>
          </a:p>
          <a:p>
            <a:pPr lvl="1"/>
            <a:r>
              <a:rPr lang="en-US" sz="2200" b="0" dirty="0"/>
              <a:t>The direction with </a:t>
            </a:r>
            <a:r>
              <a:rPr lang="en-US" sz="2200" b="0" dirty="0">
                <a:solidFill>
                  <a:srgbClr val="7D0900"/>
                </a:solidFill>
              </a:rPr>
              <a:t>the largest projected variance </a:t>
            </a:r>
            <a:r>
              <a:rPr lang="en-US" sz="2200" b="0" dirty="0"/>
              <a:t>is called the </a:t>
            </a:r>
            <a:r>
              <a:rPr lang="en-US" sz="2200" b="0" dirty="0">
                <a:solidFill>
                  <a:srgbClr val="7D0900"/>
                </a:solidFill>
              </a:rPr>
              <a:t>first principal component</a:t>
            </a:r>
          </a:p>
          <a:p>
            <a:pPr lvl="1"/>
            <a:r>
              <a:rPr lang="en-US" sz="2200" b="0" dirty="0"/>
              <a:t>The orthogonal direction that captures the second largest projected variance is called the second principal component</a:t>
            </a:r>
          </a:p>
          <a:p>
            <a:pPr lvl="1"/>
            <a:r>
              <a:rPr lang="en-US" sz="2200" b="0" dirty="0"/>
              <a:t>and so on…</a:t>
            </a:r>
          </a:p>
          <a:p>
            <a:pPr lvl="1"/>
            <a:r>
              <a:rPr lang="en-US" sz="2200" b="0" dirty="0"/>
              <a:t>The direction that </a:t>
            </a:r>
            <a:r>
              <a:rPr lang="en-US" sz="2200" b="0" dirty="0">
                <a:solidFill>
                  <a:srgbClr val="7D0900"/>
                </a:solidFill>
              </a:rPr>
              <a:t>maximizes the variance</a:t>
            </a:r>
            <a:r>
              <a:rPr lang="en-US" sz="2200" b="0" dirty="0"/>
              <a:t> is also the one that </a:t>
            </a:r>
            <a:r>
              <a:rPr lang="en-US" sz="2200" b="0" dirty="0">
                <a:solidFill>
                  <a:srgbClr val="7D0900"/>
                </a:solidFill>
              </a:rPr>
              <a:t>minimizes the mean squared error</a:t>
            </a:r>
            <a:endParaRPr lang="en-US" sz="2200" dirty="0">
              <a:solidFill>
                <a:srgbClr val="7D0900"/>
              </a:solidFill>
            </a:endParaRPr>
          </a:p>
        </p:txBody>
      </p:sp>
      <p:sp>
        <p:nvSpPr>
          <p:cNvPr id="4" name="Slide Number Placeholder 3">
            <a:extLst>
              <a:ext uri="{FF2B5EF4-FFF2-40B4-BE49-F238E27FC236}">
                <a16:creationId xmlns:a16="http://schemas.microsoft.com/office/drawing/2014/main" id="{31620505-94EB-9CFB-E9A3-4D658640D34F}"/>
              </a:ext>
            </a:extLst>
          </p:cNvPr>
          <p:cNvSpPr>
            <a:spLocks noGrp="1"/>
          </p:cNvSpPr>
          <p:nvPr>
            <p:ph type="sldNum" sz="quarter" idx="10"/>
          </p:nvPr>
        </p:nvSpPr>
        <p:spPr/>
        <p:txBody>
          <a:bodyPr/>
          <a:lstStyle/>
          <a:p>
            <a:pPr>
              <a:defRPr/>
            </a:pPr>
            <a:fld id="{0A970603-986F-41E1-A763-220BA9CA5E18}" type="slidenum">
              <a:rPr lang="zh-CN" altLang="en-US" smtClean="0"/>
              <a:pPr>
                <a:defRPr/>
              </a:pPr>
              <a:t>9</a:t>
            </a:fld>
            <a:r>
              <a:rPr lang="zh-CN" altLang="en-US"/>
              <a:t> </a:t>
            </a:r>
            <a:endParaRPr lang="zh-CN" altLang="en-US" dirty="0"/>
          </a:p>
        </p:txBody>
      </p:sp>
    </p:spTree>
    <p:extLst>
      <p:ext uri="{BB962C8B-B14F-4D97-AF65-F5344CB8AC3E}">
        <p14:creationId xmlns:p14="http://schemas.microsoft.com/office/powerpoint/2010/main" val="9174516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slides}\usepackage[usenames]{color}&#10;\pagestyle{empty}&#10;\begin{document}&#10;&#10;\color[rgb]{0,0,0}&#10;$\mathbf{X} \approx \mathbf{U} \mathbf{\Sigma} \mathbf{V}^T = \sum_i \sigma_i \mathbf{u}_i \circ\mathbf{v}_i$&#10;\end{document}&#10;"/>
  <p:tag name="FILENAME" val="TP_tmp"/>
  <p:tag name="FORMAT" val="pngmono"/>
  <p:tag name="RES" val="1200"/>
  <p:tag name="BLEND" val="0"/>
  <p:tag name="TRANSPARENT" val="1"/>
  <p:tag name="TBUG" val="0"/>
  <p:tag name="ALLOWFS" val="0"/>
  <p:tag name="MAGNIFICATION" val="2000"/>
  <p:tag name="ORIGWIDTH" val="246"/>
  <p:tag name="PICTUREFILESIZE" val="11566"/>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2986</Words>
  <Application>Microsoft Office PowerPoint</Application>
  <PresentationFormat>On-screen Show (4:3)</PresentationFormat>
  <Paragraphs>562</Paragraphs>
  <Slides>50</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50</vt:i4>
      </vt:variant>
    </vt:vector>
  </HeadingPairs>
  <TitlesOfParts>
    <vt:vector size="61" baseType="lpstr">
      <vt:lpstr>新細明體</vt:lpstr>
      <vt:lpstr>SimSun</vt:lpstr>
      <vt:lpstr>Arial</vt:lpstr>
      <vt:lpstr>Calibri</vt:lpstr>
      <vt:lpstr>Cambria Math</vt:lpstr>
      <vt:lpstr>Consolas</vt:lpstr>
      <vt:lpstr>Sylfaen</vt:lpstr>
      <vt:lpstr>Symbol</vt:lpstr>
      <vt:lpstr>Times New Roman</vt:lpstr>
      <vt:lpstr>Wingdings</vt:lpstr>
      <vt:lpstr>1_Office Theme</vt:lpstr>
      <vt:lpstr>CPSC 483 Dimensionality Reduction</vt:lpstr>
      <vt:lpstr>What we will cover this week</vt:lpstr>
      <vt:lpstr>Curse of dimensionality</vt:lpstr>
      <vt:lpstr>Dimensionality reduction</vt:lpstr>
      <vt:lpstr>Dimensionality reduction techniques</vt:lpstr>
      <vt:lpstr>Manifold assumption</vt:lpstr>
      <vt:lpstr>Rank of A Matrix</vt:lpstr>
      <vt:lpstr>Rank is Dimensionality</vt:lpstr>
      <vt:lpstr>Principle Component Analysis</vt:lpstr>
      <vt:lpstr>Example</vt:lpstr>
      <vt:lpstr>Problem Formulation</vt:lpstr>
      <vt:lpstr>PCA: General Procedure</vt:lpstr>
      <vt:lpstr>PCA: Input</vt:lpstr>
      <vt:lpstr>An Example</vt:lpstr>
      <vt:lpstr>PCA: Algorithm</vt:lpstr>
      <vt:lpstr>PCA: Algorithm</vt:lpstr>
      <vt:lpstr>PCA: Algorithm</vt:lpstr>
      <vt:lpstr>How to set the number of dimensions</vt:lpstr>
      <vt:lpstr>Explained variance vs dimensions</vt:lpstr>
      <vt:lpstr>PCA: Algorithm</vt:lpstr>
      <vt:lpstr>PCA: Example</vt:lpstr>
      <vt:lpstr>Optimal and Non-optimal 2D Approximations</vt:lpstr>
      <vt:lpstr>Optimal and Non-optimal 2D Approximations</vt:lpstr>
      <vt:lpstr>Singular Vector Decomposition</vt:lpstr>
      <vt:lpstr>SVD</vt:lpstr>
      <vt:lpstr>SVD - Properties</vt:lpstr>
      <vt:lpstr>SVD: Example</vt:lpstr>
      <vt:lpstr>SVD: Example</vt:lpstr>
      <vt:lpstr>SVD: Example</vt:lpstr>
      <vt:lpstr>SVD: Example</vt:lpstr>
      <vt:lpstr>SVD: Example</vt:lpstr>
      <vt:lpstr>SVD: Example</vt:lpstr>
      <vt:lpstr>SVD: Example</vt:lpstr>
      <vt:lpstr>SVD: Best Low-rank Approximation</vt:lpstr>
      <vt:lpstr>SVD: Best Low-rank Approximation</vt:lpstr>
      <vt:lpstr>SVD: Best Low-rank Approximation</vt:lpstr>
      <vt:lpstr>SVD vs. PCA</vt:lpstr>
      <vt:lpstr>SVD: Summary</vt:lpstr>
      <vt:lpstr>PCA in scikit-learn</vt:lpstr>
      <vt:lpstr>Class work</vt:lpstr>
      <vt:lpstr>Textbook code</vt:lpstr>
      <vt:lpstr>Manifold Learning</vt:lpstr>
      <vt:lpstr>“Swiss roll” dataset</vt:lpstr>
      <vt:lpstr>Projection vs Manifold learning of the Swiss roll dataset</vt:lpstr>
      <vt:lpstr>Locally linear embedding (LLE)</vt:lpstr>
      <vt:lpstr>Locally linear embedding (LLE)</vt:lpstr>
      <vt:lpstr>LLE in scikit-learn</vt:lpstr>
      <vt:lpstr>Class work</vt:lpstr>
      <vt:lpstr>Other approaches</vt:lpstr>
      <vt:lpstr>Acknowledgement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cp:revision>
  <dcterms:created xsi:type="dcterms:W3CDTF">2012-09-13T21:52:26Z</dcterms:created>
  <dcterms:modified xsi:type="dcterms:W3CDTF">2025-03-25T22:21:25Z</dcterms:modified>
</cp:coreProperties>
</file>