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pdf" ContentType="application/pdf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8" r:id="rId1"/>
    <p:sldMasterId id="2147483730" r:id="rId2"/>
  </p:sldMasterIdLst>
  <p:notesMasterIdLst>
    <p:notesMasterId r:id="rId93"/>
  </p:notesMasterIdLst>
  <p:sldIdLst>
    <p:sldId id="333" r:id="rId3"/>
    <p:sldId id="2127" r:id="rId4"/>
    <p:sldId id="856" r:id="rId5"/>
    <p:sldId id="1485" r:id="rId6"/>
    <p:sldId id="610" r:id="rId7"/>
    <p:sldId id="580" r:id="rId8"/>
    <p:sldId id="581" r:id="rId9"/>
    <p:sldId id="582" r:id="rId10"/>
    <p:sldId id="583" r:id="rId11"/>
    <p:sldId id="584" r:id="rId12"/>
    <p:sldId id="585" r:id="rId13"/>
    <p:sldId id="586" r:id="rId14"/>
    <p:sldId id="608" r:id="rId15"/>
    <p:sldId id="607" r:id="rId16"/>
    <p:sldId id="576" r:id="rId17"/>
    <p:sldId id="577" r:id="rId18"/>
    <p:sldId id="578" r:id="rId19"/>
    <p:sldId id="579" r:id="rId20"/>
    <p:sldId id="639" r:id="rId21"/>
    <p:sldId id="516" r:id="rId22"/>
    <p:sldId id="521" r:id="rId23"/>
    <p:sldId id="519" r:id="rId24"/>
    <p:sldId id="520" r:id="rId25"/>
    <p:sldId id="551" r:id="rId26"/>
    <p:sldId id="597" r:id="rId27"/>
    <p:sldId id="2141" r:id="rId28"/>
    <p:sldId id="569" r:id="rId29"/>
    <p:sldId id="552" r:id="rId30"/>
    <p:sldId id="553" r:id="rId31"/>
    <p:sldId id="554" r:id="rId32"/>
    <p:sldId id="555" r:id="rId33"/>
    <p:sldId id="556" r:id="rId34"/>
    <p:sldId id="558" r:id="rId35"/>
    <p:sldId id="559" r:id="rId36"/>
    <p:sldId id="560" r:id="rId37"/>
    <p:sldId id="561" r:id="rId38"/>
    <p:sldId id="562" r:id="rId39"/>
    <p:sldId id="563" r:id="rId40"/>
    <p:sldId id="564" r:id="rId41"/>
    <p:sldId id="641" r:id="rId42"/>
    <p:sldId id="643" r:id="rId43"/>
    <p:sldId id="565" r:id="rId44"/>
    <p:sldId id="566" r:id="rId45"/>
    <p:sldId id="575" r:id="rId46"/>
    <p:sldId id="611" r:id="rId47"/>
    <p:sldId id="567" r:id="rId48"/>
    <p:sldId id="612" r:id="rId49"/>
    <p:sldId id="406" r:id="rId50"/>
    <p:sldId id="2144" r:id="rId51"/>
    <p:sldId id="1481" r:id="rId52"/>
    <p:sldId id="414" r:id="rId53"/>
    <p:sldId id="410" r:id="rId54"/>
    <p:sldId id="663" r:id="rId55"/>
    <p:sldId id="2145" r:id="rId56"/>
    <p:sldId id="2140" r:id="rId57"/>
    <p:sldId id="2142" r:id="rId58"/>
    <p:sldId id="407" r:id="rId59"/>
    <p:sldId id="408" r:id="rId60"/>
    <p:sldId id="411" r:id="rId61"/>
    <p:sldId id="602" r:id="rId62"/>
    <p:sldId id="603" r:id="rId63"/>
    <p:sldId id="604" r:id="rId64"/>
    <p:sldId id="642" r:id="rId65"/>
    <p:sldId id="605" r:id="rId66"/>
    <p:sldId id="606" r:id="rId67"/>
    <p:sldId id="2143" r:id="rId68"/>
    <p:sldId id="646" r:id="rId69"/>
    <p:sldId id="648" r:id="rId70"/>
    <p:sldId id="649" r:id="rId71"/>
    <p:sldId id="650" r:id="rId72"/>
    <p:sldId id="651" r:id="rId73"/>
    <p:sldId id="652" r:id="rId74"/>
    <p:sldId id="677" r:id="rId75"/>
    <p:sldId id="653" r:id="rId76"/>
    <p:sldId id="654" r:id="rId77"/>
    <p:sldId id="655" r:id="rId78"/>
    <p:sldId id="656" r:id="rId79"/>
    <p:sldId id="657" r:id="rId80"/>
    <p:sldId id="658" r:id="rId81"/>
    <p:sldId id="659" r:id="rId82"/>
    <p:sldId id="1472" r:id="rId83"/>
    <p:sldId id="432" r:id="rId84"/>
    <p:sldId id="433" r:id="rId85"/>
    <p:sldId id="2059" r:id="rId86"/>
    <p:sldId id="1479" r:id="rId87"/>
    <p:sldId id="435" r:id="rId88"/>
    <p:sldId id="436" r:id="rId89"/>
    <p:sldId id="437" r:id="rId90"/>
    <p:sldId id="2118" r:id="rId91"/>
    <p:sldId id="352" r:id="rId92"/>
  </p:sldIdLst>
  <p:sldSz cx="9144000" cy="6858000" type="screen4x3"/>
  <p:notesSz cx="7023100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3" autoAdjust="0"/>
    <p:restoredTop sz="91636" autoAdjust="0"/>
  </p:normalViewPr>
  <p:slideViewPr>
    <p:cSldViewPr>
      <p:cViewPr varScale="1">
        <p:scale>
          <a:sx n="78" d="100"/>
          <a:sy n="78" d="100"/>
        </p:scale>
        <p:origin x="16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-21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viewProps" Target="view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 smtClean="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43132B69-9C71-4ECA-BDED-CC34D4C803B7}" type="datetimeFigureOut">
              <a:rPr lang="en-US"/>
              <a:pPr>
                <a:defRPr/>
              </a:pPr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wrap="square" lIns="93324" tIns="46662" rIns="93324" bIns="46662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9CD0D88-AB5B-4A17-8D99-82907F6375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1423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B6727-E933-434F-AC8B-1396BF4020E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935160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6D4F1-02C7-7940-8102-B26676C48A30}" type="slidenum">
              <a:rPr lang="en-US"/>
              <a:pPr/>
              <a:t>63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2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837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457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0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86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451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187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6D4F1-02C7-7940-8102-B26676C48A30}" type="slidenum">
              <a:rPr lang="en-US"/>
              <a:pPr/>
              <a:t>14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1C180-4790-674F-985F-055D482AD5BD}" type="slidenum">
              <a:rPr lang="en-US"/>
              <a:pPr/>
              <a:t>42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2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4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FA4D9F-7AC5-42F4-AC57-8FDFE9436C6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82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355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8044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405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87169D-7570-449B-83FF-52C9F0080158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2516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6D4F1-02C7-7940-8102-B26676C48A30}" type="slidenum">
              <a:rPr lang="en-US"/>
              <a:pPr/>
              <a:t>60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9" Type="http://schemas.openxmlformats.org/officeDocument/2006/relationships/image" Target="../media/image2.pd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3" Type="http://schemas.openxmlformats.org/officeDocument/2006/relationships/image" Target="../media/image1.pdf"/><Relationship Id="rId1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9" Type="http://schemas.openxmlformats.org/officeDocument/2006/relationships/image" Target="../media/image2.pdf"/></Relationships>
</file>

<file path=ppt/slideLayouts/_rels/slideLayout25.xml.rels><?xml version="1.0" encoding="UTF-8" standalone="yes"?>
<Relationships xmlns="http://schemas.openxmlformats.org/package/2006/relationships"><Relationship Id="rId1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11" Type="http://schemas.openxmlformats.org/officeDocument/2006/relationships/image" Target="../media/image4.pdf"/><Relationship Id="rId10" Type="http://schemas.openxmlformats.org/officeDocument/2006/relationships/image" Target="../media/image2.png"/><Relationship Id="rId9" Type="http://schemas.openxmlformats.org/officeDocument/2006/relationships/image" Target="../media/image2.pd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85334-650A-4DCC-8878-768E494DF62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4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6BF820-52C3-4A45-B01B-C780ADDC83A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83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6C1C46-A1BA-4573-B605-C062EED53F8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95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8" name="Picture 7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1" y="6462031"/>
            <a:ext cx="1822126" cy="154821"/>
          </a:xfrm>
          <a:prstGeom prst="rect">
            <a:avLst/>
          </a:prstGeom>
        </p:spPr>
      </p:pic>
      <p:pic>
        <p:nvPicPr>
          <p:cNvPr id="9" name="Picture 8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11"/>
            <a:ext cx="1741688" cy="47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lang="zh-CN" altLang="en-US" sz="2100" b="1">
                <a:solidFill>
                  <a:srgbClr val="990000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5DAC-A570-4A30-96FA-51558D87542D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464820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14787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D110-33FB-49A2-B448-DB99A584ED1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F47D-B5B6-4929-B57C-4638F2D83F2B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4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271BD-49C0-4A93-8A16-69904F4DE6D4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AF15-1E47-4BF0-83A0-06DDCE6DBAF7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78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1C66-5064-407C-A657-4665B1C22E56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8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BC2A-47B4-4E65-B3F6-7EE30940DAA1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645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A04-88E7-4ECD-81B1-3AE66036EAFB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673FC-9E5E-4A0E-8A35-092C72E712D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600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013D5-032A-499C-B194-58BDB6283FD3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001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D4EF6-C9E6-4C78-91B0-A18B76416B96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47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4B9E-034B-4F52-9309-DB1B97983417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25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EE33-7613-416F-8DB8-4A2F0D4F6ADC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910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rgbClr val="99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457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i="1" baseline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5DA3B-11C7-4329-9A08-65A288DE68BF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1371600" y="4419600"/>
            <a:ext cx="6477000" cy="1295400"/>
          </a:xfrm>
          <a:prstGeom prst="rect">
            <a:avLst/>
          </a:prstGeom>
        </p:spPr>
        <p:txBody>
          <a:bodyPr/>
          <a:lstStyle>
            <a:lvl1pPr marL="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altLang="zh-CN" sz="1350" i="1" kern="1200" baseline="0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altLang="zh-CN" dirty="0"/>
              <a:t>Click to edit affiliation</a:t>
            </a:r>
          </a:p>
          <a:p>
            <a:pPr lvl="0"/>
            <a:endParaRPr lang="en-US" altLang="zh-CN" dirty="0"/>
          </a:p>
        </p:txBody>
      </p:sp>
      <p:sp>
        <p:nvSpPr>
          <p:cNvPr id="8" name="Rectangle 7"/>
          <p:cNvSpPr/>
          <p:nvPr userDrawn="1"/>
        </p:nvSpPr>
        <p:spPr>
          <a:xfrm flipV="1">
            <a:off x="0" y="5778500"/>
            <a:ext cx="9144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9" name="Picture 8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1" y="6462031"/>
            <a:ext cx="1822126" cy="154821"/>
          </a:xfrm>
          <a:prstGeom prst="rect">
            <a:avLst/>
          </a:prstGeom>
        </p:spPr>
      </p:pic>
      <p:pic>
        <p:nvPicPr>
          <p:cNvPr id="10" name="Picture 9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11"/>
            <a:ext cx="1741688" cy="470075"/>
          </a:xfrm>
          <a:prstGeom prst="rect">
            <a:avLst/>
          </a:prstGeom>
        </p:spPr>
      </p:pic>
      <p:pic>
        <p:nvPicPr>
          <p:cNvPr id="11" name="Picture 10" descr="Small Use Shield_GoldOnTrans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13"/>
              <a:stretch>
                <a:fillRect/>
              </a:stretch>
            </p:blipFill>
          </mc:Fallback>
        </mc:AlternateContent>
        <p:spPr>
          <a:xfrm>
            <a:off x="8201027" y="238129"/>
            <a:ext cx="748239" cy="7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13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803900"/>
            <a:ext cx="9144000" cy="1052718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3429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pic>
        <p:nvPicPr>
          <p:cNvPr id="8" name="Picture 7" descr="1-lineWordmark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9"/>
              <a:stretch>
                <a:fillRect/>
              </a:stretch>
            </p:blipFill>
          </mc:Choice>
          <mc:Fallback>
            <p:blipFill>
              <a:blip r:embed="rId10"/>
              <a:stretch>
                <a:fillRect/>
              </a:stretch>
            </p:blipFill>
          </mc:Fallback>
        </mc:AlternateContent>
        <p:spPr>
          <a:xfrm>
            <a:off x="6997701" y="6462031"/>
            <a:ext cx="1822126" cy="154821"/>
          </a:xfrm>
          <a:prstGeom prst="rect">
            <a:avLst/>
          </a:prstGeom>
        </p:spPr>
      </p:pic>
      <p:pic>
        <p:nvPicPr>
          <p:cNvPr id="9" name="Picture 8" descr="Formal_Viterbi_GoldOnCard_NoBG.eps"/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11"/>
              <a:stretch>
                <a:fillRect/>
              </a:stretch>
            </p:blipFill>
          </mc:Choice>
          <mc:Fallback>
            <p:blipFill>
              <a:blip r:embed="rId12"/>
              <a:stretch>
                <a:fillRect/>
              </a:stretch>
            </p:blipFill>
          </mc:Fallback>
        </mc:AlternateContent>
        <p:spPr>
          <a:xfrm>
            <a:off x="292102" y="6138311"/>
            <a:ext cx="1741688" cy="470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/>
          <a:lstStyle>
            <a:lvl1pPr>
              <a:defRPr lang="zh-CN" altLang="en-US" sz="2100" b="1">
                <a:solidFill>
                  <a:srgbClr val="990000"/>
                </a:solidFill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5DAC-A570-4A30-96FA-51558D87542D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464820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3066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A6AF85-4188-4CD0-866E-283DCD2C680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23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BFD6A7-50DA-4A1D-B074-B3AFF477440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6062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CCF301-F548-4817-93BC-84033E4A2344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94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8F2063-4082-4C93-9879-68C454E853E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300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AB0778-A83C-44C2-8FFA-09697FE349FD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267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816674-F2A3-47FB-977D-016AA25D447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43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EFAD7F-99A1-4A75-B1E3-8576D067546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58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F8CE4C-A270-4B85-B7AB-13EB9F9B696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3/4/2025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FF00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9AC4270-FE70-48E2-AE33-07357F6537CD}" type="slidenum">
              <a:rPr lang="en-US" smtClean="0">
                <a:latin typeface="Calibri"/>
                <a:cs typeface="+mn-cs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684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44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F35D-E20C-4ABF-B443-9F019758FF85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FC74C-1AAD-4A23-8CBA-CF1A3849B7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1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6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9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3" Type="http://schemas.openxmlformats.org/officeDocument/2006/relationships/image" Target="../media/image40.jpeg"/><Relationship Id="rId7" Type="http://schemas.openxmlformats.org/officeDocument/2006/relationships/image" Target="../media/image44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gif"/><Relationship Id="rId5" Type="http://schemas.openxmlformats.org/officeDocument/2006/relationships/image" Target="../media/image42.gif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2.jpeg"/><Relationship Id="rId4" Type="http://schemas.openxmlformats.org/officeDocument/2006/relationships/image" Target="../media/image51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56.tmp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homl.info/colab3" TargetMode="External"/><Relationship Id="rId2" Type="http://schemas.openxmlformats.org/officeDocument/2006/relationships/hyperlink" Target="https://github.com/ageron/handson-ml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CPSC 483</a:t>
            </a:r>
            <a:br>
              <a:rPr lang="en-US" dirty="0"/>
            </a:br>
            <a:r>
              <a:rPr lang="en-US" dirty="0"/>
              <a:t>Decision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Anand Panangadan</a:t>
            </a:r>
          </a:p>
          <a:p>
            <a:r>
              <a:rPr lang="en-US" dirty="0"/>
              <a:t>apanangadan@fullerton.edu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F33D8-5447-47F5-B4F9-489CB73D74D3}" type="slidenum">
              <a:rPr lang="en-US" noProof="0" smtClean="0"/>
              <a:pPr lvl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7117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893955" name="Line 3"/>
          <p:cNvSpPr>
            <a:spLocks noChangeShapeType="1"/>
          </p:cNvSpPr>
          <p:nvPr/>
        </p:nvSpPr>
        <p:spPr bwMode="auto">
          <a:xfrm>
            <a:off x="3317081" y="4270772"/>
            <a:ext cx="200025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6" name="Line 4"/>
          <p:cNvSpPr>
            <a:spLocks noChangeShapeType="1"/>
          </p:cNvSpPr>
          <p:nvPr/>
        </p:nvSpPr>
        <p:spPr bwMode="auto">
          <a:xfrm flipH="1">
            <a:off x="2387204" y="4270772"/>
            <a:ext cx="266700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7" name="Line 5"/>
          <p:cNvSpPr>
            <a:spLocks noChangeShapeType="1"/>
          </p:cNvSpPr>
          <p:nvPr/>
        </p:nvSpPr>
        <p:spPr bwMode="auto">
          <a:xfrm flipH="1">
            <a:off x="2918222" y="3539730"/>
            <a:ext cx="332184" cy="4869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8" name="Line 6"/>
          <p:cNvSpPr>
            <a:spLocks noChangeShapeType="1"/>
          </p:cNvSpPr>
          <p:nvPr/>
        </p:nvSpPr>
        <p:spPr bwMode="auto">
          <a:xfrm>
            <a:off x="3914776" y="3539730"/>
            <a:ext cx="398860" cy="4869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59" name="Line 7"/>
          <p:cNvSpPr>
            <a:spLocks noChangeShapeType="1"/>
          </p:cNvSpPr>
          <p:nvPr/>
        </p:nvSpPr>
        <p:spPr bwMode="auto">
          <a:xfrm>
            <a:off x="3051572" y="2871789"/>
            <a:ext cx="465534" cy="4262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 flipH="1">
            <a:off x="1922861" y="2871789"/>
            <a:ext cx="464344" cy="4262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1" name="Text Box 9"/>
          <p:cNvSpPr txBox="1">
            <a:spLocks noChangeArrowheads="1"/>
          </p:cNvSpPr>
          <p:nvPr/>
        </p:nvSpPr>
        <p:spPr bwMode="auto">
          <a:xfrm>
            <a:off x="2347914" y="2628901"/>
            <a:ext cx="770335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Refund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62" name="Text Box 10"/>
          <p:cNvSpPr txBox="1">
            <a:spLocks noChangeArrowheads="1"/>
          </p:cNvSpPr>
          <p:nvPr/>
        </p:nvSpPr>
        <p:spPr bwMode="auto">
          <a:xfrm>
            <a:off x="3183732" y="3298033"/>
            <a:ext cx="769144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63" name="Text Box 11"/>
          <p:cNvSpPr txBox="1">
            <a:spLocks noChangeArrowheads="1"/>
          </p:cNvSpPr>
          <p:nvPr/>
        </p:nvSpPr>
        <p:spPr bwMode="auto">
          <a:xfrm>
            <a:off x="2587230" y="4026694"/>
            <a:ext cx="796528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TaxInc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64" name="AutoShape 12"/>
          <p:cNvSpPr>
            <a:spLocks noChangeArrowheads="1"/>
          </p:cNvSpPr>
          <p:nvPr/>
        </p:nvSpPr>
        <p:spPr bwMode="auto">
          <a:xfrm>
            <a:off x="3349230" y="4752976"/>
            <a:ext cx="516731" cy="336947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3287317" y="4752976"/>
            <a:ext cx="563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66" name="AutoShape 14"/>
          <p:cNvSpPr>
            <a:spLocks noChangeArrowheads="1"/>
          </p:cNvSpPr>
          <p:nvPr/>
        </p:nvSpPr>
        <p:spPr bwMode="auto">
          <a:xfrm>
            <a:off x="2121694" y="4768455"/>
            <a:ext cx="538163" cy="33456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2194932" y="4755357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68" name="AutoShape 16"/>
          <p:cNvSpPr>
            <a:spLocks noChangeArrowheads="1"/>
          </p:cNvSpPr>
          <p:nvPr/>
        </p:nvSpPr>
        <p:spPr bwMode="auto">
          <a:xfrm>
            <a:off x="1657351" y="3311130"/>
            <a:ext cx="564356" cy="32027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1729398" y="3298032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3970" name="AutoShape 18"/>
          <p:cNvSpPr>
            <a:spLocks noChangeArrowheads="1"/>
          </p:cNvSpPr>
          <p:nvPr/>
        </p:nvSpPr>
        <p:spPr bwMode="auto">
          <a:xfrm>
            <a:off x="4038601" y="4051698"/>
            <a:ext cx="564356" cy="350044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3971" name="Text Box 19"/>
          <p:cNvSpPr txBox="1">
            <a:spLocks noChangeArrowheads="1"/>
          </p:cNvSpPr>
          <p:nvPr/>
        </p:nvSpPr>
        <p:spPr bwMode="auto">
          <a:xfrm>
            <a:off x="4095765" y="4051698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72" name="Text Box 20"/>
          <p:cNvSpPr txBox="1">
            <a:spLocks noChangeArrowheads="1"/>
          </p:cNvSpPr>
          <p:nvPr/>
        </p:nvSpPr>
        <p:spPr bwMode="auto">
          <a:xfrm>
            <a:off x="1753313" y="2871788"/>
            <a:ext cx="435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73" name="Text Box 21"/>
          <p:cNvSpPr txBox="1">
            <a:spLocks noChangeArrowheads="1"/>
          </p:cNvSpPr>
          <p:nvPr/>
        </p:nvSpPr>
        <p:spPr bwMode="auto">
          <a:xfrm>
            <a:off x="3267843" y="2871788"/>
            <a:ext cx="380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3974" name="Text Box 22"/>
          <p:cNvSpPr txBox="1">
            <a:spLocks noChangeArrowheads="1"/>
          </p:cNvSpPr>
          <p:nvPr/>
        </p:nvSpPr>
        <p:spPr bwMode="auto">
          <a:xfrm>
            <a:off x="4110431" y="3575448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Married</a:t>
            </a:r>
            <a:r>
              <a:rPr lang="en-US" altLang="en-US" sz="12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93975" name="Text Box 23"/>
          <p:cNvSpPr txBox="1">
            <a:spLocks noChangeArrowheads="1"/>
          </p:cNvSpPr>
          <p:nvPr/>
        </p:nvSpPr>
        <p:spPr bwMode="auto">
          <a:xfrm>
            <a:off x="2334622" y="3601642"/>
            <a:ext cx="1300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Single, Divorced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76" name="Text Box 24"/>
          <p:cNvSpPr txBox="1">
            <a:spLocks noChangeArrowheads="1"/>
          </p:cNvSpPr>
          <p:nvPr/>
        </p:nvSpPr>
        <p:spPr bwMode="auto">
          <a:xfrm>
            <a:off x="1960094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&lt;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77" name="Text Box 25"/>
          <p:cNvSpPr txBox="1">
            <a:spLocks noChangeArrowheads="1"/>
          </p:cNvSpPr>
          <p:nvPr/>
        </p:nvSpPr>
        <p:spPr bwMode="auto">
          <a:xfrm>
            <a:off x="3419800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&gt;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93978" name="Object 26"/>
          <p:cNvGraphicFramePr>
            <a:graphicFrameLocks noChangeAspect="1"/>
          </p:cNvGraphicFramePr>
          <p:nvPr/>
        </p:nvGraphicFramePr>
        <p:xfrm>
          <a:off x="4857751" y="2057401"/>
          <a:ext cx="2507456" cy="8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9397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2057401"/>
                        <a:ext cx="2507456" cy="8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79" name="Text Box 27"/>
          <p:cNvSpPr txBox="1">
            <a:spLocks noChangeArrowheads="1"/>
          </p:cNvSpPr>
          <p:nvPr/>
        </p:nvSpPr>
        <p:spPr bwMode="auto">
          <a:xfrm>
            <a:off x="4743450" y="1714501"/>
            <a:ext cx="12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Test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3980" name="Line 28"/>
          <p:cNvSpPr>
            <a:spLocks noChangeShapeType="1"/>
          </p:cNvSpPr>
          <p:nvPr/>
        </p:nvSpPr>
        <p:spPr bwMode="auto">
          <a:xfrm flipH="1">
            <a:off x="4000500" y="2400300"/>
            <a:ext cx="1543050" cy="97155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8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894979" name="Line 3"/>
          <p:cNvSpPr>
            <a:spLocks noChangeShapeType="1"/>
          </p:cNvSpPr>
          <p:nvPr/>
        </p:nvSpPr>
        <p:spPr bwMode="auto">
          <a:xfrm>
            <a:off x="3317081" y="4270772"/>
            <a:ext cx="200025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0" name="Line 4"/>
          <p:cNvSpPr>
            <a:spLocks noChangeShapeType="1"/>
          </p:cNvSpPr>
          <p:nvPr/>
        </p:nvSpPr>
        <p:spPr bwMode="auto">
          <a:xfrm flipH="1">
            <a:off x="2387204" y="4270772"/>
            <a:ext cx="266700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1" name="Line 5"/>
          <p:cNvSpPr>
            <a:spLocks noChangeShapeType="1"/>
          </p:cNvSpPr>
          <p:nvPr/>
        </p:nvSpPr>
        <p:spPr bwMode="auto">
          <a:xfrm flipH="1">
            <a:off x="2918222" y="3539730"/>
            <a:ext cx="332184" cy="4869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3914776" y="3539730"/>
            <a:ext cx="398860" cy="48696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3" name="Line 7"/>
          <p:cNvSpPr>
            <a:spLocks noChangeShapeType="1"/>
          </p:cNvSpPr>
          <p:nvPr/>
        </p:nvSpPr>
        <p:spPr bwMode="auto">
          <a:xfrm>
            <a:off x="3051572" y="2871789"/>
            <a:ext cx="465534" cy="4262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1922861" y="2871789"/>
            <a:ext cx="464344" cy="4262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2347914" y="2628901"/>
            <a:ext cx="770335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Refund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3183732" y="3298033"/>
            <a:ext cx="769144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87" name="Text Box 11"/>
          <p:cNvSpPr txBox="1">
            <a:spLocks noChangeArrowheads="1"/>
          </p:cNvSpPr>
          <p:nvPr/>
        </p:nvSpPr>
        <p:spPr bwMode="auto">
          <a:xfrm>
            <a:off x="2587230" y="4026694"/>
            <a:ext cx="796528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TaxInc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88" name="AutoShape 12"/>
          <p:cNvSpPr>
            <a:spLocks noChangeArrowheads="1"/>
          </p:cNvSpPr>
          <p:nvPr/>
        </p:nvSpPr>
        <p:spPr bwMode="auto">
          <a:xfrm>
            <a:off x="3349230" y="4752976"/>
            <a:ext cx="516731" cy="336947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9" name="Text Box 13"/>
          <p:cNvSpPr txBox="1">
            <a:spLocks noChangeArrowheads="1"/>
          </p:cNvSpPr>
          <p:nvPr/>
        </p:nvSpPr>
        <p:spPr bwMode="auto">
          <a:xfrm>
            <a:off x="3287317" y="4752976"/>
            <a:ext cx="563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90" name="AutoShape 14"/>
          <p:cNvSpPr>
            <a:spLocks noChangeArrowheads="1"/>
          </p:cNvSpPr>
          <p:nvPr/>
        </p:nvSpPr>
        <p:spPr bwMode="auto">
          <a:xfrm>
            <a:off x="2121694" y="4768455"/>
            <a:ext cx="538163" cy="33456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1" name="Text Box 15"/>
          <p:cNvSpPr txBox="1">
            <a:spLocks noChangeArrowheads="1"/>
          </p:cNvSpPr>
          <p:nvPr/>
        </p:nvSpPr>
        <p:spPr bwMode="auto">
          <a:xfrm>
            <a:off x="2194932" y="4755357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92" name="AutoShape 16"/>
          <p:cNvSpPr>
            <a:spLocks noChangeArrowheads="1"/>
          </p:cNvSpPr>
          <p:nvPr/>
        </p:nvSpPr>
        <p:spPr bwMode="auto">
          <a:xfrm>
            <a:off x="1657351" y="3311130"/>
            <a:ext cx="564356" cy="32027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3" name="Text Box 17"/>
          <p:cNvSpPr txBox="1">
            <a:spLocks noChangeArrowheads="1"/>
          </p:cNvSpPr>
          <p:nvPr/>
        </p:nvSpPr>
        <p:spPr bwMode="auto">
          <a:xfrm>
            <a:off x="1729398" y="3298032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4994" name="AutoShape 18"/>
          <p:cNvSpPr>
            <a:spLocks noChangeArrowheads="1"/>
          </p:cNvSpPr>
          <p:nvPr/>
        </p:nvSpPr>
        <p:spPr bwMode="auto">
          <a:xfrm>
            <a:off x="4038601" y="4051698"/>
            <a:ext cx="564356" cy="350044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4095765" y="4051698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96" name="Text Box 20"/>
          <p:cNvSpPr txBox="1">
            <a:spLocks noChangeArrowheads="1"/>
          </p:cNvSpPr>
          <p:nvPr/>
        </p:nvSpPr>
        <p:spPr bwMode="auto">
          <a:xfrm>
            <a:off x="1753313" y="2871788"/>
            <a:ext cx="435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4997" name="Text Box 21"/>
          <p:cNvSpPr txBox="1">
            <a:spLocks noChangeArrowheads="1"/>
          </p:cNvSpPr>
          <p:nvPr/>
        </p:nvSpPr>
        <p:spPr bwMode="auto">
          <a:xfrm>
            <a:off x="3267843" y="2871788"/>
            <a:ext cx="380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4110431" y="3575448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Married </a:t>
            </a:r>
          </a:p>
        </p:txBody>
      </p:sp>
      <p:sp>
        <p:nvSpPr>
          <p:cNvPr id="894999" name="Text Box 23"/>
          <p:cNvSpPr txBox="1">
            <a:spLocks noChangeArrowheads="1"/>
          </p:cNvSpPr>
          <p:nvPr/>
        </p:nvSpPr>
        <p:spPr bwMode="auto">
          <a:xfrm>
            <a:off x="2334622" y="3601642"/>
            <a:ext cx="1300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 dirty="0">
                <a:latin typeface="Arial" panose="020B0604020202020204" pitchFamily="34" charset="0"/>
              </a:rPr>
              <a:t>Single, Divorced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1960094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&lt;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3419800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&gt;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95002" name="Object 26"/>
          <p:cNvGraphicFramePr>
            <a:graphicFrameLocks noChangeAspect="1"/>
          </p:cNvGraphicFramePr>
          <p:nvPr/>
        </p:nvGraphicFramePr>
        <p:xfrm>
          <a:off x="4857751" y="2057401"/>
          <a:ext cx="2507456" cy="8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9500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2057401"/>
                        <a:ext cx="2507456" cy="8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3" name="Text Box 27"/>
          <p:cNvSpPr txBox="1">
            <a:spLocks noChangeArrowheads="1"/>
          </p:cNvSpPr>
          <p:nvPr/>
        </p:nvSpPr>
        <p:spPr bwMode="auto">
          <a:xfrm>
            <a:off x="4743450" y="1714501"/>
            <a:ext cx="12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Test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5004" name="Line 28"/>
          <p:cNvSpPr>
            <a:spLocks noChangeShapeType="1"/>
          </p:cNvSpPr>
          <p:nvPr/>
        </p:nvSpPr>
        <p:spPr bwMode="auto">
          <a:xfrm flipH="1">
            <a:off x="4629150" y="2800350"/>
            <a:ext cx="971550" cy="74295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896003" name="Line 3"/>
          <p:cNvSpPr>
            <a:spLocks noChangeShapeType="1"/>
          </p:cNvSpPr>
          <p:nvPr/>
        </p:nvSpPr>
        <p:spPr bwMode="auto">
          <a:xfrm>
            <a:off x="3317081" y="4270772"/>
            <a:ext cx="200025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4" name="Line 4"/>
          <p:cNvSpPr>
            <a:spLocks noChangeShapeType="1"/>
          </p:cNvSpPr>
          <p:nvPr/>
        </p:nvSpPr>
        <p:spPr bwMode="auto">
          <a:xfrm flipH="1">
            <a:off x="2387204" y="4270772"/>
            <a:ext cx="266700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5" name="Line 5"/>
          <p:cNvSpPr>
            <a:spLocks noChangeShapeType="1"/>
          </p:cNvSpPr>
          <p:nvPr/>
        </p:nvSpPr>
        <p:spPr bwMode="auto">
          <a:xfrm flipH="1">
            <a:off x="2918222" y="3539730"/>
            <a:ext cx="332184" cy="4869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6" name="Line 6"/>
          <p:cNvSpPr>
            <a:spLocks noChangeShapeType="1"/>
          </p:cNvSpPr>
          <p:nvPr/>
        </p:nvSpPr>
        <p:spPr bwMode="auto">
          <a:xfrm>
            <a:off x="3914776" y="3539730"/>
            <a:ext cx="398860" cy="48696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7" name="Line 7"/>
          <p:cNvSpPr>
            <a:spLocks noChangeShapeType="1"/>
          </p:cNvSpPr>
          <p:nvPr/>
        </p:nvSpPr>
        <p:spPr bwMode="auto">
          <a:xfrm>
            <a:off x="3051572" y="2871789"/>
            <a:ext cx="465534" cy="4262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 flipH="1">
            <a:off x="1922861" y="2871789"/>
            <a:ext cx="464344" cy="4262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09" name="Text Box 9"/>
          <p:cNvSpPr txBox="1">
            <a:spLocks noChangeArrowheads="1"/>
          </p:cNvSpPr>
          <p:nvPr/>
        </p:nvSpPr>
        <p:spPr bwMode="auto">
          <a:xfrm>
            <a:off x="2347914" y="2628901"/>
            <a:ext cx="770335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 dirty="0">
                <a:solidFill>
                  <a:srgbClr val="2D1993"/>
                </a:solidFill>
                <a:latin typeface="Arial" panose="020B0604020202020204" pitchFamily="34" charset="0"/>
              </a:rPr>
              <a:t>Refund</a:t>
            </a:r>
            <a:endParaRPr lang="en-US" altLang="en-US" sz="12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10" name="Text Box 10"/>
          <p:cNvSpPr txBox="1">
            <a:spLocks noChangeArrowheads="1"/>
          </p:cNvSpPr>
          <p:nvPr/>
        </p:nvSpPr>
        <p:spPr bwMode="auto">
          <a:xfrm>
            <a:off x="3183732" y="3298033"/>
            <a:ext cx="769144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11" name="Text Box 11"/>
          <p:cNvSpPr txBox="1">
            <a:spLocks noChangeArrowheads="1"/>
          </p:cNvSpPr>
          <p:nvPr/>
        </p:nvSpPr>
        <p:spPr bwMode="auto">
          <a:xfrm>
            <a:off x="2587230" y="4026694"/>
            <a:ext cx="796528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TaxInc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12" name="AutoShape 12"/>
          <p:cNvSpPr>
            <a:spLocks noChangeArrowheads="1"/>
          </p:cNvSpPr>
          <p:nvPr/>
        </p:nvSpPr>
        <p:spPr bwMode="auto">
          <a:xfrm>
            <a:off x="3349230" y="4752976"/>
            <a:ext cx="516731" cy="336947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3287317" y="4752976"/>
            <a:ext cx="563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14" name="AutoShape 14"/>
          <p:cNvSpPr>
            <a:spLocks noChangeArrowheads="1"/>
          </p:cNvSpPr>
          <p:nvPr/>
        </p:nvSpPr>
        <p:spPr bwMode="auto">
          <a:xfrm>
            <a:off x="2121694" y="4768455"/>
            <a:ext cx="538163" cy="33456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194932" y="4755357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16" name="AutoShape 16"/>
          <p:cNvSpPr>
            <a:spLocks noChangeArrowheads="1"/>
          </p:cNvSpPr>
          <p:nvPr/>
        </p:nvSpPr>
        <p:spPr bwMode="auto">
          <a:xfrm>
            <a:off x="1657351" y="3311130"/>
            <a:ext cx="564356" cy="32027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1729398" y="3298032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6018" name="AutoShape 18"/>
          <p:cNvSpPr>
            <a:spLocks noChangeArrowheads="1"/>
          </p:cNvSpPr>
          <p:nvPr/>
        </p:nvSpPr>
        <p:spPr bwMode="auto">
          <a:xfrm>
            <a:off x="4038601" y="4051698"/>
            <a:ext cx="564356" cy="350044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19" name="Text Box 19"/>
          <p:cNvSpPr txBox="1">
            <a:spLocks noChangeArrowheads="1"/>
          </p:cNvSpPr>
          <p:nvPr/>
        </p:nvSpPr>
        <p:spPr bwMode="auto">
          <a:xfrm>
            <a:off x="4095765" y="4051698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20" name="Text Box 20"/>
          <p:cNvSpPr txBox="1">
            <a:spLocks noChangeArrowheads="1"/>
          </p:cNvSpPr>
          <p:nvPr/>
        </p:nvSpPr>
        <p:spPr bwMode="auto">
          <a:xfrm>
            <a:off x="1753313" y="2871788"/>
            <a:ext cx="435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21" name="Text Box 21"/>
          <p:cNvSpPr txBox="1">
            <a:spLocks noChangeArrowheads="1"/>
          </p:cNvSpPr>
          <p:nvPr/>
        </p:nvSpPr>
        <p:spPr bwMode="auto">
          <a:xfrm>
            <a:off x="3267843" y="2871788"/>
            <a:ext cx="380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6022" name="Text Box 22"/>
          <p:cNvSpPr txBox="1">
            <a:spLocks noChangeArrowheads="1"/>
          </p:cNvSpPr>
          <p:nvPr/>
        </p:nvSpPr>
        <p:spPr bwMode="auto">
          <a:xfrm>
            <a:off x="4110431" y="3575448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Married </a:t>
            </a:r>
          </a:p>
        </p:txBody>
      </p:sp>
      <p:sp>
        <p:nvSpPr>
          <p:cNvPr id="896023" name="Text Box 23"/>
          <p:cNvSpPr txBox="1">
            <a:spLocks noChangeArrowheads="1"/>
          </p:cNvSpPr>
          <p:nvPr/>
        </p:nvSpPr>
        <p:spPr bwMode="auto">
          <a:xfrm>
            <a:off x="2334622" y="3601642"/>
            <a:ext cx="1300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Single, Divorced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24" name="Text Box 24"/>
          <p:cNvSpPr txBox="1">
            <a:spLocks noChangeArrowheads="1"/>
          </p:cNvSpPr>
          <p:nvPr/>
        </p:nvSpPr>
        <p:spPr bwMode="auto">
          <a:xfrm>
            <a:off x="1960094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&lt;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25" name="Text Box 25"/>
          <p:cNvSpPr txBox="1">
            <a:spLocks noChangeArrowheads="1"/>
          </p:cNvSpPr>
          <p:nvPr/>
        </p:nvSpPr>
        <p:spPr bwMode="auto">
          <a:xfrm>
            <a:off x="3419800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&gt;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96026" name="Object 26"/>
          <p:cNvGraphicFramePr>
            <a:graphicFrameLocks noChangeAspect="1"/>
          </p:cNvGraphicFramePr>
          <p:nvPr/>
        </p:nvGraphicFramePr>
        <p:xfrm>
          <a:off x="4857751" y="2057401"/>
          <a:ext cx="2507456" cy="8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9602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2057401"/>
                        <a:ext cx="2507456" cy="8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27" name="Text Box 27"/>
          <p:cNvSpPr txBox="1">
            <a:spLocks noChangeArrowheads="1"/>
          </p:cNvSpPr>
          <p:nvPr/>
        </p:nvSpPr>
        <p:spPr bwMode="auto">
          <a:xfrm>
            <a:off x="4743450" y="1714501"/>
            <a:ext cx="12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Test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6028" name="Line 28"/>
          <p:cNvSpPr>
            <a:spLocks noChangeShapeType="1"/>
          </p:cNvSpPr>
          <p:nvPr/>
        </p:nvSpPr>
        <p:spPr bwMode="auto">
          <a:xfrm flipH="1">
            <a:off x="4514850" y="2800350"/>
            <a:ext cx="2343150" cy="1371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6029" name="Text Box 29"/>
          <p:cNvSpPr txBox="1">
            <a:spLocks noChangeArrowheads="1"/>
          </p:cNvSpPr>
          <p:nvPr/>
        </p:nvSpPr>
        <p:spPr bwMode="auto">
          <a:xfrm>
            <a:off x="5657850" y="3543301"/>
            <a:ext cx="20002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latin typeface="Arial" panose="020B0604020202020204" pitchFamily="34" charset="0"/>
              </a:rPr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117856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From Decision Trees To Rules</a:t>
            </a:r>
          </a:p>
        </p:txBody>
      </p:sp>
      <p:graphicFrame>
        <p:nvGraphicFramePr>
          <p:cNvPr id="961539" name="Object 3"/>
          <p:cNvGraphicFramePr>
            <a:graphicFrameLocks noChangeAspect="1"/>
          </p:cNvGraphicFramePr>
          <p:nvPr/>
        </p:nvGraphicFramePr>
        <p:xfrm>
          <a:off x="1200151" y="2286000"/>
          <a:ext cx="304561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3" imgW="4060440" imgH="3251880" progId="Visio.Drawing.6">
                  <p:embed/>
                </p:oleObj>
              </mc:Choice>
              <mc:Fallback>
                <p:oleObj name="VISIO" r:id="rId3" imgW="4060440" imgH="3251880" progId="Visio.Drawing.6">
                  <p:embed/>
                  <p:pic>
                    <p:nvPicPr>
                      <p:cNvPr id="961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2286000"/>
                        <a:ext cx="304561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1540" name="Object 4"/>
          <p:cNvGraphicFramePr>
            <a:graphicFrameLocks noChangeAspect="1"/>
          </p:cNvGraphicFramePr>
          <p:nvPr/>
        </p:nvGraphicFramePr>
        <p:xfrm>
          <a:off x="5224918" y="1891725"/>
          <a:ext cx="2958704" cy="215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VISIO" r:id="rId5" imgW="5088240" imgH="3716640" progId="Visio.Drawing.6">
                  <p:embed/>
                </p:oleObj>
              </mc:Choice>
              <mc:Fallback>
                <p:oleObj name="VISIO" r:id="rId5" imgW="5088240" imgH="3716640" progId="Visio.Drawing.6">
                  <p:embed/>
                  <p:pic>
                    <p:nvPicPr>
                      <p:cNvPr id="961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18" y="1891725"/>
                        <a:ext cx="2958704" cy="2159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41" name="Line 5"/>
          <p:cNvSpPr>
            <a:spLocks noChangeShapeType="1"/>
          </p:cNvSpPr>
          <p:nvPr/>
        </p:nvSpPr>
        <p:spPr bwMode="auto">
          <a:xfrm>
            <a:off x="4286250" y="2857500"/>
            <a:ext cx="4572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4000500" y="4514850"/>
            <a:ext cx="4276073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1" dirty="0"/>
              <a:t>Rules are mutually exclusive and exhaustive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/>
              <a:t>Rule set contains as much information as the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700" dirty="0"/>
              <a:t>From Decision Trees To Rules</a:t>
            </a:r>
            <a:endParaRPr lang="en-US" sz="2700" dirty="0"/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350" b="1" dirty="0"/>
              <a:t>Every decision tree corresponds to set of rules:</a:t>
            </a:r>
          </a:p>
          <a:p>
            <a:pPr>
              <a:lnSpc>
                <a:spcPct val="90000"/>
              </a:lnSpc>
            </a:pPr>
            <a:endParaRPr lang="en-US" sz="1350" dirty="0"/>
          </a:p>
          <a:p>
            <a:pPr lvl="1">
              <a:lnSpc>
                <a:spcPct val="90000"/>
              </a:lnSpc>
            </a:pPr>
            <a:r>
              <a:rPr lang="en-US" sz="1350" b="1" dirty="0"/>
              <a:t>IF (Patrons = None)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350" b="1" dirty="0"/>
              <a:t>	THEN </a:t>
            </a:r>
            <a:r>
              <a:rPr lang="en-US" sz="1350" b="1" dirty="0" err="1"/>
              <a:t>WillWait</a:t>
            </a:r>
            <a:r>
              <a:rPr lang="en-US" sz="1350" b="1" dirty="0"/>
              <a:t> = No</a:t>
            </a:r>
            <a:br>
              <a:rPr lang="en-US" sz="1350" b="1" dirty="0"/>
            </a:br>
            <a:endParaRPr lang="en-US" sz="1350" b="1" dirty="0"/>
          </a:p>
          <a:p>
            <a:pPr lvl="1">
              <a:lnSpc>
                <a:spcPct val="90000"/>
              </a:lnSpc>
            </a:pPr>
            <a:r>
              <a:rPr lang="en-US" sz="1350" b="1" dirty="0"/>
              <a:t>IF (Patrons = Full) </a:t>
            </a:r>
            <a:br>
              <a:rPr lang="en-US" sz="1350" b="1" dirty="0"/>
            </a:br>
            <a:r>
              <a:rPr lang="en-US" sz="1350" b="1" dirty="0"/>
              <a:t>  &amp; (Hungry = No) </a:t>
            </a:r>
            <a:br>
              <a:rPr lang="en-US" sz="1350" b="1" dirty="0"/>
            </a:br>
            <a:r>
              <a:rPr lang="en-US" sz="1350" b="1" dirty="0"/>
              <a:t>  &amp;(Type = French)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350" b="1" dirty="0"/>
              <a:t>	THEN </a:t>
            </a:r>
            <a:r>
              <a:rPr lang="en-US" sz="1350" b="1" dirty="0" err="1"/>
              <a:t>WillWait</a:t>
            </a:r>
            <a:r>
              <a:rPr lang="en-US" sz="1350" b="1" dirty="0"/>
              <a:t> = Yes</a:t>
            </a:r>
          </a:p>
          <a:p>
            <a:pPr lvl="1">
              <a:lnSpc>
                <a:spcPct val="90000"/>
              </a:lnSpc>
            </a:pPr>
            <a:r>
              <a:rPr lang="en-US" sz="1350" b="1" dirty="0"/>
              <a:t>...</a:t>
            </a:r>
          </a:p>
          <a:p>
            <a:pPr>
              <a:lnSpc>
                <a:spcPct val="90000"/>
              </a:lnSpc>
            </a:pPr>
            <a:r>
              <a:rPr lang="en-US" sz="1350" dirty="0"/>
              <a:t>	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14</a:t>
            </a:fld>
            <a:endParaRPr lang="en-US"/>
          </a:p>
        </p:txBody>
      </p:sp>
      <p:pic>
        <p:nvPicPr>
          <p:cNvPr id="836612" name="Picture 4" descr="Decision tree with 4 internal nodes and 8 leaves" title="Decision tree with 4 internal nod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686050"/>
            <a:ext cx="2914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48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Expressiveness of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Any decision tree can  be described as </a:t>
                </a:r>
                <a:r>
                  <a:rPr lang="en-US" dirty="0">
                    <a:solidFill>
                      <a:schemeClr val="accent2"/>
                    </a:solidFill>
                  </a:rPr>
                  <a:t>a disjunction of a conjunction of tests</a:t>
                </a:r>
              </a:p>
              <a:p>
                <a:pPr lvl="1"/>
                <a:r>
                  <a:rPr lang="en-US" dirty="0"/>
                  <a:t>of the form: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𝐶h𝑒𝑎𝑡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𝑅𝑒𝑓𝑢𝑛𝑑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𝑀𝑎𝑟𝑆𝑡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𝑀𝑎𝑟𝑟𝑖𝑒𝑑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𝑇𝑎𝑥𝐼𝑛𝑐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&gt;80)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𝐶h𝑒𝑎𝑡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𝑀𝑎𝑟𝑆𝑡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𝑀𝑎𝑟𝑟𝑖𝑒𝑑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𝑇𝑎𝑥𝐼𝑛𝑐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&lt;80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𝑅𝑒𝑓𝑢𝑛𝑑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𝑀𝑎𝑟𝑆𝑡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𝑀𝑎𝑟𝑟𝑖𝑒𝑑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</a:t>
                </a:r>
                <a:r>
                  <a:rPr lang="en-US" dirty="0">
                    <a:solidFill>
                      <a:schemeClr val="accent2"/>
                    </a:solidFill>
                  </a:rPr>
                  <a:t>conjunction of tests</a:t>
                </a:r>
                <a:r>
                  <a:rPr lang="en-US" dirty="0"/>
                  <a:t> corresponds to a path from the root of the tree to a leaf with a positive outcome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Expressiveness of Decision Trees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350" dirty="0"/>
              <a:t>Decision trees can </a:t>
            </a:r>
            <a:r>
              <a:rPr lang="en-US" sz="1350" dirty="0">
                <a:solidFill>
                  <a:srgbClr val="FF0000"/>
                </a:solidFill>
              </a:rPr>
              <a:t>express any Boolean  function</a:t>
            </a:r>
            <a:r>
              <a:rPr lang="en-US" sz="1350" dirty="0"/>
              <a:t> of the input attributes.</a:t>
            </a:r>
          </a:p>
          <a:p>
            <a:pPr>
              <a:lnSpc>
                <a:spcPct val="80000"/>
              </a:lnSpc>
            </a:pPr>
            <a:r>
              <a:rPr lang="en-US" sz="1350" dirty="0"/>
              <a:t>E.g., for Boolean functions, truth table row </a:t>
            </a:r>
            <a:r>
              <a:rPr lang="en-US" sz="1350" dirty="0">
                <a:cs typeface="Arial" charset="0"/>
              </a:rPr>
              <a:t>→ </a:t>
            </a:r>
            <a:r>
              <a:rPr lang="en-US" sz="1350" dirty="0"/>
              <a:t>path to leaf:</a:t>
            </a:r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  <a:p>
            <a:pPr>
              <a:lnSpc>
                <a:spcPct val="80000"/>
              </a:lnSpc>
            </a:pPr>
            <a:endParaRPr lang="en-US" sz="1350" dirty="0"/>
          </a:p>
        </p:txBody>
      </p:sp>
      <p:pic>
        <p:nvPicPr>
          <p:cNvPr id="766980" name="Picture 4" descr="xor-decision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474" y="3080086"/>
            <a:ext cx="3886200" cy="129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pSp>
        <p:nvGrpSpPr>
          <p:cNvPr id="995331" name="Group 3"/>
          <p:cNvGrpSpPr>
            <a:grpSpLocks/>
          </p:cNvGrpSpPr>
          <p:nvPr/>
        </p:nvGrpSpPr>
        <p:grpSpPr bwMode="auto">
          <a:xfrm>
            <a:off x="1200151" y="2677716"/>
            <a:ext cx="1617479" cy="1494399"/>
            <a:chOff x="48" y="1274"/>
            <a:chExt cx="1509" cy="1304"/>
          </a:xfrm>
        </p:grpSpPr>
        <p:sp>
          <p:nvSpPr>
            <p:cNvPr id="995332" name="Text Box 4"/>
            <p:cNvSpPr txBox="1">
              <a:spLocks noChangeArrowheads="1"/>
            </p:cNvSpPr>
            <p:nvPr/>
          </p:nvSpPr>
          <p:spPr bwMode="auto">
            <a:xfrm>
              <a:off x="662" y="1274"/>
              <a:ext cx="328" cy="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333" name="Text Box 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34" name="Text Box 6"/>
            <p:cNvSpPr txBox="1">
              <a:spLocks noChangeArrowheads="1"/>
            </p:cNvSpPr>
            <p:nvPr/>
          </p:nvSpPr>
          <p:spPr bwMode="auto">
            <a:xfrm>
              <a:off x="960" y="1728"/>
              <a:ext cx="316" cy="32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35" name="Line 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36" name="Line 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37" name="Text Box 9"/>
            <p:cNvSpPr txBox="1">
              <a:spLocks noChangeArrowheads="1"/>
            </p:cNvSpPr>
            <p:nvPr/>
          </p:nvSpPr>
          <p:spPr bwMode="auto">
            <a:xfrm>
              <a:off x="816" y="2256"/>
              <a:ext cx="292" cy="3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38" name="Text Box 10"/>
            <p:cNvSpPr txBox="1">
              <a:spLocks noChangeArrowheads="1"/>
            </p:cNvSpPr>
            <p:nvPr/>
          </p:nvSpPr>
          <p:spPr bwMode="auto">
            <a:xfrm>
              <a:off x="1255" y="2256"/>
              <a:ext cx="292" cy="3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39" name="Text Box 11"/>
            <p:cNvSpPr txBox="1">
              <a:spLocks noChangeArrowheads="1"/>
            </p:cNvSpPr>
            <p:nvPr/>
          </p:nvSpPr>
          <p:spPr bwMode="auto">
            <a:xfrm>
              <a:off x="48" y="2256"/>
              <a:ext cx="292" cy="32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40" name="Text Box 12"/>
            <p:cNvSpPr txBox="1">
              <a:spLocks noChangeArrowheads="1"/>
            </p:cNvSpPr>
            <p:nvPr/>
          </p:nvSpPr>
          <p:spPr bwMode="auto">
            <a:xfrm>
              <a:off x="487" y="2256"/>
              <a:ext cx="304" cy="32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41" name="Line 1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2" name="Line 1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3" name="Line 1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4" name="Line 1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45" name="Text Box 17"/>
            <p:cNvSpPr txBox="1">
              <a:spLocks noChangeArrowheads="1"/>
            </p:cNvSpPr>
            <p:nvPr/>
          </p:nvSpPr>
          <p:spPr bwMode="auto">
            <a:xfrm>
              <a:off x="373" y="1466"/>
              <a:ext cx="30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46" name="Rectangle 18"/>
            <p:cNvSpPr>
              <a:spLocks noChangeArrowheads="1"/>
            </p:cNvSpPr>
            <p:nvPr/>
          </p:nvSpPr>
          <p:spPr bwMode="auto">
            <a:xfrm>
              <a:off x="1008" y="1488"/>
              <a:ext cx="29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47" name="Rectangle 19"/>
            <p:cNvSpPr>
              <a:spLocks noChangeArrowheads="1"/>
            </p:cNvSpPr>
            <p:nvPr/>
          </p:nvSpPr>
          <p:spPr bwMode="auto">
            <a:xfrm>
              <a:off x="48" y="1920"/>
              <a:ext cx="30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48" name="Rectangle 20"/>
            <p:cNvSpPr>
              <a:spLocks noChangeArrowheads="1"/>
            </p:cNvSpPr>
            <p:nvPr/>
          </p:nvSpPr>
          <p:spPr bwMode="auto">
            <a:xfrm>
              <a:off x="1265" y="1968"/>
              <a:ext cx="29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349" name="Rectangle 21"/>
            <p:cNvSpPr>
              <a:spLocks noChangeArrowheads="1"/>
            </p:cNvSpPr>
            <p:nvPr/>
          </p:nvSpPr>
          <p:spPr bwMode="auto">
            <a:xfrm>
              <a:off x="816" y="1968"/>
              <a:ext cx="304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50" name="Rectangle 22"/>
            <p:cNvSpPr>
              <a:spLocks noChangeArrowheads="1"/>
            </p:cNvSpPr>
            <p:nvPr/>
          </p:nvSpPr>
          <p:spPr bwMode="auto">
            <a:xfrm>
              <a:off x="624" y="1920"/>
              <a:ext cx="292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995391" name="Group 63"/>
          <p:cNvGrpSpPr>
            <a:grpSpLocks/>
          </p:cNvGrpSpPr>
          <p:nvPr/>
        </p:nvGrpSpPr>
        <p:grpSpPr bwMode="auto">
          <a:xfrm>
            <a:off x="4182170" y="2446553"/>
            <a:ext cx="1619866" cy="1429662"/>
            <a:chOff x="48" y="1274"/>
            <a:chExt cx="1511" cy="1324"/>
          </a:xfrm>
        </p:grpSpPr>
        <p:sp>
          <p:nvSpPr>
            <p:cNvPr id="995392" name="Text Box 64"/>
            <p:cNvSpPr txBox="1">
              <a:spLocks noChangeArrowheads="1"/>
            </p:cNvSpPr>
            <p:nvPr/>
          </p:nvSpPr>
          <p:spPr bwMode="auto">
            <a:xfrm>
              <a:off x="662" y="1274"/>
              <a:ext cx="328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95393" name="Text Box 65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94" name="Text Box 66"/>
            <p:cNvSpPr txBox="1">
              <a:spLocks noChangeArrowheads="1"/>
            </p:cNvSpPr>
            <p:nvPr/>
          </p:nvSpPr>
          <p:spPr bwMode="auto">
            <a:xfrm>
              <a:off x="960" y="1728"/>
              <a:ext cx="316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95395" name="Line 67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96" name="Line 68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397" name="Text Box 69"/>
            <p:cNvSpPr txBox="1">
              <a:spLocks noChangeArrowheads="1"/>
            </p:cNvSpPr>
            <p:nvPr/>
          </p:nvSpPr>
          <p:spPr bwMode="auto">
            <a:xfrm>
              <a:off x="815" y="2256"/>
              <a:ext cx="304" cy="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98" name="Text Box 70"/>
            <p:cNvSpPr txBox="1">
              <a:spLocks noChangeArrowheads="1"/>
            </p:cNvSpPr>
            <p:nvPr/>
          </p:nvSpPr>
          <p:spPr bwMode="auto">
            <a:xfrm>
              <a:off x="1255" y="2256"/>
              <a:ext cx="304" cy="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399" name="Text Box 71"/>
            <p:cNvSpPr txBox="1">
              <a:spLocks noChangeArrowheads="1"/>
            </p:cNvSpPr>
            <p:nvPr/>
          </p:nvSpPr>
          <p:spPr bwMode="auto">
            <a:xfrm>
              <a:off x="48" y="2256"/>
              <a:ext cx="304" cy="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00" name="Text Box 72"/>
            <p:cNvSpPr txBox="1">
              <a:spLocks noChangeArrowheads="1"/>
            </p:cNvSpPr>
            <p:nvPr/>
          </p:nvSpPr>
          <p:spPr bwMode="auto">
            <a:xfrm>
              <a:off x="487" y="2256"/>
              <a:ext cx="292" cy="3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01" name="Line 73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2" name="Line 74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3" name="Line 75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4" name="Line 76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5405" name="Text Box 77"/>
            <p:cNvSpPr txBox="1">
              <a:spLocks noChangeArrowheads="1"/>
            </p:cNvSpPr>
            <p:nvPr/>
          </p:nvSpPr>
          <p:spPr bwMode="auto">
            <a:xfrm>
              <a:off x="373" y="1466"/>
              <a:ext cx="30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06" name="Rectangle 78"/>
            <p:cNvSpPr>
              <a:spLocks noChangeArrowheads="1"/>
            </p:cNvSpPr>
            <p:nvPr/>
          </p:nvSpPr>
          <p:spPr bwMode="auto">
            <a:xfrm>
              <a:off x="1008" y="1488"/>
              <a:ext cx="29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07" name="Rectangle 79"/>
            <p:cNvSpPr>
              <a:spLocks noChangeArrowheads="1"/>
            </p:cNvSpPr>
            <p:nvPr/>
          </p:nvSpPr>
          <p:spPr bwMode="auto">
            <a:xfrm>
              <a:off x="48" y="1920"/>
              <a:ext cx="30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08" name="Rectangle 80"/>
            <p:cNvSpPr>
              <a:spLocks noChangeArrowheads="1"/>
            </p:cNvSpPr>
            <p:nvPr/>
          </p:nvSpPr>
          <p:spPr bwMode="auto">
            <a:xfrm>
              <a:off x="1265" y="1969"/>
              <a:ext cx="29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95409" name="Rectangle 81"/>
            <p:cNvSpPr>
              <a:spLocks noChangeArrowheads="1"/>
            </p:cNvSpPr>
            <p:nvPr/>
          </p:nvSpPr>
          <p:spPr bwMode="auto">
            <a:xfrm>
              <a:off x="816" y="1969"/>
              <a:ext cx="30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95410" name="Rectangle 82"/>
            <p:cNvSpPr>
              <a:spLocks noChangeArrowheads="1"/>
            </p:cNvSpPr>
            <p:nvPr/>
          </p:nvSpPr>
          <p:spPr bwMode="auto">
            <a:xfrm>
              <a:off x="624" y="1920"/>
              <a:ext cx="22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5491" name="Text Box 163"/>
              <p:cNvSpPr txBox="1">
                <a:spLocks noChangeArrowheads="1"/>
              </p:cNvSpPr>
              <p:nvPr/>
            </p:nvSpPr>
            <p:spPr bwMode="auto">
              <a:xfrm>
                <a:off x="1407552" y="4292987"/>
                <a:ext cx="96096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5491" name="Text 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552" y="4292987"/>
                <a:ext cx="96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5494" name="Text Box 166"/>
              <p:cNvSpPr txBox="1">
                <a:spLocks noChangeArrowheads="1"/>
              </p:cNvSpPr>
              <p:nvPr/>
            </p:nvSpPr>
            <p:spPr bwMode="auto">
              <a:xfrm>
                <a:off x="4436908" y="4033247"/>
                <a:ext cx="95295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5494" name="Text 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6908" y="4033247"/>
                <a:ext cx="9529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Expressiveness of Decision Trees</a:t>
            </a:r>
            <a:endParaRPr lang="en-US" sz="3300" dirty="0"/>
          </a:p>
        </p:txBody>
      </p:sp>
      <p:grpSp>
        <p:nvGrpSpPr>
          <p:cNvPr id="177" name="Group 142"/>
          <p:cNvGrpSpPr>
            <a:grpSpLocks/>
          </p:cNvGrpSpPr>
          <p:nvPr/>
        </p:nvGrpSpPr>
        <p:grpSpPr bwMode="auto">
          <a:xfrm>
            <a:off x="7070626" y="2446554"/>
            <a:ext cx="1619867" cy="1429662"/>
            <a:chOff x="48" y="1274"/>
            <a:chExt cx="1511" cy="1324"/>
          </a:xfrm>
        </p:grpSpPr>
        <p:sp>
          <p:nvSpPr>
            <p:cNvPr id="178" name="Text Box 143"/>
            <p:cNvSpPr txBox="1">
              <a:spLocks noChangeArrowheads="1"/>
            </p:cNvSpPr>
            <p:nvPr/>
          </p:nvSpPr>
          <p:spPr bwMode="auto">
            <a:xfrm>
              <a:off x="662" y="1274"/>
              <a:ext cx="328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179" name="Text Box 144"/>
            <p:cNvSpPr txBox="1">
              <a:spLocks noChangeArrowheads="1"/>
            </p:cNvSpPr>
            <p:nvPr/>
          </p:nvSpPr>
          <p:spPr bwMode="auto">
            <a:xfrm>
              <a:off x="336" y="1728"/>
              <a:ext cx="261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80" name="Text Box 145"/>
            <p:cNvSpPr txBox="1">
              <a:spLocks noChangeArrowheads="1"/>
            </p:cNvSpPr>
            <p:nvPr/>
          </p:nvSpPr>
          <p:spPr bwMode="auto">
            <a:xfrm>
              <a:off x="960" y="1728"/>
              <a:ext cx="316" cy="3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181" name="Line 146"/>
            <p:cNvSpPr>
              <a:spLocks noChangeShapeType="1"/>
            </p:cNvSpPr>
            <p:nvPr/>
          </p:nvSpPr>
          <p:spPr bwMode="auto">
            <a:xfrm flipH="1">
              <a:off x="480" y="1584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47"/>
            <p:cNvSpPr>
              <a:spLocks noChangeShapeType="1"/>
            </p:cNvSpPr>
            <p:nvPr/>
          </p:nvSpPr>
          <p:spPr bwMode="auto">
            <a:xfrm>
              <a:off x="912" y="158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Text Box 148"/>
            <p:cNvSpPr txBox="1">
              <a:spLocks noChangeArrowheads="1"/>
            </p:cNvSpPr>
            <p:nvPr/>
          </p:nvSpPr>
          <p:spPr bwMode="auto">
            <a:xfrm>
              <a:off x="815" y="2256"/>
              <a:ext cx="304" cy="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4" name="Text Box 149"/>
            <p:cNvSpPr txBox="1">
              <a:spLocks noChangeArrowheads="1"/>
            </p:cNvSpPr>
            <p:nvPr/>
          </p:nvSpPr>
          <p:spPr bwMode="auto">
            <a:xfrm>
              <a:off x="1255" y="2256"/>
              <a:ext cx="304" cy="3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5" name="Text Box 150"/>
            <p:cNvSpPr txBox="1">
              <a:spLocks noChangeArrowheads="1"/>
            </p:cNvSpPr>
            <p:nvPr/>
          </p:nvSpPr>
          <p:spPr bwMode="auto">
            <a:xfrm>
              <a:off x="48" y="2256"/>
              <a:ext cx="292" cy="3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6" name="Text Box 151"/>
            <p:cNvSpPr txBox="1">
              <a:spLocks noChangeArrowheads="1"/>
            </p:cNvSpPr>
            <p:nvPr/>
          </p:nvSpPr>
          <p:spPr bwMode="auto">
            <a:xfrm>
              <a:off x="487" y="2256"/>
              <a:ext cx="292" cy="3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7" name="Line 152"/>
            <p:cNvSpPr>
              <a:spLocks noChangeShapeType="1"/>
            </p:cNvSpPr>
            <p:nvPr/>
          </p:nvSpPr>
          <p:spPr bwMode="auto">
            <a:xfrm flipH="1">
              <a:off x="144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53"/>
            <p:cNvSpPr>
              <a:spLocks noChangeShapeType="1"/>
            </p:cNvSpPr>
            <p:nvPr/>
          </p:nvSpPr>
          <p:spPr bwMode="auto">
            <a:xfrm>
              <a:off x="576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Line 154"/>
            <p:cNvSpPr>
              <a:spLocks noChangeShapeType="1"/>
            </p:cNvSpPr>
            <p:nvPr/>
          </p:nvSpPr>
          <p:spPr bwMode="auto">
            <a:xfrm flipH="1">
              <a:off x="960" y="2016"/>
              <a:ext cx="9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Line 155"/>
            <p:cNvSpPr>
              <a:spLocks noChangeShapeType="1"/>
            </p:cNvSpPr>
            <p:nvPr/>
          </p:nvSpPr>
          <p:spPr bwMode="auto">
            <a:xfrm>
              <a:off x="1152" y="201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Text Box 156"/>
            <p:cNvSpPr txBox="1">
              <a:spLocks noChangeArrowheads="1"/>
            </p:cNvSpPr>
            <p:nvPr/>
          </p:nvSpPr>
          <p:spPr bwMode="auto">
            <a:xfrm>
              <a:off x="373" y="1466"/>
              <a:ext cx="30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2" name="Rectangle 157"/>
            <p:cNvSpPr>
              <a:spLocks noChangeArrowheads="1"/>
            </p:cNvSpPr>
            <p:nvPr/>
          </p:nvSpPr>
          <p:spPr bwMode="auto">
            <a:xfrm>
              <a:off x="1008" y="1488"/>
              <a:ext cx="29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3" name="Rectangle 158"/>
            <p:cNvSpPr>
              <a:spLocks noChangeArrowheads="1"/>
            </p:cNvSpPr>
            <p:nvPr/>
          </p:nvSpPr>
          <p:spPr bwMode="auto">
            <a:xfrm>
              <a:off x="48" y="1920"/>
              <a:ext cx="30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4" name="Rectangle 159"/>
            <p:cNvSpPr>
              <a:spLocks noChangeArrowheads="1"/>
            </p:cNvSpPr>
            <p:nvPr/>
          </p:nvSpPr>
          <p:spPr bwMode="auto">
            <a:xfrm>
              <a:off x="1265" y="1969"/>
              <a:ext cx="292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95" name="Rectangle 160"/>
            <p:cNvSpPr>
              <a:spLocks noChangeArrowheads="1"/>
            </p:cNvSpPr>
            <p:nvPr/>
          </p:nvSpPr>
          <p:spPr bwMode="auto">
            <a:xfrm>
              <a:off x="816" y="1969"/>
              <a:ext cx="304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96" name="Rectangle 161"/>
            <p:cNvSpPr>
              <a:spLocks noChangeArrowheads="1"/>
            </p:cNvSpPr>
            <p:nvPr/>
          </p:nvSpPr>
          <p:spPr bwMode="auto">
            <a:xfrm>
              <a:off x="624" y="1920"/>
              <a:ext cx="223" cy="3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 Box 166"/>
              <p:cNvSpPr txBox="1">
                <a:spLocks noChangeArrowheads="1"/>
              </p:cNvSpPr>
              <p:nvPr/>
            </p:nvSpPr>
            <p:spPr bwMode="auto">
              <a:xfrm>
                <a:off x="7419043" y="4015988"/>
                <a:ext cx="56361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 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19043" y="4015988"/>
                <a:ext cx="5636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1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5491" name="Text Box 163"/>
              <p:cNvSpPr txBox="1">
                <a:spLocks noChangeArrowheads="1"/>
              </p:cNvSpPr>
              <p:nvPr/>
            </p:nvSpPr>
            <p:spPr bwMode="auto">
              <a:xfrm>
                <a:off x="1335733" y="4128284"/>
                <a:ext cx="96096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5491" name="Text 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5733" y="4128284"/>
                <a:ext cx="96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5494" name="Text Box 166"/>
              <p:cNvSpPr txBox="1">
                <a:spLocks noChangeArrowheads="1"/>
              </p:cNvSpPr>
              <p:nvPr/>
            </p:nvSpPr>
            <p:spPr bwMode="auto">
              <a:xfrm>
                <a:off x="4079132" y="4128284"/>
                <a:ext cx="95295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5494" name="Text 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132" y="4128284"/>
                <a:ext cx="9529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ectangle 2"/>
          <p:cNvSpPr txBox="1">
            <a:spLocks noChangeArrowheads="1"/>
          </p:cNvSpPr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/>
              <a:t>Expressiveness of Decision Trees</a:t>
            </a:r>
            <a:endParaRPr lang="en-US" sz="3300" dirty="0"/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1858566" y="2589610"/>
            <a:ext cx="351378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508522" y="3109913"/>
            <a:ext cx="279797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 flipH="1">
            <a:off x="1663305" y="2944416"/>
            <a:ext cx="205978" cy="1654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2126456" y="2944416"/>
            <a:ext cx="153591" cy="1654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2171700" y="3112294"/>
            <a:ext cx="312906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200150" y="3714750"/>
            <a:ext cx="312906" cy="36933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1670447" y="3714750"/>
            <a:ext cx="325730" cy="36933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1302544" y="3439716"/>
            <a:ext cx="205979" cy="275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1765697" y="3439716"/>
            <a:ext cx="103584" cy="27503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 Box 12"/>
          <p:cNvSpPr txBox="1">
            <a:spLocks noChangeArrowheads="1"/>
          </p:cNvSpPr>
          <p:nvPr/>
        </p:nvSpPr>
        <p:spPr bwMode="auto">
          <a:xfrm>
            <a:off x="1549004" y="2809875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2228850" y="28348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1200150" y="3330179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1818085" y="3330179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44091" y="2581102"/>
            <a:ext cx="1354430" cy="1430179"/>
            <a:chOff x="6456948" y="2298468"/>
            <a:chExt cx="1805907" cy="1906904"/>
          </a:xfrm>
        </p:grpSpPr>
        <p:sp>
          <p:nvSpPr>
            <p:cNvPr id="59" name="Text Box 49"/>
            <p:cNvSpPr txBox="1">
              <a:spLocks noChangeArrowheads="1"/>
            </p:cNvSpPr>
            <p:nvPr/>
          </p:nvSpPr>
          <p:spPr bwMode="auto">
            <a:xfrm>
              <a:off x="7334836" y="2298468"/>
              <a:ext cx="468504" cy="492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60" name="Text Box 50"/>
            <p:cNvSpPr txBox="1">
              <a:spLocks noChangeArrowheads="1"/>
            </p:cNvSpPr>
            <p:nvPr/>
          </p:nvSpPr>
          <p:spPr bwMode="auto">
            <a:xfrm>
              <a:off x="6868111" y="2952518"/>
              <a:ext cx="373063" cy="4924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61" name="Line 51"/>
            <p:cNvSpPr>
              <a:spLocks noChangeShapeType="1"/>
            </p:cNvSpPr>
            <p:nvPr/>
          </p:nvSpPr>
          <p:spPr bwMode="auto">
            <a:xfrm flipH="1">
              <a:off x="7074487" y="2744556"/>
              <a:ext cx="274637" cy="20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2"/>
            <p:cNvSpPr>
              <a:spLocks noChangeShapeType="1"/>
            </p:cNvSpPr>
            <p:nvPr/>
          </p:nvSpPr>
          <p:spPr bwMode="auto">
            <a:xfrm>
              <a:off x="7692024" y="2744556"/>
              <a:ext cx="206375" cy="2079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53"/>
            <p:cNvSpPr txBox="1">
              <a:spLocks noChangeArrowheads="1"/>
            </p:cNvSpPr>
            <p:nvPr/>
          </p:nvSpPr>
          <p:spPr bwMode="auto">
            <a:xfrm>
              <a:off x="7828548" y="2960454"/>
              <a:ext cx="434307" cy="492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4" name="Text Box 54"/>
            <p:cNvSpPr txBox="1">
              <a:spLocks noChangeArrowheads="1"/>
            </p:cNvSpPr>
            <p:nvPr/>
          </p:nvSpPr>
          <p:spPr bwMode="auto">
            <a:xfrm>
              <a:off x="6456948" y="3712930"/>
              <a:ext cx="434307" cy="49244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5" name="Text Box 55"/>
            <p:cNvSpPr txBox="1">
              <a:spLocks noChangeArrowheads="1"/>
            </p:cNvSpPr>
            <p:nvPr/>
          </p:nvSpPr>
          <p:spPr bwMode="auto">
            <a:xfrm>
              <a:off x="7084011" y="3712930"/>
              <a:ext cx="417208" cy="49244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66" name="Line 56"/>
            <p:cNvSpPr>
              <a:spLocks noChangeShapeType="1"/>
            </p:cNvSpPr>
            <p:nvPr/>
          </p:nvSpPr>
          <p:spPr bwMode="auto">
            <a:xfrm flipH="1">
              <a:off x="6593473" y="3366856"/>
              <a:ext cx="274638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57"/>
            <p:cNvSpPr>
              <a:spLocks noChangeShapeType="1"/>
            </p:cNvSpPr>
            <p:nvPr/>
          </p:nvSpPr>
          <p:spPr bwMode="auto">
            <a:xfrm>
              <a:off x="7211011" y="3366856"/>
              <a:ext cx="138112" cy="346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8"/>
            <p:cNvSpPr txBox="1">
              <a:spLocks noChangeArrowheads="1"/>
            </p:cNvSpPr>
            <p:nvPr/>
          </p:nvSpPr>
          <p:spPr bwMode="auto">
            <a:xfrm>
              <a:off x="6922085" y="2574693"/>
              <a:ext cx="434307" cy="492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69" name="Rectangle 59"/>
            <p:cNvSpPr>
              <a:spLocks noChangeArrowheads="1"/>
            </p:cNvSpPr>
            <p:nvPr/>
          </p:nvSpPr>
          <p:spPr bwMode="auto">
            <a:xfrm>
              <a:off x="7828548" y="2606442"/>
              <a:ext cx="417208" cy="492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70" name="Rectangle 60"/>
            <p:cNvSpPr>
              <a:spLocks noChangeArrowheads="1"/>
            </p:cNvSpPr>
            <p:nvPr/>
          </p:nvSpPr>
          <p:spPr bwMode="auto">
            <a:xfrm>
              <a:off x="6456948" y="3228743"/>
              <a:ext cx="434307" cy="492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7280861" y="3228743"/>
              <a:ext cx="317500" cy="492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6558126" y="2648965"/>
            <a:ext cx="1027283" cy="883682"/>
            <a:chOff x="7467600" y="4572000"/>
            <a:chExt cx="1369709" cy="1178243"/>
          </a:xfrm>
        </p:grpSpPr>
        <p:sp>
          <p:nvSpPr>
            <p:cNvPr id="74" name="Text Box 102"/>
            <p:cNvSpPr txBox="1">
              <a:spLocks noChangeArrowheads="1"/>
            </p:cNvSpPr>
            <p:nvPr/>
          </p:nvSpPr>
          <p:spPr bwMode="auto">
            <a:xfrm>
              <a:off x="7926388" y="4572000"/>
              <a:ext cx="468504" cy="4924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75" name="Line 103"/>
            <p:cNvSpPr>
              <a:spLocks noChangeShapeType="1"/>
            </p:cNvSpPr>
            <p:nvPr/>
          </p:nvSpPr>
          <p:spPr bwMode="auto">
            <a:xfrm flipH="1">
              <a:off x="7666038" y="5018088"/>
              <a:ext cx="274637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104"/>
            <p:cNvSpPr>
              <a:spLocks noChangeShapeType="1"/>
            </p:cNvSpPr>
            <p:nvPr/>
          </p:nvSpPr>
          <p:spPr bwMode="auto">
            <a:xfrm>
              <a:off x="8283575" y="5018088"/>
              <a:ext cx="206375" cy="207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105"/>
            <p:cNvSpPr txBox="1">
              <a:spLocks noChangeArrowheads="1"/>
            </p:cNvSpPr>
            <p:nvPr/>
          </p:nvSpPr>
          <p:spPr bwMode="auto">
            <a:xfrm>
              <a:off x="8382000" y="5181600"/>
              <a:ext cx="434307" cy="4924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8" name="Text Box 106"/>
            <p:cNvSpPr txBox="1">
              <a:spLocks noChangeArrowheads="1"/>
            </p:cNvSpPr>
            <p:nvPr/>
          </p:nvSpPr>
          <p:spPr bwMode="auto">
            <a:xfrm>
              <a:off x="7467600" y="5257800"/>
              <a:ext cx="417208" cy="49244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79" name="Text Box 107"/>
            <p:cNvSpPr txBox="1">
              <a:spLocks noChangeArrowheads="1"/>
            </p:cNvSpPr>
            <p:nvPr/>
          </p:nvSpPr>
          <p:spPr bwMode="auto">
            <a:xfrm>
              <a:off x="7513639" y="4848225"/>
              <a:ext cx="434306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80" name="Rectangle 108"/>
            <p:cNvSpPr>
              <a:spLocks noChangeArrowheads="1"/>
            </p:cNvSpPr>
            <p:nvPr/>
          </p:nvSpPr>
          <p:spPr bwMode="auto">
            <a:xfrm>
              <a:off x="8420101" y="4879975"/>
              <a:ext cx="41720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 Box 166"/>
              <p:cNvSpPr txBox="1">
                <a:spLocks noChangeArrowheads="1"/>
              </p:cNvSpPr>
              <p:nvPr/>
            </p:nvSpPr>
            <p:spPr bwMode="auto">
              <a:xfrm>
                <a:off x="6706948" y="3724730"/>
                <a:ext cx="563616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 Box 1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6948" y="3724730"/>
                <a:ext cx="5636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494" grpId="0"/>
      <p:bldP spid="8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the smallest decision tree that you can to represent this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6" name="Group 77"/>
          <p:cNvGraphicFramePr>
            <a:graphicFrameLocks noGrp="1"/>
          </p:cNvGraphicFramePr>
          <p:nvPr>
            <p:ph sz="half" idx="2"/>
          </p:nvPr>
        </p:nvGraphicFramePr>
        <p:xfrm>
          <a:off x="5480488" y="2115002"/>
          <a:ext cx="2343150" cy="253746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f(A,B,C)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false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true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45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we will cover this week</a:t>
            </a:r>
          </a:p>
        </p:txBody>
      </p:sp>
      <p:sp>
        <p:nvSpPr>
          <p:cNvPr id="25609" name="Rectangle 9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Decision trees</a:t>
            </a:r>
          </a:p>
          <a:p>
            <a:pPr>
              <a:defRPr/>
            </a:pPr>
            <a:r>
              <a:rPr lang="en-US" dirty="0"/>
              <a:t>ID3 algorithm</a:t>
            </a:r>
          </a:p>
          <a:p>
            <a:pPr>
              <a:defRPr/>
            </a:pPr>
            <a:r>
              <a:rPr lang="en-US" dirty="0"/>
              <a:t>CART algorithm</a:t>
            </a:r>
          </a:p>
          <a:p>
            <a:pPr>
              <a:defRPr/>
            </a:pPr>
            <a:r>
              <a:rPr lang="en-US" dirty="0"/>
              <a:t>Entropy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1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Tree Learning</a:t>
            </a:r>
          </a:p>
        </p:txBody>
      </p:sp>
      <p:graphicFrame>
        <p:nvGraphicFramePr>
          <p:cNvPr id="828442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1965127" y="1958757"/>
          <a:ext cx="521374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82844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127" y="1958757"/>
                        <a:ext cx="5213747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52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Decision Tree Classification</a:t>
            </a:r>
          </a:p>
        </p:txBody>
      </p:sp>
      <p:graphicFrame>
        <p:nvGraphicFramePr>
          <p:cNvPr id="921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63341" y="1714500"/>
          <a:ext cx="5213747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92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341" y="1714500"/>
                        <a:ext cx="5213747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4" name="Line 4"/>
          <p:cNvSpPr>
            <a:spLocks noChangeShapeType="1"/>
          </p:cNvSpPr>
          <p:nvPr/>
        </p:nvSpPr>
        <p:spPr bwMode="auto">
          <a:xfrm flipH="1" flipV="1">
            <a:off x="5657850" y="4400550"/>
            <a:ext cx="0" cy="51435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5" name="Text Box 5"/>
          <p:cNvSpPr txBox="1">
            <a:spLocks noChangeArrowheads="1"/>
          </p:cNvSpPr>
          <p:nvPr/>
        </p:nvSpPr>
        <p:spPr bwMode="auto">
          <a:xfrm>
            <a:off x="6457950" y="3943351"/>
            <a:ext cx="9144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305684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Decision Tree</a:t>
            </a:r>
          </a:p>
        </p:txBody>
      </p:sp>
      <p:grpSp>
        <p:nvGrpSpPr>
          <p:cNvPr id="889859" name="Group 3"/>
          <p:cNvGrpSpPr>
            <a:grpSpLocks/>
          </p:cNvGrpSpPr>
          <p:nvPr/>
        </p:nvGrpSpPr>
        <p:grpSpPr bwMode="auto">
          <a:xfrm>
            <a:off x="1314451" y="1872854"/>
            <a:ext cx="2699147" cy="3246834"/>
            <a:chOff x="288" y="940"/>
            <a:chExt cx="2267" cy="2727"/>
          </a:xfrm>
        </p:grpSpPr>
        <p:graphicFrame>
          <p:nvGraphicFramePr>
            <p:cNvPr id="889860" name="Object 4"/>
            <p:cNvGraphicFramePr>
              <a:graphicFrameLocks noChangeAspect="1"/>
            </p:cNvGraphicFramePr>
            <p:nvPr/>
          </p:nvGraphicFramePr>
          <p:xfrm>
            <a:off x="288" y="1344"/>
            <a:ext cx="2246" cy="2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Document" r:id="rId3" imgW="5405040" imgH="5780160" progId="Word.Document.8">
                    <p:embed/>
                  </p:oleObj>
                </mc:Choice>
                <mc:Fallback>
                  <p:oleObj name="Document" r:id="rId3" imgW="5405040" imgH="5780160" progId="Word.Document.8">
                    <p:embed/>
                    <p:pic>
                      <p:nvPicPr>
                        <p:cNvPr id="88986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344"/>
                          <a:ext cx="2246" cy="2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9861" name="Text Box 5"/>
            <p:cNvSpPr txBox="1">
              <a:spLocks noChangeArrowheads="1"/>
            </p:cNvSpPr>
            <p:nvPr/>
          </p:nvSpPr>
          <p:spPr bwMode="auto">
            <a:xfrm rot="19183191">
              <a:off x="680" y="940"/>
              <a:ext cx="7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2" name="Text Box 6"/>
            <p:cNvSpPr txBox="1">
              <a:spLocks noChangeArrowheads="1"/>
            </p:cNvSpPr>
            <p:nvPr/>
          </p:nvSpPr>
          <p:spPr bwMode="auto">
            <a:xfrm rot="19183191">
              <a:off x="1112" y="940"/>
              <a:ext cx="7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006600"/>
                  </a:solidFill>
                  <a:latin typeface="Arial" panose="020B0604020202020204" pitchFamily="34" charset="0"/>
                </a:rPr>
                <a:t>categorical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3" name="Text Box 7"/>
            <p:cNvSpPr txBox="1">
              <a:spLocks noChangeArrowheads="1"/>
            </p:cNvSpPr>
            <p:nvPr/>
          </p:nvSpPr>
          <p:spPr bwMode="auto">
            <a:xfrm rot="19183191">
              <a:off x="1646" y="940"/>
              <a:ext cx="77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006600"/>
                  </a:solidFill>
                  <a:latin typeface="Arial" panose="020B0604020202020204" pitchFamily="34" charset="0"/>
                </a:rPr>
                <a:t>continuous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64" name="Text Box 8"/>
            <p:cNvSpPr txBox="1">
              <a:spLocks noChangeArrowheads="1"/>
            </p:cNvSpPr>
            <p:nvPr/>
          </p:nvSpPr>
          <p:spPr bwMode="auto">
            <a:xfrm rot="19183191">
              <a:off x="2106" y="1036"/>
              <a:ext cx="4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006600"/>
                  </a:solidFill>
                  <a:latin typeface="Arial" panose="020B0604020202020204" pitchFamily="34" charset="0"/>
                </a:rPr>
                <a:t>class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367463" y="4236244"/>
            <a:ext cx="182166" cy="395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 flipH="1">
            <a:off x="5519737" y="4236244"/>
            <a:ext cx="242888" cy="395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 flipH="1">
            <a:off x="6004323" y="3640931"/>
            <a:ext cx="302419" cy="39647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>
            <a:off x="6912769" y="3640931"/>
            <a:ext cx="363141" cy="39647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69" name="Line 13"/>
          <p:cNvSpPr>
            <a:spLocks noChangeShapeType="1"/>
          </p:cNvSpPr>
          <p:nvPr/>
        </p:nvSpPr>
        <p:spPr bwMode="auto">
          <a:xfrm>
            <a:off x="6125766" y="3095625"/>
            <a:ext cx="423863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0" name="Line 14"/>
          <p:cNvSpPr>
            <a:spLocks noChangeShapeType="1"/>
          </p:cNvSpPr>
          <p:nvPr/>
        </p:nvSpPr>
        <p:spPr bwMode="auto">
          <a:xfrm flipH="1">
            <a:off x="5095875" y="3095625"/>
            <a:ext cx="423863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5484020" y="2897982"/>
            <a:ext cx="702469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Refund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246019" y="3443288"/>
            <a:ext cx="701279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5701905" y="4037410"/>
            <a:ext cx="726281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TaxInc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74" name="AutoShape 18"/>
          <p:cNvSpPr>
            <a:spLocks noChangeArrowheads="1"/>
          </p:cNvSpPr>
          <p:nvPr/>
        </p:nvSpPr>
        <p:spPr bwMode="auto">
          <a:xfrm>
            <a:off x="6397228" y="4629151"/>
            <a:ext cx="470297" cy="275035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5" name="Text Box 19"/>
          <p:cNvSpPr txBox="1">
            <a:spLocks noChangeArrowheads="1"/>
          </p:cNvSpPr>
          <p:nvPr/>
        </p:nvSpPr>
        <p:spPr bwMode="auto">
          <a:xfrm>
            <a:off x="6340079" y="4629151"/>
            <a:ext cx="5143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76" name="AutoShape 20"/>
          <p:cNvSpPr>
            <a:spLocks noChangeArrowheads="1"/>
          </p:cNvSpPr>
          <p:nvPr/>
        </p:nvSpPr>
        <p:spPr bwMode="auto">
          <a:xfrm>
            <a:off x="5278041" y="4642248"/>
            <a:ext cx="490538" cy="272653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7" name="Text Box 21"/>
          <p:cNvSpPr txBox="1">
            <a:spLocks noChangeArrowheads="1"/>
          </p:cNvSpPr>
          <p:nvPr/>
        </p:nvSpPr>
        <p:spPr bwMode="auto">
          <a:xfrm>
            <a:off x="5326276" y="4631532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78" name="AutoShape 22"/>
          <p:cNvSpPr>
            <a:spLocks noChangeArrowheads="1"/>
          </p:cNvSpPr>
          <p:nvPr/>
        </p:nvSpPr>
        <p:spPr bwMode="auto">
          <a:xfrm>
            <a:off x="4854179" y="3454003"/>
            <a:ext cx="514350" cy="26074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79" name="Text Box 23"/>
          <p:cNvSpPr txBox="1">
            <a:spLocks noChangeArrowheads="1"/>
          </p:cNvSpPr>
          <p:nvPr/>
        </p:nvSpPr>
        <p:spPr bwMode="auto">
          <a:xfrm>
            <a:off x="4901223" y="3443288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89880" name="AutoShape 24"/>
          <p:cNvSpPr>
            <a:spLocks noChangeArrowheads="1"/>
          </p:cNvSpPr>
          <p:nvPr/>
        </p:nvSpPr>
        <p:spPr bwMode="auto">
          <a:xfrm>
            <a:off x="7025879" y="4057650"/>
            <a:ext cx="514350" cy="28575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81" name="Text Box 25"/>
          <p:cNvSpPr txBox="1">
            <a:spLocks noChangeArrowheads="1"/>
          </p:cNvSpPr>
          <p:nvPr/>
        </p:nvSpPr>
        <p:spPr bwMode="auto">
          <a:xfrm>
            <a:off x="7058636" y="4057651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82" name="Text Box 26"/>
          <p:cNvSpPr txBox="1">
            <a:spLocks noChangeArrowheads="1"/>
          </p:cNvSpPr>
          <p:nvPr/>
        </p:nvSpPr>
        <p:spPr bwMode="auto">
          <a:xfrm>
            <a:off x="4903707" y="3095626"/>
            <a:ext cx="435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83" name="Text Box 27"/>
          <p:cNvSpPr txBox="1">
            <a:spLocks noChangeArrowheads="1"/>
          </p:cNvSpPr>
          <p:nvPr/>
        </p:nvSpPr>
        <p:spPr bwMode="auto">
          <a:xfrm>
            <a:off x="6289649" y="3095626"/>
            <a:ext cx="380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84" name="Text Box 28"/>
          <p:cNvSpPr txBox="1">
            <a:spLocks noChangeArrowheads="1"/>
          </p:cNvSpPr>
          <p:nvPr/>
        </p:nvSpPr>
        <p:spPr bwMode="auto">
          <a:xfrm>
            <a:off x="7025081" y="3669507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Married</a:t>
            </a:r>
            <a:r>
              <a:rPr lang="en-US" altLang="en-US" sz="12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89885" name="Text Box 29"/>
          <p:cNvSpPr txBox="1">
            <a:spLocks noChangeArrowheads="1"/>
          </p:cNvSpPr>
          <p:nvPr/>
        </p:nvSpPr>
        <p:spPr bwMode="auto">
          <a:xfrm>
            <a:off x="5357619" y="3690938"/>
            <a:ext cx="1300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Single, Divorced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86" name="Text Box 30"/>
          <p:cNvSpPr txBox="1">
            <a:spLocks noChangeArrowheads="1"/>
          </p:cNvSpPr>
          <p:nvPr/>
        </p:nvSpPr>
        <p:spPr bwMode="auto">
          <a:xfrm>
            <a:off x="5078341" y="4285060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&lt;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87" name="Text Box 31"/>
          <p:cNvSpPr txBox="1">
            <a:spLocks noChangeArrowheads="1"/>
          </p:cNvSpPr>
          <p:nvPr/>
        </p:nvSpPr>
        <p:spPr bwMode="auto">
          <a:xfrm>
            <a:off x="6409460" y="4285060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&gt;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88" name="Text Box 32"/>
          <p:cNvSpPr txBox="1">
            <a:spLocks noChangeArrowheads="1"/>
          </p:cNvSpPr>
          <p:nvPr/>
        </p:nvSpPr>
        <p:spPr bwMode="auto">
          <a:xfrm>
            <a:off x="6072138" y="2182416"/>
            <a:ext cx="1572867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350" i="1">
                <a:solidFill>
                  <a:srgbClr val="FF0000"/>
                </a:solidFill>
                <a:latin typeface="Arial" panose="020B0604020202020204" pitchFamily="34" charset="0"/>
              </a:rPr>
              <a:t>Splitting Attributes</a:t>
            </a:r>
          </a:p>
        </p:txBody>
      </p:sp>
      <p:sp>
        <p:nvSpPr>
          <p:cNvPr id="889889" name="Line 33"/>
          <p:cNvSpPr>
            <a:spLocks noChangeShapeType="1"/>
          </p:cNvSpPr>
          <p:nvPr/>
        </p:nvSpPr>
        <p:spPr bwMode="auto">
          <a:xfrm flipH="1">
            <a:off x="6247211" y="2468167"/>
            <a:ext cx="402431" cy="40124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0" name="AutoShape 34"/>
          <p:cNvSpPr>
            <a:spLocks noChangeArrowheads="1"/>
          </p:cNvSpPr>
          <p:nvPr/>
        </p:nvSpPr>
        <p:spPr bwMode="auto">
          <a:xfrm>
            <a:off x="4000500" y="3714750"/>
            <a:ext cx="685800" cy="220266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1" name="Line 35"/>
          <p:cNvSpPr>
            <a:spLocks noChangeShapeType="1"/>
          </p:cNvSpPr>
          <p:nvPr/>
        </p:nvSpPr>
        <p:spPr bwMode="auto">
          <a:xfrm>
            <a:off x="6706791" y="2468167"/>
            <a:ext cx="57150" cy="85844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9892" name="Text Box 36"/>
          <p:cNvSpPr txBox="1">
            <a:spLocks noChangeArrowheads="1"/>
          </p:cNvSpPr>
          <p:nvPr/>
        </p:nvSpPr>
        <p:spPr bwMode="auto">
          <a:xfrm>
            <a:off x="1714500" y="5257801"/>
            <a:ext cx="18859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Training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4914900" y="5233988"/>
            <a:ext cx="2343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Model:  Decision Tree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334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Another Example of a Decision Tree</a:t>
            </a:r>
          </a:p>
        </p:txBody>
      </p:sp>
      <p:graphicFrame>
        <p:nvGraphicFramePr>
          <p:cNvPr id="834563" name="Object 3"/>
          <p:cNvGraphicFramePr>
            <a:graphicFrameLocks noChangeAspect="1"/>
          </p:cNvGraphicFramePr>
          <p:nvPr/>
        </p:nvGraphicFramePr>
        <p:xfrm>
          <a:off x="1485901" y="2457451"/>
          <a:ext cx="2674144" cy="2765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ocument" r:id="rId3" imgW="5405040" imgH="5780160" progId="Word.Document.8">
                  <p:embed/>
                </p:oleObj>
              </mc:Choice>
              <mc:Fallback>
                <p:oleObj name="Document" r:id="rId3" imgW="5405040" imgH="5780160" progId="Word.Document.8">
                  <p:embed/>
                  <p:pic>
                    <p:nvPicPr>
                      <p:cNvPr id="834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1" y="2457451"/>
                        <a:ext cx="2674144" cy="27658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4564" name="Text Box 4"/>
          <p:cNvSpPr txBox="1">
            <a:spLocks noChangeArrowheads="1"/>
          </p:cNvSpPr>
          <p:nvPr/>
        </p:nvSpPr>
        <p:spPr bwMode="auto">
          <a:xfrm rot="19183191">
            <a:off x="1951962" y="1977242"/>
            <a:ext cx="9252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65" name="Text Box 5"/>
          <p:cNvSpPr txBox="1">
            <a:spLocks noChangeArrowheads="1"/>
          </p:cNvSpPr>
          <p:nvPr/>
        </p:nvSpPr>
        <p:spPr bwMode="auto">
          <a:xfrm rot="19183191">
            <a:off x="2466312" y="1977242"/>
            <a:ext cx="9252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006600"/>
                </a:solidFill>
                <a:latin typeface="Arial" panose="020B0604020202020204" pitchFamily="34" charset="0"/>
              </a:rPr>
              <a:t>categorical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66" name="Text Box 6"/>
          <p:cNvSpPr txBox="1">
            <a:spLocks noChangeArrowheads="1"/>
          </p:cNvSpPr>
          <p:nvPr/>
        </p:nvSpPr>
        <p:spPr bwMode="auto">
          <a:xfrm rot="19183191">
            <a:off x="3102701" y="1977242"/>
            <a:ext cx="92525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006600"/>
                </a:solidFill>
                <a:latin typeface="Arial" panose="020B0604020202020204" pitchFamily="34" charset="0"/>
              </a:rPr>
              <a:t>continuous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67" name="Text Box 7"/>
          <p:cNvSpPr txBox="1">
            <a:spLocks noChangeArrowheads="1"/>
          </p:cNvSpPr>
          <p:nvPr/>
        </p:nvSpPr>
        <p:spPr bwMode="auto">
          <a:xfrm rot="19183191">
            <a:off x="3650096" y="2091542"/>
            <a:ext cx="5341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006600"/>
                </a:solidFill>
                <a:latin typeface="Arial" panose="020B0604020202020204" pitchFamily="34" charset="0"/>
              </a:rPr>
              <a:t>class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68" name="Line 8"/>
          <p:cNvSpPr>
            <a:spLocks noChangeShapeType="1"/>
          </p:cNvSpPr>
          <p:nvPr/>
        </p:nvSpPr>
        <p:spPr bwMode="auto">
          <a:xfrm>
            <a:off x="7147324" y="3480197"/>
            <a:ext cx="182165" cy="395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69" name="Line 9"/>
          <p:cNvSpPr>
            <a:spLocks noChangeShapeType="1"/>
          </p:cNvSpPr>
          <p:nvPr/>
        </p:nvSpPr>
        <p:spPr bwMode="auto">
          <a:xfrm flipH="1">
            <a:off x="6299597" y="3480197"/>
            <a:ext cx="242888" cy="395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0" name="Line 10"/>
          <p:cNvSpPr>
            <a:spLocks noChangeShapeType="1"/>
          </p:cNvSpPr>
          <p:nvPr/>
        </p:nvSpPr>
        <p:spPr bwMode="auto">
          <a:xfrm flipH="1">
            <a:off x="5554267" y="2907506"/>
            <a:ext cx="302419" cy="39647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1" name="Line 11"/>
          <p:cNvSpPr>
            <a:spLocks noChangeShapeType="1"/>
          </p:cNvSpPr>
          <p:nvPr/>
        </p:nvSpPr>
        <p:spPr bwMode="auto">
          <a:xfrm>
            <a:off x="6462713" y="2907506"/>
            <a:ext cx="363141" cy="396479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2" name="Line 12"/>
          <p:cNvSpPr>
            <a:spLocks noChangeShapeType="1"/>
          </p:cNvSpPr>
          <p:nvPr/>
        </p:nvSpPr>
        <p:spPr bwMode="auto">
          <a:xfrm>
            <a:off x="5675710" y="2362200"/>
            <a:ext cx="423863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3" name="Line 13"/>
          <p:cNvSpPr>
            <a:spLocks noChangeShapeType="1"/>
          </p:cNvSpPr>
          <p:nvPr/>
        </p:nvSpPr>
        <p:spPr bwMode="auto">
          <a:xfrm flipH="1">
            <a:off x="4645819" y="2362200"/>
            <a:ext cx="423863" cy="3476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4" name="Text Box 14"/>
          <p:cNvSpPr txBox="1">
            <a:spLocks noChangeArrowheads="1"/>
          </p:cNvSpPr>
          <p:nvPr/>
        </p:nvSpPr>
        <p:spPr bwMode="auto">
          <a:xfrm>
            <a:off x="5033964" y="2164557"/>
            <a:ext cx="702469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75" name="Text Box 15"/>
          <p:cNvSpPr txBox="1">
            <a:spLocks noChangeArrowheads="1"/>
          </p:cNvSpPr>
          <p:nvPr/>
        </p:nvSpPr>
        <p:spPr bwMode="auto">
          <a:xfrm>
            <a:off x="5795962" y="2709863"/>
            <a:ext cx="701279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Refund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76" name="Text Box 16"/>
          <p:cNvSpPr txBox="1">
            <a:spLocks noChangeArrowheads="1"/>
          </p:cNvSpPr>
          <p:nvPr/>
        </p:nvSpPr>
        <p:spPr bwMode="auto">
          <a:xfrm>
            <a:off x="6481764" y="3281363"/>
            <a:ext cx="726281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TaxInc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77" name="AutoShape 17"/>
          <p:cNvSpPr>
            <a:spLocks noChangeArrowheads="1"/>
          </p:cNvSpPr>
          <p:nvPr/>
        </p:nvSpPr>
        <p:spPr bwMode="auto">
          <a:xfrm>
            <a:off x="7177089" y="3873104"/>
            <a:ext cx="470297" cy="275034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78" name="Text Box 18"/>
          <p:cNvSpPr txBox="1">
            <a:spLocks noChangeArrowheads="1"/>
          </p:cNvSpPr>
          <p:nvPr/>
        </p:nvSpPr>
        <p:spPr bwMode="auto">
          <a:xfrm>
            <a:off x="7119938" y="3873104"/>
            <a:ext cx="5143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79" name="AutoShape 19"/>
          <p:cNvSpPr>
            <a:spLocks noChangeArrowheads="1"/>
          </p:cNvSpPr>
          <p:nvPr/>
        </p:nvSpPr>
        <p:spPr bwMode="auto">
          <a:xfrm>
            <a:off x="6057900" y="3886200"/>
            <a:ext cx="490538" cy="272654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0" name="Text Box 20"/>
          <p:cNvSpPr txBox="1">
            <a:spLocks noChangeArrowheads="1"/>
          </p:cNvSpPr>
          <p:nvPr/>
        </p:nvSpPr>
        <p:spPr bwMode="auto">
          <a:xfrm>
            <a:off x="6106136" y="3875485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81" name="AutoShape 21"/>
          <p:cNvSpPr>
            <a:spLocks noChangeArrowheads="1"/>
          </p:cNvSpPr>
          <p:nvPr/>
        </p:nvSpPr>
        <p:spPr bwMode="auto">
          <a:xfrm>
            <a:off x="4404122" y="2720578"/>
            <a:ext cx="514350" cy="26074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4582" name="Text Box 22"/>
          <p:cNvSpPr txBox="1">
            <a:spLocks noChangeArrowheads="1"/>
          </p:cNvSpPr>
          <p:nvPr/>
        </p:nvSpPr>
        <p:spPr bwMode="auto">
          <a:xfrm>
            <a:off x="4451167" y="2709863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grpSp>
        <p:nvGrpSpPr>
          <p:cNvPr id="834595" name="Group 35"/>
          <p:cNvGrpSpPr>
            <a:grpSpLocks/>
          </p:cNvGrpSpPr>
          <p:nvPr/>
        </p:nvGrpSpPr>
        <p:grpSpPr bwMode="auto">
          <a:xfrm>
            <a:off x="5338763" y="3281363"/>
            <a:ext cx="514350" cy="285750"/>
            <a:chOff x="4927" y="2340"/>
            <a:chExt cx="432" cy="240"/>
          </a:xfrm>
        </p:grpSpPr>
        <p:sp>
          <p:nvSpPr>
            <p:cNvPr id="834583" name="AutoShape 23"/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584" name="Text Box 24"/>
            <p:cNvSpPr txBox="1">
              <a:spLocks noChangeArrowheads="1"/>
            </p:cNvSpPr>
            <p:nvPr/>
          </p:nvSpPr>
          <p:spPr bwMode="auto">
            <a:xfrm>
              <a:off x="4955" y="2340"/>
              <a:ext cx="3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34585" name="Text Box 25"/>
          <p:cNvSpPr txBox="1">
            <a:spLocks noChangeArrowheads="1"/>
          </p:cNvSpPr>
          <p:nvPr/>
        </p:nvSpPr>
        <p:spPr bwMode="auto">
          <a:xfrm>
            <a:off x="5246607" y="2938463"/>
            <a:ext cx="435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86" name="Text Box 26"/>
          <p:cNvSpPr txBox="1">
            <a:spLocks noChangeArrowheads="1"/>
          </p:cNvSpPr>
          <p:nvPr/>
        </p:nvSpPr>
        <p:spPr bwMode="auto">
          <a:xfrm>
            <a:off x="6548016" y="2881313"/>
            <a:ext cx="380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87" name="Text Box 27"/>
          <p:cNvSpPr txBox="1">
            <a:spLocks noChangeArrowheads="1"/>
          </p:cNvSpPr>
          <p:nvPr/>
        </p:nvSpPr>
        <p:spPr bwMode="auto">
          <a:xfrm>
            <a:off x="4203300" y="2309813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Married</a:t>
            </a:r>
            <a:r>
              <a:rPr lang="en-US" altLang="en-US" sz="12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34588" name="Text Box 28"/>
          <p:cNvSpPr txBox="1">
            <a:spLocks noChangeArrowheads="1"/>
          </p:cNvSpPr>
          <p:nvPr/>
        </p:nvSpPr>
        <p:spPr bwMode="auto">
          <a:xfrm>
            <a:off x="5453063" y="2138364"/>
            <a:ext cx="104894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Single, Divorced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89" name="Text Box 29"/>
          <p:cNvSpPr txBox="1">
            <a:spLocks noChangeArrowheads="1"/>
          </p:cNvSpPr>
          <p:nvPr/>
        </p:nvSpPr>
        <p:spPr bwMode="auto">
          <a:xfrm>
            <a:off x="5858200" y="3529013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&lt;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90" name="Text Box 30"/>
          <p:cNvSpPr txBox="1">
            <a:spLocks noChangeArrowheads="1"/>
          </p:cNvSpPr>
          <p:nvPr/>
        </p:nvSpPr>
        <p:spPr bwMode="auto">
          <a:xfrm>
            <a:off x="7189319" y="3529013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&gt;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34597" name="Text Box 37"/>
          <p:cNvSpPr txBox="1">
            <a:spLocks noChangeArrowheads="1"/>
          </p:cNvSpPr>
          <p:nvPr/>
        </p:nvSpPr>
        <p:spPr bwMode="auto">
          <a:xfrm>
            <a:off x="4400550" y="4629150"/>
            <a:ext cx="33147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</p:spTree>
    <p:extLst>
      <p:ext uri="{BB962C8B-B14F-4D97-AF65-F5344CB8AC3E}">
        <p14:creationId xmlns:p14="http://schemas.microsoft.com/office/powerpoint/2010/main" val="68123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Tree Induction</a:t>
            </a:r>
          </a:p>
          <a:p>
            <a:pPr lvl="1"/>
            <a:r>
              <a:rPr lang="en-US" dirty="0"/>
              <a:t>Finding a decision tree that agrees with </a:t>
            </a:r>
            <a:r>
              <a:rPr lang="en-US" b="1" dirty="0"/>
              <a:t>data</a:t>
            </a:r>
            <a:endParaRPr lang="en-US" b="1" dirty="0">
              <a:sym typeface="Wingdings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3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ecision tree that predicts whether a county will vote for Obama or Clinton in the 2008 democratic party nominations" title="Decision Tree: The Obama-Clinton Div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0" y="857250"/>
            <a:ext cx="3239608" cy="5143500"/>
          </a:xfrm>
          <a:prstGeom prst="rect">
            <a:avLst/>
          </a:prstGeom>
        </p:spPr>
      </p:pic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1657350" y="2914651"/>
            <a:ext cx="160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/>
              <a:t>New York Times</a:t>
            </a:r>
          </a:p>
          <a:p>
            <a:r>
              <a:rPr lang="en-US" b="1" dirty="0"/>
              <a:t>April 16, 2008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71600" y="3972952"/>
            <a:ext cx="200025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can we learn such a complex tree?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0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1935-3194-6E39-3BFA-C5A11077B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608DD-093B-A4B1-AC98-A2515FC43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7FDEE-E102-CFEE-310C-8808CCE9B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6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decision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56090"/>
            <a:ext cx="7886700" cy="357284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Problem: decide whether to wait for a table at a restaurant, based on the following attributes:</a:t>
            </a:r>
          </a:p>
          <a:p>
            <a:r>
              <a:rPr lang="en-US" dirty="0"/>
              <a:t>1. </a:t>
            </a:r>
            <a:r>
              <a:rPr lang="en-US" dirty="0">
                <a:solidFill>
                  <a:srgbClr val="FF0000"/>
                </a:solidFill>
              </a:rPr>
              <a:t>Alt</a:t>
            </a:r>
            <a:r>
              <a:rPr lang="en-US" dirty="0"/>
              <a:t>ernate: is there an alternative restaurant nearby?</a:t>
            </a:r>
          </a:p>
          <a:p>
            <a:r>
              <a:rPr lang="en-US" dirty="0"/>
              <a:t>2. </a:t>
            </a:r>
            <a:r>
              <a:rPr lang="en-US" dirty="0">
                <a:solidFill>
                  <a:srgbClr val="FF0000"/>
                </a:solidFill>
              </a:rPr>
              <a:t>Bar</a:t>
            </a:r>
            <a:r>
              <a:rPr lang="en-US" dirty="0"/>
              <a:t>: is there a comfortable bar area to wait in?</a:t>
            </a:r>
          </a:p>
          <a:p>
            <a:r>
              <a:rPr lang="en-US" dirty="0"/>
              <a:t>3. </a:t>
            </a:r>
            <a:r>
              <a:rPr lang="en-US" dirty="0">
                <a:solidFill>
                  <a:srgbClr val="FF0000"/>
                </a:solidFill>
              </a:rPr>
              <a:t>Fri</a:t>
            </a:r>
            <a:r>
              <a:rPr lang="en-US" dirty="0"/>
              <a:t>/Sat: is today Friday or Saturday?</a:t>
            </a:r>
          </a:p>
          <a:p>
            <a:r>
              <a:rPr lang="en-US" dirty="0"/>
              <a:t>4. </a:t>
            </a:r>
            <a:r>
              <a:rPr lang="en-US" dirty="0">
                <a:solidFill>
                  <a:srgbClr val="FF0000"/>
                </a:solidFill>
              </a:rPr>
              <a:t>Hun</a:t>
            </a:r>
            <a:r>
              <a:rPr lang="en-US" dirty="0"/>
              <a:t>gry: are we hungry?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rgbClr val="FF0000"/>
                </a:solidFill>
              </a:rPr>
              <a:t>Pat</a:t>
            </a:r>
            <a:r>
              <a:rPr lang="en-US" dirty="0"/>
              <a:t>rons: number of people in the restaurant (None, Some, Full)</a:t>
            </a:r>
          </a:p>
          <a:p>
            <a:r>
              <a:rPr lang="en-US" dirty="0"/>
              <a:t>6. </a:t>
            </a:r>
            <a:r>
              <a:rPr lang="en-US" dirty="0">
                <a:solidFill>
                  <a:srgbClr val="FF0000"/>
                </a:solidFill>
              </a:rPr>
              <a:t>Price</a:t>
            </a:r>
            <a:r>
              <a:rPr lang="en-US" dirty="0"/>
              <a:t>: price range ($, $$, $$$)</a:t>
            </a:r>
          </a:p>
          <a:p>
            <a:r>
              <a:rPr lang="en-US" dirty="0"/>
              <a:t>7. </a:t>
            </a:r>
            <a:r>
              <a:rPr lang="en-US" dirty="0">
                <a:solidFill>
                  <a:srgbClr val="FF0000"/>
                </a:solidFill>
              </a:rPr>
              <a:t>Rain</a:t>
            </a:r>
            <a:r>
              <a:rPr lang="en-US" dirty="0"/>
              <a:t>ing: is it raining outside?</a:t>
            </a:r>
          </a:p>
          <a:p>
            <a:r>
              <a:rPr lang="en-US" dirty="0"/>
              <a:t>8. </a:t>
            </a:r>
            <a:r>
              <a:rPr lang="en-US" dirty="0">
                <a:solidFill>
                  <a:srgbClr val="FF0000"/>
                </a:solidFill>
              </a:rPr>
              <a:t>Res</a:t>
            </a:r>
            <a:r>
              <a:rPr lang="en-US" dirty="0"/>
              <a:t>ervation: have we made a reservation?</a:t>
            </a:r>
          </a:p>
          <a:p>
            <a:r>
              <a:rPr lang="en-US" dirty="0"/>
              <a:t>9. </a:t>
            </a:r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: kind of restaurant (French, Italian, Thai, Burger)</a:t>
            </a:r>
          </a:p>
          <a:p>
            <a:r>
              <a:rPr lang="en-US" dirty="0"/>
              <a:t>10. </a:t>
            </a:r>
            <a:r>
              <a:rPr lang="en-US" dirty="0" err="1"/>
              <a:t>Wait</a:t>
            </a:r>
            <a:r>
              <a:rPr lang="en-US" dirty="0" err="1">
                <a:solidFill>
                  <a:srgbClr val="FF0000"/>
                </a:solidFill>
              </a:rPr>
              <a:t>Est</a:t>
            </a:r>
            <a:r>
              <a:rPr lang="en-US" dirty="0" err="1"/>
              <a:t>imate</a:t>
            </a:r>
            <a:r>
              <a:rPr lang="en-US" dirty="0"/>
              <a:t>: estimated waiting time (0-10, 10-30, 30-60,&gt;60)</a:t>
            </a:r>
          </a:p>
          <a:p>
            <a:endParaRPr lang="en-US" dirty="0"/>
          </a:p>
          <a:p>
            <a:r>
              <a:rPr lang="en-US" dirty="0"/>
              <a:t>Decision: WAIT or NOT WAIT (T/F)?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944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50" dirty="0"/>
              <a:t>Examples described by </a:t>
            </a:r>
            <a:r>
              <a:rPr lang="en-US" sz="1350" dirty="0">
                <a:solidFill>
                  <a:schemeClr val="accent2"/>
                </a:solidFill>
              </a:rPr>
              <a:t>attribute values </a:t>
            </a:r>
            <a:r>
              <a:rPr lang="en-US" sz="1350" dirty="0"/>
              <a:t>(Boolean, discrete, continuous)</a:t>
            </a:r>
          </a:p>
          <a:p>
            <a:pPr>
              <a:lnSpc>
                <a:spcPct val="90000"/>
              </a:lnSpc>
            </a:pPr>
            <a:r>
              <a:rPr lang="en-US" sz="1350" dirty="0"/>
              <a:t>E.g., situations where I will/won't wait for a table at a restaurant:</a:t>
            </a:r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r>
              <a:rPr lang="en-US" sz="1350" dirty="0"/>
              <a:t>
</a:t>
            </a:r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350" dirty="0">
                <a:solidFill>
                  <a:schemeClr val="accent2"/>
                </a:solidFill>
              </a:rPr>
              <a:t>Classification</a:t>
            </a:r>
            <a:r>
              <a:rPr lang="en-US" sz="1350" dirty="0"/>
              <a:t> of examples is </a:t>
            </a:r>
            <a:r>
              <a:rPr lang="en-US" sz="1350" dirty="0">
                <a:solidFill>
                  <a:schemeClr val="accent2"/>
                </a:solidFill>
              </a:rPr>
              <a:t>positive</a:t>
            </a:r>
            <a:r>
              <a:rPr lang="en-US" sz="1350" dirty="0"/>
              <a:t> (T) or </a:t>
            </a:r>
            <a:r>
              <a:rPr lang="en-US" sz="1350" dirty="0">
                <a:solidFill>
                  <a:schemeClr val="accent2"/>
                </a:solidFill>
              </a:rPr>
              <a:t>negative</a:t>
            </a:r>
            <a:r>
              <a:rPr lang="en-US" sz="1350" dirty="0"/>
              <a:t> (F)</a:t>
            </a:r>
          </a:p>
        </p:txBody>
      </p:sp>
      <p:sp>
        <p:nvSpPr>
          <p:cNvPr id="979973" name="Text Box 5"/>
          <p:cNvSpPr txBox="1">
            <a:spLocks noChangeArrowheads="1"/>
          </p:cNvSpPr>
          <p:nvPr/>
        </p:nvSpPr>
        <p:spPr bwMode="auto">
          <a:xfrm>
            <a:off x="6788944" y="3517107"/>
            <a:ext cx="13452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12 examples</a:t>
            </a:r>
          </a:p>
          <a:p>
            <a:r>
              <a:rPr lang="en-US"/>
              <a:t>6 +</a:t>
            </a:r>
          </a:p>
          <a:p>
            <a:r>
              <a:rPr lang="en-US"/>
              <a:t>6 -</a:t>
            </a:r>
          </a:p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28</a:t>
            </a:fld>
            <a:endParaRPr lang="en-US"/>
          </a:p>
        </p:txBody>
      </p:sp>
      <p:pic>
        <p:nvPicPr>
          <p:cNvPr id="8" name="Content Placeholder 4" descr="Data for decision tree learning with 10 atttributes and 12 instances" title="Data for decision tre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2021831" y="2323370"/>
            <a:ext cx="4531369" cy="2387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55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charset="0"/>
              </a:rPr>
              <a:t>Naïve approach</a:t>
            </a:r>
          </a:p>
          <a:p>
            <a:pPr lvl="1"/>
            <a:r>
              <a:rPr lang="en-US" dirty="0">
                <a:sym typeface="Wingdings" charset="0"/>
              </a:rPr>
              <a:t>Construct a decision tree that has one path to a leaf for </a:t>
            </a:r>
            <a:r>
              <a:rPr lang="en-US" b="1" i="1" dirty="0">
                <a:sym typeface="Wingdings" charset="0"/>
              </a:rPr>
              <a:t>each</a:t>
            </a:r>
            <a:r>
              <a:rPr lang="en-US" dirty="0">
                <a:sym typeface="Wingdings" charset="0"/>
              </a:rPr>
              <a:t> example</a:t>
            </a:r>
          </a:p>
          <a:p>
            <a:pPr lvl="1"/>
            <a:r>
              <a:rPr lang="en-US" dirty="0">
                <a:sym typeface="Wingdings" charset="0"/>
              </a:rPr>
              <a:t>Each path tests sets each attribute value to the value of the example</a:t>
            </a:r>
          </a:p>
          <a:p>
            <a:pPr lvl="1">
              <a:spcBef>
                <a:spcPct val="50000"/>
              </a:spcBef>
            </a:pPr>
            <a:r>
              <a:rPr lang="en-US" dirty="0">
                <a:sym typeface="Wingdings" charset="0"/>
              </a:rPr>
              <a:t>Problem: This just memorizes examples. What about new data? It doesn’t </a:t>
            </a:r>
            <a:r>
              <a:rPr lang="en-US" dirty="0">
                <a:solidFill>
                  <a:srgbClr val="FF0000"/>
                </a:solidFill>
                <a:sym typeface="Wingdings" charset="0"/>
              </a:rPr>
              <a:t>generalize</a:t>
            </a:r>
            <a:endParaRPr lang="en-US" dirty="0">
              <a:sym typeface="Wingdings" charset="0"/>
            </a:endParaRPr>
          </a:p>
          <a:p>
            <a:r>
              <a:rPr lang="en-US" dirty="0"/>
              <a:t>Prefer a compact/smallest tree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2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42419" y="2566676"/>
            <a:ext cx="2115389" cy="6337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-1077559" y="-48471"/>
            <a:ext cx="8229600" cy="1143000"/>
          </a:xfrm>
        </p:spPr>
        <p:txBody>
          <a:bodyPr/>
          <a:lstStyle/>
          <a:p>
            <a:r>
              <a:rPr lang="en-US" dirty="0"/>
              <a:t>The Data Science Process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676399" y="4576493"/>
            <a:ext cx="2849569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Formatting, Cleaning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50095" y="5543368"/>
            <a:ext cx="818667" cy="552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28" name="Up Arrow 27"/>
          <p:cNvSpPr/>
          <p:nvPr/>
        </p:nvSpPr>
        <p:spPr>
          <a:xfrm>
            <a:off x="2800114" y="5032566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1701159" y="3609618"/>
            <a:ext cx="2631330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Exploratory Data Analysis</a:t>
            </a:r>
          </a:p>
        </p:txBody>
      </p:sp>
      <p:sp>
        <p:nvSpPr>
          <p:cNvPr id="31" name="Up Arrow 30"/>
          <p:cNvSpPr/>
          <p:nvPr/>
        </p:nvSpPr>
        <p:spPr>
          <a:xfrm>
            <a:off x="2800114" y="4065691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/>
          <p:cNvSpPr/>
          <p:nvPr/>
        </p:nvSpPr>
        <p:spPr>
          <a:xfrm>
            <a:off x="2740971" y="3109374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25968" y="4574433"/>
            <a:ext cx="2290053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integration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847011" y="2666175"/>
            <a:ext cx="1919564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analysis</a:t>
            </a:r>
          </a:p>
        </p:txBody>
      </p:sp>
      <p:sp>
        <p:nvSpPr>
          <p:cNvPr id="41" name="Left Arrow 40"/>
          <p:cNvSpPr/>
          <p:nvPr/>
        </p:nvSpPr>
        <p:spPr>
          <a:xfrm>
            <a:off x="3766575" y="5562496"/>
            <a:ext cx="759394" cy="4143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487979" y="1654912"/>
            <a:ext cx="2842461" cy="44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44" name="Up Arrow 43"/>
          <p:cNvSpPr/>
          <p:nvPr/>
        </p:nvSpPr>
        <p:spPr>
          <a:xfrm>
            <a:off x="2721136" y="2132074"/>
            <a:ext cx="376148" cy="51080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erson looking at visualization results" title="Person looking at visualization resul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18" y="1144351"/>
            <a:ext cx="529140" cy="59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Magnetic Disk 1"/>
          <p:cNvSpPr/>
          <p:nvPr/>
        </p:nvSpPr>
        <p:spPr>
          <a:xfrm>
            <a:off x="2133600" y="5562496"/>
            <a:ext cx="1632975" cy="68590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2140704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Prefer a compact/smallest tree</a:t>
            </a:r>
          </a:p>
          <a:p>
            <a:r>
              <a:rPr lang="en-US" dirty="0"/>
              <a:t>Occam’s Razor</a:t>
            </a:r>
          </a:p>
          <a:p>
            <a:pPr lvl="1"/>
            <a:r>
              <a:rPr lang="en-US" dirty="0"/>
              <a:t>“All other things being equal, choose the simplest explanation”</a:t>
            </a:r>
          </a:p>
          <a:p>
            <a:r>
              <a:rPr lang="en-US" dirty="0"/>
              <a:t>Find the smallest tree that classifies the data correctly</a:t>
            </a:r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Finding the smallest tree consistent with the examples is NP-hard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hypothesis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6499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How many distinct decision trees with </a:t>
                </a:r>
                <a:r>
                  <a:rPr lang="en-US" i="1" dirty="0"/>
                  <a:t>n</a:t>
                </a:r>
                <a:r>
                  <a:rPr lang="en-US" dirty="0"/>
                  <a:t> Boolean attributes?</a:t>
                </a:r>
              </a:p>
              <a:p>
                <a:pPr lvl="1"/>
                <a:r>
                  <a:rPr lang="en-US" dirty="0"/>
                  <a:t>= number of Boolean functions</a:t>
                </a:r>
              </a:p>
              <a:p>
                <a:pPr lvl="1"/>
                <a:r>
                  <a:rPr lang="en-US" dirty="0"/>
                  <a:t>= number of distinct truth tables with 2n rows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464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Decision tree learning algorithm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charset="0"/>
              </a:rPr>
              <a:t>Overall Goal: get a good  classification with a small number of tests</a:t>
            </a:r>
          </a:p>
          <a:p>
            <a:r>
              <a:rPr lang="en-US" dirty="0"/>
              <a:t>Key problem:</a:t>
            </a:r>
          </a:p>
          <a:p>
            <a:pPr lvl="1"/>
            <a:r>
              <a:rPr lang="en-US" dirty="0"/>
              <a:t>Which attribute to test first?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Use heuristic search (greedy search)</a:t>
            </a:r>
          </a:p>
          <a:p>
            <a:r>
              <a:rPr lang="en-US" dirty="0"/>
              <a:t>Key idea:</a:t>
            </a:r>
          </a:p>
          <a:p>
            <a:pPr lvl="1"/>
            <a:r>
              <a:rPr lang="en-US" dirty="0"/>
              <a:t>Pick attribute that </a:t>
            </a:r>
            <a:r>
              <a:rPr lang="en-US" b="1" i="1" dirty="0"/>
              <a:t>maximizes information </a:t>
            </a:r>
            <a:r>
              <a:rPr lang="en-US" dirty="0"/>
              <a:t>as the root node</a:t>
            </a:r>
          </a:p>
          <a:p>
            <a:endParaRPr lang="en-US" dirty="0"/>
          </a:p>
          <a:p>
            <a:pPr lvl="1"/>
            <a:endParaRPr lang="en-US" dirty="0">
              <a:sym typeface="Wingdings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34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450" name="Picture 2" descr="Decision tree for restaurant data" title="Decision tree for restaurant 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924" y="2230485"/>
            <a:ext cx="4343400" cy="311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444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5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an attribute</a:t>
            </a:r>
          </a:p>
        </p:txBody>
      </p:sp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4171951" y="4343400"/>
            <a:ext cx="27494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Which one should we pick?</a:t>
            </a:r>
          </a:p>
        </p:txBody>
      </p:sp>
      <p:pic>
        <p:nvPicPr>
          <p:cNvPr id="944134" name="Picture 6" descr="Splitting data with Type atttribute" title="Splitting data with Type atttribu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3086101"/>
            <a:ext cx="2064544" cy="10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44135" name="Picture 7" descr="Splitting data with Patrons atttribute" title="Splitting data with Patrons atttribu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1" y="3086100"/>
            <a:ext cx="195024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44136" name="Text Box 8"/>
          <p:cNvSpPr txBox="1">
            <a:spLocks noChangeArrowheads="1"/>
          </p:cNvSpPr>
          <p:nvPr/>
        </p:nvSpPr>
        <p:spPr bwMode="auto">
          <a:xfrm>
            <a:off x="1191313" y="4777562"/>
            <a:ext cx="684578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i="1" dirty="0"/>
              <a:t>perfect</a:t>
            </a:r>
            <a:r>
              <a:rPr lang="en-US" dirty="0"/>
              <a:t> attribute would divide the examples into subsets that are </a:t>
            </a:r>
            <a:r>
              <a:rPr lang="en-US" dirty="0">
                <a:solidFill>
                  <a:srgbClr val="FF0000"/>
                </a:solidFill>
              </a:rPr>
              <a:t>all positive or all negative</a:t>
            </a:r>
            <a:endParaRPr lang="en-US" dirty="0"/>
          </a:p>
          <a:p>
            <a:r>
              <a:rPr lang="en-US" dirty="0"/>
              <a:t>maximum </a:t>
            </a:r>
            <a:r>
              <a:rPr lang="en-US" b="1" i="1" dirty="0"/>
              <a:t>information gain</a:t>
            </a:r>
          </a:p>
        </p:txBody>
      </p:sp>
      <p:sp>
        <p:nvSpPr>
          <p:cNvPr id="944139" name="Text Box 11"/>
          <p:cNvSpPr txBox="1">
            <a:spLocks noChangeArrowheads="1"/>
          </p:cNvSpPr>
          <p:nvPr/>
        </p:nvSpPr>
        <p:spPr bwMode="auto">
          <a:xfrm>
            <a:off x="1191312" y="2154646"/>
            <a:ext cx="3374642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500" dirty="0"/>
              <a:t>Goal: trees with short paths to leaf nodes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3" grpId="0"/>
      <p:bldP spid="94413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measure the “usefulness”  of an attribute </a:t>
            </a:r>
          </a:p>
          <a:p>
            <a:r>
              <a:rPr lang="en-US" dirty="0"/>
              <a:t>how well attribute separates examples according to their labels (+/-)</a:t>
            </a:r>
          </a:p>
          <a:p>
            <a:r>
              <a:rPr lang="en-US" dirty="0"/>
              <a:t>Measure from Information Theory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Information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005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/>
                <a:r>
                  <a:rPr lang="en-US" dirty="0">
                    <a:solidFill>
                      <a:schemeClr val="accent2"/>
                    </a:solidFill>
                  </a:rPr>
                  <a:t>Information Entropy</a:t>
                </a:r>
                <a:r>
                  <a:rPr lang="en-US" dirty="0"/>
                  <a:t> measures the </a:t>
                </a:r>
                <a:r>
                  <a:rPr lang="ja-JP" altLang="en-US" dirty="0">
                    <a:latin typeface="Arial"/>
                  </a:rPr>
                  <a:t>“</a:t>
                </a:r>
                <a:r>
                  <a:rPr lang="en-US" dirty="0"/>
                  <a:t>randomness</a:t>
                </a:r>
                <a:r>
                  <a:rPr lang="ja-JP" altLang="en-US" dirty="0">
                    <a:latin typeface="Arial"/>
                  </a:rPr>
                  <a:t>”</a:t>
                </a:r>
                <a:r>
                  <a:rPr lang="en-US" dirty="0"/>
                  <a:t> of an arbitrary collection of examples.</a:t>
                </a:r>
              </a:p>
              <a:p>
                <a:pPr marL="0" indent="0"/>
                <a:r>
                  <a:rPr lang="en-US" dirty="0"/>
                  <a:t>Training data provides an estimate of the probabilities of positive vs. negative examples given a set of values for the attributes</a:t>
                </a:r>
              </a:p>
              <a:p>
                <a:pPr marL="0" indent="0"/>
                <a:r>
                  <a:rPr lang="en-US" dirty="0"/>
                  <a:t>For a collection having positive and negative examples</a:t>
                </a:r>
              </a:p>
              <a:p>
                <a:pPr marL="0" indent="0"/>
                <a:r>
                  <a:rPr lang="en-US" dirty="0"/>
                  <a:t>Entropy is given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where</a:t>
                </a:r>
              </a:p>
              <a:p>
                <a:pPr marL="342900" lvl="1" indent="0"/>
                <a:r>
                  <a:rPr lang="en-US" dirty="0"/>
                  <a:t>p:   number of positive examples</a:t>
                </a:r>
              </a:p>
              <a:p>
                <a:pPr marL="342900" lvl="1" indent="0"/>
                <a:r>
                  <a:rPr lang="en-US" dirty="0"/>
                  <a:t>n:   number of negative examples</a:t>
                </a:r>
              </a:p>
              <a:p>
                <a:pPr marL="342900" lvl="1" indent="0"/>
                <a:r>
                  <a:rPr lang="en-US" dirty="0"/>
                  <a:t>Log is in base 2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7700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99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742950"/>
            <a:ext cx="5829300" cy="857250"/>
          </a:xfrm>
        </p:spPr>
        <p:txBody>
          <a:bodyPr/>
          <a:lstStyle/>
          <a:p>
            <a:r>
              <a:rPr lang="en-US" sz="2100" dirty="0"/>
              <a:t>Entropy of example dataset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5950" y="1428750"/>
            <a:ext cx="6419850" cy="46863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50" dirty="0"/>
              <a:t>Situations where I will/won't wait for a table:</a:t>
            </a:r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endParaRPr lang="en-US" sz="1350" dirty="0"/>
          </a:p>
          <a:p>
            <a:r>
              <a:rPr lang="en-US" sz="1350" dirty="0"/>
              <a:t>What’s the entropy of this collection of examples?</a:t>
            </a:r>
          </a:p>
          <a:p>
            <a:r>
              <a:rPr lang="en-US" sz="1350" dirty="0"/>
              <a:t>p = 6; n = 6; I(6,6) = -0.5 log(0.5) –0.5 log(0.5) = 1</a:t>
            </a:r>
          </a:p>
          <a:p>
            <a:r>
              <a:rPr lang="en-US" sz="1350" dirty="0"/>
              <a:t>Need 1 bit of information to classify a randomly picked example from this data</a:t>
            </a:r>
          </a:p>
          <a:p>
            <a:endParaRPr lang="en-US" sz="1350" dirty="0"/>
          </a:p>
          <a:p>
            <a:pPr>
              <a:lnSpc>
                <a:spcPct val="90000"/>
              </a:lnSpc>
            </a:pPr>
            <a:endParaRPr lang="en-US" sz="1350" dirty="0">
              <a:solidFill>
                <a:schemeClr val="accent2"/>
              </a:solidFill>
            </a:endParaRPr>
          </a:p>
        </p:txBody>
      </p:sp>
      <p:sp>
        <p:nvSpPr>
          <p:cNvPr id="949253" name="Text Box 5"/>
          <p:cNvSpPr txBox="1">
            <a:spLocks noChangeArrowheads="1"/>
          </p:cNvSpPr>
          <p:nvPr/>
        </p:nvSpPr>
        <p:spPr bwMode="auto">
          <a:xfrm>
            <a:off x="6000750" y="2000251"/>
            <a:ext cx="13452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12 examples</a:t>
            </a:r>
          </a:p>
          <a:p>
            <a:r>
              <a:rPr lang="en-US" dirty="0"/>
              <a:t>6 +</a:t>
            </a:r>
          </a:p>
          <a:p>
            <a:r>
              <a:rPr lang="en-US" dirty="0"/>
              <a:t>6 -</a:t>
            </a:r>
          </a:p>
          <a:p>
            <a:endParaRPr lang="en-US" dirty="0"/>
          </a:p>
        </p:txBody>
      </p:sp>
      <p:sp>
        <p:nvSpPr>
          <p:cNvPr id="949254" name="Text Box 6"/>
          <p:cNvSpPr txBox="1">
            <a:spLocks noChangeArrowheads="1"/>
          </p:cNvSpPr>
          <p:nvPr/>
        </p:nvSpPr>
        <p:spPr bwMode="auto">
          <a:xfrm>
            <a:off x="1931194" y="4686301"/>
            <a:ext cx="242374" cy="31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37</a:t>
            </a:fld>
            <a:endParaRPr lang="en-US"/>
          </a:p>
        </p:txBody>
      </p:sp>
      <p:pic>
        <p:nvPicPr>
          <p:cNvPr id="9" name="Content Placeholder 4" descr="Data for decision tree learning with 10 atttributes and 12 instances" title="Data for decision tree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309330" y="1752600"/>
            <a:ext cx="5351157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93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1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2024313"/>
                <a:ext cx="7886700" cy="3645568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Intuition: Pick the attribute that </a:t>
                </a:r>
                <a:r>
                  <a:rPr lang="en-US" i="1" dirty="0">
                    <a:solidFill>
                      <a:srgbClr val="FF0000"/>
                    </a:solidFill>
                  </a:rPr>
                  <a:t>reduces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the entropy (uncertainty)</a:t>
                </a:r>
              </a:p>
              <a:p>
                <a:r>
                  <a:rPr lang="en-US" b="1" i="1" dirty="0"/>
                  <a:t>Information Gain</a:t>
                </a:r>
                <a:r>
                  <a:rPr lang="en-US" dirty="0"/>
                  <a:t> of an attribute</a:t>
                </a:r>
              </a:p>
              <a:p>
                <a:r>
                  <a:rPr lang="en-US" dirty="0"/>
                  <a:t>Measures the </a:t>
                </a:r>
                <a:r>
                  <a:rPr lang="en-US" dirty="0">
                    <a:solidFill>
                      <a:schemeClr val="accent2"/>
                    </a:solidFill>
                  </a:rPr>
                  <a:t>expected reduction in entropy</a:t>
                </a:r>
                <a:endParaRPr lang="en-US" dirty="0"/>
              </a:p>
              <a:p>
                <a:r>
                  <a:rPr lang="en-US" dirty="0"/>
                  <a:t>The higher the Information Gain of an attribute A , the more is the expected reduction in entropy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𝑉𝑎𝑙𝑢𝑒𝑠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:r>
                  <a:rPr lang="en-US" dirty="0">
                    <a:solidFill>
                      <a:srgbClr val="FF0000"/>
                    </a:solidFill>
                  </a:rPr>
                  <a:t>Values(A)</a:t>
                </a:r>
                <a:r>
                  <a:rPr lang="en-US" dirty="0"/>
                  <a:t> is the set of all </a:t>
                </a:r>
                <a:r>
                  <a:rPr lang="en-US" dirty="0">
                    <a:solidFill>
                      <a:srgbClr val="FF0000"/>
                    </a:solidFill>
                  </a:rPr>
                  <a:t>possible values for attribute 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the subset of S for which attribute A has value v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 is obtained by dividing the data based on A</a:t>
                </a:r>
              </a:p>
            </p:txBody>
          </p:sp>
        </mc:Choice>
        <mc:Fallback xmlns="">
          <p:sp>
            <p:nvSpPr>
              <p:cNvPr id="77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24313"/>
                <a:ext cx="7886700" cy="3645568"/>
              </a:xfrm>
              <a:blipFill>
                <a:blip r:embed="rId2"/>
                <a:stretch>
                  <a:fillRect l="-464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38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26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2226469"/>
                <a:ext cx="6193256" cy="326350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the training set, </a:t>
                </a:r>
                <a:r>
                  <a:rPr lang="en-US" i="1" dirty="0">
                    <a:latin typeface="Monotype Corsiva" charset="0"/>
                  </a:rPr>
                  <a:t>p</a:t>
                </a:r>
                <a:r>
                  <a:rPr lang="en-US" i="1" dirty="0"/>
                  <a:t> = </a:t>
                </a:r>
                <a:r>
                  <a:rPr lang="en-US" i="1" dirty="0">
                    <a:latin typeface="Monotype Corsiva" charset="0"/>
                  </a:rPr>
                  <a:t>n</a:t>
                </a:r>
                <a:r>
                  <a:rPr lang="en-US" i="1" dirty="0"/>
                  <a:t> = 6, I(S) = I(6, 6) = 1</a:t>
                </a:r>
                <a:endParaRPr lang="en-US" dirty="0"/>
              </a:p>
              <a:p>
                <a:r>
                  <a:rPr lang="en-US" dirty="0"/>
                  <a:t>Consider the attribute </a:t>
                </a:r>
                <a:r>
                  <a:rPr lang="en-US" i="1" dirty="0"/>
                  <a:t>Type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𝑇𝑦𝑝𝑒</m:t>
                          </m:r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e>
                          </m:d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=1−1</m:t>
                      </m:r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:r>
                  <a:rPr lang="en-US" sz="1650" dirty="0"/>
                  <a:t>	=0</a:t>
                </a:r>
              </a:p>
              <a:p>
                <a:r>
                  <a:rPr lang="en-US" dirty="0"/>
                  <a:t>Consider the attribute </a:t>
                </a:r>
                <a:r>
                  <a:rPr lang="en-US" i="1" dirty="0"/>
                  <a:t>Patrons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50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𝑃𝑎𝑡𝑟𝑜𝑛𝑠</m:t>
                          </m:r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=1−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0,2</m:t>
                              </m:r>
                            </m:e>
                          </m:d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4,0</m:t>
                              </m:r>
                            </m:e>
                          </m:d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en-US" sz="165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sz="16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50" i="1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</m:d>
                        </m:e>
                      </m:d>
                      <m:r>
                        <a:rPr lang="en-US" sz="1650" i="1">
                          <a:latin typeface="Cambria Math" panose="02040503050406030204" pitchFamily="18" charset="0"/>
                        </a:rPr>
                        <m:t>=1−0.459</m:t>
                      </m:r>
                    </m:oMath>
                  </m:oMathPara>
                </a14:m>
                <a:endParaRPr lang="en-US" sz="1650" dirty="0"/>
              </a:p>
              <a:p>
                <a:pPr marL="0" indent="0">
                  <a:buNone/>
                </a:pPr>
                <a:r>
                  <a:rPr lang="en-US" sz="1650" dirty="0"/>
                  <a:t>	=0.541</a:t>
                </a:r>
              </a:p>
              <a:p>
                <a:pPr lvl="1"/>
                <a:r>
                  <a:rPr lang="en-US" dirty="0"/>
                  <a:t>Patrons reduces entropy from 1 to 0.459</a:t>
                </a:r>
              </a:p>
              <a:p>
                <a:pPr lvl="1"/>
                <a:r>
                  <a:rPr lang="en-US" i="1" dirty="0"/>
                  <a:t>Patrons</a:t>
                </a:r>
                <a:r>
                  <a:rPr lang="en-US" dirty="0"/>
                  <a:t> has the highest Gain of all attributes and so choose it as the root</a:t>
                </a:r>
              </a:p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26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2226469"/>
                <a:ext cx="6193256" cy="3263504"/>
              </a:xfrm>
              <a:blipFill>
                <a:blip r:embed="rId2"/>
                <a:stretch>
                  <a:fillRect l="-1083" t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6" descr="Splitting data with Type atttribute" title="Splitting data with Type atttribu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06" y="2082936"/>
            <a:ext cx="2064544" cy="1092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7" descr="Splitting data with Patrons atttribute" title="Splitting data with Patrons atttribu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578" y="3792886"/>
            <a:ext cx="1950244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2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DDC0-30A8-4BE3-BE7E-A5C13CF2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Decision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C826B-2857-CCED-780D-A7074099A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D840F-7175-49E3-BE66-6E3CB12D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7A3559-CA7B-4DB9-A282-C7F2C813957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36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Compute whether 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Hungry</a:t>
            </a:r>
            <a:r>
              <a:rPr lang="en-US" dirty="0"/>
              <a:t> or </a:t>
            </a:r>
            <a:r>
              <a:rPr lang="en-US" i="1" dirty="0">
                <a:latin typeface="+mj-lt"/>
              </a:rPr>
              <a:t>Type</a:t>
            </a:r>
            <a:r>
              <a:rPr lang="en-US" dirty="0"/>
              <a:t> is the better attribute after  </a:t>
            </a:r>
            <a:r>
              <a:rPr lang="en-US" i="1" dirty="0">
                <a:latin typeface="+mj-lt"/>
              </a:rPr>
              <a:t>Patrons</a:t>
            </a:r>
            <a:r>
              <a:rPr lang="en-US" dirty="0"/>
              <a:t> is made the root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40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086843" y="2280540"/>
            <a:ext cx="3199907" cy="886811"/>
            <a:chOff x="7087257" y="1713186"/>
            <a:chExt cx="4266543" cy="1182414"/>
          </a:xfrm>
        </p:grpSpPr>
        <p:sp>
          <p:nvSpPr>
            <p:cNvPr id="18" name="Rectangle 17"/>
            <p:cNvSpPr/>
            <p:nvPr/>
          </p:nvSpPr>
          <p:spPr>
            <a:xfrm>
              <a:off x="8610600" y="1713186"/>
              <a:ext cx="1216572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Patrons?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27172" y="2601310"/>
              <a:ext cx="1526628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Hungry? or Type?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252137" y="2611820"/>
              <a:ext cx="378373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421413" y="2601310"/>
              <a:ext cx="378373" cy="283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cxnSp>
          <p:nvCxnSpPr>
            <p:cNvPr id="22" name="Straight Connector 21"/>
            <p:cNvCxnSpPr>
              <a:stCxn id="18" idx="2"/>
              <a:endCxn id="20" idx="0"/>
            </p:cNvCxnSpPr>
            <p:nvPr/>
          </p:nvCxnSpPr>
          <p:spPr>
            <a:xfrm flipH="1">
              <a:off x="7441324" y="1996966"/>
              <a:ext cx="1777562" cy="6148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8" idx="2"/>
              <a:endCxn id="21" idx="0"/>
            </p:cNvCxnSpPr>
            <p:nvPr/>
          </p:nvCxnSpPr>
          <p:spPr>
            <a:xfrm flipH="1">
              <a:off x="8610600" y="1996966"/>
              <a:ext cx="608286" cy="604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8" idx="2"/>
              <a:endCxn id="19" idx="0"/>
            </p:cNvCxnSpPr>
            <p:nvPr/>
          </p:nvCxnSpPr>
          <p:spPr>
            <a:xfrm>
              <a:off x="9218886" y="1996966"/>
              <a:ext cx="1371600" cy="6043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7087257" y="2196660"/>
              <a:ext cx="1216572" cy="2837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None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803728" y="2280746"/>
              <a:ext cx="806968" cy="2837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Some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798418" y="2039007"/>
              <a:ext cx="604345" cy="28378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Full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4492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41</a:t>
            </a:fld>
            <a:endParaRPr lang="en-US"/>
          </a:p>
        </p:txBody>
      </p:sp>
      <p:pic>
        <p:nvPicPr>
          <p:cNvPr id="5" name="Content Placeholder 4" descr="Data for decision tree learning with 10 atttributes and 12 instances" title="Data for decision tre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6" t="29167" r="9766" b="19792"/>
          <a:stretch>
            <a:fillRect/>
          </a:stretch>
        </p:blipFill>
        <p:spPr bwMode="auto">
          <a:xfrm>
            <a:off x="151378" y="1860612"/>
            <a:ext cx="5314268" cy="279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84018" y="2514093"/>
            <a:ext cx="5490554" cy="165538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11" y="2880403"/>
            <a:ext cx="5504361" cy="367349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210" y="3848720"/>
            <a:ext cx="5504361" cy="367349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210" y="4416842"/>
            <a:ext cx="5504361" cy="125297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93886" y="1860613"/>
            <a:ext cx="310469" cy="2905697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3842" y="1366550"/>
          <a:ext cx="1045438" cy="19735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2719">
                  <a:extLst>
                    <a:ext uri="{9D8B030D-6E8A-4147-A177-3AD203B41FA5}">
                      <a16:colId xmlns:a16="http://schemas.microsoft.com/office/drawing/2014/main" val="3079547626"/>
                    </a:ext>
                  </a:extLst>
                </a:gridCol>
                <a:gridCol w="522719">
                  <a:extLst>
                    <a:ext uri="{9D8B030D-6E8A-4147-A177-3AD203B41FA5}">
                      <a16:colId xmlns:a16="http://schemas.microsoft.com/office/drawing/2014/main" val="414722583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Hun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Wait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65182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3892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058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57439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08296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85881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3366031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946864" y="1860613"/>
            <a:ext cx="452054" cy="2905697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9481971">
            <a:off x="5633260" y="2533335"/>
            <a:ext cx="471896" cy="52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003566" y="3611042"/>
          <a:ext cx="1045438" cy="20955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22719">
                  <a:extLst>
                    <a:ext uri="{9D8B030D-6E8A-4147-A177-3AD203B41FA5}">
                      <a16:colId xmlns:a16="http://schemas.microsoft.com/office/drawing/2014/main" val="3975322269"/>
                    </a:ext>
                  </a:extLst>
                </a:gridCol>
                <a:gridCol w="522719">
                  <a:extLst>
                    <a:ext uri="{9D8B030D-6E8A-4147-A177-3AD203B41FA5}">
                      <a16:colId xmlns:a16="http://schemas.microsoft.com/office/drawing/2014/main" val="4147225837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i="1" dirty="0">
                          <a:solidFill>
                            <a:schemeClr val="tx1"/>
                          </a:solidFill>
                        </a:rPr>
                        <a:t>Wait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651822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Thai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7389244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B050"/>
                          </a:solidFill>
                        </a:rPr>
                        <a:t>Thai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005818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French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6574395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Burger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0082968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7030A0"/>
                          </a:solidFill>
                        </a:rPr>
                        <a:t>Italian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</a:rPr>
                        <a:t>F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0858812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0070C0"/>
                          </a:solidFill>
                        </a:rPr>
                        <a:t>Burger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43366031"/>
                  </a:ext>
                </a:extLst>
              </a:tr>
            </a:tbl>
          </a:graphicData>
        </a:graphic>
      </p:graphicFrame>
      <p:sp>
        <p:nvSpPr>
          <p:cNvPr id="16" name="Right Arrow 15"/>
          <p:cNvSpPr/>
          <p:nvPr/>
        </p:nvSpPr>
        <p:spPr>
          <a:xfrm rot="2275404">
            <a:off x="5606135" y="3833486"/>
            <a:ext cx="471896" cy="5290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210697" y="1096988"/>
            <a:ext cx="187471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Hungry: </a:t>
            </a:r>
          </a:p>
          <a:p>
            <a:r>
              <a:rPr lang="en-US" sz="1050" dirty="0">
                <a:solidFill>
                  <a:srgbClr val="00B050"/>
                </a:solidFill>
              </a:rPr>
              <a:t>True: (2,2)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False(0,2)</a:t>
            </a:r>
          </a:p>
          <a:p>
            <a:r>
              <a:rPr lang="en-US" sz="1050" dirty="0"/>
              <a:t>Expected Information = </a:t>
            </a:r>
            <a:r>
              <a:rPr lang="en-US" sz="1050" dirty="0">
                <a:solidFill>
                  <a:srgbClr val="00B050"/>
                </a:solidFill>
              </a:rPr>
              <a:t>(4/6)*I(2,2) </a:t>
            </a:r>
            <a:r>
              <a:rPr lang="en-US" sz="1050" dirty="0"/>
              <a:t>+ </a:t>
            </a:r>
            <a:r>
              <a:rPr lang="en-US" sz="1050" dirty="0">
                <a:solidFill>
                  <a:srgbClr val="FF0000"/>
                </a:solidFill>
              </a:rPr>
              <a:t>(2/6)*I(0,2)</a:t>
            </a:r>
            <a:r>
              <a:rPr lang="en-US" sz="1050" dirty="0"/>
              <a:t>=0.667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70293" y="3588508"/>
            <a:ext cx="1874711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Type: </a:t>
            </a:r>
          </a:p>
          <a:p>
            <a:r>
              <a:rPr lang="en-US" sz="1050" dirty="0">
                <a:solidFill>
                  <a:srgbClr val="00B050"/>
                </a:solidFill>
              </a:rPr>
              <a:t>Thai: (1,1)</a:t>
            </a:r>
          </a:p>
          <a:p>
            <a:r>
              <a:rPr lang="en-US" sz="1050" dirty="0">
                <a:solidFill>
                  <a:srgbClr val="FF0000"/>
                </a:solidFill>
              </a:rPr>
              <a:t>French(0,1)</a:t>
            </a:r>
          </a:p>
          <a:p>
            <a:r>
              <a:rPr lang="en-US" sz="1050" dirty="0">
                <a:solidFill>
                  <a:srgbClr val="0070C0"/>
                </a:solidFill>
              </a:rPr>
              <a:t>Burger: (1,1)</a:t>
            </a:r>
          </a:p>
          <a:p>
            <a:r>
              <a:rPr lang="en-US" sz="1050" dirty="0">
                <a:solidFill>
                  <a:srgbClr val="7030A0"/>
                </a:solidFill>
              </a:rPr>
              <a:t>Italian: (0,1)</a:t>
            </a:r>
          </a:p>
          <a:p>
            <a:r>
              <a:rPr lang="en-US" sz="1050" dirty="0"/>
              <a:t>Expected Information = </a:t>
            </a:r>
            <a:r>
              <a:rPr lang="en-US" sz="1050" dirty="0">
                <a:solidFill>
                  <a:srgbClr val="00B050"/>
                </a:solidFill>
              </a:rPr>
              <a:t>(2/6)*I(1,1) </a:t>
            </a:r>
            <a:r>
              <a:rPr lang="en-US" sz="1050" dirty="0"/>
              <a:t>+ </a:t>
            </a:r>
            <a:r>
              <a:rPr lang="en-US" sz="1050" dirty="0">
                <a:solidFill>
                  <a:srgbClr val="FF0000"/>
                </a:solidFill>
              </a:rPr>
              <a:t>(1/6)*I(0,1)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/>
              <a:t>+ </a:t>
            </a:r>
            <a:r>
              <a:rPr lang="en-US" sz="1050" dirty="0">
                <a:solidFill>
                  <a:srgbClr val="0070C0"/>
                </a:solidFill>
              </a:rPr>
              <a:t>(2/6)*I(1,1) </a:t>
            </a:r>
            <a:r>
              <a:rPr lang="en-US" sz="1050" dirty="0"/>
              <a:t>+ </a:t>
            </a:r>
            <a:r>
              <a:rPr lang="en-US" sz="1050" dirty="0">
                <a:solidFill>
                  <a:srgbClr val="7030A0"/>
                </a:solidFill>
              </a:rPr>
              <a:t>(1/6)*I(0,1)</a:t>
            </a:r>
            <a:r>
              <a:rPr lang="en-US" sz="1050" dirty="0"/>
              <a:t>=0.667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89168" y="1860613"/>
            <a:ext cx="310469" cy="2905697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38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5829300" cy="85725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Recursive algorithm for DT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0036" name="Rectangle 4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636295" y="1882379"/>
                <a:ext cx="5829300" cy="3829050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TDIDF(D)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/>
                  <a:t>IF (all examples in D have same class c)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Return leaf with class c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/>
                  <a:t>ELSE IF (no attributes left to test)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Return leaf with class c of majority in 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b="1" dirty="0"/>
                  <a:t>ELSE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Pick A as the </a:t>
                </a:r>
                <a:r>
                  <a:rPr lang="ja-JP" altLang="en-US" dirty="0">
                    <a:solidFill>
                      <a:srgbClr val="FF0000"/>
                    </a:solidFill>
                    <a:latin typeface="Arial"/>
                  </a:rPr>
                  <a:t>“</a:t>
                </a:r>
                <a:r>
                  <a:rPr lang="en-US" dirty="0">
                    <a:solidFill>
                      <a:srgbClr val="FF0000"/>
                    </a:solidFill>
                  </a:rPr>
                  <a:t>best</a:t>
                </a:r>
                <a:r>
                  <a:rPr lang="ja-JP" altLang="en-US" dirty="0">
                    <a:solidFill>
                      <a:srgbClr val="FF0000"/>
                    </a:solidFill>
                    <a:latin typeface="Arial"/>
                  </a:rPr>
                  <a:t>”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decision attribute for next node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FOR each value v</a:t>
                </a:r>
                <a:r>
                  <a:rPr lang="en-US" baseline="-25000" dirty="0"/>
                  <a:t>i</a:t>
                </a:r>
                <a:r>
                  <a:rPr lang="en-US" dirty="0"/>
                  <a:t> of A create a new descendent of node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attribute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2">
                  <a:lnSpc>
                    <a:spcPct val="90000"/>
                  </a:lnSpc>
                </a:pPr>
                <a:r>
                  <a:rPr lang="en-US" dirty="0" err="1"/>
                  <a:t>Subtree</a:t>
                </a:r>
                <a:r>
                  <a:rPr lang="en-US" dirty="0"/>
                  <a:t>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 for v</a:t>
                </a:r>
                <a:r>
                  <a:rPr lang="en-US" baseline="-25000" dirty="0"/>
                  <a:t>i</a:t>
                </a:r>
                <a:r>
                  <a:rPr lang="en-US" dirty="0"/>
                  <a:t> is TDIDT(D</a:t>
                </a:r>
                <a:r>
                  <a:rPr lang="en-US" baseline="-25000" dirty="0"/>
                  <a:t>i</a:t>
                </a:r>
                <a:r>
                  <a:rPr lang="en-US" dirty="0"/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RETURN tree with A as root and 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i</a:t>
                </a:r>
                <a:r>
                  <a:rPr lang="en-US" dirty="0"/>
                  <a:t> as </a:t>
                </a:r>
                <a:r>
                  <a:rPr lang="en-US" dirty="0" err="1"/>
                  <a:t>subtrees</a:t>
                </a:r>
                <a:endParaRPr lang="en-US" dirty="0"/>
              </a:p>
            </p:txBody>
          </p:sp>
        </mc:Choice>
        <mc:Fallback xmlns="">
          <p:sp>
            <p:nvSpPr>
              <p:cNvPr id="940036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36295" y="1882379"/>
                <a:ext cx="5829300" cy="3829050"/>
              </a:xfrm>
              <a:blipFill>
                <a:blip r:embed="rId3"/>
                <a:stretch>
                  <a:fillRect l="-1149" t="-3344" r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 learned from the 12 examples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0" y="2343150"/>
            <a:ext cx="3657600" cy="571500"/>
          </a:xfrm>
        </p:spPr>
        <p:txBody>
          <a:bodyPr/>
          <a:lstStyle/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pic>
        <p:nvPicPr>
          <p:cNvPr id="753668" name="Picture 4" descr="induced-restaurant-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24" y="2343150"/>
            <a:ext cx="3083369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033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44</a:t>
            </a:fld>
            <a:endParaRPr lang="en-US"/>
          </a:p>
        </p:txBody>
      </p:sp>
      <p:pic>
        <p:nvPicPr>
          <p:cNvPr id="5" name="Content Placeholder 4" descr="tennis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06" y="1899156"/>
            <a:ext cx="6812335" cy="2574131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9044" y="4648795"/>
            <a:ext cx="789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Which feature (Outlook, Temperature, Humidity, or Wind) is most important to decide if </a:t>
            </a:r>
            <a:r>
              <a:rPr lang="en-US" b="1" dirty="0" err="1"/>
              <a:t>PlayTennis</a:t>
            </a:r>
            <a:r>
              <a:rPr lang="en-US" b="1" dirty="0"/>
              <a:t> is Yes or No using the principle of Information Gain?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223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ID3 Algorithm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entropy-based method is called the ID3 algorithm</a:t>
            </a:r>
          </a:p>
          <a:p>
            <a:r>
              <a:rPr lang="en-US" altLang="en-US" dirty="0"/>
              <a:t>Developed in 1986</a:t>
            </a:r>
          </a:p>
        </p:txBody>
      </p:sp>
    </p:spTree>
    <p:extLst>
      <p:ext uri="{BB962C8B-B14F-4D97-AF65-F5344CB8AC3E}">
        <p14:creationId xmlns:p14="http://schemas.microsoft.com/office/powerpoint/2010/main" val="360052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Inductive Bias</a:t>
            </a:r>
          </a:p>
        </p:txBody>
      </p:sp>
      <p:sp>
        <p:nvSpPr>
          <p:cNvPr id="850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ID3 algorithm prefers</a:t>
            </a:r>
          </a:p>
          <a:p>
            <a:pPr lvl="1"/>
            <a:r>
              <a:rPr lang="en-US" sz="2100" dirty="0"/>
              <a:t>shorter trees over deeper/more complex ones</a:t>
            </a:r>
          </a:p>
          <a:p>
            <a:pPr lvl="1"/>
            <a:r>
              <a:rPr lang="en-US" sz="2100" dirty="0"/>
              <a:t>ones with high gain attributes near root</a:t>
            </a:r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8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with ID3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ID3 is not optimal</a:t>
            </a:r>
          </a:p>
          <a:p>
            <a:pPr lvl="1"/>
            <a:r>
              <a:rPr lang="en-US" altLang="en-US" dirty="0"/>
              <a:t>Does not consider all combinations of parameters</a:t>
            </a:r>
          </a:p>
          <a:p>
            <a:pPr lvl="1"/>
            <a:r>
              <a:rPr lang="en-US" altLang="en-US" dirty="0"/>
              <a:t>Commits to some at the beginning itself</a:t>
            </a:r>
          </a:p>
          <a:p>
            <a:r>
              <a:rPr lang="en-US" altLang="en-US" dirty="0"/>
              <a:t>Must use discrete (or discretized) attributes</a:t>
            </a:r>
          </a:p>
          <a:p>
            <a:pPr lvl="1"/>
            <a:r>
              <a:rPr lang="en-US" altLang="en-US" dirty="0"/>
              <a:t>Must break down continuous attributes into a set of discrete ranges</a:t>
            </a:r>
          </a:p>
        </p:txBody>
      </p:sp>
    </p:spTree>
    <p:extLst>
      <p:ext uri="{BB962C8B-B14F-4D97-AF65-F5344CB8AC3E}">
        <p14:creationId xmlns:p14="http://schemas.microsoft.com/office/powerpoint/2010/main" val="8404286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39762"/>
            <a:ext cx="7467600" cy="655638"/>
          </a:xfrm>
        </p:spPr>
        <p:txBody>
          <a:bodyPr/>
          <a:lstStyle/>
          <a:p>
            <a:r>
              <a:rPr lang="en-US" sz="3200" dirty="0"/>
              <a:t>ID3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Advantages</a:t>
            </a:r>
          </a:p>
          <a:p>
            <a:pPr lvl="1"/>
            <a:r>
              <a:rPr lang="en-US" sz="1700" dirty="0"/>
              <a:t>Easy to implement, convert a decision tree into rules, understand, and use.</a:t>
            </a:r>
          </a:p>
          <a:p>
            <a:pPr lvl="1"/>
            <a:r>
              <a:rPr lang="en-US" sz="1700" dirty="0"/>
              <a:t>Computationally cheap</a:t>
            </a:r>
          </a:p>
          <a:p>
            <a:pPr lvl="1"/>
            <a:r>
              <a:rPr lang="en-US" sz="1700" dirty="0"/>
              <a:t>Relatively robust to noisy data </a:t>
            </a:r>
            <a:r>
              <a:rPr lang="en-US" sz="1500" dirty="0"/>
              <a:t>(since it is based on probabilistic decision making)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Common issues</a:t>
            </a:r>
          </a:p>
          <a:p>
            <a:pPr lvl="1"/>
            <a:r>
              <a:rPr lang="en-US" sz="1700" dirty="0"/>
              <a:t>Problem of continuous variables (infinite number of split values)</a:t>
            </a:r>
          </a:p>
          <a:p>
            <a:pPr lvl="1"/>
            <a:r>
              <a:rPr lang="en-US" sz="1700" dirty="0"/>
              <a:t>Overfitting</a:t>
            </a:r>
          </a:p>
          <a:p>
            <a:pPr lvl="1"/>
            <a:r>
              <a:rPr lang="en-US" sz="1700" dirty="0"/>
              <a:t>Large data set may produce a large tree (difficult to understand).</a:t>
            </a:r>
          </a:p>
          <a:p>
            <a:pPr lvl="1"/>
            <a:r>
              <a:rPr lang="en-US" sz="1700" dirty="0"/>
              <a:t>Non-incremental learning </a:t>
            </a:r>
            <a:r>
              <a:rPr lang="en-US" sz="1600" dirty="0"/>
              <a:t>(e.g., not good for online learning)</a:t>
            </a:r>
          </a:p>
          <a:p>
            <a:pPr lvl="1"/>
            <a:r>
              <a:rPr lang="en-US" sz="1700" dirty="0"/>
              <a:t>Use only one attribute at a time while a test condition may involve multiple attributes, e.g., A</a:t>
            </a:r>
            <a:r>
              <a:rPr lang="en-US" sz="1700" baseline="-25000" dirty="0"/>
              <a:t>1</a:t>
            </a:r>
            <a:r>
              <a:rPr lang="en-US" sz="1700" dirty="0"/>
              <a:t>+A</a:t>
            </a:r>
            <a:r>
              <a:rPr lang="en-US" sz="1700" baseline="-25000" dirty="0"/>
              <a:t>2 </a:t>
            </a:r>
            <a:r>
              <a:rPr lang="en-US" sz="1700" dirty="0"/>
              <a:t>&gt; 20 then class 1 else class 0.</a:t>
            </a:r>
          </a:p>
          <a:p>
            <a:pPr lvl="2"/>
            <a:r>
              <a:rPr lang="en-US" sz="1400" dirty="0"/>
              <a:t>Finding optimal test condition is computationally expensive.</a:t>
            </a:r>
          </a:p>
          <a:p>
            <a:pPr lvl="1"/>
            <a:r>
              <a:rPr lang="en-US" sz="1800" dirty="0"/>
              <a:t>Same subtrees may appear in multiple branches.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Many variations to deal with some of these issues</a:t>
            </a:r>
          </a:p>
          <a:p>
            <a:pPr lvl="1"/>
            <a:r>
              <a:rPr lang="en-US" sz="1700" dirty="0"/>
              <a:t>C4.5, CART, CHAID, MARS, Conditional inference trees,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346AA9-6681-4D83-858B-B56504F6A5F8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2211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390-B91F-12BF-55FC-080785362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29DCF-DAEF-9E96-C010-EDBEFD966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B8908-F849-1973-11EC-CE0F2E0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098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657350" y="5543550"/>
            <a:ext cx="14287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486150" y="5543550"/>
            <a:ext cx="21717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67866" tIns="33338" rIns="67866" bIns="33338" rtlCol="0"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predictive model based on a branching series of tests of feature values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a Decision Tree?</a:t>
            </a:r>
          </a:p>
        </p:txBody>
      </p:sp>
    </p:spTree>
    <p:extLst>
      <p:ext uri="{BB962C8B-B14F-4D97-AF65-F5344CB8AC3E}">
        <p14:creationId xmlns:p14="http://schemas.microsoft.com/office/powerpoint/2010/main" val="2989657215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39762"/>
            <a:ext cx="7467600" cy="579438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Measuring Impurity</a:t>
            </a:r>
            <a:r>
              <a:rPr lang="en-US" sz="2800" b="0" dirty="0"/>
              <a:t> (non-Homogeneity)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382000" cy="5029200"/>
              </a:xfrm>
            </p:spPr>
            <p:txBody>
              <a:bodyPr/>
              <a:lstStyle/>
              <a:p>
                <a:r>
                  <a:rPr lang="en-US" sz="2200" dirty="0"/>
                  <a:t>Pure or homogeneous data set</a:t>
                </a:r>
              </a:p>
              <a:p>
                <a:pPr lvl="1"/>
                <a:r>
                  <a:rPr lang="en-US" sz="1600" dirty="0"/>
                  <a:t>If it contains </a:t>
                </a:r>
                <a:r>
                  <a:rPr lang="en-US" sz="1600" dirty="0">
                    <a:solidFill>
                      <a:srgbClr val="0070C0"/>
                    </a:solidFill>
                  </a:rPr>
                  <a:t>only a </a:t>
                </a:r>
                <a:r>
                  <a:rPr lang="en-US" sz="1600" u="sng" dirty="0">
                    <a:solidFill>
                      <a:srgbClr val="0070C0"/>
                    </a:solidFill>
                  </a:rPr>
                  <a:t>single class</a:t>
                </a:r>
                <a:r>
                  <a:rPr lang="en-US" sz="1600" dirty="0"/>
                  <a:t>. Otherwise, the data set is impure or heterogenous. </a:t>
                </a:r>
              </a:p>
              <a:p>
                <a:r>
                  <a:rPr lang="en-US" sz="2200" b="1" dirty="0"/>
                  <a:t>Several indices to measure the degree of impurity</a:t>
                </a:r>
              </a:p>
              <a:p>
                <a:pPr lvl="1"/>
                <a:r>
                  <a:rPr lang="en-US" sz="1800" b="1" dirty="0">
                    <a:solidFill>
                      <a:srgbClr val="7030A0"/>
                    </a:solidFill>
                  </a:rPr>
                  <a:t>Entropy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/>
                      </a:rPr>
                      <m:t>− </m:t>
                    </m:r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18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𝐩</m:t>
                            </m:r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18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18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:r>
                  <a:rPr lang="en-US" sz="1400" dirty="0"/>
                  <a:t>(used in </a:t>
                </a:r>
                <a:r>
                  <a:rPr lang="en-US" sz="1400" dirty="0">
                    <a:solidFill>
                      <a:srgbClr val="7030A0"/>
                    </a:solidFill>
                  </a:rPr>
                  <a:t>ID3 algorithm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800" dirty="0">
                    <a:solidFill>
                      <a:srgbClr val="7030A0"/>
                    </a:solidFill>
                  </a:rPr>
                  <a:t>Gini index</a:t>
                </a:r>
                <a:r>
                  <a:rPr lang="en-US" sz="1800" dirty="0"/>
                  <a:t>: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1800" b="1">
                        <a:solidFill>
                          <a:srgbClr val="0070C0"/>
                        </a:solidFill>
                        <a:latin typeface="Cambria Math"/>
                      </a:rPr>
                      <m:t>− </m:t>
                    </m:r>
                    <m:nary>
                      <m:naryPr>
                        <m:chr m:val="∑"/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8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sup>
                      <m:e>
                        <m:r>
                          <a:rPr lang="en-US" sz="1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en-US" sz="1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𝐜</m:t>
                                </m:r>
                              </m:e>
                              <m:sub>
                                <m:r>
                                  <a:rPr lang="en-US" sz="1800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800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n-US" sz="1800" dirty="0"/>
                  <a:t> </a:t>
                </a:r>
                <a:r>
                  <a:rPr lang="en-US" sz="1400" dirty="0"/>
                  <a:t>(used in </a:t>
                </a:r>
                <a:r>
                  <a:rPr lang="en-US" sz="1400" dirty="0">
                    <a:solidFill>
                      <a:srgbClr val="7030A0"/>
                    </a:solidFill>
                  </a:rPr>
                  <a:t>CART algorithm</a:t>
                </a:r>
                <a:r>
                  <a:rPr lang="en-US" sz="1400" dirty="0"/>
                  <a:t>)</a:t>
                </a:r>
              </a:p>
              <a:p>
                <a:pPr lvl="1"/>
                <a:r>
                  <a:rPr lang="en-US" sz="1800" dirty="0"/>
                  <a:t>Classification error index: 1 – max{p(c</a:t>
                </a:r>
                <a:r>
                  <a:rPr lang="en-US" sz="1800" baseline="-25000" dirty="0"/>
                  <a:t>i</a:t>
                </a:r>
                <a:r>
                  <a:rPr lang="en-US" sz="1800" dirty="0"/>
                  <a:t>)}</a:t>
                </a:r>
              </a:p>
              <a:p>
                <a:pPr lvl="1"/>
                <a:r>
                  <a:rPr lang="en-US" sz="1800" dirty="0"/>
                  <a:t>Other measures:</a:t>
                </a:r>
              </a:p>
              <a:p>
                <a:pPr lvl="2"/>
                <a:r>
                  <a:rPr lang="en-US" sz="1400" dirty="0"/>
                  <a:t>Chi-squared statistic: a measure of independence between groups.</a:t>
                </a:r>
              </a:p>
              <a:p>
                <a:pPr lvl="2"/>
                <a:r>
                  <a:rPr lang="en-US" sz="1400" dirty="0"/>
                  <a:t>Reduction in variance between two groups.</a:t>
                </a:r>
              </a:p>
              <a:p>
                <a:pPr lvl="1"/>
                <a:r>
                  <a:rPr lang="en-US" sz="1700" dirty="0"/>
                  <a:t>Can be used in decision tree induction</a:t>
                </a:r>
              </a:p>
              <a:p>
                <a:r>
                  <a:rPr lang="en-US" sz="2200" b="1" dirty="0"/>
                  <a:t>Examples</a:t>
                </a:r>
                <a:endParaRPr lang="en-US" sz="1800" dirty="0"/>
              </a:p>
              <a:p>
                <a:pPr lvl="1"/>
                <a:r>
                  <a:rPr lang="en-US" sz="1600" dirty="0"/>
                  <a:t>For a data set with 3 classes: p(C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)=0.4, p(C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)=0.3, p(C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)=0.3</a:t>
                </a:r>
              </a:p>
              <a:p>
                <a:pPr lvl="1"/>
                <a:r>
                  <a:rPr lang="en-US" sz="1600" dirty="0">
                    <a:solidFill>
                      <a:srgbClr val="7030A0"/>
                    </a:solidFill>
                  </a:rPr>
                  <a:t>Entropy</a:t>
                </a:r>
                <a:r>
                  <a:rPr lang="en-US" sz="1600" dirty="0"/>
                  <a:t>: –(0.4log0.4+0.3log0.3+0.3log0.3) = </a:t>
                </a:r>
                <a:r>
                  <a:rPr lang="en-US" sz="1600" dirty="0">
                    <a:solidFill>
                      <a:srgbClr val="7030A0"/>
                    </a:solidFill>
                  </a:rPr>
                  <a:t>1.571</a:t>
                </a:r>
              </a:p>
              <a:p>
                <a:pPr lvl="1"/>
                <a:r>
                  <a:rPr lang="en-US" sz="1600" dirty="0">
                    <a:solidFill>
                      <a:srgbClr val="7030A0"/>
                    </a:solidFill>
                  </a:rPr>
                  <a:t>Gini index</a:t>
                </a:r>
                <a:r>
                  <a:rPr lang="en-US" sz="1600" dirty="0"/>
                  <a:t>: 1 – (0.16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+0.09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+0.09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) = 1 – 0.0418 = </a:t>
                </a:r>
                <a:r>
                  <a:rPr lang="en-US" sz="1600" dirty="0">
                    <a:solidFill>
                      <a:srgbClr val="7030A0"/>
                    </a:solidFill>
                  </a:rPr>
                  <a:t>0.9582</a:t>
                </a:r>
                <a:endParaRPr lang="en-US" sz="1600" baseline="3000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rgbClr val="7030A0"/>
                    </a:solidFill>
                  </a:rPr>
                  <a:t>Classification error index</a:t>
                </a:r>
                <a:r>
                  <a:rPr lang="en-US" sz="1600" dirty="0"/>
                  <a:t>: 1 – max{0.4, 0.3, 0.3} = 1 – 0.4 = </a:t>
                </a:r>
                <a:r>
                  <a:rPr lang="en-US" sz="1600" dirty="0">
                    <a:solidFill>
                      <a:srgbClr val="7030A0"/>
                    </a:solidFill>
                  </a:rPr>
                  <a:t>0.60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382000" cy="5029200"/>
              </a:xfrm>
              <a:blipFill>
                <a:blip r:embed="rId3"/>
                <a:stretch>
                  <a:fillRect l="-218" t="-727" r="-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9901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7362"/>
            <a:ext cx="7315200" cy="579438"/>
          </a:xfrm>
        </p:spPr>
        <p:txBody>
          <a:bodyPr/>
          <a:lstStyle/>
          <a:p>
            <a:r>
              <a:rPr lang="en-US" sz="3200" dirty="0"/>
              <a:t>Measuring Impurity</a:t>
            </a:r>
            <a:r>
              <a:rPr lang="en-US" sz="2800" b="0" dirty="0"/>
              <a:t> (non-Homogeneity)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4557032"/>
                <a:ext cx="8686800" cy="2072368"/>
              </a:xfrm>
            </p:spPr>
            <p:txBody>
              <a:bodyPr/>
              <a:lstStyle/>
              <a:p>
                <a:r>
                  <a:rPr lang="en-US" sz="1800" dirty="0"/>
                  <a:t>Several indices to measure the degree of impurity</a:t>
                </a:r>
              </a:p>
              <a:p>
                <a:pPr lvl="1"/>
                <a:r>
                  <a:rPr lang="en-US" sz="1600" dirty="0"/>
                  <a:t>Entropy: </a:t>
                </a:r>
                <a14:m>
                  <m:oMath xmlns:m="http://schemas.openxmlformats.org/officeDocument/2006/math">
                    <m:r>
                      <a:rPr lang="en-US" sz="1600" b="1" smtClean="0">
                        <a:solidFill>
                          <a:srgbClr val="0070C0"/>
                        </a:solidFill>
                        <a:latin typeface="Cambria Math"/>
                      </a:rPr>
                      <m:t>− </m:t>
                    </m:r>
                    <m:nary>
                      <m:naryPr>
                        <m:chr m:val="∑"/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sup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𝐩</m:t>
                            </m:r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  <m:r>
                              <a:rPr lang="en-US" sz="1600" b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endParaRPr lang="en-US" sz="1600" dirty="0">
                  <a:solidFill>
                    <a:srgbClr val="0070C0"/>
                  </a:solidFill>
                </a:endParaRPr>
              </a:p>
              <a:p>
                <a:pPr lvl="2"/>
                <a:r>
                  <a:rPr lang="en-US" sz="1400" dirty="0"/>
                  <a:t>Range 0 – ?. Zero when the probability = 0/1. Max when all classes have equal probability, 1/n.</a:t>
                </a:r>
              </a:p>
              <a:p>
                <a:pPr lvl="1"/>
                <a:r>
                  <a:rPr lang="en-US" sz="1600" dirty="0"/>
                  <a:t>Gini index: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70C0"/>
                        </a:solidFill>
                        <a:latin typeface="Cambria Math"/>
                      </a:rPr>
                      <m:t>− </m:t>
                    </m:r>
                    <m:nary>
                      <m:naryPr>
                        <m:chr m:val="∑"/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𝐢</m:t>
                        </m:r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𝐧</m:t>
                        </m:r>
                      </m:sup>
                      <m:e>
                        <m:r>
                          <a:rPr lang="en-US" sz="16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𝐩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en-US" sz="1600" b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𝐢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600" baseline="30000" dirty="0">
                    <a:solidFill>
                      <a:srgbClr val="0070C0"/>
                    </a:solidFill>
                  </a:rPr>
                  <a:t>2</a:t>
                </a:r>
              </a:p>
              <a:p>
                <a:pPr lvl="2"/>
                <a:r>
                  <a:rPr lang="en-US" sz="1400" dirty="0"/>
                  <a:t>Always 0 – 1. Zero when the probability = 1. Max when all classes have equal probability.</a:t>
                </a:r>
              </a:p>
              <a:p>
                <a:pPr lvl="1"/>
                <a:r>
                  <a:rPr lang="en-US" sz="1600" dirty="0"/>
                  <a:t>Classification error index: </a:t>
                </a:r>
                <a:r>
                  <a:rPr lang="en-US" sz="1600" dirty="0">
                    <a:solidFill>
                      <a:srgbClr val="0070C0"/>
                    </a:solidFill>
                  </a:rPr>
                  <a:t>1 – max{p(x</a:t>
                </a:r>
                <a:r>
                  <a:rPr lang="en-US" sz="1600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sz="1600" dirty="0">
                    <a:solidFill>
                      <a:srgbClr val="0070C0"/>
                    </a:solidFill>
                  </a:rPr>
                  <a:t>)}</a:t>
                </a:r>
              </a:p>
              <a:p>
                <a:pPr lvl="2"/>
                <a:r>
                  <a:rPr lang="en-US" sz="1400" dirty="0"/>
                  <a:t>Always 0 – 1. Zero when the probability = 1. Max when all classes have equal probability.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557032"/>
                <a:ext cx="8686800" cy="2072368"/>
              </a:xfrm>
              <a:blipFill>
                <a:blip r:embed="rId3"/>
                <a:stretch>
                  <a:fillRect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B7F93E-CE7E-49AD-8F5B-6680619C1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456510"/>
            <a:ext cx="3886199" cy="2886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592D8D-FDA1-4958-8522-C0F762A6FD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8400" y="1384393"/>
            <a:ext cx="3748399" cy="29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03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39762"/>
            <a:ext cx="7391400" cy="579438"/>
          </a:xfrm>
        </p:spPr>
        <p:txBody>
          <a:bodyPr/>
          <a:lstStyle/>
          <a:p>
            <a:r>
              <a:rPr lang="en-US" sz="3200" dirty="0"/>
              <a:t>Dealing with Continuous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800600"/>
          </a:xfrm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Possible solutions</a:t>
            </a:r>
            <a:r>
              <a:rPr lang="en-US" sz="2000" dirty="0"/>
              <a:t>: </a:t>
            </a:r>
            <a:r>
              <a:rPr lang="en-US" sz="1500" b="1" dirty="0"/>
              <a:t>Discretize</a:t>
            </a:r>
            <a:r>
              <a:rPr lang="en-US" sz="1500" dirty="0"/>
              <a:t> the continuous values</a:t>
            </a:r>
            <a:endParaRPr lang="en-US" sz="2000" dirty="0"/>
          </a:p>
          <a:p>
            <a:pPr lvl="1"/>
            <a:r>
              <a:rPr lang="en-US" sz="1700" dirty="0"/>
              <a:t>Binary split, one branch </a:t>
            </a:r>
            <a:r>
              <a:rPr lang="en-US" sz="1700" dirty="0">
                <a:solidFill>
                  <a:srgbClr val="0070C0"/>
                </a:solidFill>
              </a:rPr>
              <a:t>X&lt;t</a:t>
            </a:r>
            <a:r>
              <a:rPr lang="en-US" sz="1700" dirty="0"/>
              <a:t>, other branch </a:t>
            </a:r>
            <a:r>
              <a:rPr lang="en-US" sz="1700" dirty="0">
                <a:solidFill>
                  <a:srgbClr val="0070C0"/>
                </a:solidFill>
              </a:rPr>
              <a:t>X≥t</a:t>
            </a:r>
            <a:r>
              <a:rPr lang="en-US" sz="1700" dirty="0"/>
              <a:t> where </a:t>
            </a:r>
            <a:r>
              <a:rPr lang="en-US" sz="1700" dirty="0">
                <a:solidFill>
                  <a:srgbClr val="FF0000"/>
                </a:solidFill>
              </a:rPr>
              <a:t>t</a:t>
            </a:r>
            <a:r>
              <a:rPr lang="en-US" sz="1700" dirty="0"/>
              <a:t> is a threshold value.</a:t>
            </a:r>
          </a:p>
          <a:p>
            <a:pPr lvl="1"/>
            <a:r>
              <a:rPr lang="en-US" sz="1700" b="1" dirty="0"/>
              <a:t>Searching</a:t>
            </a:r>
            <a:r>
              <a:rPr lang="en-US" sz="1700" dirty="0"/>
              <a:t> for possible values of </a:t>
            </a:r>
            <a:r>
              <a:rPr lang="en-US" sz="1700" dirty="0">
                <a:solidFill>
                  <a:srgbClr val="FF0000"/>
                </a:solidFill>
              </a:rPr>
              <a:t>t</a:t>
            </a:r>
            <a:r>
              <a:rPr lang="en-US" sz="1700" dirty="0"/>
              <a:t> seems hard but only a relatively small number are important:</a:t>
            </a:r>
          </a:p>
          <a:p>
            <a:pPr lvl="2"/>
            <a:r>
              <a:rPr lang="en-US" sz="1500" b="1" dirty="0"/>
              <a:t>Sort</a:t>
            </a:r>
            <a:r>
              <a:rPr lang="en-US" sz="1500" dirty="0"/>
              <a:t> the data by X and put them into </a:t>
            </a:r>
            <a:r>
              <a:rPr lang="en-US" sz="1500" dirty="0">
                <a:solidFill>
                  <a:srgbClr val="0070C0"/>
                </a:solidFill>
              </a:rPr>
              <a:t>{x</a:t>
            </a:r>
            <a:r>
              <a:rPr lang="en-US" sz="1500" baseline="-25000" dirty="0">
                <a:solidFill>
                  <a:srgbClr val="0070C0"/>
                </a:solidFill>
              </a:rPr>
              <a:t>1</a:t>
            </a:r>
            <a:r>
              <a:rPr lang="en-US" sz="1500" dirty="0">
                <a:solidFill>
                  <a:srgbClr val="0070C0"/>
                </a:solidFill>
              </a:rPr>
              <a:t>,…,x</a:t>
            </a:r>
            <a:r>
              <a:rPr lang="en-US" sz="1500" baseline="-25000" dirty="0">
                <a:solidFill>
                  <a:srgbClr val="0070C0"/>
                </a:solidFill>
              </a:rPr>
              <a:t>m</a:t>
            </a:r>
            <a:r>
              <a:rPr lang="en-US" sz="1500" dirty="0">
                <a:solidFill>
                  <a:srgbClr val="0070C0"/>
                </a:solidFill>
              </a:rPr>
              <a:t>} </a:t>
            </a:r>
            <a:r>
              <a:rPr lang="en-US" sz="1500" dirty="0"/>
              <a:t>and </a:t>
            </a:r>
            <a:r>
              <a:rPr lang="en-US" sz="1500" b="1" dirty="0"/>
              <a:t>consider</a:t>
            </a:r>
            <a:r>
              <a:rPr lang="en-US" sz="1500" dirty="0"/>
              <a:t> </a:t>
            </a:r>
            <a:r>
              <a:rPr lang="en-US" sz="1500" b="1" dirty="0"/>
              <a:t>split points </a:t>
            </a:r>
            <a:r>
              <a:rPr lang="en-US" sz="1500" dirty="0"/>
              <a:t>of the form </a:t>
            </a:r>
            <a:r>
              <a:rPr lang="en-US" sz="1500" dirty="0">
                <a:solidFill>
                  <a:srgbClr val="0070C0"/>
                </a:solidFill>
              </a:rPr>
              <a:t>x</a:t>
            </a:r>
            <a:r>
              <a:rPr lang="en-US" sz="1500" baseline="-25000" dirty="0">
                <a:solidFill>
                  <a:srgbClr val="0070C0"/>
                </a:solidFill>
              </a:rPr>
              <a:t>i</a:t>
            </a:r>
            <a:r>
              <a:rPr lang="en-US" sz="1500" dirty="0">
                <a:solidFill>
                  <a:srgbClr val="0070C0"/>
                </a:solidFill>
              </a:rPr>
              <a:t>+(x</a:t>
            </a:r>
            <a:r>
              <a:rPr lang="en-US" sz="1500" baseline="-25000" dirty="0">
                <a:solidFill>
                  <a:srgbClr val="0070C0"/>
                </a:solidFill>
              </a:rPr>
              <a:t>i+1</a:t>
            </a:r>
            <a:r>
              <a:rPr lang="en-US" sz="1500" dirty="0">
                <a:solidFill>
                  <a:srgbClr val="0070C0"/>
                </a:solidFill>
              </a:rPr>
              <a:t> – x</a:t>
            </a:r>
            <a:r>
              <a:rPr lang="en-US" sz="1500" baseline="-25000" dirty="0">
                <a:solidFill>
                  <a:srgbClr val="0070C0"/>
                </a:solidFill>
              </a:rPr>
              <a:t>i</a:t>
            </a:r>
            <a:r>
              <a:rPr lang="en-US" sz="1500" dirty="0">
                <a:solidFill>
                  <a:srgbClr val="0070C0"/>
                </a:solidFill>
              </a:rPr>
              <a:t>)/2</a:t>
            </a:r>
          </a:p>
          <a:p>
            <a:pPr lvl="2"/>
            <a:endParaRPr lang="en-US" sz="1000" dirty="0"/>
          </a:p>
          <a:p>
            <a:pPr lvl="2"/>
            <a:endParaRPr lang="en-US" sz="1000" dirty="0"/>
          </a:p>
          <a:p>
            <a:pPr lvl="2"/>
            <a:r>
              <a:rPr lang="en-US" sz="1500" dirty="0"/>
              <a:t>Only </a:t>
            </a:r>
            <a:r>
              <a:rPr lang="en-US" sz="1500" b="1" dirty="0"/>
              <a:t>splits</a:t>
            </a:r>
            <a:r>
              <a:rPr lang="en-US" sz="1500" dirty="0"/>
              <a:t> between examples of </a:t>
            </a:r>
            <a:r>
              <a:rPr lang="en-US" sz="1500" b="1" dirty="0"/>
              <a:t>different classes </a:t>
            </a:r>
            <a:r>
              <a:rPr lang="en-US" sz="1500" dirty="0"/>
              <a:t>(called </a:t>
            </a:r>
            <a:r>
              <a:rPr lang="en-US" sz="1500" b="1" dirty="0"/>
              <a:t>decision stump</a:t>
            </a:r>
            <a:r>
              <a:rPr lang="en-US" sz="1500" dirty="0"/>
              <a:t>) matter! </a:t>
            </a:r>
            <a:r>
              <a:rPr lang="en-US" sz="1500" b="1" dirty="0"/>
              <a:t>Choose</a:t>
            </a:r>
            <a:r>
              <a:rPr lang="en-US" sz="1500" dirty="0"/>
              <a:t> a threshold value </a:t>
            </a:r>
            <a:r>
              <a:rPr lang="el-GR" sz="1500" dirty="0">
                <a:solidFill>
                  <a:srgbClr val="FF0000"/>
                </a:solidFill>
              </a:rPr>
              <a:t>θ</a:t>
            </a:r>
            <a:r>
              <a:rPr lang="en-US" sz="1500" dirty="0"/>
              <a:t> to determine the class, e.g., +1 if x</a:t>
            </a:r>
            <a:r>
              <a:rPr lang="en-US" sz="1500" baseline="-25000" dirty="0"/>
              <a:t>i</a:t>
            </a:r>
            <a:r>
              <a:rPr lang="en-US" sz="1500" dirty="0"/>
              <a:t> &gt;</a:t>
            </a:r>
            <a:r>
              <a:rPr lang="el-GR" sz="1500" dirty="0"/>
              <a:t> θ</a:t>
            </a:r>
            <a:r>
              <a:rPr lang="en-US" sz="1500" dirty="0"/>
              <a:t>, -1 if x</a:t>
            </a:r>
            <a:r>
              <a:rPr lang="en-US" sz="1500" baseline="-25000" dirty="0"/>
              <a:t>i</a:t>
            </a:r>
            <a:r>
              <a:rPr lang="en-US" sz="1500" dirty="0"/>
              <a:t> ≤</a:t>
            </a:r>
            <a:r>
              <a:rPr lang="el-GR" sz="1500" dirty="0"/>
              <a:t> θ</a:t>
            </a:r>
            <a:r>
              <a:rPr lang="en-US" sz="1500" dirty="0"/>
              <a:t>.</a:t>
            </a:r>
          </a:p>
          <a:p>
            <a:pPr lvl="2"/>
            <a:endParaRPr lang="en-US" sz="1000" dirty="0"/>
          </a:p>
          <a:p>
            <a:pPr lvl="2"/>
            <a:endParaRPr lang="en-US" sz="1000" dirty="0"/>
          </a:p>
          <a:p>
            <a:pPr lvl="2"/>
            <a:endParaRPr lang="en-US" sz="1000" dirty="0"/>
          </a:p>
          <a:p>
            <a:pPr lvl="1"/>
            <a:r>
              <a:rPr lang="en-US" sz="1800" dirty="0"/>
              <a:t>Picking the best value of </a:t>
            </a:r>
            <a:r>
              <a:rPr lang="en-US" sz="1800" b="1" dirty="0">
                <a:solidFill>
                  <a:srgbClr val="FF0000"/>
                </a:solidFill>
              </a:rPr>
              <a:t>t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700" dirty="0"/>
              <a:t>based on the </a:t>
            </a:r>
            <a:r>
              <a:rPr lang="en-US" sz="1700" b="1" dirty="0"/>
              <a:t>information gain</a:t>
            </a:r>
          </a:p>
          <a:p>
            <a:pPr lvl="2"/>
            <a:r>
              <a:rPr lang="en-US" sz="1500" dirty="0"/>
              <a:t>From </a:t>
            </a:r>
            <a:r>
              <a:rPr lang="en-US" sz="1500" dirty="0">
                <a:solidFill>
                  <a:srgbClr val="FF0000"/>
                </a:solidFill>
              </a:rPr>
              <a:t>H(Y|X:t)</a:t>
            </a:r>
            <a:r>
              <a:rPr lang="en-US" sz="1500" dirty="0"/>
              <a:t> = P(X &lt; t)H(Y|X &lt; t) + p(X ≥ t)H(Y|X ≥ t), </a:t>
            </a:r>
            <a:r>
              <a:rPr lang="en-US" sz="1500" b="1" dirty="0"/>
              <a:t>compute</a:t>
            </a:r>
            <a:r>
              <a:rPr lang="en-US" sz="1500" dirty="0"/>
              <a:t> </a:t>
            </a:r>
          </a:p>
          <a:p>
            <a:pPr marL="693737" lvl="2" indent="0">
              <a:buNone/>
            </a:pPr>
            <a:r>
              <a:rPr lang="en-US" sz="1500" dirty="0">
                <a:solidFill>
                  <a:srgbClr val="0070C0"/>
                </a:solidFill>
              </a:rPr>
              <a:t>	           IG(Y, X:t)</a:t>
            </a:r>
            <a:r>
              <a:rPr lang="en-US" sz="1500" dirty="0"/>
              <a:t> = H(Y) – H(Y|X:t) and find </a:t>
            </a:r>
            <a:r>
              <a:rPr lang="en-US" sz="1500" dirty="0">
                <a:solidFill>
                  <a:srgbClr val="FF0000"/>
                </a:solidFill>
              </a:rPr>
              <a:t>t</a:t>
            </a:r>
            <a:r>
              <a:rPr lang="en-US" sz="1500" dirty="0"/>
              <a:t> = </a:t>
            </a:r>
            <a:r>
              <a:rPr lang="en-US" sz="1500" dirty="0">
                <a:solidFill>
                  <a:srgbClr val="0070C0"/>
                </a:solidFill>
              </a:rPr>
              <a:t>argmax</a:t>
            </a:r>
            <a:r>
              <a:rPr lang="en-US" sz="1500" baseline="-25000" dirty="0">
                <a:solidFill>
                  <a:srgbClr val="0070C0"/>
                </a:solidFill>
              </a:rPr>
              <a:t>t</a:t>
            </a:r>
            <a:r>
              <a:rPr lang="en-US" sz="1500" dirty="0">
                <a:solidFill>
                  <a:srgbClr val="0070C0"/>
                </a:solidFill>
              </a:rPr>
              <a:t>(IG(Y, X:t))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1AD10-E606-46B9-A84C-4F2B1BA8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276600"/>
            <a:ext cx="2438400" cy="5026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5BFFAF-988D-42E5-B11F-F805C661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4360137"/>
            <a:ext cx="2181225" cy="48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2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Dealing with Continuous Variables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Feature discretization</a:t>
            </a:r>
          </a:p>
          <a:p>
            <a:pPr lvl="1"/>
            <a:r>
              <a:rPr lang="en-US" sz="1500" dirty="0"/>
              <a:t>Equal width bins with open ends</a:t>
            </a:r>
          </a:p>
          <a:p>
            <a:pPr lvl="1"/>
            <a:r>
              <a:rPr lang="en-US" sz="1500" dirty="0"/>
              <a:t>Equal density bins (quantiles)</a:t>
            </a:r>
          </a:p>
          <a:p>
            <a:pPr lvl="1"/>
            <a:r>
              <a:rPr lang="en-US" sz="1500" dirty="0"/>
              <a:t>Centered between each sign change</a:t>
            </a:r>
          </a:p>
          <a:p>
            <a:pPr marL="685800" lvl="2" indent="0">
              <a:buNone/>
            </a:pP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-----+--+-+--++-+++-+++++++</a:t>
            </a:r>
          </a:p>
          <a:p>
            <a:r>
              <a:rPr lang="en-US" sz="1800" dirty="0"/>
              <a:t>Bisection: (X</a:t>
            </a:r>
            <a:r>
              <a:rPr lang="en-US" sz="1800" baseline="-25000" dirty="0"/>
              <a:t>1</a:t>
            </a:r>
            <a:r>
              <a:rPr lang="en-US" sz="1800" dirty="0"/>
              <a:t> &lt; -0.5)</a:t>
            </a:r>
          </a:p>
          <a:p>
            <a:r>
              <a:rPr lang="en-US" sz="1800" dirty="0"/>
              <a:t>Range: (1 &lt; X</a:t>
            </a:r>
            <a:r>
              <a:rPr lang="en-US" sz="1800" baseline="-25000" dirty="0"/>
              <a:t>1</a:t>
            </a:r>
            <a:r>
              <a:rPr lang="en-US" sz="1800" dirty="0"/>
              <a:t> ≤ 3)</a:t>
            </a:r>
          </a:p>
          <a:p>
            <a:r>
              <a:rPr lang="en-US" sz="1800" dirty="0"/>
              <a:t>Relational: (X</a:t>
            </a:r>
            <a:r>
              <a:rPr lang="en-US" sz="1800" baseline="-25000" dirty="0"/>
              <a:t>1</a:t>
            </a:r>
            <a:r>
              <a:rPr lang="en-US" sz="1800" dirty="0"/>
              <a:t> – X</a:t>
            </a:r>
            <a:r>
              <a:rPr lang="en-US" sz="1800" baseline="-25000" dirty="0"/>
              <a:t>2</a:t>
            </a:r>
            <a:r>
              <a:rPr lang="en-US" sz="1800" dirty="0"/>
              <a:t> &lt; -0.5)</a:t>
            </a:r>
          </a:p>
          <a:p>
            <a:r>
              <a:rPr lang="en-US" sz="1800" dirty="0"/>
              <a:t>Missing: (X</a:t>
            </a:r>
            <a:r>
              <a:rPr lang="en-US" sz="1800" baseline="-25000" dirty="0"/>
              <a:t>1</a:t>
            </a:r>
            <a:r>
              <a:rPr lang="en-US" sz="1800" dirty="0"/>
              <a:t> = </a:t>
            </a:r>
            <a:r>
              <a:rPr lang="en-US" sz="1800" dirty="0" err="1"/>
              <a:t>NaN</a:t>
            </a:r>
            <a:r>
              <a:rPr lang="en-US" sz="1800" dirty="0"/>
              <a:t>) or (X</a:t>
            </a:r>
            <a:r>
              <a:rPr lang="en-US" sz="1800" baseline="-25000" dirty="0"/>
              <a:t>1</a:t>
            </a:r>
            <a:r>
              <a:rPr lang="en-US" sz="1800" dirty="0"/>
              <a:t> = mode)  or False/True value strategy</a:t>
            </a:r>
          </a:p>
          <a:p>
            <a:r>
              <a:rPr lang="en-US" sz="1800" dirty="0"/>
              <a:t>Hierarchical:  country &gt; state &gt; city &gt; neighborhood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3074" name="Picture 2" descr="Image result for quantil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255" y="1657351"/>
            <a:ext cx="2628900" cy="11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89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03E2-388E-3140-CBC3-5DC59B50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F917F-6CE7-D4B8-088C-49364C2B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Classification and Regression Tree (CART)</a:t>
            </a:r>
          </a:p>
          <a:p>
            <a:r>
              <a:rPr lang="en-US" dirty="0"/>
              <a:t>Creates binary trees</a:t>
            </a:r>
          </a:p>
          <a:p>
            <a:r>
              <a:rPr lang="en-US" dirty="0"/>
              <a:t>Recursive algorithm</a:t>
            </a:r>
          </a:p>
          <a:p>
            <a:pPr lvl="1"/>
            <a:r>
              <a:rPr lang="en-US" dirty="0"/>
              <a:t>At every step, split the training data into two subsets using a single feature (and split value)</a:t>
            </a:r>
          </a:p>
          <a:p>
            <a:pPr lvl="1"/>
            <a:r>
              <a:rPr lang="en-US" dirty="0"/>
              <a:t>Select feature using sum of the Gini index of the two subsets, weighted by size</a:t>
            </a:r>
          </a:p>
          <a:p>
            <a:r>
              <a:rPr lang="en-US" dirty="0"/>
              <a:t>Intuition: split to get “purest” subsets</a:t>
            </a:r>
          </a:p>
          <a:p>
            <a:r>
              <a:rPr lang="en-US" dirty="0"/>
              <a:t>Stop when not possible to reduce impurity</a:t>
            </a:r>
          </a:p>
          <a:p>
            <a:r>
              <a:rPr lang="en-US" dirty="0"/>
              <a:t>Default algorithm in scikit-</a:t>
            </a:r>
            <a:r>
              <a:rPr lang="en-US" dirty="0" err="1"/>
              <a:t>learn’s</a:t>
            </a:r>
            <a:r>
              <a:rPr lang="en-US" dirty="0"/>
              <a:t> </a:t>
            </a:r>
            <a:r>
              <a:rPr lang="en-US" dirty="0" err="1"/>
              <a:t>DecisionTree</a:t>
            </a:r>
            <a:r>
              <a:rPr lang="en-US" dirty="0"/>
              <a:t> classes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78B203-2F1F-2FA2-2089-92B49454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6084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the autompg.csv dataset</a:t>
            </a:r>
          </a:p>
          <a:p>
            <a:r>
              <a:rPr lang="en-US" dirty="0"/>
              <a:t>Use scikit-learn </a:t>
            </a:r>
            <a:r>
              <a:rPr lang="en-US" dirty="0" err="1"/>
              <a:t>DecisionTreeClassifier</a:t>
            </a:r>
            <a:r>
              <a:rPr lang="en-US" dirty="0"/>
              <a:t> to learn a decision tree to classify Cylinders based on the other features</a:t>
            </a:r>
          </a:p>
          <a:p>
            <a:pPr lvl="1"/>
            <a:r>
              <a:rPr lang="en-US" dirty="0"/>
              <a:t>Drop the last column (model name)</a:t>
            </a:r>
          </a:p>
          <a:p>
            <a:r>
              <a:rPr lang="en-US" dirty="0"/>
              <a:t>Visualize the decision tree (see textbook code)</a:t>
            </a:r>
          </a:p>
          <a:p>
            <a:pPr fontAlgn="base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7486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63F2-7A7E-70CE-2C64-0CD36FE8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in decision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34EF2-6ACB-0AA4-9FB5-FE0C03827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C6875-B4C2-B736-630A-AA25DBE0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1803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8" y="533400"/>
            <a:ext cx="7311662" cy="579438"/>
          </a:xfrm>
        </p:spPr>
        <p:txBody>
          <a:bodyPr/>
          <a:lstStyle/>
          <a:p>
            <a:r>
              <a:rPr lang="en-US" sz="3200" dirty="0"/>
              <a:t>Detecting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4488591"/>
            <a:ext cx="8654142" cy="214080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Problems of overfitting</a:t>
            </a:r>
            <a:r>
              <a:rPr lang="en-US" sz="2000" dirty="0"/>
              <a:t> </a:t>
            </a:r>
          </a:p>
          <a:p>
            <a:pPr lvl="1"/>
            <a:r>
              <a:rPr lang="en-US" sz="1600" dirty="0"/>
              <a:t>Tree growth too far and # of examples for a branch gets smaller (leaves match only single example), resulting in a complex tree (hard to understand)</a:t>
            </a:r>
          </a:p>
          <a:p>
            <a:pPr lvl="1"/>
            <a:r>
              <a:rPr lang="en-US" sz="1600" dirty="0"/>
              <a:t>Entropy shrinks, reducing bias but variance may increase, results in misclassification.</a:t>
            </a:r>
            <a:endParaRPr lang="en-US" sz="1600" b="1" dirty="0"/>
          </a:p>
          <a:p>
            <a:r>
              <a:rPr lang="en-US" sz="2000" b="1" dirty="0"/>
              <a:t>Avoid overfitting</a:t>
            </a:r>
          </a:p>
          <a:p>
            <a:pPr lvl="1"/>
            <a:r>
              <a:rPr lang="en-US" sz="1600" dirty="0"/>
              <a:t>We want to </a:t>
            </a:r>
            <a:r>
              <a:rPr lang="en-US" sz="1600" dirty="0">
                <a:solidFill>
                  <a:srgbClr val="FF0000"/>
                </a:solidFill>
              </a:rPr>
              <a:t>minimize</a:t>
            </a:r>
            <a:r>
              <a:rPr lang="en-US" sz="1600" dirty="0"/>
              <a:t> the </a:t>
            </a:r>
            <a:r>
              <a:rPr lang="en-US" sz="1600" dirty="0">
                <a:solidFill>
                  <a:srgbClr val="FF0000"/>
                </a:solidFill>
              </a:rPr>
              <a:t>size of tree </a:t>
            </a:r>
            <a:r>
              <a:rPr lang="en-US" sz="1600" dirty="0"/>
              <a:t>and misclassification rate.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Some methods</a:t>
            </a:r>
            <a:r>
              <a:rPr lang="en-US" sz="1600" dirty="0"/>
              <a:t>: pre- or -post pruning, bagging,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57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F950D-218D-4E48-AD83-C9E8FFD9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38" y="1295400"/>
            <a:ext cx="3737811" cy="302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BDFD36-0C67-452F-9F0A-E3B8F43C2757}"/>
              </a:ext>
            </a:extLst>
          </p:cNvPr>
          <p:cNvSpPr txBox="1"/>
          <p:nvPr/>
        </p:nvSpPr>
        <p:spPr>
          <a:xfrm>
            <a:off x="4757057" y="1524000"/>
            <a:ext cx="408214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Standard decision tree</a:t>
            </a:r>
            <a:r>
              <a:rPr lang="en-US" dirty="0"/>
              <a:t> </a:t>
            </a:r>
            <a:r>
              <a:rPr lang="en-US" b="1" u="sng" dirty="0">
                <a:solidFill>
                  <a:srgbClr val="FF0000"/>
                </a:solidFill>
              </a:rPr>
              <a:t>will overfit</a:t>
            </a:r>
            <a:r>
              <a:rPr lang="en-US" b="1" dirty="0"/>
              <a:t> </a:t>
            </a:r>
            <a:r>
              <a:rPr lang="en-US" dirty="0"/>
              <a:t>as the decision tree has </a:t>
            </a:r>
            <a:r>
              <a:rPr lang="en-US" dirty="0">
                <a:solidFill>
                  <a:srgbClr val="FF0000"/>
                </a:solidFill>
              </a:rPr>
              <a:t>no learning bias</a:t>
            </a:r>
            <a:r>
              <a:rPr lang="en-US" dirty="0"/>
              <a:t> </a:t>
            </a:r>
            <a:r>
              <a:rPr lang="en-US" sz="1500" dirty="0"/>
              <a:t>(</a:t>
            </a:r>
            <a:r>
              <a:rPr lang="en-US" sz="1500" b="1" dirty="0"/>
              <a:t>training error = 0 </a:t>
            </a:r>
            <a:r>
              <a:rPr lang="en-US" sz="1500" dirty="0"/>
              <a:t>unless noise added)</a:t>
            </a:r>
            <a:r>
              <a:rPr lang="en-US" dirty="0"/>
              <a:t>.</a:t>
            </a:r>
          </a:p>
          <a:p>
            <a:endParaRPr lang="en-US" sz="1000" dirty="0"/>
          </a:p>
          <a:p>
            <a:r>
              <a:rPr lang="en-US" sz="1600" dirty="0">
                <a:solidFill>
                  <a:srgbClr val="7030A0"/>
                </a:solidFill>
              </a:rPr>
              <a:t>Training error no longer provides </a:t>
            </a:r>
            <a:r>
              <a:rPr lang="en-US" sz="1600" dirty="0"/>
              <a:t>a good estimate of </a:t>
            </a:r>
            <a:r>
              <a:rPr lang="en-US" sz="1600" dirty="0">
                <a:solidFill>
                  <a:srgbClr val="7030A0"/>
                </a:solidFill>
              </a:rPr>
              <a:t>how well the tree will perform on previously unseen data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6513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62"/>
            <a:ext cx="7543800" cy="579438"/>
          </a:xfrm>
        </p:spPr>
        <p:txBody>
          <a:bodyPr/>
          <a:lstStyle/>
          <a:p>
            <a:r>
              <a:rPr lang="en-US" sz="3200" dirty="0"/>
              <a:t>Pre-pruning to 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sz="2200" dirty="0">
                <a:solidFill>
                  <a:srgbClr val="00B050"/>
                </a:solidFill>
              </a:rPr>
              <a:t>Idea</a:t>
            </a:r>
            <a:r>
              <a:rPr lang="en-US" sz="2200" dirty="0"/>
              <a:t>: </a:t>
            </a:r>
          </a:p>
          <a:p>
            <a:pPr lvl="1"/>
            <a:r>
              <a:rPr lang="en-US" sz="1700" dirty="0">
                <a:solidFill>
                  <a:srgbClr val="7030A0"/>
                </a:solidFill>
              </a:rPr>
              <a:t>Stop training </a:t>
            </a:r>
            <a:r>
              <a:rPr lang="en-US" sz="1700" dirty="0">
                <a:solidFill>
                  <a:srgbClr val="FF0000"/>
                </a:solidFill>
              </a:rPr>
              <a:t>before</a:t>
            </a:r>
            <a:r>
              <a:rPr lang="en-US" sz="1700" dirty="0"/>
              <a:t> it becomes a </a:t>
            </a:r>
            <a:r>
              <a:rPr lang="en-US" sz="1700" dirty="0">
                <a:solidFill>
                  <a:srgbClr val="FF0000"/>
                </a:solidFill>
              </a:rPr>
              <a:t>fully-grown tree </a:t>
            </a:r>
            <a:r>
              <a:rPr lang="en-US" sz="1700" dirty="0"/>
              <a:t>(</a:t>
            </a:r>
            <a:r>
              <a:rPr lang="en-US" sz="1700" dirty="0">
                <a:solidFill>
                  <a:srgbClr val="7030A0"/>
                </a:solidFill>
              </a:rPr>
              <a:t>early stopping</a:t>
            </a:r>
            <a:r>
              <a:rPr lang="en-US" sz="1700" dirty="0"/>
              <a:t>), penalizing complex trees.</a:t>
            </a:r>
          </a:p>
          <a:p>
            <a:pPr lvl="1"/>
            <a:endParaRPr lang="en-US" sz="1000" dirty="0"/>
          </a:p>
          <a:p>
            <a:r>
              <a:rPr lang="en-US" sz="2200" dirty="0"/>
              <a:t>Typical stopping conditions:</a:t>
            </a:r>
          </a:p>
          <a:p>
            <a:pPr lvl="1"/>
            <a:r>
              <a:rPr lang="en-US" sz="1700" dirty="0"/>
              <a:t>All instances belong to the same class.</a:t>
            </a:r>
          </a:p>
          <a:p>
            <a:pPr lvl="1"/>
            <a:r>
              <a:rPr lang="en-US" sz="1700" dirty="0"/>
              <a:t>All the attribute values are the same.</a:t>
            </a:r>
          </a:p>
          <a:p>
            <a:pPr lvl="2"/>
            <a:r>
              <a:rPr lang="en-US" sz="1400" dirty="0"/>
              <a:t>What to do if two or more examples have the same attribute values but different classes? This is an error/noise. Stop and use the majority vote.</a:t>
            </a:r>
          </a:p>
          <a:p>
            <a:pPr lvl="3"/>
            <a:endParaRPr lang="en-US" sz="500" dirty="0"/>
          </a:p>
          <a:p>
            <a:r>
              <a:rPr lang="en-US" sz="2200" b="1" dirty="0"/>
              <a:t>More restrictive stopping conditions</a:t>
            </a:r>
            <a:r>
              <a:rPr lang="en-US" sz="2200" dirty="0"/>
              <a:t>:</a:t>
            </a:r>
          </a:p>
          <a:p>
            <a:pPr lvl="1"/>
            <a:r>
              <a:rPr lang="en-US" sz="1700" dirty="0"/>
              <a:t>The tree grows to a </a:t>
            </a:r>
            <a:r>
              <a:rPr lang="en-US" sz="1700" dirty="0">
                <a:solidFill>
                  <a:srgbClr val="FF0000"/>
                </a:solidFill>
              </a:rPr>
              <a:t>fixed depth </a:t>
            </a:r>
            <a:r>
              <a:rPr lang="en-US" sz="1700" dirty="0"/>
              <a:t>(ad hoc solution).</a:t>
            </a:r>
          </a:p>
          <a:p>
            <a:pPr lvl="1"/>
            <a:r>
              <a:rPr lang="en-US" sz="1700" dirty="0">
                <a:solidFill>
                  <a:srgbClr val="7030A0"/>
                </a:solidFill>
              </a:rPr>
              <a:t># of examples </a:t>
            </a:r>
            <a:r>
              <a:rPr lang="en-US" sz="1700" dirty="0"/>
              <a:t>is less than a </a:t>
            </a:r>
            <a:r>
              <a:rPr lang="en-US" sz="1700" dirty="0">
                <a:solidFill>
                  <a:srgbClr val="7030A0"/>
                </a:solidFill>
              </a:rPr>
              <a:t>threshold value.</a:t>
            </a:r>
          </a:p>
          <a:p>
            <a:pPr lvl="1"/>
            <a:r>
              <a:rPr lang="en-US" sz="1700" dirty="0">
                <a:solidFill>
                  <a:srgbClr val="7030A0"/>
                </a:solidFill>
              </a:rPr>
              <a:t>Information gain</a:t>
            </a:r>
            <a:r>
              <a:rPr lang="en-US" sz="1700" dirty="0"/>
              <a:t> is smaller than a </a:t>
            </a:r>
            <a:r>
              <a:rPr lang="en-US" sz="1700" dirty="0">
                <a:solidFill>
                  <a:srgbClr val="7030A0"/>
                </a:solidFill>
              </a:rPr>
              <a:t>threshold</a:t>
            </a:r>
            <a:r>
              <a:rPr lang="en-US" sz="1700" dirty="0"/>
              <a:t> or impurity measure doesn’t improve </a:t>
            </a:r>
            <a:r>
              <a:rPr lang="en-US" sz="1500" dirty="0"/>
              <a:t>(In this case, post pruning may be better.)</a:t>
            </a:r>
          </a:p>
          <a:p>
            <a:pPr lvl="1"/>
            <a:r>
              <a:rPr lang="en-US" sz="1700" dirty="0">
                <a:solidFill>
                  <a:srgbClr val="7030A0"/>
                </a:solidFill>
              </a:rPr>
              <a:t>Class distribution</a:t>
            </a:r>
            <a:r>
              <a:rPr lang="en-US" sz="1700" dirty="0"/>
              <a:t> of examples are independent of the available features, e.g., using a chi-squared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1427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7543800" cy="579438"/>
          </a:xfrm>
        </p:spPr>
        <p:txBody>
          <a:bodyPr/>
          <a:lstStyle/>
          <a:p>
            <a:r>
              <a:rPr lang="en-US" sz="3200" dirty="0"/>
              <a:t>Post-pruning to Avoid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  <a:solidFill>
            <a:schemeClr val="bg1"/>
          </a:solidFill>
        </p:spPr>
        <p:txBody>
          <a:bodyPr/>
          <a:lstStyle/>
          <a:p>
            <a:r>
              <a:rPr lang="en-US" sz="2200" dirty="0">
                <a:solidFill>
                  <a:srgbClr val="00B050"/>
                </a:solidFill>
              </a:rPr>
              <a:t>Idea</a:t>
            </a:r>
            <a:r>
              <a:rPr lang="en-US" sz="2200" dirty="0"/>
              <a:t>: </a:t>
            </a:r>
          </a:p>
          <a:p>
            <a:pPr lvl="1"/>
            <a:r>
              <a:rPr lang="en-US" sz="1700" dirty="0"/>
              <a:t>Grow a full decision tree and prune later to generalize the tree.</a:t>
            </a:r>
          </a:p>
          <a:p>
            <a:endParaRPr lang="en-US" sz="500" dirty="0"/>
          </a:p>
          <a:p>
            <a:r>
              <a:rPr lang="en-US" sz="2000" b="1" dirty="0"/>
              <a:t>Post pruning process</a:t>
            </a:r>
          </a:p>
          <a:p>
            <a:pPr lvl="1"/>
            <a:r>
              <a:rPr lang="en-US" sz="1700" dirty="0"/>
              <a:t>Split dataset into training and validation sets (different from test set).</a:t>
            </a:r>
          </a:p>
          <a:p>
            <a:pPr lvl="1"/>
            <a:r>
              <a:rPr lang="en-US" sz="1700" dirty="0"/>
              <a:t>Grow full decision tree on the training set.</a:t>
            </a:r>
          </a:p>
          <a:p>
            <a:pPr lvl="1"/>
            <a:r>
              <a:rPr lang="en-US" sz="1700" dirty="0">
                <a:solidFill>
                  <a:srgbClr val="7030A0"/>
                </a:solidFill>
              </a:rPr>
              <a:t>Some pruning conditions</a:t>
            </a:r>
            <a:r>
              <a:rPr lang="en-US" sz="1700" dirty="0"/>
              <a:t>:</a:t>
            </a:r>
          </a:p>
          <a:p>
            <a:pPr lvl="2"/>
            <a:r>
              <a:rPr lang="en-US" sz="1400" dirty="0"/>
              <a:t>Class distribution of examples are independent of the available features (can check with chi-squared test).</a:t>
            </a:r>
          </a:p>
          <a:p>
            <a:pPr lvl="2"/>
            <a:r>
              <a:rPr lang="en-US" sz="1400" dirty="0"/>
              <a:t>The parent error is smaller than children (subtree) error based on the validation set.</a:t>
            </a:r>
            <a:endParaRPr lang="en-US" sz="1600" dirty="0"/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Prune the tree until further pruning is harmful</a:t>
            </a:r>
            <a:r>
              <a:rPr lang="en-US" sz="1800" dirty="0"/>
              <a:t>: </a:t>
            </a:r>
          </a:p>
          <a:p>
            <a:pPr lvl="2"/>
            <a:r>
              <a:rPr lang="en-US" sz="1400" b="1" dirty="0"/>
              <a:t>If pruning conditions = True</a:t>
            </a:r>
            <a:r>
              <a:rPr lang="en-US" sz="1400" dirty="0"/>
              <a:t>, </a:t>
            </a:r>
            <a:r>
              <a:rPr lang="en-US" sz="1400" b="1" dirty="0"/>
              <a:t>Replace</a:t>
            </a:r>
            <a:r>
              <a:rPr lang="en-US" sz="1400" dirty="0"/>
              <a:t> the root of a subtree by a leaf labeled with the majority class for that subtree or by the class that most increases validation set accuracy (greedy approach).</a:t>
            </a:r>
          </a:p>
          <a:p>
            <a:pPr lvl="2"/>
            <a:r>
              <a:rPr lang="en-US" sz="1400" b="1" dirty="0"/>
              <a:t>Evaluate</a:t>
            </a:r>
            <a:r>
              <a:rPr lang="en-US" sz="1400" dirty="0"/>
              <a:t> the impact of pruning each subtree.</a:t>
            </a:r>
          </a:p>
          <a:p>
            <a:r>
              <a:rPr lang="en-US" sz="2000" b="1" dirty="0"/>
              <a:t>Post-pruning vs pre-pruning</a:t>
            </a:r>
          </a:p>
          <a:p>
            <a:pPr lvl="1"/>
            <a:r>
              <a:rPr lang="en-US" sz="1600" dirty="0">
                <a:solidFill>
                  <a:srgbClr val="7030A0"/>
                </a:solidFill>
              </a:rPr>
              <a:t>Post pruning in general seems better</a:t>
            </a:r>
            <a:r>
              <a:rPr lang="en-US" sz="1600" dirty="0"/>
              <a:t> than pre-pruning </a:t>
            </a:r>
            <a:r>
              <a:rPr lang="en-US" sz="1700" dirty="0"/>
              <a:t>because it is not easy to estimate when to stop growing the tree.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390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a Decision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2226469"/>
            <a:ext cx="401479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 a person’s</a:t>
            </a:r>
          </a:p>
          <a:p>
            <a:pPr lvl="1"/>
            <a:r>
              <a:rPr lang="en-US" dirty="0"/>
              <a:t>Marital status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Refund?</a:t>
            </a:r>
          </a:p>
          <a:p>
            <a:r>
              <a:rPr lang="en-US" dirty="0"/>
              <a:t>Decide if the person is likely to have cheated on his/her income tax return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54179" y="2897981"/>
            <a:ext cx="2918222" cy="2016920"/>
            <a:chOff x="6472238" y="2720975"/>
            <a:chExt cx="3890963" cy="2689226"/>
          </a:xfrm>
        </p:grpSpPr>
        <p:sp>
          <p:nvSpPr>
            <p:cNvPr id="889865" name="Line 9"/>
            <p:cNvSpPr>
              <a:spLocks noChangeShapeType="1"/>
            </p:cNvSpPr>
            <p:nvPr/>
          </p:nvSpPr>
          <p:spPr bwMode="auto">
            <a:xfrm>
              <a:off x="8489950" y="4505325"/>
              <a:ext cx="242888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66" name="Line 10"/>
            <p:cNvSpPr>
              <a:spLocks noChangeShapeType="1"/>
            </p:cNvSpPr>
            <p:nvPr/>
          </p:nvSpPr>
          <p:spPr bwMode="auto">
            <a:xfrm flipH="1">
              <a:off x="7359650" y="4505325"/>
              <a:ext cx="323850" cy="5270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67" name="Line 11"/>
            <p:cNvSpPr>
              <a:spLocks noChangeShapeType="1"/>
            </p:cNvSpPr>
            <p:nvPr/>
          </p:nvSpPr>
          <p:spPr bwMode="auto">
            <a:xfrm flipH="1">
              <a:off x="8005764" y="3711575"/>
              <a:ext cx="403225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68" name="Line 12"/>
            <p:cNvSpPr>
              <a:spLocks noChangeShapeType="1"/>
            </p:cNvSpPr>
            <p:nvPr/>
          </p:nvSpPr>
          <p:spPr bwMode="auto">
            <a:xfrm>
              <a:off x="9217025" y="3711575"/>
              <a:ext cx="484188" cy="528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69" name="Line 13"/>
            <p:cNvSpPr>
              <a:spLocks noChangeShapeType="1"/>
            </p:cNvSpPr>
            <p:nvPr/>
          </p:nvSpPr>
          <p:spPr bwMode="auto">
            <a:xfrm>
              <a:off x="8167688" y="29845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70" name="Line 14"/>
            <p:cNvSpPr>
              <a:spLocks noChangeShapeType="1"/>
            </p:cNvSpPr>
            <p:nvPr/>
          </p:nvSpPr>
          <p:spPr bwMode="auto">
            <a:xfrm flipH="1">
              <a:off x="6794500" y="2984500"/>
              <a:ext cx="565150" cy="4635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71" name="Text Box 15"/>
            <p:cNvSpPr txBox="1">
              <a:spLocks noChangeArrowheads="1"/>
            </p:cNvSpPr>
            <p:nvPr/>
          </p:nvSpPr>
          <p:spPr bwMode="auto">
            <a:xfrm>
              <a:off x="7312026" y="2720975"/>
              <a:ext cx="936625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72" name="Text Box 16"/>
            <p:cNvSpPr txBox="1">
              <a:spLocks noChangeArrowheads="1"/>
            </p:cNvSpPr>
            <p:nvPr/>
          </p:nvSpPr>
          <p:spPr bwMode="auto">
            <a:xfrm>
              <a:off x="8328025" y="3448049"/>
              <a:ext cx="935037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 dirty="0" err="1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2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73" name="Text Box 17"/>
            <p:cNvSpPr txBox="1">
              <a:spLocks noChangeArrowheads="1"/>
            </p:cNvSpPr>
            <p:nvPr/>
          </p:nvSpPr>
          <p:spPr bwMode="auto">
            <a:xfrm>
              <a:off x="7602539" y="4240213"/>
              <a:ext cx="968375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74" name="AutoShape 18"/>
            <p:cNvSpPr>
              <a:spLocks noChangeArrowheads="1"/>
            </p:cNvSpPr>
            <p:nvPr/>
          </p:nvSpPr>
          <p:spPr bwMode="auto">
            <a:xfrm>
              <a:off x="8529638" y="5029201"/>
              <a:ext cx="627062" cy="366713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75" name="Text Box 19"/>
            <p:cNvSpPr txBox="1">
              <a:spLocks noChangeArrowheads="1"/>
            </p:cNvSpPr>
            <p:nvPr/>
          </p:nvSpPr>
          <p:spPr bwMode="auto">
            <a:xfrm>
              <a:off x="8453438" y="5029200"/>
              <a:ext cx="6858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76" name="AutoShape 20"/>
            <p:cNvSpPr>
              <a:spLocks noChangeArrowheads="1"/>
            </p:cNvSpPr>
            <p:nvPr/>
          </p:nvSpPr>
          <p:spPr bwMode="auto">
            <a:xfrm>
              <a:off x="7037388" y="5046664"/>
              <a:ext cx="654050" cy="363537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77" name="Text Box 21"/>
            <p:cNvSpPr txBox="1">
              <a:spLocks noChangeArrowheads="1"/>
            </p:cNvSpPr>
            <p:nvPr/>
          </p:nvSpPr>
          <p:spPr bwMode="auto">
            <a:xfrm>
              <a:off x="7101701" y="5032374"/>
              <a:ext cx="5539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78" name="AutoShape 22"/>
            <p:cNvSpPr>
              <a:spLocks noChangeArrowheads="1"/>
            </p:cNvSpPr>
            <p:nvPr/>
          </p:nvSpPr>
          <p:spPr bwMode="auto">
            <a:xfrm>
              <a:off x="6472238" y="3462338"/>
              <a:ext cx="685800" cy="347662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79" name="Text Box 23"/>
            <p:cNvSpPr txBox="1">
              <a:spLocks noChangeArrowheads="1"/>
            </p:cNvSpPr>
            <p:nvPr/>
          </p:nvSpPr>
          <p:spPr bwMode="auto">
            <a:xfrm>
              <a:off x="6534963" y="3448049"/>
              <a:ext cx="5539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80" name="AutoShape 24"/>
            <p:cNvSpPr>
              <a:spLocks noChangeArrowheads="1"/>
            </p:cNvSpPr>
            <p:nvPr/>
          </p:nvSpPr>
          <p:spPr bwMode="auto">
            <a:xfrm>
              <a:off x="9367838" y="42672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81" name="Text Box 25"/>
            <p:cNvSpPr txBox="1">
              <a:spLocks noChangeArrowheads="1"/>
            </p:cNvSpPr>
            <p:nvPr/>
          </p:nvSpPr>
          <p:spPr bwMode="auto">
            <a:xfrm>
              <a:off x="9411513" y="4267200"/>
              <a:ext cx="5539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82" name="Text Box 26"/>
            <p:cNvSpPr txBox="1">
              <a:spLocks noChangeArrowheads="1"/>
            </p:cNvSpPr>
            <p:nvPr/>
          </p:nvSpPr>
          <p:spPr bwMode="auto">
            <a:xfrm>
              <a:off x="6538274" y="2984500"/>
              <a:ext cx="58007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Yes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83" name="Text Box 27"/>
            <p:cNvSpPr txBox="1">
              <a:spLocks noChangeArrowheads="1"/>
            </p:cNvSpPr>
            <p:nvPr/>
          </p:nvSpPr>
          <p:spPr bwMode="auto">
            <a:xfrm>
              <a:off x="8386199" y="2984500"/>
              <a:ext cx="50697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84" name="Text Box 28"/>
            <p:cNvSpPr txBox="1">
              <a:spLocks noChangeArrowheads="1"/>
            </p:cNvSpPr>
            <p:nvPr/>
          </p:nvSpPr>
          <p:spPr bwMode="auto">
            <a:xfrm>
              <a:off x="9366774" y="3749675"/>
              <a:ext cx="99642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Married</a:t>
              </a:r>
              <a:r>
                <a:rPr lang="en-US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89885" name="Text Box 29"/>
            <p:cNvSpPr txBox="1">
              <a:spLocks noChangeArrowheads="1"/>
            </p:cNvSpPr>
            <p:nvPr/>
          </p:nvSpPr>
          <p:spPr bwMode="auto">
            <a:xfrm>
              <a:off x="7143491" y="3778249"/>
              <a:ext cx="173380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Single, Divorced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86" name="Text Box 30"/>
            <p:cNvSpPr txBox="1">
              <a:spLocks noChangeArrowheads="1"/>
            </p:cNvSpPr>
            <p:nvPr/>
          </p:nvSpPr>
          <p:spPr bwMode="auto">
            <a:xfrm>
              <a:off x="6771121" y="4570413"/>
              <a:ext cx="7869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&lt; 80K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89887" name="Text Box 31"/>
            <p:cNvSpPr txBox="1">
              <a:spLocks noChangeArrowheads="1"/>
            </p:cNvSpPr>
            <p:nvPr/>
          </p:nvSpPr>
          <p:spPr bwMode="auto">
            <a:xfrm>
              <a:off x="8545946" y="4570413"/>
              <a:ext cx="78696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&gt; 80K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72137" y="2182416"/>
            <a:ext cx="1572867" cy="1144191"/>
            <a:chOff x="8096183" y="1766888"/>
            <a:chExt cx="2097156" cy="1525588"/>
          </a:xfrm>
        </p:grpSpPr>
        <p:sp>
          <p:nvSpPr>
            <p:cNvPr id="889888" name="Text Box 32"/>
            <p:cNvSpPr txBox="1">
              <a:spLocks noChangeArrowheads="1"/>
            </p:cNvSpPr>
            <p:nvPr/>
          </p:nvSpPr>
          <p:spPr bwMode="auto">
            <a:xfrm>
              <a:off x="8096183" y="1766888"/>
              <a:ext cx="2097156" cy="400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350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Splitting Attributes</a:t>
              </a:r>
            </a:p>
          </p:txBody>
        </p:sp>
        <p:sp>
          <p:nvSpPr>
            <p:cNvPr id="889889" name="Line 33"/>
            <p:cNvSpPr>
              <a:spLocks noChangeShapeType="1"/>
            </p:cNvSpPr>
            <p:nvPr/>
          </p:nvSpPr>
          <p:spPr bwMode="auto">
            <a:xfrm flipH="1">
              <a:off x="8329614" y="2147889"/>
              <a:ext cx="536575" cy="5349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9891" name="Line 35"/>
            <p:cNvSpPr>
              <a:spLocks noChangeShapeType="1"/>
            </p:cNvSpPr>
            <p:nvPr/>
          </p:nvSpPr>
          <p:spPr bwMode="auto">
            <a:xfrm>
              <a:off x="8942388" y="2147889"/>
              <a:ext cx="76200" cy="114458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9893" name="Text Box 37"/>
          <p:cNvSpPr txBox="1">
            <a:spLocks noChangeArrowheads="1"/>
          </p:cNvSpPr>
          <p:nvPr/>
        </p:nvSpPr>
        <p:spPr bwMode="auto">
          <a:xfrm>
            <a:off x="4914900" y="5233988"/>
            <a:ext cx="2343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 dirty="0">
                <a:solidFill>
                  <a:schemeClr val="tx2"/>
                </a:solidFill>
                <a:latin typeface="Arial" panose="020B0604020202020204" pitchFamily="34" charset="0"/>
              </a:rPr>
              <a:t>Decision Tree</a:t>
            </a:r>
            <a:endParaRPr lang="en-US" altLang="en-US" sz="15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32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989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Reducing overfitting by rule simplification</a:t>
            </a:r>
            <a:endParaRPr lang="en-US" sz="3600" dirty="0"/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1350" b="1" dirty="0"/>
              <a:t>Every decision tree corresponds to set of rules:</a:t>
            </a:r>
          </a:p>
          <a:p>
            <a:pPr>
              <a:lnSpc>
                <a:spcPct val="90000"/>
              </a:lnSpc>
            </a:pPr>
            <a:endParaRPr lang="en-US" sz="1350" dirty="0"/>
          </a:p>
          <a:p>
            <a:pPr lvl="1">
              <a:lnSpc>
                <a:spcPct val="90000"/>
              </a:lnSpc>
            </a:pPr>
            <a:r>
              <a:rPr lang="en-US" sz="1350" b="1" dirty="0"/>
              <a:t>IF (Patrons = None)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350" b="1" dirty="0"/>
              <a:t>	THEN </a:t>
            </a:r>
            <a:r>
              <a:rPr lang="en-US" sz="1350" b="1" dirty="0" err="1"/>
              <a:t>WillWait</a:t>
            </a:r>
            <a:r>
              <a:rPr lang="en-US" sz="1350" b="1" dirty="0"/>
              <a:t> = No</a:t>
            </a:r>
            <a:br>
              <a:rPr lang="en-US" sz="1350" b="1" dirty="0"/>
            </a:br>
            <a:endParaRPr lang="en-US" sz="1350" b="1" dirty="0"/>
          </a:p>
          <a:p>
            <a:pPr lvl="1">
              <a:lnSpc>
                <a:spcPct val="90000"/>
              </a:lnSpc>
            </a:pPr>
            <a:r>
              <a:rPr lang="en-US" sz="1350" b="1" dirty="0"/>
              <a:t>IF (Patrons = Full) </a:t>
            </a:r>
            <a:br>
              <a:rPr lang="en-US" sz="1350" b="1" dirty="0"/>
            </a:br>
            <a:r>
              <a:rPr lang="en-US" sz="1350" b="1" dirty="0"/>
              <a:t>  &amp; (Hungry = No) </a:t>
            </a:r>
            <a:br>
              <a:rPr lang="en-US" sz="1350" b="1" dirty="0"/>
            </a:br>
            <a:r>
              <a:rPr lang="en-US" sz="1350" b="1" dirty="0"/>
              <a:t>  &amp;(Type = French)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350" b="1" dirty="0"/>
              <a:t>	THEN </a:t>
            </a:r>
            <a:r>
              <a:rPr lang="en-US" sz="1350" b="1" dirty="0" err="1"/>
              <a:t>WillWait</a:t>
            </a:r>
            <a:r>
              <a:rPr lang="en-US" sz="1350" b="1" dirty="0"/>
              <a:t> = Yes</a:t>
            </a:r>
          </a:p>
          <a:p>
            <a:pPr lvl="1">
              <a:lnSpc>
                <a:spcPct val="90000"/>
              </a:lnSpc>
            </a:pPr>
            <a:r>
              <a:rPr lang="en-US" sz="1350" b="1" dirty="0"/>
              <a:t>...</a:t>
            </a:r>
          </a:p>
          <a:p>
            <a:pPr>
              <a:lnSpc>
                <a:spcPct val="90000"/>
              </a:lnSpc>
            </a:pPr>
            <a:r>
              <a:rPr lang="en-US" sz="1350" dirty="0"/>
              <a:t>	</a:t>
            </a:r>
            <a:r>
              <a:rPr lang="en-US" sz="1200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60</a:t>
            </a:fld>
            <a:endParaRPr lang="en-US"/>
          </a:p>
        </p:txBody>
      </p:sp>
      <p:pic>
        <p:nvPicPr>
          <p:cNvPr id="836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2686050"/>
            <a:ext cx="2914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3338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From Decision Trees To Rules</a:t>
            </a:r>
          </a:p>
        </p:txBody>
      </p:sp>
      <p:graphicFrame>
        <p:nvGraphicFramePr>
          <p:cNvPr id="961539" name="Object 3"/>
          <p:cNvGraphicFramePr>
            <a:graphicFrameLocks noChangeAspect="1"/>
          </p:cNvGraphicFramePr>
          <p:nvPr/>
        </p:nvGraphicFramePr>
        <p:xfrm>
          <a:off x="1200151" y="2286000"/>
          <a:ext cx="304561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VISIO" r:id="rId3" imgW="4060440" imgH="3251880" progId="Visio.Drawing.6">
                  <p:embed/>
                </p:oleObj>
              </mc:Choice>
              <mc:Fallback>
                <p:oleObj name="VISIO" r:id="rId3" imgW="4060440" imgH="3251880" progId="Visio.Drawing.6">
                  <p:embed/>
                  <p:pic>
                    <p:nvPicPr>
                      <p:cNvPr id="9615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1" y="2286000"/>
                        <a:ext cx="304561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1540" name="Object 4"/>
          <p:cNvGraphicFramePr>
            <a:graphicFrameLocks noChangeAspect="1"/>
          </p:cNvGraphicFramePr>
          <p:nvPr/>
        </p:nvGraphicFramePr>
        <p:xfrm>
          <a:off x="5018239" y="1941535"/>
          <a:ext cx="2958704" cy="215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VISIO" r:id="rId5" imgW="5088240" imgH="3716640" progId="Visio.Drawing.6">
                  <p:embed/>
                </p:oleObj>
              </mc:Choice>
              <mc:Fallback>
                <p:oleObj name="VISIO" r:id="rId5" imgW="5088240" imgH="3716640" progId="Visio.Drawing.6">
                  <p:embed/>
                  <p:pic>
                    <p:nvPicPr>
                      <p:cNvPr id="961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8239" y="1941535"/>
                        <a:ext cx="2958704" cy="2159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1541" name="Line 5"/>
          <p:cNvSpPr>
            <a:spLocks noChangeShapeType="1"/>
          </p:cNvSpPr>
          <p:nvPr/>
        </p:nvSpPr>
        <p:spPr bwMode="auto">
          <a:xfrm>
            <a:off x="4286250" y="2857500"/>
            <a:ext cx="4572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1542" name="Text Box 6"/>
          <p:cNvSpPr txBox="1">
            <a:spLocks noChangeArrowheads="1"/>
          </p:cNvSpPr>
          <p:nvPr/>
        </p:nvSpPr>
        <p:spPr bwMode="auto">
          <a:xfrm>
            <a:off x="4000500" y="4514850"/>
            <a:ext cx="4276073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b="1" dirty="0"/>
              <a:t>Rules are mutually exclusive and exhaustive</a:t>
            </a:r>
          </a:p>
          <a:p>
            <a:pPr>
              <a:spcBef>
                <a:spcPct val="50000"/>
              </a:spcBef>
            </a:pPr>
            <a:r>
              <a:rPr lang="en-US" altLang="en-US" sz="1500" b="1" dirty="0"/>
              <a:t>Rule set contains as much information as the tree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139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Can Be </a:t>
            </a:r>
            <a:r>
              <a:rPr lang="en-US" altLang="en-US" i="1" dirty="0">
                <a:solidFill>
                  <a:srgbClr val="C00000"/>
                </a:solidFill>
              </a:rPr>
              <a:t>Simplified</a:t>
            </a:r>
          </a:p>
        </p:txBody>
      </p:sp>
      <p:graphicFrame>
        <p:nvGraphicFramePr>
          <p:cNvPr id="962563" name="Object 3"/>
          <p:cNvGraphicFramePr>
            <a:graphicFrameLocks noChangeAspect="1"/>
          </p:cNvGraphicFramePr>
          <p:nvPr/>
        </p:nvGraphicFramePr>
        <p:xfrm>
          <a:off x="1485901" y="1943100"/>
          <a:ext cx="3045619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VISIO" r:id="rId3" imgW="4060440" imgH="3251880" progId="Visio.Drawing.6">
                  <p:embed/>
                </p:oleObj>
              </mc:Choice>
              <mc:Fallback>
                <p:oleObj name="VISIO" r:id="rId3" imgW="4060440" imgH="3251880" progId="Visio.Drawing.6">
                  <p:embed/>
                  <p:pic>
                    <p:nvPicPr>
                      <p:cNvPr id="962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1" y="1943100"/>
                        <a:ext cx="3045619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4" name="Object 4"/>
          <p:cNvGraphicFramePr>
            <a:graphicFrameLocks noChangeAspect="1"/>
          </p:cNvGraphicFramePr>
          <p:nvPr/>
        </p:nvGraphicFramePr>
        <p:xfrm>
          <a:off x="4743450" y="1714501"/>
          <a:ext cx="2920604" cy="3127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Document" r:id="rId5" imgW="5405040" imgH="5780160" progId="Word.Document.8">
                  <p:embed/>
                </p:oleObj>
              </mc:Choice>
              <mc:Fallback>
                <p:oleObj name="Document" r:id="rId5" imgW="5405040" imgH="5780160" progId="Word.Document.8">
                  <p:embed/>
                  <p:pic>
                    <p:nvPicPr>
                      <p:cNvPr id="962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450" y="1714501"/>
                        <a:ext cx="2920604" cy="3127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65" name="Text Box 5"/>
          <p:cNvSpPr txBox="1">
            <a:spLocks noChangeArrowheads="1"/>
          </p:cNvSpPr>
          <p:nvPr/>
        </p:nvSpPr>
        <p:spPr bwMode="auto">
          <a:xfrm>
            <a:off x="1543050" y="4972051"/>
            <a:ext cx="6000750" cy="66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 dirty="0"/>
              <a:t>Initial Rule:           (Refund=No) </a:t>
            </a:r>
            <a:r>
              <a:rPr lang="en-US" altLang="en-US" sz="1500" dirty="0">
                <a:sym typeface="Symbol" panose="05050102010706020507" pitchFamily="18" charset="2"/>
              </a:rPr>
              <a:t> (Status=Married)  No</a:t>
            </a:r>
          </a:p>
          <a:p>
            <a:pPr>
              <a:spcBef>
                <a:spcPct val="50000"/>
              </a:spcBef>
            </a:pPr>
            <a:r>
              <a:rPr lang="en-US" altLang="en-US" sz="1500" dirty="0">
                <a:sym typeface="Symbol" panose="05050102010706020507" pitchFamily="18" charset="2"/>
              </a:rPr>
              <a:t>Simplified Rule:   (Status=Married)  No</a:t>
            </a:r>
          </a:p>
        </p:txBody>
      </p:sp>
      <p:sp>
        <p:nvSpPr>
          <p:cNvPr id="962566" name="Oval 6"/>
          <p:cNvSpPr>
            <a:spLocks noChangeArrowheads="1"/>
          </p:cNvSpPr>
          <p:nvPr/>
        </p:nvSpPr>
        <p:spPr bwMode="auto">
          <a:xfrm>
            <a:off x="3543300" y="3143250"/>
            <a:ext cx="742950" cy="628650"/>
          </a:xfrm>
          <a:prstGeom prst="ellipse">
            <a:avLst/>
          </a:prstGeom>
          <a:noFill/>
          <a:ln w="31750">
            <a:solidFill>
              <a:srgbClr val="0C6D9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984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700" dirty="0"/>
              <a:t>Classwork</a:t>
            </a:r>
            <a:endParaRPr lang="en-US" sz="2700" dirty="0"/>
          </a:p>
        </p:txBody>
      </p:sp>
      <p:sp>
        <p:nvSpPr>
          <p:cNvPr id="836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Write the rule(s) that describe the longest path in this decision tree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For this rule, list all the </a:t>
            </a:r>
            <a:r>
              <a:rPr lang="en-US" sz="2400" dirty="0">
                <a:solidFill>
                  <a:srgbClr val="C00000"/>
                </a:solidFill>
              </a:rPr>
              <a:t>simplifications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63</a:t>
            </a:fld>
            <a:endParaRPr lang="en-US"/>
          </a:p>
        </p:txBody>
      </p:sp>
      <p:pic>
        <p:nvPicPr>
          <p:cNvPr id="8366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895599"/>
            <a:ext cx="3733800" cy="2733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6138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 a tree to improve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dirty="0"/>
              <a:t>Build a decision tree using all the data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Convert decision tree to equivalent set of rules</a:t>
            </a:r>
          </a:p>
          <a:p>
            <a:pPr lvl="1"/>
            <a:r>
              <a:rPr lang="en-US" dirty="0"/>
              <a:t>One rule per path from root to leaf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Prune (generalize) each rule independent of the others</a:t>
            </a:r>
          </a:p>
          <a:p>
            <a:pPr lvl="1"/>
            <a:r>
              <a:rPr lang="en-US" dirty="0"/>
              <a:t>Delete preconditions that improve its accuracy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Sort simplified rules by giving a priority to each rule</a:t>
            </a:r>
          </a:p>
          <a:p>
            <a:pPr lvl="1"/>
            <a:r>
              <a:rPr lang="en-US" dirty="0"/>
              <a:t>Simplified rules may not be mutually exclusive</a:t>
            </a:r>
          </a:p>
          <a:p>
            <a:pPr lvl="2"/>
            <a:r>
              <a:rPr lang="en-US" dirty="0"/>
              <a:t>More than one rule may apply for a given set of attributes</a:t>
            </a:r>
          </a:p>
          <a:p>
            <a:pPr marL="385763" indent="-385763">
              <a:buFont typeface="+mj-lt"/>
              <a:buAutoNum type="arabicPeriod"/>
            </a:pPr>
            <a:r>
              <a:rPr lang="en-US" dirty="0"/>
              <a:t>Use sorted rule set for classification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57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Pruning a tree to improve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Strategy of one of the most successful decision tree learning algorithm</a:t>
            </a:r>
          </a:p>
          <a:p>
            <a:pPr lvl="1"/>
            <a:r>
              <a:rPr lang="en-US" dirty="0"/>
              <a:t>C4.5</a:t>
            </a:r>
          </a:p>
          <a:p>
            <a:pPr lvl="1"/>
            <a:r>
              <a:rPr lang="en-US" dirty="0"/>
              <a:t>Widely used in Data Mining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FC74C-1AAD-4A23-8CBA-CF1A3849B798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840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951-523B-32C6-D700-E9A09EE5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8E206-1616-662D-3C6C-D73AC00CF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by Greg Harris, USC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424A1-AFA9-CFAF-6D0F-8CD52140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7061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5900" y="1485900"/>
            <a:ext cx="6172200" cy="3657600"/>
          </a:xfrm>
        </p:spPr>
        <p:txBody>
          <a:bodyPr/>
          <a:lstStyle/>
          <a:p>
            <a:r>
              <a:rPr lang="en-US" sz="1800" dirty="0"/>
              <a:t>Work experience: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Education: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Next stop:</a:t>
            </a:r>
          </a:p>
          <a:p>
            <a:pPr lvl="1"/>
            <a:endParaRPr lang="en-US" sz="1650" dirty="0"/>
          </a:p>
          <a:p>
            <a:pPr lvl="1"/>
            <a:endParaRPr lang="en-US" sz="1650" dirty="0"/>
          </a:p>
        </p:txBody>
      </p:sp>
      <p:pic>
        <p:nvPicPr>
          <p:cNvPr id="6" name="Picture 16" descr="http://www.streetinsider.com/images/entities/786/resize_black%20riv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231" y="1802083"/>
            <a:ext cx="1250156" cy="5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http://www.whatsyourdigitaliq.com/wp-content/uploads/2012/01/unitedhealth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477" y="1657350"/>
            <a:ext cx="1096024" cy="82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517" y="1841340"/>
            <a:ext cx="1371791" cy="457264"/>
          </a:xfrm>
          <a:prstGeom prst="rect">
            <a:avLst/>
          </a:prstGeom>
        </p:spPr>
      </p:pic>
      <p:pic>
        <p:nvPicPr>
          <p:cNvPr id="9" name="Picture 2" descr="http://byufootblog.files.wordpress.com/2011/09/byu-cougar-logo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516" y="2834308"/>
            <a:ext cx="1253050" cy="72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001" y="2715866"/>
            <a:ext cx="1222024" cy="84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fenrir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3893106"/>
            <a:ext cx="943475" cy="13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fenrir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341" y="3893105"/>
            <a:ext cx="1147416" cy="131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chevron logo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137" y="1611189"/>
            <a:ext cx="1223963" cy="91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6346169" y="2482593"/>
            <a:ext cx="397532" cy="2660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24480" y="3535630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86150" y="3543301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Financial Mathematics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86160" y="3543301"/>
            <a:ext cx="1321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Computer Science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41404" y="2645262"/>
            <a:ext cx="121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Dr. </a:t>
            </a:r>
            <a:r>
              <a:rPr lang="en-US" sz="1200" dirty="0" err="1"/>
              <a:t>Panangadan</a:t>
            </a:r>
            <a:r>
              <a:rPr lang="en-US" sz="1200" dirty="0"/>
              <a:t> was my postdoc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242479" y="4487103"/>
            <a:ext cx="110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Quantitative commodity futures trading</a:t>
            </a:r>
            <a:endParaRPr lang="en-US" dirty="0"/>
          </a:p>
        </p:txBody>
      </p:sp>
      <p:pic>
        <p:nvPicPr>
          <p:cNvPr id="1034" name="Picture 10" descr="Image result for usc trojans logo 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903" y="2514871"/>
            <a:ext cx="996297" cy="112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6905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68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Why is interpretability important in machine learning?</a:t>
            </a:r>
          </a:p>
          <a:p>
            <a:pPr lvl="1"/>
            <a:r>
              <a:rPr lang="en-US" sz="1500" dirty="0"/>
              <a:t>Especially since interpretable models often have lower accuracy than black-boxes</a:t>
            </a:r>
          </a:p>
        </p:txBody>
      </p:sp>
    </p:spTree>
    <p:extLst>
      <p:ext uri="{BB962C8B-B14F-4D97-AF65-F5344CB8AC3E}">
        <p14:creationId xmlns:p14="http://schemas.microsoft.com/office/powerpoint/2010/main" val="6951481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Informativeness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69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Imparting knowledge in a way humans can understand</a:t>
            </a:r>
          </a:p>
          <a:p>
            <a:r>
              <a:rPr lang="en-US" sz="1800" dirty="0"/>
              <a:t>Providing evidence and assistance to human decision makers</a:t>
            </a:r>
          </a:p>
          <a:p>
            <a:r>
              <a:rPr lang="en-US" sz="1800" dirty="0"/>
              <a:t>Data mining = knowledge discovery, not automation</a:t>
            </a:r>
          </a:p>
          <a:p>
            <a:r>
              <a:rPr lang="en-US" sz="1800" dirty="0"/>
              <a:t>Example: choosing where to place items in a grocery store</a:t>
            </a:r>
          </a:p>
          <a:p>
            <a:pPr lvl="1"/>
            <a:r>
              <a:rPr lang="en-US" sz="1500" dirty="0"/>
              <a:t>Predict whether an item will be purchased given other items in basket</a:t>
            </a:r>
          </a:p>
          <a:p>
            <a:pPr lvl="1"/>
            <a:r>
              <a:rPr lang="en-US" sz="1500" dirty="0"/>
              <a:t>Indirect use of machine learning (actual prediction has no value)</a:t>
            </a:r>
          </a:p>
        </p:txBody>
      </p:sp>
    </p:spTree>
    <p:extLst>
      <p:ext uri="{BB962C8B-B14F-4D97-AF65-F5344CB8AC3E}">
        <p14:creationId xmlns:p14="http://schemas.microsoft.com/office/powerpoint/2010/main" val="196887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grpSp>
        <p:nvGrpSpPr>
          <p:cNvPr id="890883" name="Group 3"/>
          <p:cNvGrpSpPr>
            <a:grpSpLocks/>
          </p:cNvGrpSpPr>
          <p:nvPr/>
        </p:nvGrpSpPr>
        <p:grpSpPr bwMode="auto">
          <a:xfrm>
            <a:off x="1657350" y="2628901"/>
            <a:ext cx="3200400" cy="2474119"/>
            <a:chOff x="384" y="1584"/>
            <a:chExt cx="2451" cy="1694"/>
          </a:xfrm>
        </p:grpSpPr>
        <p:sp>
          <p:nvSpPr>
            <p:cNvPr id="8908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6" name="Text Box 16"/>
            <p:cNvSpPr txBox="1">
              <a:spLocks noChangeArrowheads="1"/>
            </p:cNvSpPr>
            <p:nvPr/>
          </p:nvSpPr>
          <p:spPr bwMode="auto">
            <a:xfrm>
              <a:off x="795" y="3040"/>
              <a:ext cx="31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898" name="Text Box 18"/>
            <p:cNvSpPr txBox="1">
              <a:spLocks noChangeArrowheads="1"/>
            </p:cNvSpPr>
            <p:nvPr/>
          </p:nvSpPr>
          <p:spPr bwMode="auto">
            <a:xfrm>
              <a:off x="439" y="2042"/>
              <a:ext cx="31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8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0900" name="Text Box 20"/>
            <p:cNvSpPr txBox="1">
              <a:spLocks noChangeArrowheads="1"/>
            </p:cNvSpPr>
            <p:nvPr/>
          </p:nvSpPr>
          <p:spPr bwMode="auto">
            <a:xfrm>
              <a:off x="2251" y="2558"/>
              <a:ext cx="31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1" name="Text Box 21"/>
            <p:cNvSpPr txBox="1">
              <a:spLocks noChangeArrowheads="1"/>
            </p:cNvSpPr>
            <p:nvPr/>
          </p:nvSpPr>
          <p:spPr bwMode="auto">
            <a:xfrm>
              <a:off x="458" y="1750"/>
              <a:ext cx="33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Yes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2" name="Text Box 22"/>
            <p:cNvSpPr txBox="1">
              <a:spLocks noChangeArrowheads="1"/>
            </p:cNvSpPr>
            <p:nvPr/>
          </p:nvSpPr>
          <p:spPr bwMode="auto">
            <a:xfrm>
              <a:off x="1618" y="1750"/>
              <a:ext cx="29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3" name="Text Box 23"/>
            <p:cNvSpPr txBox="1">
              <a:spLocks noChangeArrowheads="1"/>
            </p:cNvSpPr>
            <p:nvPr/>
          </p:nvSpPr>
          <p:spPr bwMode="auto">
            <a:xfrm>
              <a:off x="2263" y="2232"/>
              <a:ext cx="57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Married</a:t>
              </a:r>
              <a:r>
                <a:rPr lang="en-US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90904" name="Text Box 24"/>
            <p:cNvSpPr txBox="1">
              <a:spLocks noChangeArrowheads="1"/>
            </p:cNvSpPr>
            <p:nvPr/>
          </p:nvSpPr>
          <p:spPr bwMode="auto">
            <a:xfrm>
              <a:off x="903" y="2250"/>
              <a:ext cx="99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Single, Divorced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5" name="Text Box 25"/>
            <p:cNvSpPr txBox="1">
              <a:spLocks noChangeArrowheads="1"/>
            </p:cNvSpPr>
            <p:nvPr/>
          </p:nvSpPr>
          <p:spPr bwMode="auto">
            <a:xfrm>
              <a:off x="616" y="2749"/>
              <a:ext cx="45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&lt; 80K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0906" name="Text Box 26"/>
            <p:cNvSpPr txBox="1">
              <a:spLocks noChangeArrowheads="1"/>
            </p:cNvSpPr>
            <p:nvPr/>
          </p:nvSpPr>
          <p:spPr bwMode="auto">
            <a:xfrm>
              <a:off x="1734" y="2749"/>
              <a:ext cx="45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&gt; 80K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0907" name="Object 27"/>
          <p:cNvGraphicFramePr>
            <a:graphicFrameLocks noChangeAspect="1"/>
          </p:cNvGraphicFramePr>
          <p:nvPr/>
        </p:nvGraphicFramePr>
        <p:xfrm>
          <a:off x="4857751" y="2057401"/>
          <a:ext cx="2507456" cy="8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909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2057401"/>
                        <a:ext cx="2507456" cy="8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08" name="Text Box 28"/>
          <p:cNvSpPr txBox="1">
            <a:spLocks noChangeArrowheads="1"/>
          </p:cNvSpPr>
          <p:nvPr/>
        </p:nvSpPr>
        <p:spPr bwMode="auto">
          <a:xfrm>
            <a:off x="4743450" y="1714501"/>
            <a:ext cx="12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Test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0909" name="Text Box 29"/>
          <p:cNvSpPr txBox="1">
            <a:spLocks noChangeArrowheads="1"/>
          </p:cNvSpPr>
          <p:nvPr/>
        </p:nvSpPr>
        <p:spPr bwMode="auto">
          <a:xfrm>
            <a:off x="1885950" y="1943101"/>
            <a:ext cx="25717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latin typeface="Arial" panose="020B0604020202020204" pitchFamily="34" charset="0"/>
              </a:rPr>
              <a:t>Start from the root of tree.</a:t>
            </a:r>
          </a:p>
        </p:txBody>
      </p:sp>
      <p:sp>
        <p:nvSpPr>
          <p:cNvPr id="890910" name="Line 30"/>
          <p:cNvSpPr>
            <a:spLocks noChangeShapeType="1"/>
          </p:cNvSpPr>
          <p:nvPr/>
        </p:nvSpPr>
        <p:spPr bwMode="auto">
          <a:xfrm>
            <a:off x="2743200" y="2228850"/>
            <a:ext cx="0" cy="3429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6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Many people don’t naturally trust machine learning models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r>
              <a:rPr lang="en-US" sz="1800" i="1" dirty="0"/>
              <a:t>“Trust in a system is developed not only by the quality of its results, but also by clear description of how they were derived.”</a:t>
            </a:r>
          </a:p>
          <a:p>
            <a:pPr marL="0" indent="0">
              <a:buNone/>
            </a:pPr>
            <a:endParaRPr lang="en-US" sz="675" dirty="0"/>
          </a:p>
          <a:p>
            <a:pPr marL="0" indent="0">
              <a:buNone/>
            </a:pPr>
            <a:r>
              <a:rPr lang="en-US" sz="1200" dirty="0" err="1"/>
              <a:t>Swartout</a:t>
            </a:r>
            <a:r>
              <a:rPr lang="en-US" sz="1200" dirty="0"/>
              <a:t>, W. R. (1983). XPLAIN: A system for creating and explaining expert consulting programs. </a:t>
            </a:r>
            <a:r>
              <a:rPr lang="en-US" sz="1200" i="1" dirty="0"/>
              <a:t>Artificial intelligence</a:t>
            </a:r>
            <a:r>
              <a:rPr lang="en-US" sz="1200" dirty="0"/>
              <a:t>, </a:t>
            </a:r>
            <a:r>
              <a:rPr lang="en-US" sz="1200" i="1" dirty="0"/>
              <a:t>21</a:t>
            </a:r>
            <a:r>
              <a:rPr lang="en-US" sz="1200" dirty="0"/>
              <a:t>(3), 285-325.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722440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71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Pejorative sense of “data mining” = selectively trying to find data to support a particular hypothesis</a:t>
            </a:r>
          </a:p>
          <a:p>
            <a:endParaRPr lang="en-US" sz="1800" dirty="0"/>
          </a:p>
          <a:p>
            <a:r>
              <a:rPr lang="en-US" sz="1800" dirty="0"/>
              <a:t>Multiple testing or multiple comparison problem</a:t>
            </a:r>
          </a:p>
          <a:p>
            <a:pPr lvl="1"/>
            <a:r>
              <a:rPr lang="en-US" sz="1500" dirty="0"/>
              <a:t>Reduces statistical significance</a:t>
            </a:r>
          </a:p>
          <a:p>
            <a:pPr lvl="1"/>
            <a:r>
              <a:rPr lang="en-US" sz="1500" dirty="0"/>
              <a:t>Increases false discovery rate</a:t>
            </a:r>
          </a:p>
          <a:p>
            <a:pPr lvl="1"/>
            <a:endParaRPr lang="en-US" sz="1650" dirty="0"/>
          </a:p>
          <a:p>
            <a:r>
              <a:rPr lang="en-US" sz="1800" dirty="0"/>
              <a:t>Interpretability is one tool for identifying over-fitting</a:t>
            </a:r>
          </a:p>
        </p:txBody>
      </p:sp>
    </p:spTree>
    <p:extLst>
      <p:ext uri="{BB962C8B-B14F-4D97-AF65-F5344CB8AC3E}">
        <p14:creationId xmlns:p14="http://schemas.microsoft.com/office/powerpoint/2010/main" val="42048532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30" y="1561154"/>
            <a:ext cx="4061542" cy="300972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247696" y="1984484"/>
            <a:ext cx="2695904" cy="465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1572" y="1684940"/>
            <a:ext cx="1746031" cy="299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18452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5900" y="1657350"/>
            <a:ext cx="6229350" cy="348615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Leinweber</a:t>
            </a:r>
            <a:r>
              <a:rPr lang="en-US" sz="1200" dirty="0"/>
              <a:t>, D. J. (2007). Stupid data miner tricks: Overfitting the S&amp;P 500. </a:t>
            </a:r>
            <a:r>
              <a:rPr lang="en-US" sz="1200" i="1" dirty="0"/>
              <a:t>The Journal of Investing</a:t>
            </a:r>
            <a:r>
              <a:rPr lang="en-US" sz="1200" dirty="0"/>
              <a:t>, </a:t>
            </a:r>
            <a:r>
              <a:rPr lang="en-US" sz="1200" i="1" dirty="0"/>
              <a:t>16</a:t>
            </a:r>
            <a:r>
              <a:rPr lang="en-US" sz="1200" dirty="0"/>
              <a:t>(1), 15-22.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30" y="1561154"/>
            <a:ext cx="4061542" cy="30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407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74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Machine learning models can only find </a:t>
            </a:r>
            <a:r>
              <a:rPr lang="en-US" sz="1800" u="sng" dirty="0"/>
              <a:t>associative</a:t>
            </a:r>
            <a:r>
              <a:rPr lang="en-US" sz="1800" dirty="0"/>
              <a:t> relationships</a:t>
            </a:r>
          </a:p>
          <a:p>
            <a:r>
              <a:rPr lang="en-US" sz="1800" dirty="0"/>
              <a:t>Causality can only be determined through scientific investigation and controlled experimentation</a:t>
            </a:r>
          </a:p>
          <a:p>
            <a:r>
              <a:rPr lang="en-US" sz="1800" dirty="0"/>
              <a:t>Interpretable models suggest relationships which can then be tested</a:t>
            </a:r>
          </a:p>
          <a:p>
            <a:r>
              <a:rPr lang="en-US" sz="1800" dirty="0"/>
              <a:t>Causal relationships are more interesting:</a:t>
            </a:r>
          </a:p>
          <a:p>
            <a:pPr lvl="1"/>
            <a:r>
              <a:rPr lang="en-US" sz="1500" dirty="0"/>
              <a:t>Alter, and not just predict, website visitor’s actions</a:t>
            </a:r>
          </a:p>
          <a:p>
            <a:pPr lvl="1"/>
            <a:r>
              <a:rPr lang="en-US" sz="1500" dirty="0"/>
              <a:t>Cure, and not just diagnose, hospital patient’s illness</a:t>
            </a:r>
          </a:p>
        </p:txBody>
      </p:sp>
    </p:spTree>
    <p:extLst>
      <p:ext uri="{BB962C8B-B14F-4D97-AF65-F5344CB8AC3E}">
        <p14:creationId xmlns:p14="http://schemas.microsoft.com/office/powerpoint/2010/main" val="31702206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75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Models can be brittle when used in new environments</a:t>
            </a:r>
          </a:p>
          <a:p>
            <a:r>
              <a:rPr lang="en-US" sz="1800" dirty="0"/>
              <a:t>Humans are good at knowing what will/won’t transfer</a:t>
            </a:r>
          </a:p>
          <a:p>
            <a:pPr lvl="1"/>
            <a:r>
              <a:rPr lang="en-US" sz="1500" dirty="0"/>
              <a:t>Tank example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endParaRPr lang="en-US" sz="1800" dirty="0"/>
          </a:p>
          <a:p>
            <a:endParaRPr lang="en-US" sz="750" dirty="0"/>
          </a:p>
          <a:p>
            <a:r>
              <a:rPr lang="en-US" sz="1800" dirty="0"/>
              <a:t>Transferability of learned associations is important in situations where actions influenced by a model alter the environment</a:t>
            </a:r>
          </a:p>
          <a:p>
            <a:pPr lvl="1"/>
            <a:r>
              <a:rPr lang="en-US" sz="1500" dirty="0"/>
              <a:t>Predicting death for pneumonia patients with asthma example</a:t>
            </a:r>
          </a:p>
        </p:txBody>
      </p:sp>
      <p:pic>
        <p:nvPicPr>
          <p:cNvPr id="2050" name="Picture 2" descr="Image result for army tank in wood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290" y="2635360"/>
            <a:ext cx="1044757" cy="10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rmy tank in tre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1" y="2635360"/>
            <a:ext cx="1455737" cy="10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48" y="2635360"/>
            <a:ext cx="1651901" cy="1091804"/>
          </a:xfrm>
          <a:prstGeom prst="rect">
            <a:avLst/>
          </a:prstGeom>
        </p:spPr>
      </p:pic>
      <p:pic>
        <p:nvPicPr>
          <p:cNvPr id="2054" name="Picture 6" descr="Image result for army tank in fores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351" y="2635360"/>
            <a:ext cx="1429241" cy="109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8577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Machine Learning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76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What are ways machine learning can be interpretable?</a:t>
            </a:r>
          </a:p>
        </p:txBody>
      </p:sp>
    </p:spTree>
    <p:extLst>
      <p:ext uri="{BB962C8B-B14F-4D97-AF65-F5344CB8AC3E}">
        <p14:creationId xmlns:p14="http://schemas.microsoft.com/office/powerpoint/2010/main" val="18069059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Can the model be simulated in the mind?</a:t>
            </a:r>
          </a:p>
          <a:p>
            <a:pPr lvl="1"/>
            <a:r>
              <a:rPr lang="en-US" sz="1500" dirty="0"/>
              <a:t>Within reasonable time, can a person recreate the prediction process?</a:t>
            </a:r>
          </a:p>
          <a:p>
            <a:r>
              <a:rPr lang="en-US" sz="1800" dirty="0"/>
              <a:t>How hard is it to tell the equivalence of two models?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1" y="3086101"/>
            <a:ext cx="16319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u="sng" dirty="0">
                <a:solidFill>
                  <a:prstClr val="black"/>
                </a:solidFill>
                <a:latin typeface="Calibri" panose="020F0502020204030204"/>
                <a:cs typeface="+mn-cs"/>
              </a:rPr>
              <a:t>Comprehensible: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Decision trees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Classification rules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Linear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6250" y="3086101"/>
            <a:ext cx="2978444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b="1" u="sng" dirty="0">
                <a:solidFill>
                  <a:prstClr val="black"/>
                </a:solidFill>
                <a:latin typeface="Calibri" panose="020F0502020204030204"/>
                <a:cs typeface="+mn-cs"/>
              </a:rPr>
              <a:t>Incomprehensible: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Deep neural networks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solidFill>
                  <a:prstClr val="black"/>
                </a:solidFill>
                <a:latin typeface="Calibri" panose="020F0502020204030204"/>
                <a:cs typeface="+mn-cs"/>
              </a:rPr>
              <a:t>Kernelized</a:t>
            </a: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 support vector machines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Random forests</a:t>
            </a:r>
          </a:p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solidFill>
                  <a:prstClr val="black"/>
                </a:solidFill>
                <a:latin typeface="Calibri" panose="020F0502020204030204"/>
                <a:cs typeface="+mn-cs"/>
              </a:rPr>
              <a:t>Ensemble methods</a:t>
            </a:r>
          </a:p>
        </p:txBody>
      </p:sp>
    </p:spTree>
    <p:extLst>
      <p:ext uri="{BB962C8B-B14F-4D97-AF65-F5344CB8AC3E}">
        <p14:creationId xmlns:p14="http://schemas.microsoft.com/office/powerpoint/2010/main" val="10378414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Decompositionality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78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Can a complex model be decomposed into parts that make sense?</a:t>
            </a:r>
          </a:p>
          <a:p>
            <a:r>
              <a:rPr lang="en-US" sz="1800" dirty="0"/>
              <a:t>Requires features that are sensible instead of highly engineered or anonymous</a:t>
            </a:r>
          </a:p>
        </p:txBody>
      </p:sp>
    </p:spTree>
    <p:extLst>
      <p:ext uri="{BB962C8B-B14F-4D97-AF65-F5344CB8AC3E}">
        <p14:creationId xmlns:p14="http://schemas.microsoft.com/office/powerpoint/2010/main" val="13561384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Interpretability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79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5900" y="1485900"/>
            <a:ext cx="6172200" cy="3486150"/>
          </a:xfrm>
        </p:spPr>
        <p:txBody>
          <a:bodyPr/>
          <a:lstStyle/>
          <a:p>
            <a:r>
              <a:rPr lang="en-US" sz="1800" dirty="0"/>
              <a:t>Maintain accuracy while providing some explanation</a:t>
            </a:r>
          </a:p>
          <a:p>
            <a:r>
              <a:rPr lang="en-US" sz="1800" dirty="0"/>
              <a:t>Example: Case-based explanations – </a:t>
            </a:r>
            <a:r>
              <a:rPr lang="en-US" sz="1800" i="1" dirty="0"/>
              <a:t>k</a:t>
            </a:r>
            <a:r>
              <a:rPr lang="en-US" sz="1800" dirty="0"/>
              <a:t>-NN (Medicine)</a:t>
            </a:r>
            <a:endParaRPr lang="en-US" sz="1650" dirty="0"/>
          </a:p>
          <a:p>
            <a:r>
              <a:rPr lang="en-US" sz="1800" dirty="0"/>
              <a:t>Example: Latent </a:t>
            </a:r>
            <a:r>
              <a:rPr lang="en-US" sz="1800" dirty="0" err="1"/>
              <a:t>Dirichlet</a:t>
            </a:r>
            <a:r>
              <a:rPr lang="en-US" sz="1800" dirty="0"/>
              <a:t> Allocation </a:t>
            </a:r>
          </a:p>
          <a:p>
            <a:endParaRPr lang="en-US" sz="1800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94" y="2571751"/>
            <a:ext cx="4044506" cy="26303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84894" y="2571751"/>
            <a:ext cx="4044506" cy="279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auto">
              <a:spcBef>
                <a:spcPts val="0"/>
              </a:spcBef>
              <a:spcAft>
                <a:spcPts val="0"/>
              </a:spcAft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46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grpSp>
        <p:nvGrpSpPr>
          <p:cNvPr id="891907" name="Group 3"/>
          <p:cNvGrpSpPr>
            <a:grpSpLocks/>
          </p:cNvGrpSpPr>
          <p:nvPr/>
        </p:nvGrpSpPr>
        <p:grpSpPr bwMode="auto">
          <a:xfrm>
            <a:off x="1657350" y="2628901"/>
            <a:ext cx="3200400" cy="2474119"/>
            <a:chOff x="384" y="1584"/>
            <a:chExt cx="2451" cy="1694"/>
          </a:xfrm>
        </p:grpSpPr>
        <p:sp>
          <p:nvSpPr>
            <p:cNvPr id="8919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 dirty="0">
                  <a:solidFill>
                    <a:srgbClr val="2D1993"/>
                  </a:solidFill>
                  <a:latin typeface="Arial" panose="020B0604020202020204" pitchFamily="34" charset="0"/>
                </a:rPr>
                <a:t>Refund</a:t>
              </a:r>
              <a:endParaRPr lang="en-US" altLang="en-US" sz="1200" dirty="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MarSt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9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2D1993"/>
                  </a:solidFill>
                  <a:latin typeface="Arial" panose="020B0604020202020204" pitchFamily="34" charset="0"/>
                </a:rPr>
                <a:t>TaxInc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YES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0" name="Text Box 16"/>
            <p:cNvSpPr txBox="1">
              <a:spLocks noChangeArrowheads="1"/>
            </p:cNvSpPr>
            <p:nvPr/>
          </p:nvSpPr>
          <p:spPr bwMode="auto">
            <a:xfrm>
              <a:off x="795" y="3040"/>
              <a:ext cx="31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2" name="Text Box 18"/>
            <p:cNvSpPr txBox="1">
              <a:spLocks noChangeArrowheads="1"/>
            </p:cNvSpPr>
            <p:nvPr/>
          </p:nvSpPr>
          <p:spPr bwMode="auto">
            <a:xfrm>
              <a:off x="439" y="2042"/>
              <a:ext cx="31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rgbClr val="00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1924" name="Text Box 20"/>
            <p:cNvSpPr txBox="1">
              <a:spLocks noChangeArrowheads="1"/>
            </p:cNvSpPr>
            <p:nvPr/>
          </p:nvSpPr>
          <p:spPr bwMode="auto">
            <a:xfrm>
              <a:off x="2251" y="2558"/>
              <a:ext cx="318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solidFill>
                    <a:srgbClr val="800000"/>
                  </a:solidFill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5" name="Text Box 21"/>
            <p:cNvSpPr txBox="1">
              <a:spLocks noChangeArrowheads="1"/>
            </p:cNvSpPr>
            <p:nvPr/>
          </p:nvSpPr>
          <p:spPr bwMode="auto">
            <a:xfrm>
              <a:off x="458" y="1750"/>
              <a:ext cx="333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Yes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6" name="Text Box 22"/>
            <p:cNvSpPr txBox="1">
              <a:spLocks noChangeArrowheads="1"/>
            </p:cNvSpPr>
            <p:nvPr/>
          </p:nvSpPr>
          <p:spPr bwMode="auto">
            <a:xfrm>
              <a:off x="1618" y="1750"/>
              <a:ext cx="291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No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7" name="Text Box 23"/>
            <p:cNvSpPr txBox="1">
              <a:spLocks noChangeArrowheads="1"/>
            </p:cNvSpPr>
            <p:nvPr/>
          </p:nvSpPr>
          <p:spPr bwMode="auto">
            <a:xfrm>
              <a:off x="2263" y="2232"/>
              <a:ext cx="57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Married</a:t>
              </a:r>
              <a:r>
                <a:rPr lang="en-US" altLang="en-US" sz="1200">
                  <a:solidFill>
                    <a:schemeClr val="bg2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91928" name="Text Box 24"/>
            <p:cNvSpPr txBox="1">
              <a:spLocks noChangeArrowheads="1"/>
            </p:cNvSpPr>
            <p:nvPr/>
          </p:nvSpPr>
          <p:spPr bwMode="auto">
            <a:xfrm>
              <a:off x="903" y="2250"/>
              <a:ext cx="996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Single, Divorced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29" name="Text Box 25"/>
            <p:cNvSpPr txBox="1">
              <a:spLocks noChangeArrowheads="1"/>
            </p:cNvSpPr>
            <p:nvPr/>
          </p:nvSpPr>
          <p:spPr bwMode="auto">
            <a:xfrm>
              <a:off x="616" y="2749"/>
              <a:ext cx="45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&lt; 80K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91930" name="Text Box 26"/>
            <p:cNvSpPr txBox="1">
              <a:spLocks noChangeArrowheads="1"/>
            </p:cNvSpPr>
            <p:nvPr/>
          </p:nvSpPr>
          <p:spPr bwMode="auto">
            <a:xfrm>
              <a:off x="1734" y="2749"/>
              <a:ext cx="452" cy="1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&gt; 80K</a:t>
              </a:r>
              <a:endParaRPr lang="en-US" altLang="en-US" sz="1200">
                <a:solidFill>
                  <a:schemeClr val="bg2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891931" name="Object 27"/>
          <p:cNvGraphicFramePr>
            <a:graphicFrameLocks noChangeAspect="1"/>
          </p:cNvGraphicFramePr>
          <p:nvPr/>
        </p:nvGraphicFramePr>
        <p:xfrm>
          <a:off x="4857751" y="2057401"/>
          <a:ext cx="2507456" cy="8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919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2057401"/>
                        <a:ext cx="2507456" cy="8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932" name="Text Box 28"/>
          <p:cNvSpPr txBox="1">
            <a:spLocks noChangeArrowheads="1"/>
          </p:cNvSpPr>
          <p:nvPr/>
        </p:nvSpPr>
        <p:spPr bwMode="auto">
          <a:xfrm>
            <a:off x="4743450" y="1714501"/>
            <a:ext cx="12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Test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1933" name="Line 29"/>
          <p:cNvSpPr>
            <a:spLocks noChangeShapeType="1"/>
          </p:cNvSpPr>
          <p:nvPr/>
        </p:nvSpPr>
        <p:spPr bwMode="auto">
          <a:xfrm flipH="1">
            <a:off x="3143250" y="2228850"/>
            <a:ext cx="1771650" cy="51435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059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Interpretability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  <a:cs typeface="+mn-cs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80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85900" y="1538790"/>
            <a:ext cx="6172200" cy="3604710"/>
          </a:xfrm>
        </p:spPr>
        <p:txBody>
          <a:bodyPr/>
          <a:lstStyle/>
          <a:p>
            <a:r>
              <a:rPr lang="en-US" sz="1800" dirty="0"/>
              <a:t>Example: Class saliency maps</a:t>
            </a:r>
          </a:p>
          <a:p>
            <a:pPr lvl="1"/>
            <a:r>
              <a:rPr lang="en-US" sz="1500" dirty="0"/>
              <a:t>Used in image classification with convolutional neural networks</a:t>
            </a:r>
          </a:p>
          <a:p>
            <a:pPr lvl="1"/>
            <a:r>
              <a:rPr lang="en-US" sz="1500" dirty="0"/>
              <a:t>Highlight areas of image most discriminative w.r.t. given class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2509333"/>
            <a:ext cx="2463413" cy="2456105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921" y="2509335"/>
            <a:ext cx="1798009" cy="245610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720" y="2509333"/>
            <a:ext cx="1894831" cy="245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08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8DDC0-30A8-4BE3-BE7E-A5C13CF2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Regression Trees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75ED4-97D5-E285-DD0C-3D5F9619B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D840F-7175-49E3-BE66-6E3CB12D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7A3559-CA7B-4DB9-A282-C7F2C8139579}" type="slidenum">
              <a:rPr lang="en-US" altLang="en-US" smtClean="0"/>
              <a:pPr>
                <a:defRPr/>
              </a:pPr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47750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3429000" cy="579438"/>
          </a:xfrm>
        </p:spPr>
        <p:txBody>
          <a:bodyPr/>
          <a:lstStyle/>
          <a:p>
            <a:r>
              <a:rPr lang="en-US" sz="3200" dirty="0"/>
              <a:t>Regression Tree</a:t>
            </a:r>
            <a:endParaRPr lang="en-US" sz="32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76400"/>
                <a:ext cx="8382000" cy="4876800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rgbClr val="00B050"/>
                    </a:solidFill>
                  </a:rPr>
                  <a:t>Idea</a:t>
                </a:r>
              </a:p>
              <a:p>
                <a:pPr lvl="1"/>
                <a:r>
                  <a:rPr lang="en-US" sz="1600" dirty="0"/>
                  <a:t>For </a:t>
                </a:r>
                <a:r>
                  <a:rPr lang="en-US" sz="1600" dirty="0">
                    <a:solidFill>
                      <a:srgbClr val="0070C0"/>
                    </a:solidFill>
                  </a:rPr>
                  <a:t>modeling</a:t>
                </a:r>
                <a:r>
                  <a:rPr lang="en-US" sz="1600" dirty="0"/>
                  <a:t>, recursively divide the data of independent variables into distinct regions until a model fits the data =&gt; </a:t>
                </a:r>
                <a:r>
                  <a:rPr lang="en-US" sz="1600" dirty="0">
                    <a:solidFill>
                      <a:srgbClr val="7030A0"/>
                    </a:solidFill>
                  </a:rPr>
                  <a:t>create a decision tree</a:t>
                </a:r>
                <a:r>
                  <a:rPr lang="en-US" sz="1600" dirty="0"/>
                  <a:t>. </a:t>
                </a:r>
              </a:p>
              <a:p>
                <a:pPr lvl="1"/>
                <a:r>
                  <a:rPr lang="en-US" sz="1600" dirty="0"/>
                  <a:t>For </a:t>
                </a:r>
                <a:r>
                  <a:rPr lang="en-US" sz="1600" dirty="0">
                    <a:solidFill>
                      <a:srgbClr val="0070C0"/>
                    </a:solidFill>
                  </a:rPr>
                  <a:t>prediction</a:t>
                </a:r>
                <a:r>
                  <a:rPr lang="en-US" sz="1600" dirty="0"/>
                  <a:t>, return the value of leave node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sz="1600" dirty="0"/>
                  <a:t> that falls into a particular region.</a:t>
                </a:r>
              </a:p>
              <a:p>
                <a:r>
                  <a:rPr lang="en-US" sz="1800" b="1" dirty="0"/>
                  <a:t>Example</a:t>
                </a:r>
                <a:r>
                  <a:rPr lang="en-US" sz="1800" dirty="0"/>
                  <a:t>: A regression tree </a:t>
                </a:r>
                <a:r>
                  <a:rPr lang="en-US" sz="1600" dirty="0"/>
                  <a:t>for a data set D with two independent variables </a:t>
                </a:r>
                <a:r>
                  <a:rPr lang="en-US" sz="1600" dirty="0">
                    <a:solidFill>
                      <a:srgbClr val="0070C0"/>
                    </a:solidFill>
                  </a:rPr>
                  <a:t>X</a:t>
                </a:r>
                <a:r>
                  <a:rPr lang="en-US" sz="1600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sz="1600" dirty="0"/>
                  <a:t> and </a:t>
                </a:r>
                <a:r>
                  <a:rPr lang="en-US" sz="1600" dirty="0">
                    <a:solidFill>
                      <a:srgbClr val="0070C0"/>
                    </a:solidFill>
                  </a:rPr>
                  <a:t>X</a:t>
                </a:r>
                <a:r>
                  <a:rPr lang="en-US" sz="1600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sz="1600" dirty="0"/>
                  <a:t> and dependent variable </a:t>
                </a:r>
                <a:r>
                  <a:rPr lang="en-US" sz="1600" dirty="0">
                    <a:solidFill>
                      <a:srgbClr val="0070C0"/>
                    </a:solidFill>
                  </a:rPr>
                  <a:t>Y</a:t>
                </a:r>
                <a:r>
                  <a:rPr lang="en-US" sz="1600" dirty="0"/>
                  <a:t>. The tree divides the input space X in 4 different regions (predicted values </a:t>
                </a:r>
                <a:r>
                  <a:rPr lang="en-US" sz="1600" dirty="0">
                    <a:solidFill>
                      <a:srgbClr val="FF0000"/>
                    </a:solidFill>
                  </a:rPr>
                  <a:t>m</a:t>
                </a:r>
                <a:r>
                  <a:rPr lang="en-US" sz="1600" baseline="-25000" dirty="0">
                    <a:solidFill>
                      <a:srgbClr val="FF0000"/>
                    </a:solidFill>
                  </a:rPr>
                  <a:t>i</a:t>
                </a:r>
                <a:r>
                  <a:rPr lang="en-US" sz="1600" dirty="0"/>
                  <a:t>).</a:t>
                </a:r>
              </a:p>
              <a:p>
                <a:pPr lvl="1"/>
                <a:r>
                  <a:rPr lang="en-US" sz="1700" dirty="0"/>
                  <a:t>Region 1: X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&lt;3 </a:t>
                </a:r>
                <a:r>
                  <a:rPr lang="en-US" sz="1600" dirty="0">
                    <a:sym typeface="Symbol" panose="05050102010706020507" pitchFamily="18" charset="2"/>
                  </a:rPr>
                  <a:t></a:t>
                </a:r>
                <a:r>
                  <a:rPr lang="en-US" sz="1700" dirty="0"/>
                  <a:t> X</a:t>
                </a:r>
                <a:r>
                  <a:rPr lang="en-US" sz="1700" baseline="-25000" dirty="0"/>
                  <a:t>2</a:t>
                </a:r>
                <a:r>
                  <a:rPr lang="en-US" sz="1700" dirty="0"/>
                  <a:t>&lt;1.5, with m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 = 60</a:t>
                </a:r>
              </a:p>
              <a:p>
                <a:pPr lvl="1"/>
                <a:r>
                  <a:rPr lang="en-US" sz="1700" dirty="0"/>
                  <a:t>Region 2: X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&lt;3 </a:t>
                </a:r>
                <a:r>
                  <a:rPr lang="en-US" sz="1600" dirty="0">
                    <a:sym typeface="Symbol" panose="05050102010706020507" pitchFamily="18" charset="2"/>
                  </a:rPr>
                  <a:t></a:t>
                </a:r>
                <a:r>
                  <a:rPr lang="en-US" sz="1700" dirty="0"/>
                  <a:t> X</a:t>
                </a:r>
                <a:r>
                  <a:rPr lang="en-US" sz="1700" baseline="-25000" dirty="0"/>
                  <a:t>2</a:t>
                </a:r>
                <a:r>
                  <a:rPr lang="en-US" sz="1700" dirty="0"/>
                  <a:t>≥1.5, with m</a:t>
                </a:r>
                <a:r>
                  <a:rPr lang="en-US" sz="1700" baseline="-25000" dirty="0"/>
                  <a:t>2</a:t>
                </a:r>
                <a:r>
                  <a:rPr lang="en-US" sz="1700" dirty="0"/>
                  <a:t> = 100</a:t>
                </a:r>
              </a:p>
              <a:p>
                <a:pPr lvl="1"/>
                <a:r>
                  <a:rPr lang="en-US" sz="1700" dirty="0"/>
                  <a:t>Region 3: X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≥3 </a:t>
                </a:r>
                <a:r>
                  <a:rPr lang="en-US" sz="1600" dirty="0">
                    <a:sym typeface="Symbol" panose="05050102010706020507" pitchFamily="18" charset="2"/>
                  </a:rPr>
                  <a:t></a:t>
                </a:r>
                <a:r>
                  <a:rPr lang="en-US" sz="1700" dirty="0"/>
                  <a:t> X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&lt;4, with m</a:t>
                </a:r>
                <a:r>
                  <a:rPr lang="en-US" sz="1700" baseline="-25000" dirty="0"/>
                  <a:t>3</a:t>
                </a:r>
                <a:r>
                  <a:rPr lang="en-US" sz="1700" dirty="0"/>
                  <a:t> = 30</a:t>
                </a:r>
              </a:p>
              <a:p>
                <a:pPr lvl="1"/>
                <a:r>
                  <a:rPr lang="en-US" sz="1700" dirty="0"/>
                  <a:t>Region 4: X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≥3 </a:t>
                </a:r>
                <a:r>
                  <a:rPr lang="en-US" sz="1600" dirty="0">
                    <a:sym typeface="Symbol" panose="05050102010706020507" pitchFamily="18" charset="2"/>
                  </a:rPr>
                  <a:t></a:t>
                </a:r>
                <a:r>
                  <a:rPr lang="en-US" sz="1700" dirty="0"/>
                  <a:t> X</a:t>
                </a:r>
                <a:r>
                  <a:rPr lang="en-US" sz="1700" baseline="-25000" dirty="0"/>
                  <a:t>1</a:t>
                </a:r>
                <a:r>
                  <a:rPr lang="en-US" sz="1700" dirty="0"/>
                  <a:t>≥4, with m</a:t>
                </a:r>
                <a:r>
                  <a:rPr lang="en-US" sz="1700" baseline="-25000" dirty="0"/>
                  <a:t>4</a:t>
                </a:r>
                <a:r>
                  <a:rPr lang="en-US" sz="1700" dirty="0"/>
                  <a:t> = 45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Questions</a:t>
                </a:r>
              </a:p>
              <a:p>
                <a:pPr lvl="1"/>
                <a:r>
                  <a:rPr lang="en-US" sz="1700" dirty="0"/>
                  <a:t>How to select variables at nodes and values for a split test (splitting rule)</a:t>
                </a:r>
              </a:p>
              <a:p>
                <a:pPr lvl="1"/>
                <a:r>
                  <a:rPr lang="en-US" sz="1700" dirty="0"/>
                  <a:t>How to determine when a tree node is terminal (termination criterion)</a:t>
                </a:r>
              </a:p>
              <a:p>
                <a:pPr lvl="1"/>
                <a:r>
                  <a:rPr lang="en-US" sz="1700" dirty="0"/>
                  <a:t>How to assign a value to each leaf node (to predict a value)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76400"/>
                <a:ext cx="8382000" cy="4876800"/>
              </a:xfrm>
              <a:blipFill>
                <a:blip r:embed="rId3"/>
                <a:stretch>
                  <a:fillRect l="-73" t="-500" b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82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448A8-1224-4758-8E8B-7F682C458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1" y="152400"/>
            <a:ext cx="2362200" cy="133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442DE9-77DB-4E52-9225-6E9CD0511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066" y="152400"/>
            <a:ext cx="2618534" cy="16422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5C4280-EB52-4876-8A41-7CB8A3B93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627" y="9448800"/>
            <a:ext cx="133350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4664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38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Creating a Regression Tree</a:t>
            </a:r>
            <a:br>
              <a:rPr lang="en-US" sz="3200" dirty="0"/>
            </a:br>
            <a:r>
              <a:rPr lang="en-US" sz="1800" b="0" dirty="0"/>
              <a:t>(Classification and Regression Tree (</a:t>
            </a:r>
            <a:r>
              <a:rPr lang="en-US" sz="1800" dirty="0"/>
              <a:t>CART</a:t>
            </a:r>
            <a:r>
              <a:rPr lang="en-US" sz="1800" b="0" dirty="0"/>
              <a:t>), Breiman et al. 1984)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382000" cy="4953000"/>
              </a:xfrm>
            </p:spPr>
            <p:txBody>
              <a:bodyPr/>
              <a:lstStyle/>
              <a:p>
                <a:r>
                  <a:rPr lang="en-US" sz="2200" b="1" dirty="0"/>
                  <a:t>The basic idea of creating a regression tree</a:t>
                </a:r>
              </a:p>
              <a:p>
                <a:pPr lvl="1"/>
                <a:r>
                  <a:rPr lang="en-US" sz="1800" dirty="0"/>
                  <a:t>The basic idea is the same as decision tree except for partitioning data.</a:t>
                </a:r>
              </a:p>
              <a:p>
                <a:pPr lvl="1"/>
                <a:r>
                  <a:rPr lang="en-US" sz="1800" dirty="0">
                    <a:solidFill>
                      <a:srgbClr val="7030A0"/>
                    </a:solidFill>
                  </a:rPr>
                  <a:t>Some reasons for difference in partitioning</a:t>
                </a:r>
              </a:p>
              <a:p>
                <a:pPr lvl="2"/>
                <a:r>
                  <a:rPr lang="en-US" sz="1500" dirty="0"/>
                  <a:t>Attribute values for the decision tree are </a:t>
                </a:r>
                <a:r>
                  <a:rPr lang="en-US" sz="1500" dirty="0">
                    <a:solidFill>
                      <a:srgbClr val="0070C0"/>
                    </a:solidFill>
                  </a:rPr>
                  <a:t>discrete</a:t>
                </a:r>
                <a:r>
                  <a:rPr lang="en-US" sz="1500" dirty="0"/>
                  <a:t> (entropy metric) while the regression tree expect </a:t>
                </a:r>
                <a:r>
                  <a:rPr lang="en-US" sz="1500" dirty="0">
                    <a:solidFill>
                      <a:srgbClr val="FF0000"/>
                    </a:solidFill>
                  </a:rPr>
                  <a:t>continuous values </a:t>
                </a:r>
                <a:r>
                  <a:rPr lang="en-US" sz="1500" dirty="0"/>
                  <a:t>(error metric).</a:t>
                </a:r>
              </a:p>
              <a:p>
                <a:pPr lvl="2"/>
                <a:r>
                  <a:rPr lang="en-US" sz="1500" dirty="0"/>
                  <a:t>The decision tree was for </a:t>
                </a:r>
                <a:r>
                  <a:rPr lang="en-US" sz="1500" dirty="0">
                    <a:solidFill>
                      <a:srgbClr val="0070C0"/>
                    </a:solidFill>
                  </a:rPr>
                  <a:t>classification</a:t>
                </a:r>
                <a:r>
                  <a:rPr lang="en-US" sz="1500" dirty="0"/>
                  <a:t> but the regression tree is for </a:t>
                </a:r>
                <a:r>
                  <a:rPr lang="en-US" sz="1500" dirty="0">
                    <a:solidFill>
                      <a:srgbClr val="FF0000"/>
                    </a:solidFill>
                  </a:rPr>
                  <a:t>regression</a:t>
                </a:r>
                <a:r>
                  <a:rPr lang="en-US" sz="1500" dirty="0"/>
                  <a:t>.</a:t>
                </a:r>
              </a:p>
              <a:p>
                <a:pPr lvl="2"/>
                <a:r>
                  <a:rPr lang="en-US" sz="1500" dirty="0"/>
                  <a:t>The regression tree is a </a:t>
                </a:r>
                <a:r>
                  <a:rPr lang="en-US" sz="1500" dirty="0">
                    <a:solidFill>
                      <a:srgbClr val="FF0000"/>
                    </a:solidFill>
                  </a:rPr>
                  <a:t>binary tree </a:t>
                </a:r>
                <a:r>
                  <a:rPr lang="en-US" sz="1500" dirty="0"/>
                  <a:t>(since simpler to split data) unlike the decision tree.</a:t>
                </a:r>
              </a:p>
              <a:p>
                <a:r>
                  <a:rPr lang="en-US" sz="2200" b="1" dirty="0"/>
                  <a:t>How to choose the attribute for each node</a:t>
                </a:r>
              </a:p>
              <a:p>
                <a:pPr lvl="1"/>
                <a:r>
                  <a:rPr lang="en-US" sz="1800" dirty="0"/>
                  <a:t>Choose the attribute that results in the lowest error</a:t>
                </a:r>
                <a:r>
                  <a:rPr lang="en-US" sz="1400" dirty="0"/>
                  <a:t> (</a:t>
                </a:r>
                <a:r>
                  <a:rPr lang="en-US" sz="1400" dirty="0">
                    <a:solidFill>
                      <a:srgbClr val="FF0000"/>
                    </a:solidFill>
                  </a:rPr>
                  <a:t>RSS</a:t>
                </a:r>
                <a:r>
                  <a:rPr lang="en-US" sz="1400" dirty="0"/>
                  <a:t> or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MSE</a:t>
                </a:r>
                <a:r>
                  <a:rPr lang="en-US" sz="1400" dirty="0"/>
                  <a:t>, not entropy)</a:t>
                </a:r>
              </a:p>
              <a:p>
                <a:r>
                  <a:rPr lang="en-US" sz="2200" b="1" dirty="0"/>
                  <a:t>When to stop growing the tree</a:t>
                </a:r>
                <a:r>
                  <a:rPr lang="en-US" sz="2000" dirty="0"/>
                  <a:t> </a:t>
                </a:r>
                <a:r>
                  <a:rPr lang="en-US" sz="1800" dirty="0"/>
                  <a:t>(determining leaf nodes)</a:t>
                </a:r>
              </a:p>
              <a:p>
                <a:pPr lvl="1"/>
                <a:r>
                  <a:rPr lang="en-US" sz="1800" dirty="0"/>
                  <a:t>If all the examples in the node have the same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y</a:t>
                </a:r>
                <a:r>
                  <a:rPr lang="en-US" sz="1800" dirty="0"/>
                  <a:t> value.</a:t>
                </a:r>
              </a:p>
              <a:p>
                <a:pPr lvl="1"/>
                <a:r>
                  <a:rPr lang="en-US" sz="1800" dirty="0"/>
                  <a:t>If </a:t>
                </a:r>
                <a:r>
                  <a:rPr lang="en-US" sz="1800" dirty="0">
                    <a:solidFill>
                      <a:srgbClr val="7030A0"/>
                    </a:solidFill>
                  </a:rPr>
                  <a:t>RSS/MSE &lt; </a:t>
                </a:r>
                <a:r>
                  <a:rPr lang="el-GR" sz="1800" dirty="0">
                    <a:solidFill>
                      <a:srgbClr val="7030A0"/>
                    </a:solidFill>
                  </a:rPr>
                  <a:t>θ</a:t>
                </a:r>
                <a:r>
                  <a:rPr lang="en-US" sz="1800" dirty="0"/>
                  <a:t> </a:t>
                </a:r>
                <a:r>
                  <a:rPr lang="en-US" sz="1400" dirty="0"/>
                  <a:t>(threshold value)</a:t>
                </a:r>
                <a:r>
                  <a:rPr lang="en-US" sz="1800" dirty="0"/>
                  <a:t>, or </a:t>
                </a:r>
                <a:r>
                  <a:rPr lang="en-US" sz="1800" dirty="0">
                    <a:solidFill>
                      <a:srgbClr val="7030A0"/>
                    </a:solidFill>
                  </a:rPr>
                  <a:t>the resulting node contains &lt; q points</a:t>
                </a:r>
                <a:r>
                  <a:rPr lang="en-US" sz="1800" dirty="0"/>
                  <a:t>.</a:t>
                </a:r>
              </a:p>
              <a:p>
                <a:r>
                  <a:rPr lang="en-US" sz="2200" b="1" dirty="0">
                    <a:solidFill>
                      <a:srgbClr val="7030A0"/>
                    </a:solidFill>
                    <a:latin typeface="+mj-lt"/>
                  </a:rPr>
                  <a:t>How to choose the best cutoff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2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en-US" sz="2200" b="1" dirty="0">
                    <a:solidFill>
                      <a:srgbClr val="7030A0"/>
                    </a:solidFill>
                    <a:latin typeface="+mj-lt"/>
                  </a:rPr>
                  <a:t>for each attribute?</a:t>
                </a:r>
              </a:p>
              <a:p>
                <a:pPr lvl="1"/>
                <a:r>
                  <a:rPr lang="en-US" sz="1800" dirty="0"/>
                  <a:t>For binary partition to split the data at each node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382000" cy="4953000"/>
              </a:xfrm>
              <a:blipFill>
                <a:blip r:embed="rId3"/>
                <a:stretch>
                  <a:fillRect l="-218" t="-738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982474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7543800" cy="838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Creating a Regression Tree</a:t>
            </a:r>
            <a:br>
              <a:rPr lang="en-US" sz="3200" dirty="0"/>
            </a:br>
            <a:r>
              <a:rPr lang="en-US" sz="1800" b="0" dirty="0"/>
              <a:t>(Classification and Regression (</a:t>
            </a:r>
            <a:r>
              <a:rPr lang="en-US" sz="1800" dirty="0"/>
              <a:t>CART</a:t>
            </a:r>
            <a:r>
              <a:rPr lang="en-US" sz="1800" b="0" dirty="0"/>
              <a:t>), Breiman et al. 1984)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05000"/>
                <a:ext cx="8382000" cy="4572000"/>
              </a:xfrm>
            </p:spPr>
            <p:txBody>
              <a:bodyPr/>
              <a:lstStyle/>
              <a:p>
                <a:r>
                  <a:rPr lang="en-US" sz="2200" b="1" dirty="0"/>
                  <a:t>The criteria for cutoff values</a:t>
                </a:r>
              </a:p>
              <a:p>
                <a:pPr lvl="1"/>
                <a:r>
                  <a:rPr lang="en-US" sz="1800" dirty="0"/>
                  <a:t>The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cutoff value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for each variable as a </a:t>
                </a:r>
                <a:r>
                  <a:rPr lang="en-US" sz="1800" dirty="0">
                    <a:solidFill>
                      <a:srgbClr val="7030A0"/>
                    </a:solidFill>
                  </a:rPr>
                  <a:t>unique value </a:t>
                </a:r>
                <a:r>
                  <a:rPr lang="en-US" sz="1800" dirty="0"/>
                  <a:t>from all examples</a:t>
                </a:r>
              </a:p>
              <a:p>
                <a:pPr lvl="1"/>
                <a:r>
                  <a:rPr lang="en-US" sz="1800" dirty="0"/>
                  <a:t>To find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, sort the data </a:t>
                </a:r>
                <a:r>
                  <a:rPr lang="en-US" sz="1800" dirty="0">
                    <a:solidFill>
                      <a:srgbClr val="FF0000"/>
                    </a:solidFill>
                  </a:rPr>
                  <a:t>X</a:t>
                </a:r>
                <a:r>
                  <a:rPr lang="en-US" sz="1800" dirty="0"/>
                  <a:t> by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/>
                  <a:t> and try </a:t>
                </a:r>
                <a:r>
                  <a:rPr lang="en-US" sz="1800" dirty="0">
                    <a:solidFill>
                      <a:srgbClr val="7030A0"/>
                    </a:solidFill>
                  </a:rPr>
                  <a:t>each unique value</a:t>
                </a:r>
                <a:r>
                  <a:rPr lang="en-US" sz="1800" dirty="0"/>
                  <a:t> (or </a:t>
                </a:r>
                <a:r>
                  <a:rPr lang="en-US" sz="1800" dirty="0">
                    <a:solidFill>
                      <a:srgbClr val="7030A0"/>
                    </a:solidFill>
                  </a:rPr>
                  <a:t>average</a:t>
                </a:r>
                <a:r>
                  <a:rPr lang="en-US" sz="1800" dirty="0"/>
                  <a:t> of examples when the size of data is too large) from all the examples and choose the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. </a:t>
                </a:r>
                <a:r>
                  <a:rPr lang="en-US" sz="1800" dirty="0">
                    <a:solidFill>
                      <a:srgbClr val="7030A0"/>
                    </a:solidFill>
                  </a:rPr>
                  <a:t>How?</a:t>
                </a:r>
              </a:p>
              <a:p>
                <a:pPr lvl="1"/>
                <a:endParaRPr lang="en-US" sz="1000" dirty="0">
                  <a:solidFill>
                    <a:srgbClr val="7030A0"/>
                  </a:solidFill>
                </a:endParaRPr>
              </a:p>
              <a:p>
                <a:r>
                  <a:rPr lang="en-US" sz="2200" b="1" dirty="0"/>
                  <a:t>Choosing the best attribute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2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lang="en-US" sz="22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200" b="1" dirty="0"/>
                  <a:t> at each node</a:t>
                </a:r>
              </a:p>
              <a:p>
                <a:pPr lvl="1"/>
                <a:r>
                  <a:rPr lang="en-US" sz="1800" dirty="0"/>
                  <a:t>For each attribute, find the best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from two partitioned regions </a:t>
                </a:r>
                <a:r>
                  <a:rPr lang="en-US" sz="1800" dirty="0">
                    <a:solidFill>
                      <a:srgbClr val="7030A0"/>
                    </a:solidFill>
                  </a:rPr>
                  <a:t>(&lt;, </a:t>
                </a:r>
                <a:r>
                  <a:rPr lang="en-US" sz="1800" b="1" dirty="0">
                    <a:solidFill>
                      <a:srgbClr val="7030A0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en-US" sz="1800" dirty="0">
                    <a:solidFill>
                      <a:srgbClr val="7030A0"/>
                    </a:solidFill>
                  </a:rPr>
                  <a:t>)</a:t>
                </a:r>
                <a:r>
                  <a:rPr lang="en-US" sz="1800" dirty="0"/>
                  <a:t> created by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that </a:t>
                </a:r>
                <a:r>
                  <a:rPr lang="en-US" sz="1800" b="1" dirty="0">
                    <a:solidFill>
                      <a:srgbClr val="FF0000"/>
                    </a:solidFill>
                  </a:rPr>
                  <a:t>minimizes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is from training data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800" dirty="0"/>
                  <a:t> is computed by: </a:t>
                </a:r>
              </a:p>
              <a:p>
                <a:pPr lvl="2"/>
                <a:r>
                  <a:rPr lang="en-US" sz="1500" dirty="0">
                    <a:solidFill>
                      <a:srgbClr val="0070C0"/>
                    </a:solidFill>
                  </a:rPr>
                  <a:t>Piecewise-constant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500" dirty="0"/>
                  <a:t> (average of each region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500" dirty="0"/>
                  <a:t>) or </a:t>
                </a:r>
              </a:p>
              <a:p>
                <a:pPr lvl="2"/>
                <a:r>
                  <a:rPr lang="en-US" sz="1500" dirty="0">
                    <a:solidFill>
                      <a:srgbClr val="0070C0"/>
                    </a:solidFill>
                  </a:rPr>
                  <a:t>Piecewise-linear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1500" dirty="0"/>
                  <a:t> from a linear model that fits the data in the region </a:t>
                </a:r>
                <a14:m>
                  <m:oMath xmlns:m="http://schemas.openxmlformats.org/officeDocument/2006/math">
                    <m:r>
                      <a:rPr lang="en-US" sz="15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500" dirty="0"/>
                  <a:t>.</a:t>
                </a:r>
              </a:p>
              <a:p>
                <a:pPr lvl="1"/>
                <a:r>
                  <a:rPr lang="en-US" sz="1800" dirty="0"/>
                  <a:t>Choose the attribute with the minimum RSS/MSE.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55876-0045-442A-AD83-5D00AA400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05000"/>
                <a:ext cx="8382000" cy="4572000"/>
              </a:xfrm>
              <a:blipFill>
                <a:blip r:embed="rId3"/>
                <a:stretch>
                  <a:fillRect l="-21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294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BD2A1-DDBC-9BFA-2184-4759973D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0"/>
            <a:ext cx="7543800" cy="579438"/>
          </a:xfrm>
        </p:spPr>
        <p:txBody>
          <a:bodyPr/>
          <a:lstStyle/>
          <a:p>
            <a:r>
              <a:rPr lang="en-US" sz="3200" dirty="0"/>
              <a:t>Example: Regression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57A2F-7B64-51FC-D115-4A6B0F8CC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52600"/>
                <a:ext cx="8610600" cy="4724400"/>
              </a:xfrm>
            </p:spPr>
            <p:txBody>
              <a:bodyPr/>
              <a:lstStyle/>
              <a:p>
                <a:r>
                  <a:rPr lang="en-US" sz="2000" b="1" dirty="0"/>
                  <a:t>For a data set with single variable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Find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, split the data by </a:t>
                </a:r>
                <a:r>
                  <a:rPr lang="en-US" sz="1600" dirty="0">
                    <a:solidFill>
                      <a:srgbClr val="7030A0"/>
                    </a:solidFill>
                  </a:rPr>
                  <a:t>each unique value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FF0000"/>
                    </a:solidFill>
                  </a:rPr>
                  <a:t>c</a:t>
                </a:r>
                <a:r>
                  <a:rPr lang="en-US" sz="16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16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/>
                  <a:t>, and compute </a:t>
                </a:r>
                <a:r>
                  <a:rPr lang="en-US" sz="1600" dirty="0">
                    <a:solidFill>
                      <a:srgbClr val="FF0000"/>
                    </a:solidFill>
                  </a:rPr>
                  <a:t>RSS</a:t>
                </a:r>
                <a:r>
                  <a:rPr lang="en-US" sz="1600" dirty="0"/>
                  <a:t>:</a:t>
                </a:r>
              </a:p>
              <a:p>
                <a:pPr lvl="2"/>
                <a:r>
                  <a:rPr lang="en-US" sz="1400" dirty="0">
                    <a:solidFill>
                      <a:srgbClr val="FF0000"/>
                    </a:solidFill>
                  </a:rPr>
                  <a:t>Starting</a:t>
                </a:r>
                <a:r>
                  <a:rPr lang="en-US" sz="1400" dirty="0"/>
                  <a:t> </a:t>
                </a:r>
                <a:r>
                  <a:rPr lang="en-US" sz="1400" dirty="0">
                    <a:solidFill>
                      <a:srgbClr val="7030A0"/>
                    </a:solidFill>
                  </a:rPr>
                  <a:t>c=11</a:t>
                </a:r>
                <a:r>
                  <a:rPr lang="en-US" sz="1400" dirty="0"/>
                  <a:t> (</a:t>
                </a:r>
                <a:r>
                  <a:rPr lang="en-US" sz="1400" dirty="0">
                    <a:solidFill>
                      <a:srgbClr val="FF0000"/>
                    </a:solidFill>
                  </a:rPr>
                  <a:t>not 10</a:t>
                </a:r>
                <a:r>
                  <a:rPr lang="en-US" sz="1400" dirty="0"/>
                  <a:t>) or </a:t>
                </a:r>
                <a:r>
                  <a:rPr lang="en-US" sz="1400" dirty="0">
                    <a:solidFill>
                      <a:srgbClr val="FF0000"/>
                    </a:solidFill>
                  </a:rPr>
                  <a:t>average</a:t>
                </a:r>
                <a:r>
                  <a:rPr lang="en-US" sz="1400" dirty="0"/>
                  <a:t> </a:t>
                </a:r>
                <a:r>
                  <a:rPr lang="en-US" sz="1400" dirty="0">
                    <a:solidFill>
                      <a:srgbClr val="7030A0"/>
                    </a:solidFill>
                  </a:rPr>
                  <a:t>c=(9+11)/2=10)</a:t>
                </a:r>
                <a:r>
                  <a:rPr lang="en-US" sz="1400" dirty="0"/>
                  <a:t> to split by the condition “</a:t>
                </a:r>
                <a:r>
                  <a:rPr lang="en-US" sz="1400" dirty="0">
                    <a:solidFill>
                      <a:srgbClr val="7030A0"/>
                    </a:solidFill>
                  </a:rPr>
                  <a:t>if X</a:t>
                </a:r>
                <a:r>
                  <a:rPr lang="en-US" sz="1400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sz="1400" dirty="0">
                    <a:solidFill>
                      <a:srgbClr val="7030A0"/>
                    </a:solidFill>
                  </a:rPr>
                  <a:t>&lt;11</a:t>
                </a:r>
                <a:r>
                  <a:rPr lang="en-US" sz="1400" dirty="0"/>
                  <a:t>”.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1&lt;11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400" dirty="0"/>
                  <a:t> for R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≥11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4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400" dirty="0"/>
                  <a:t> for R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(3−3)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(2−3)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(4−3)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/>
              </a:p>
              <a:p>
                <a:pPr lvl="2"/>
                <a:r>
                  <a:rPr lang="en-US" sz="1400" dirty="0"/>
                  <a:t>For </a:t>
                </a:r>
                <a:r>
                  <a:rPr lang="en-US" sz="1400" dirty="0">
                    <a:solidFill>
                      <a:srgbClr val="7030A0"/>
                    </a:solidFill>
                  </a:rPr>
                  <a:t>c=12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1&lt;12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2.5,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≥12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=0.5,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1400" dirty="0"/>
              </a:p>
              <a:p>
                <a:pPr lvl="2"/>
                <a:r>
                  <a:rPr lang="en-US" sz="1400" dirty="0"/>
                  <a:t>For </a:t>
                </a:r>
                <a:r>
                  <a:rPr lang="en-US" sz="1400" dirty="0">
                    <a:solidFill>
                      <a:srgbClr val="7030A0"/>
                    </a:solidFill>
                  </a:rPr>
                  <a:t>c=15</a:t>
                </a:r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1&lt;15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2.3,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≥15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3)</m:t>
                        </m:r>
                      </m:e>
                      <m:sup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0.67</m:t>
                    </m:r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𝑅𝑆𝑆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400" dirty="0"/>
              </a:p>
              <a:p>
                <a:pPr lvl="2"/>
                <a:r>
                  <a:rPr lang="en-US" sz="1400" dirty="0"/>
                  <a:t>Since RSS for c=15 is the smallest, c=15 is used to partition the data into R</a:t>
                </a:r>
                <a:r>
                  <a:rPr lang="en-US" sz="1400" baseline="-25000" dirty="0"/>
                  <a:t>1</a:t>
                </a:r>
                <a:r>
                  <a:rPr lang="en-US" sz="1400" dirty="0"/>
                  <a:t> and R</a:t>
                </a:r>
                <a:r>
                  <a:rPr lang="en-US" sz="1400" baseline="-25000" dirty="0"/>
                  <a:t>2</a:t>
                </a:r>
                <a:r>
                  <a:rPr lang="en-US" sz="1400" dirty="0"/>
                  <a:t> regions.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Repeat</a:t>
                </a:r>
                <a:r>
                  <a:rPr lang="en-US" sz="1600" dirty="0"/>
                  <a:t> the same process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until termination criterion for each R</a:t>
                </a:r>
                <a:r>
                  <a:rPr lang="en-US" sz="1600" baseline="-25000" dirty="0"/>
                  <a:t>1</a:t>
                </a:r>
                <a:r>
                  <a:rPr lang="en-US" sz="1600" dirty="0"/>
                  <a:t> and R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:</a:t>
                </a:r>
              </a:p>
              <a:p>
                <a:pPr lvl="2"/>
                <a:r>
                  <a:rPr lang="en-US" sz="1400" dirty="0"/>
                  <a:t>If all the examples in the node have the same </a:t>
                </a:r>
                <a:r>
                  <a:rPr lang="en-US" sz="1400" dirty="0">
                    <a:solidFill>
                      <a:srgbClr val="0070C0"/>
                    </a:solidFill>
                  </a:rPr>
                  <a:t>y</a:t>
                </a:r>
                <a:r>
                  <a:rPr lang="en-US" sz="1400" dirty="0"/>
                  <a:t> value.</a:t>
                </a:r>
              </a:p>
              <a:p>
                <a:pPr lvl="2"/>
                <a:r>
                  <a:rPr lang="en-US" sz="1400" dirty="0"/>
                  <a:t>If RSS or MSE &lt; </a:t>
                </a:r>
                <a:r>
                  <a:rPr lang="el-GR" sz="1400" dirty="0"/>
                  <a:t>θ</a:t>
                </a:r>
                <a:r>
                  <a:rPr lang="en-US" sz="1400" dirty="0"/>
                  <a:t> (threshold value ), or one of the resulting nodes would contain &lt; </a:t>
                </a:r>
                <a:r>
                  <a:rPr lang="en-US" sz="1400" dirty="0">
                    <a:solidFill>
                      <a:srgbClr val="0070C0"/>
                    </a:solidFill>
                  </a:rPr>
                  <a:t>q</a:t>
                </a:r>
                <a:r>
                  <a:rPr lang="en-US" sz="1400" dirty="0"/>
                  <a:t> points.</a:t>
                </a:r>
              </a:p>
              <a:p>
                <a:r>
                  <a:rPr lang="en-US" sz="2000" b="1" dirty="0"/>
                  <a:t>For a data set with multiple variables 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Find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for each variable (the same process for the single variable)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Find</a:t>
                </a:r>
                <a:r>
                  <a:rPr lang="en-US" sz="1600" dirty="0"/>
                  <a:t> the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sz="1600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with the minimum RSS and use it to partition the data using the cutoff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16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.</a:t>
                </a:r>
              </a:p>
              <a:p>
                <a:pPr lvl="1"/>
                <a:r>
                  <a:rPr lang="en-US" sz="1600" dirty="0">
                    <a:solidFill>
                      <a:srgbClr val="0070C0"/>
                    </a:solidFill>
                  </a:rPr>
                  <a:t>Recursively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0070C0"/>
                    </a:solidFill>
                  </a:rPr>
                  <a:t>create</a:t>
                </a:r>
                <a:r>
                  <a:rPr lang="en-US" sz="1600" dirty="0"/>
                  <a:t> subtrees until all the leaf nodes are found.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57A2F-7B64-51FC-D115-4A6B0F8C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52600"/>
                <a:ext cx="8610600" cy="4724400"/>
              </a:xfrm>
              <a:blipFill>
                <a:blip r:embed="rId2"/>
                <a:stretch>
                  <a:fillRect l="-7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7FAF7-0881-E8E3-21C7-33188E1F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85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2B10867-3B77-B707-5393-DD8B917762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924800" y="152400"/>
              <a:ext cx="1066800" cy="18542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3422723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4037064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en-US" sz="14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813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8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679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9118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937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2B10867-3B77-B707-5393-DD8B917762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038745"/>
                  </p:ext>
                </p:extLst>
              </p:nvPr>
            </p:nvGraphicFramePr>
            <p:xfrm>
              <a:off x="7924800" y="152400"/>
              <a:ext cx="1066800" cy="1854200"/>
            </p:xfrm>
            <a:graphic>
              <a:graphicData uri="http://schemas.openxmlformats.org/drawingml/2006/table">
                <a:tbl>
                  <a:tblPr firstRow="1" bandRow="1">
                    <a:tableStyleId>{5DA37D80-6434-44D0-A028-1B22A696006F}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2834227238"/>
                        </a:ext>
                      </a:extLst>
                    </a:gridCol>
                    <a:gridCol w="533400">
                      <a:extLst>
                        <a:ext uri="{9D8B030D-6E8A-4147-A177-3AD203B41FA5}">
                          <a16:colId xmlns:a16="http://schemas.microsoft.com/office/drawing/2014/main" val="24037064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73" t="-3279" r="-103409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y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48133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9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38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56799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9118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9376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10387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579438"/>
          </a:xfrm>
        </p:spPr>
        <p:txBody>
          <a:bodyPr/>
          <a:lstStyle/>
          <a:p>
            <a:r>
              <a:rPr lang="en-US" sz="3200" dirty="0"/>
              <a:t>Example: Regression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2FE77-6CD0-43FA-967E-289D5289A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95400"/>
            <a:ext cx="3429000" cy="4572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DB466E-4645-4877-BE68-25F9695E6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1310139"/>
            <a:ext cx="3495675" cy="3185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81B140-46FE-4656-B87D-E86C71D49CD0}"/>
              </a:ext>
            </a:extLst>
          </p:cNvPr>
          <p:cNvSpPr txBox="1"/>
          <p:nvPr/>
        </p:nvSpPr>
        <p:spPr>
          <a:xfrm>
            <a:off x="304800" y="5920770"/>
            <a:ext cx="42672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rgbClr val="7030A0"/>
                </a:solidFill>
              </a:rPr>
              <a:t>A </a:t>
            </a:r>
            <a:r>
              <a:rPr lang="en-US" sz="1500" dirty="0">
                <a:solidFill>
                  <a:srgbClr val="0070C0"/>
                </a:solidFill>
              </a:rPr>
              <a:t>regression tree </a:t>
            </a:r>
            <a:r>
              <a:rPr lang="en-US" sz="1500" dirty="0"/>
              <a:t>for the prices of 1993-model cars. All features have been standardized to have zero mean and unit variance.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AA888-51AD-4B30-A177-3E3F752DCDD9}"/>
              </a:ext>
            </a:extLst>
          </p:cNvPr>
          <p:cNvSpPr txBox="1"/>
          <p:nvPr/>
        </p:nvSpPr>
        <p:spPr>
          <a:xfrm>
            <a:off x="4648200" y="4724400"/>
            <a:ext cx="4419600" cy="18928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X-space</a:t>
            </a:r>
            <a:r>
              <a:rPr lang="en-US" sz="1600" dirty="0"/>
              <a:t> (independent variables) is partitioned into </a:t>
            </a:r>
            <a:r>
              <a:rPr lang="en-US" sz="1600" b="1" dirty="0"/>
              <a:t>disjoint regions</a:t>
            </a:r>
            <a:r>
              <a:rPr lang="en-US" sz="1600" dirty="0"/>
              <a:t>.</a:t>
            </a:r>
          </a:p>
          <a:p>
            <a:endParaRPr lang="en-US" sz="500" dirty="0"/>
          </a:p>
          <a:p>
            <a:r>
              <a:rPr lang="en-US" sz="1500" dirty="0"/>
              <a:t>The </a:t>
            </a:r>
            <a:r>
              <a:rPr lang="en-US" sz="1500" b="1" dirty="0"/>
              <a:t>partition of the data </a:t>
            </a:r>
            <a:r>
              <a:rPr lang="en-US" sz="1500" dirty="0"/>
              <a:t>implied by the regression tree. </a:t>
            </a:r>
          </a:p>
          <a:p>
            <a:endParaRPr lang="en-US" sz="500" dirty="0">
              <a:solidFill>
                <a:srgbClr val="FF0000"/>
              </a:solidFill>
            </a:endParaRPr>
          </a:p>
          <a:p>
            <a:r>
              <a:rPr lang="en-US" sz="1500" dirty="0">
                <a:solidFill>
                  <a:srgbClr val="FF0000"/>
                </a:solidFill>
              </a:rPr>
              <a:t>Note</a:t>
            </a:r>
            <a:r>
              <a:rPr lang="en-US" sz="1500" dirty="0"/>
              <a:t>: All the dividing lines are parallel to the axes, because each internal node checks whether a single variable is above or below a given value.</a:t>
            </a:r>
          </a:p>
        </p:txBody>
      </p:sp>
    </p:spTree>
    <p:extLst>
      <p:ext uri="{BB962C8B-B14F-4D97-AF65-F5344CB8AC3E}">
        <p14:creationId xmlns:p14="http://schemas.microsoft.com/office/powerpoint/2010/main" val="36147092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39762"/>
            <a:ext cx="7696200" cy="579438"/>
          </a:xfrm>
        </p:spPr>
        <p:txBody>
          <a:bodyPr/>
          <a:lstStyle/>
          <a:p>
            <a:r>
              <a:rPr lang="en-US" sz="3200" dirty="0"/>
              <a:t>Linear Regression vs Regression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87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1DB27-3284-4BD9-A159-50B49E679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00" y="1428136"/>
            <a:ext cx="4762500" cy="41735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A6B3F-EC79-46B9-BA03-0DA8568F40A3}"/>
              </a:ext>
            </a:extLst>
          </p:cNvPr>
          <p:cNvSpPr txBox="1"/>
          <p:nvPr/>
        </p:nvSpPr>
        <p:spPr>
          <a:xfrm>
            <a:off x="2032552" y="5632797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Linear regression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4A1F36-9248-42A9-BBB4-94070F06DCD8}"/>
              </a:ext>
            </a:extLst>
          </p:cNvPr>
          <p:cNvSpPr txBox="1"/>
          <p:nvPr/>
        </p:nvSpPr>
        <p:spPr>
          <a:xfrm>
            <a:off x="4419600" y="5638800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Regression tree </a:t>
            </a:r>
            <a:r>
              <a:rPr lang="en-US" sz="1600" dirty="0"/>
              <a:t>is a </a:t>
            </a:r>
            <a:r>
              <a:rPr lang="en-US" sz="1600" b="1" dirty="0">
                <a:solidFill>
                  <a:srgbClr val="7030A0"/>
                </a:solidFill>
              </a:rPr>
              <a:t>nonparametric method</a:t>
            </a:r>
            <a:r>
              <a:rPr lang="en-US" sz="1600" dirty="0"/>
              <a:t>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0DFD37-40F5-48D1-31D0-812B5AAB9AEC}"/>
              </a:ext>
            </a:extLst>
          </p:cNvPr>
          <p:cNvCxnSpPr>
            <a:cxnSpLocks/>
          </p:cNvCxnSpPr>
          <p:nvPr/>
        </p:nvCxnSpPr>
        <p:spPr>
          <a:xfrm>
            <a:off x="4191000" y="1676400"/>
            <a:ext cx="0" cy="3581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7206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73671-DDE4-4005-9656-19E8CAF7E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62"/>
            <a:ext cx="7543800" cy="579438"/>
          </a:xfrm>
        </p:spPr>
        <p:txBody>
          <a:bodyPr/>
          <a:lstStyle/>
          <a:p>
            <a:r>
              <a:rPr lang="en-US" sz="3200" dirty="0"/>
              <a:t>Pros and Cons of Regression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55876-0045-442A-AD83-5D00AA400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199"/>
            <a:ext cx="8229600" cy="3886201"/>
          </a:xfrm>
        </p:spPr>
        <p:txBody>
          <a:bodyPr/>
          <a:lstStyle/>
          <a:p>
            <a:r>
              <a:rPr lang="en-US" sz="2200" b="1" dirty="0"/>
              <a:t>Advantages</a:t>
            </a:r>
          </a:p>
          <a:p>
            <a:pPr lvl="1"/>
            <a:r>
              <a:rPr lang="en-US" sz="1800" dirty="0"/>
              <a:t>Easy to understand which variables are important in making the prediction. </a:t>
            </a:r>
          </a:p>
          <a:p>
            <a:pPr lvl="1"/>
            <a:r>
              <a:rPr lang="en-US" sz="1800" dirty="0"/>
              <a:t>Even if some data is missing, still possible to make predictions by averaging all the leaves in the subtree. </a:t>
            </a:r>
          </a:p>
          <a:p>
            <a:pPr lvl="1"/>
            <a:r>
              <a:rPr lang="en-US" sz="1800" dirty="0"/>
              <a:t>Can even work when the true regression surface is not smooth. </a:t>
            </a:r>
          </a:p>
          <a:p>
            <a:pPr lvl="1"/>
            <a:r>
              <a:rPr lang="en-US" sz="1800" dirty="0"/>
              <a:t>Fast and reliable algorithms to learn the regress trees. </a:t>
            </a:r>
          </a:p>
          <a:p>
            <a:r>
              <a:rPr lang="en-US" sz="2200" b="1" dirty="0"/>
              <a:t>Disadvantages</a:t>
            </a:r>
          </a:p>
          <a:p>
            <a:pPr lvl="1"/>
            <a:r>
              <a:rPr lang="en-US" sz="1800" dirty="0"/>
              <a:t>Does not give precise continuous nature predictions. </a:t>
            </a:r>
          </a:p>
          <a:p>
            <a:pPr lvl="1"/>
            <a:r>
              <a:rPr lang="en-US" sz="1800" dirty="0"/>
              <a:t>Doesn’t predict beyond the range in the training data.</a:t>
            </a:r>
          </a:p>
          <a:p>
            <a:pPr lvl="1"/>
            <a:r>
              <a:rPr lang="en-US" sz="1800" dirty="0"/>
              <a:t>May overfit data sets that are particularly noisy.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60476-44F8-4C1B-954D-E8F9D435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B812-A8C7-4D05-AD60-1C9222A40B55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25610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97A6-CB2A-430F-BF34-F7C2470D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B33-FF71-4A88-AF6C-BA2756C1A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Textbook code</a:t>
            </a:r>
            <a:endParaRPr lang="en-US" dirty="0"/>
          </a:p>
          <a:p>
            <a:r>
              <a:rPr lang="en-US" dirty="0">
                <a:hlinkClick r:id="rId3"/>
              </a:rPr>
              <a:t>Textbook code on Google </a:t>
            </a:r>
            <a:r>
              <a:rPr lang="en-US" dirty="0" err="1">
                <a:hlinkClick r:id="rId3"/>
              </a:rPr>
              <a:t>Colab</a:t>
            </a:r>
            <a:endParaRPr lang="en-US" dirty="0"/>
          </a:p>
          <a:p>
            <a:r>
              <a:rPr lang="en-US" dirty="0"/>
              <a:t>Open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06_decision_trees.ipynb</a:t>
            </a:r>
            <a:r>
              <a:rPr lang="en-US" sz="28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27177-1451-40C3-8563-6E603CB0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9F33D8-5447-47F5-B4F9-489CB73D74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79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Apply Model to Test Data</a:t>
            </a:r>
          </a:p>
        </p:txBody>
      </p:sp>
      <p:sp>
        <p:nvSpPr>
          <p:cNvPr id="892931" name="Line 3"/>
          <p:cNvSpPr>
            <a:spLocks noChangeShapeType="1"/>
          </p:cNvSpPr>
          <p:nvPr/>
        </p:nvSpPr>
        <p:spPr bwMode="auto">
          <a:xfrm>
            <a:off x="3317081" y="4270772"/>
            <a:ext cx="200025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2" name="Line 4"/>
          <p:cNvSpPr>
            <a:spLocks noChangeShapeType="1"/>
          </p:cNvSpPr>
          <p:nvPr/>
        </p:nvSpPr>
        <p:spPr bwMode="auto">
          <a:xfrm flipH="1">
            <a:off x="2387204" y="4270772"/>
            <a:ext cx="266700" cy="48458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 flipH="1">
            <a:off x="2918222" y="3539730"/>
            <a:ext cx="332184" cy="4869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3914776" y="3539730"/>
            <a:ext cx="398860" cy="48696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5" name="Line 7"/>
          <p:cNvSpPr>
            <a:spLocks noChangeShapeType="1"/>
          </p:cNvSpPr>
          <p:nvPr/>
        </p:nvSpPr>
        <p:spPr bwMode="auto">
          <a:xfrm>
            <a:off x="3051572" y="2871789"/>
            <a:ext cx="465534" cy="4262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6" name="Line 8"/>
          <p:cNvSpPr>
            <a:spLocks noChangeShapeType="1"/>
          </p:cNvSpPr>
          <p:nvPr/>
        </p:nvSpPr>
        <p:spPr bwMode="auto">
          <a:xfrm flipH="1">
            <a:off x="1922861" y="2871789"/>
            <a:ext cx="464344" cy="426244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37" name="Text Box 9"/>
          <p:cNvSpPr txBox="1">
            <a:spLocks noChangeArrowheads="1"/>
          </p:cNvSpPr>
          <p:nvPr/>
        </p:nvSpPr>
        <p:spPr bwMode="auto">
          <a:xfrm>
            <a:off x="2347914" y="2628901"/>
            <a:ext cx="770335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Refund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38" name="Text Box 10"/>
          <p:cNvSpPr txBox="1">
            <a:spLocks noChangeArrowheads="1"/>
          </p:cNvSpPr>
          <p:nvPr/>
        </p:nvSpPr>
        <p:spPr bwMode="auto">
          <a:xfrm>
            <a:off x="3183732" y="3298033"/>
            <a:ext cx="769144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MarSt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39" name="Text Box 11"/>
          <p:cNvSpPr txBox="1">
            <a:spLocks noChangeArrowheads="1"/>
          </p:cNvSpPr>
          <p:nvPr/>
        </p:nvSpPr>
        <p:spPr bwMode="auto">
          <a:xfrm>
            <a:off x="2587230" y="4026694"/>
            <a:ext cx="796528" cy="276999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2D1993"/>
                </a:solidFill>
                <a:latin typeface="Arial" panose="020B0604020202020204" pitchFamily="34" charset="0"/>
              </a:rPr>
              <a:t>TaxInc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40" name="AutoShape 12"/>
          <p:cNvSpPr>
            <a:spLocks noChangeArrowheads="1"/>
          </p:cNvSpPr>
          <p:nvPr/>
        </p:nvSpPr>
        <p:spPr bwMode="auto">
          <a:xfrm>
            <a:off x="3349230" y="4752976"/>
            <a:ext cx="516731" cy="336947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1" name="Text Box 13"/>
          <p:cNvSpPr txBox="1">
            <a:spLocks noChangeArrowheads="1"/>
          </p:cNvSpPr>
          <p:nvPr/>
        </p:nvSpPr>
        <p:spPr bwMode="auto">
          <a:xfrm>
            <a:off x="3287317" y="4752976"/>
            <a:ext cx="5631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42" name="AutoShape 14"/>
          <p:cNvSpPr>
            <a:spLocks noChangeArrowheads="1"/>
          </p:cNvSpPr>
          <p:nvPr/>
        </p:nvSpPr>
        <p:spPr bwMode="auto">
          <a:xfrm>
            <a:off x="2121694" y="4768455"/>
            <a:ext cx="538163" cy="33456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3" name="Text Box 15"/>
          <p:cNvSpPr txBox="1">
            <a:spLocks noChangeArrowheads="1"/>
          </p:cNvSpPr>
          <p:nvPr/>
        </p:nvSpPr>
        <p:spPr bwMode="auto">
          <a:xfrm>
            <a:off x="2194932" y="4755357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44" name="AutoShape 16"/>
          <p:cNvSpPr>
            <a:spLocks noChangeArrowheads="1"/>
          </p:cNvSpPr>
          <p:nvPr/>
        </p:nvSpPr>
        <p:spPr bwMode="auto">
          <a:xfrm>
            <a:off x="1657351" y="3311130"/>
            <a:ext cx="564356" cy="32027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5" name="Text Box 17"/>
          <p:cNvSpPr txBox="1">
            <a:spLocks noChangeArrowheads="1"/>
          </p:cNvSpPr>
          <p:nvPr/>
        </p:nvSpPr>
        <p:spPr bwMode="auto">
          <a:xfrm>
            <a:off x="1729398" y="3298032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rgbClr val="00FFFF"/>
              </a:solidFill>
              <a:latin typeface="Arial" panose="020B0604020202020204" pitchFamily="34" charset="0"/>
            </a:endParaRPr>
          </a:p>
        </p:txBody>
      </p:sp>
      <p:sp>
        <p:nvSpPr>
          <p:cNvPr id="892946" name="AutoShape 18"/>
          <p:cNvSpPr>
            <a:spLocks noChangeArrowheads="1"/>
          </p:cNvSpPr>
          <p:nvPr/>
        </p:nvSpPr>
        <p:spPr bwMode="auto">
          <a:xfrm>
            <a:off x="4038601" y="4051698"/>
            <a:ext cx="564356" cy="350044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2947" name="Text Box 19"/>
          <p:cNvSpPr txBox="1">
            <a:spLocks noChangeArrowheads="1"/>
          </p:cNvSpPr>
          <p:nvPr/>
        </p:nvSpPr>
        <p:spPr bwMode="auto">
          <a:xfrm>
            <a:off x="4095765" y="4051698"/>
            <a:ext cx="4154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800000"/>
                </a:solidFill>
                <a:latin typeface="Arial" panose="020B0604020202020204" pitchFamily="34" charset="0"/>
              </a:rPr>
              <a:t>NO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48" name="Text Box 20"/>
          <p:cNvSpPr txBox="1">
            <a:spLocks noChangeArrowheads="1"/>
          </p:cNvSpPr>
          <p:nvPr/>
        </p:nvSpPr>
        <p:spPr bwMode="auto">
          <a:xfrm>
            <a:off x="1753313" y="2871788"/>
            <a:ext cx="4350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Yes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49" name="Text Box 21"/>
          <p:cNvSpPr txBox="1">
            <a:spLocks noChangeArrowheads="1"/>
          </p:cNvSpPr>
          <p:nvPr/>
        </p:nvSpPr>
        <p:spPr bwMode="auto">
          <a:xfrm>
            <a:off x="3267843" y="2871788"/>
            <a:ext cx="3802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892950" name="Text Box 22"/>
          <p:cNvSpPr txBox="1">
            <a:spLocks noChangeArrowheads="1"/>
          </p:cNvSpPr>
          <p:nvPr/>
        </p:nvSpPr>
        <p:spPr bwMode="auto">
          <a:xfrm>
            <a:off x="4110431" y="3575448"/>
            <a:ext cx="747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Married</a:t>
            </a:r>
            <a:r>
              <a:rPr lang="en-US" altLang="en-US" sz="120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92951" name="Text Box 23"/>
          <p:cNvSpPr txBox="1">
            <a:spLocks noChangeArrowheads="1"/>
          </p:cNvSpPr>
          <p:nvPr/>
        </p:nvSpPr>
        <p:spPr bwMode="auto">
          <a:xfrm>
            <a:off x="2334622" y="3601642"/>
            <a:ext cx="130035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Single, Divorced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52" name="Text Box 24"/>
          <p:cNvSpPr txBox="1">
            <a:spLocks noChangeArrowheads="1"/>
          </p:cNvSpPr>
          <p:nvPr/>
        </p:nvSpPr>
        <p:spPr bwMode="auto">
          <a:xfrm>
            <a:off x="1960094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&lt;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53" name="Text Box 25"/>
          <p:cNvSpPr txBox="1">
            <a:spLocks noChangeArrowheads="1"/>
          </p:cNvSpPr>
          <p:nvPr/>
        </p:nvSpPr>
        <p:spPr bwMode="auto">
          <a:xfrm>
            <a:off x="3419800" y="4330304"/>
            <a:ext cx="5902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200">
                <a:latin typeface="Arial" panose="020B0604020202020204" pitchFamily="34" charset="0"/>
              </a:rPr>
              <a:t>&gt; 80K</a:t>
            </a:r>
            <a:endParaRPr lang="en-US" altLang="en-US" sz="12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92954" name="Object 26"/>
          <p:cNvGraphicFramePr>
            <a:graphicFrameLocks noChangeAspect="1"/>
          </p:cNvGraphicFramePr>
          <p:nvPr/>
        </p:nvGraphicFramePr>
        <p:xfrm>
          <a:off x="4857751" y="2057401"/>
          <a:ext cx="2507456" cy="850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8929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1" y="2057401"/>
                        <a:ext cx="2507456" cy="850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55" name="Text Box 27"/>
          <p:cNvSpPr txBox="1">
            <a:spLocks noChangeArrowheads="1"/>
          </p:cNvSpPr>
          <p:nvPr/>
        </p:nvSpPr>
        <p:spPr bwMode="auto">
          <a:xfrm>
            <a:off x="4743450" y="1714501"/>
            <a:ext cx="12001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en-US" sz="1500">
                <a:solidFill>
                  <a:schemeClr val="tx2"/>
                </a:solidFill>
                <a:latin typeface="Arial" panose="020B0604020202020204" pitchFamily="34" charset="0"/>
              </a:rPr>
              <a:t>Test Data</a:t>
            </a:r>
            <a:endParaRPr lang="en-US" altLang="en-US" sz="150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892956" name="Line 28"/>
          <p:cNvSpPr>
            <a:spLocks noChangeShapeType="1"/>
          </p:cNvSpPr>
          <p:nvPr/>
        </p:nvSpPr>
        <p:spPr bwMode="auto">
          <a:xfrm flipH="1">
            <a:off x="3657600" y="2628900"/>
            <a:ext cx="1200150" cy="3429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1797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B8E8C00-D4A6-4618-A59E-A5826AC791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543800" cy="609600"/>
          </a:xfrm>
        </p:spPr>
        <p:txBody>
          <a:bodyPr/>
          <a:lstStyle/>
          <a:p>
            <a:r>
              <a:rPr lang="en-US" altLang="zh-TW" sz="3200" dirty="0">
                <a:solidFill>
                  <a:srgbClr val="00B0F0"/>
                </a:solidFill>
                <a:ea typeface="新細明體" pitchFamily="18" charset="-120"/>
              </a:rPr>
              <a:t>Acknowledgement</a:t>
            </a:r>
            <a:endParaRPr lang="en-US" altLang="en-US" sz="3200" dirty="0">
              <a:solidFill>
                <a:srgbClr val="00B0F0"/>
              </a:solidFill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8BF8E50D-E3CE-4A8E-8B9C-D4EB16268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r>
              <a:rPr lang="en-US" altLang="en-US" sz="1800" dirty="0"/>
              <a:t>Many slides from Dr. Christopher Ryu</a:t>
            </a:r>
          </a:p>
          <a:p>
            <a:r>
              <a:rPr lang="en-US" altLang="en-US" sz="1800" dirty="0"/>
              <a:t>Content based on “Hands-On Machine Learning with </a:t>
            </a:r>
            <a:r>
              <a:rPr lang="en-US" altLang="en-US" sz="1800" dirty="0" err="1"/>
              <a:t>Scikit</a:t>
            </a:r>
            <a:r>
              <a:rPr lang="en-US" altLang="en-US" sz="1800" dirty="0"/>
              <a:t>-Learn, </a:t>
            </a:r>
            <a:r>
              <a:rPr lang="en-US" altLang="en-US" sz="1800" dirty="0" err="1"/>
              <a:t>Keras</a:t>
            </a:r>
            <a:r>
              <a:rPr lang="en-US" altLang="en-US" sz="1800" dirty="0"/>
              <a:t>, and TensorFlow,” </a:t>
            </a:r>
            <a:r>
              <a:rPr lang="en-US" altLang="en-US" sz="1800" dirty="0" err="1"/>
              <a:t>Aurélien</a:t>
            </a:r>
            <a:r>
              <a:rPr lang="en-US" altLang="en-US" sz="1800" dirty="0"/>
              <a:t> </a:t>
            </a:r>
            <a:r>
              <a:rPr lang="en-US" altLang="en-US" sz="1800" dirty="0" err="1"/>
              <a:t>Géron</a:t>
            </a:r>
            <a:r>
              <a:rPr lang="en-US" altLang="en-US" sz="1800" dirty="0"/>
              <a:t>, 3rd Edition (October 2022), O'Reilly Media, Inc.</a:t>
            </a:r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74BC074E-9510-443D-B868-974A7BDE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4663DCC-948E-4668-98BC-C1281A5FE394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6327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4917</Words>
  <Application>Microsoft Office PowerPoint</Application>
  <PresentationFormat>On-screen Show (4:3)</PresentationFormat>
  <Paragraphs>961</Paragraphs>
  <Slides>90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90</vt:i4>
      </vt:variant>
    </vt:vector>
  </HeadingPairs>
  <TitlesOfParts>
    <vt:vector size="109" baseType="lpstr">
      <vt:lpstr>ＭＳ Ｐゴシック</vt:lpstr>
      <vt:lpstr>新細明體</vt:lpstr>
      <vt:lpstr>宋体</vt:lpstr>
      <vt:lpstr>Arial</vt:lpstr>
      <vt:lpstr>Calibri</vt:lpstr>
      <vt:lpstr>Calibri Light</vt:lpstr>
      <vt:lpstr>Cambria Math</vt:lpstr>
      <vt:lpstr>Consolas</vt:lpstr>
      <vt:lpstr>Courier New</vt:lpstr>
      <vt:lpstr>Monotype Corsiva</vt:lpstr>
      <vt:lpstr>Monotype Sorts</vt:lpstr>
      <vt:lpstr>Symbol</vt:lpstr>
      <vt:lpstr>Times New Roman</vt:lpstr>
      <vt:lpstr>Wingdings</vt:lpstr>
      <vt:lpstr>1_Office Theme</vt:lpstr>
      <vt:lpstr>Office Theme</vt:lpstr>
      <vt:lpstr>Document</vt:lpstr>
      <vt:lpstr>VISIO</vt:lpstr>
      <vt:lpstr>Visio</vt:lpstr>
      <vt:lpstr>CPSC 483 Decision Trees</vt:lpstr>
      <vt:lpstr>What we will cover this week</vt:lpstr>
      <vt:lpstr>The Data Science Process</vt:lpstr>
      <vt:lpstr>Decision trees</vt:lpstr>
      <vt:lpstr>What is a Decision Tree?</vt:lpstr>
      <vt:lpstr>Example of a Decision Tree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From Decision Trees To Rules</vt:lpstr>
      <vt:lpstr>From Decision Trees To Rules</vt:lpstr>
      <vt:lpstr>Expressiveness of Decision Trees</vt:lpstr>
      <vt:lpstr>Expressiveness of Decision Trees</vt:lpstr>
      <vt:lpstr> </vt:lpstr>
      <vt:lpstr> </vt:lpstr>
      <vt:lpstr>Classwork</vt:lpstr>
      <vt:lpstr>Decision Tree Learning</vt:lpstr>
      <vt:lpstr>Decision Tree Classification</vt:lpstr>
      <vt:lpstr>Example of a Decision Tree</vt:lpstr>
      <vt:lpstr>Another Example of a Decision Tree</vt:lpstr>
      <vt:lpstr>Decision tree learning</vt:lpstr>
      <vt:lpstr>PowerPoint Presentation</vt:lpstr>
      <vt:lpstr>ID3 algorithm</vt:lpstr>
      <vt:lpstr>A decision problem</vt:lpstr>
      <vt:lpstr>Training data</vt:lpstr>
      <vt:lpstr>Decision tree learning</vt:lpstr>
      <vt:lpstr>Decision tree learning</vt:lpstr>
      <vt:lpstr>Size of hypothesis space</vt:lpstr>
      <vt:lpstr>Decision tree learning algorithm</vt:lpstr>
      <vt:lpstr>Decision tree</vt:lpstr>
      <vt:lpstr>Choosing an attribute</vt:lpstr>
      <vt:lpstr>Information Gain</vt:lpstr>
      <vt:lpstr>Information Entropy</vt:lpstr>
      <vt:lpstr>Entropy of example dataset</vt:lpstr>
      <vt:lpstr>Information Gain</vt:lpstr>
      <vt:lpstr>Information gain</vt:lpstr>
      <vt:lpstr>Classwork</vt:lpstr>
      <vt:lpstr>Classwork solution</vt:lpstr>
      <vt:lpstr>Recursive algorithm for DT induction</vt:lpstr>
      <vt:lpstr>Decision tree learned from the 12 examples</vt:lpstr>
      <vt:lpstr>Another example</vt:lpstr>
      <vt:lpstr>ID3 Algorithm</vt:lpstr>
      <vt:lpstr>Inductive Bias</vt:lpstr>
      <vt:lpstr>Problems with ID3</vt:lpstr>
      <vt:lpstr>ID3 summary</vt:lpstr>
      <vt:lpstr>CART algorithm</vt:lpstr>
      <vt:lpstr>Measuring Impurity (non-Homogeneity)</vt:lpstr>
      <vt:lpstr>Measuring Impurity (non-Homogeneity)</vt:lpstr>
      <vt:lpstr>Dealing with Continuous Variables</vt:lpstr>
      <vt:lpstr>Dealing with Continuous Variables</vt:lpstr>
      <vt:lpstr>CART algorithm</vt:lpstr>
      <vt:lpstr>Class work</vt:lpstr>
      <vt:lpstr>Overfitting in decision trees</vt:lpstr>
      <vt:lpstr>Detecting Overfitting</vt:lpstr>
      <vt:lpstr>Pre-pruning to Avoid Overfitting</vt:lpstr>
      <vt:lpstr>Post-pruning to Avoid Overfitting</vt:lpstr>
      <vt:lpstr>Reducing overfitting by rule simplification</vt:lpstr>
      <vt:lpstr>From Decision Trees To Rules</vt:lpstr>
      <vt:lpstr>Rules Can Be Simplified</vt:lpstr>
      <vt:lpstr>Classwork</vt:lpstr>
      <vt:lpstr>Pruning a tree to improve generalization</vt:lpstr>
      <vt:lpstr>Pruning a tree to improve generalization</vt:lpstr>
      <vt:lpstr>Interpretable ML</vt:lpstr>
      <vt:lpstr>Bio</vt:lpstr>
      <vt:lpstr>Interpretable Machine Learning</vt:lpstr>
      <vt:lpstr>Informativeness</vt:lpstr>
      <vt:lpstr>Trust</vt:lpstr>
      <vt:lpstr>Trust</vt:lpstr>
      <vt:lpstr>Trust</vt:lpstr>
      <vt:lpstr>Trust</vt:lpstr>
      <vt:lpstr>Causality</vt:lpstr>
      <vt:lpstr>Transferability</vt:lpstr>
      <vt:lpstr>Interpretable Machine Learning</vt:lpstr>
      <vt:lpstr>Comprehensibility</vt:lpstr>
      <vt:lpstr>Decompositionality</vt:lpstr>
      <vt:lpstr>Post-hoc Interpretability</vt:lpstr>
      <vt:lpstr>Post-hoc Interpretability</vt:lpstr>
      <vt:lpstr>Regression Trees</vt:lpstr>
      <vt:lpstr>Regression Tree</vt:lpstr>
      <vt:lpstr>Creating a Regression Tree (Classification and Regression Tree (CART), Breiman et al. 1984)</vt:lpstr>
      <vt:lpstr>Creating a Regression Tree (Classification and Regression (CART), Breiman et al. 1984)</vt:lpstr>
      <vt:lpstr>Example: Regression Tree</vt:lpstr>
      <vt:lpstr>Example: Regression Tree</vt:lpstr>
      <vt:lpstr>Linear Regression vs Regression Tree</vt:lpstr>
      <vt:lpstr>Pros and Cons of Regression Tree</vt:lpstr>
      <vt:lpstr>Textbook code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/>
  <cp:revision>1</cp:revision>
  <dcterms:created xsi:type="dcterms:W3CDTF">2012-09-13T21:52:26Z</dcterms:created>
  <dcterms:modified xsi:type="dcterms:W3CDTF">2025-03-05T02:57:18Z</dcterms:modified>
</cp:coreProperties>
</file>