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263" r:id="rId4"/>
    <p:sldId id="265" r:id="rId5"/>
    <p:sldId id="266" r:id="rId6"/>
    <p:sldId id="270" r:id="rId7"/>
    <p:sldId id="264" r:id="rId8"/>
    <p:sldId id="269" r:id="rId9"/>
    <p:sldId id="278" r:id="rId10"/>
    <p:sldId id="271" r:id="rId11"/>
    <p:sldId id="277" r:id="rId12"/>
    <p:sldId id="273" r:id="rId13"/>
    <p:sldId id="279" r:id="rId14"/>
    <p:sldId id="274" r:id="rId15"/>
    <p:sldId id="275" r:id="rId16"/>
    <p:sldId id="280" r:id="rId17"/>
    <p:sldId id="281" r:id="rId18"/>
    <p:sldId id="267" r:id="rId19"/>
    <p:sldId id="268"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5BC"/>
    <a:srgbClr val="00417C"/>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7" autoAdjust="0"/>
    <p:restoredTop sz="88062" autoAdjust="0"/>
  </p:normalViewPr>
  <p:slideViewPr>
    <p:cSldViewPr>
      <p:cViewPr varScale="1">
        <p:scale>
          <a:sx n="108" d="100"/>
          <a:sy n="108" d="100"/>
        </p:scale>
        <p:origin x="172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94DD24D7-FED1-4393-89B8-47BAEDB75ACE}" type="datetimeFigureOut">
              <a:rPr lang="zh-CN" altLang="en-US"/>
              <a:pPr>
                <a:defRPr/>
              </a:pPr>
              <a:t>2019/8/24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48D536CF-49BC-4D7F-A1BB-E7D09BD8B241}" type="slidenum">
              <a:rPr lang="zh-CN" altLang="en-US"/>
              <a:pPr>
                <a:defRPr/>
              </a:pPr>
              <a:t>‹#›</a:t>
            </a:fld>
            <a:endParaRPr lang="zh-CN" altLang="en-US"/>
          </a:p>
        </p:txBody>
      </p:sp>
    </p:spTree>
    <p:extLst>
      <p:ext uri="{BB962C8B-B14F-4D97-AF65-F5344CB8AC3E}">
        <p14:creationId xmlns:p14="http://schemas.microsoft.com/office/powerpoint/2010/main" val="3840491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手机早已经成为我们生活中不可或缺的电子设备。手机社交软件提供的网络社交更是占据了如今年轻人社交的半壁江山。</a:t>
            </a:r>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2</a:t>
            </a:fld>
            <a:endParaRPr lang="zh-CN" altLang="en-US"/>
          </a:p>
        </p:txBody>
      </p:sp>
    </p:spTree>
    <p:extLst>
      <p:ext uri="{BB962C8B-B14F-4D97-AF65-F5344CB8AC3E}">
        <p14:creationId xmlns:p14="http://schemas.microsoft.com/office/powerpoint/2010/main" val="3026234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13</a:t>
            </a:fld>
            <a:endParaRPr lang="zh-CN" altLang="en-US"/>
          </a:p>
        </p:txBody>
      </p:sp>
    </p:spTree>
    <p:extLst>
      <p:ext uri="{BB962C8B-B14F-4D97-AF65-F5344CB8AC3E}">
        <p14:creationId xmlns:p14="http://schemas.microsoft.com/office/powerpoint/2010/main" val="33784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14</a:t>
            </a:fld>
            <a:endParaRPr lang="zh-CN" altLang="en-US"/>
          </a:p>
        </p:txBody>
      </p:sp>
    </p:spTree>
    <p:extLst>
      <p:ext uri="{BB962C8B-B14F-4D97-AF65-F5344CB8AC3E}">
        <p14:creationId xmlns:p14="http://schemas.microsoft.com/office/powerpoint/2010/main" val="2920243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15</a:t>
            </a:fld>
            <a:endParaRPr lang="zh-CN" altLang="en-US"/>
          </a:p>
        </p:txBody>
      </p:sp>
    </p:spTree>
    <p:extLst>
      <p:ext uri="{BB962C8B-B14F-4D97-AF65-F5344CB8AC3E}">
        <p14:creationId xmlns:p14="http://schemas.microsoft.com/office/powerpoint/2010/main" val="2542722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Hive</a:t>
            </a:r>
            <a:r>
              <a:rPr lang="zh-CN" altLang="en-US" dirty="0"/>
              <a:t>编写放在最后、</a:t>
            </a:r>
            <a:endParaRPr lang="en-US" altLang="zh-CN" dirty="0"/>
          </a:p>
          <a:p>
            <a:r>
              <a:rPr lang="zh-CN" altLang="en-US" dirty="0"/>
              <a:t>由于本数据已经经过清洗，</a:t>
            </a:r>
            <a:r>
              <a:rPr lang="en-US" altLang="zh-CN" dirty="0"/>
              <a:t>MapReduce</a:t>
            </a:r>
            <a:r>
              <a:rPr lang="zh-CN" altLang="en-US" dirty="0"/>
              <a:t>的过程可以省略。</a:t>
            </a:r>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17</a:t>
            </a:fld>
            <a:endParaRPr lang="zh-CN" altLang="en-US"/>
          </a:p>
        </p:txBody>
      </p:sp>
    </p:spTree>
    <p:extLst>
      <p:ext uri="{BB962C8B-B14F-4D97-AF65-F5344CB8AC3E}">
        <p14:creationId xmlns:p14="http://schemas.microsoft.com/office/powerpoint/2010/main" val="3076176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18</a:t>
            </a:fld>
            <a:endParaRPr lang="zh-CN" altLang="en-US"/>
          </a:p>
        </p:txBody>
      </p:sp>
    </p:spTree>
    <p:extLst>
      <p:ext uri="{BB962C8B-B14F-4D97-AF65-F5344CB8AC3E}">
        <p14:creationId xmlns:p14="http://schemas.microsoft.com/office/powerpoint/2010/main" val="49913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面向列：每一行的数据都冗余了列的名字和该列所对应的类型信息。这种存储方式，最大的好处就是每个 </a:t>
            </a:r>
            <a:r>
              <a:rPr lang="en-US" altLang="zh-CN" dirty="0"/>
              <a:t>value </a:t>
            </a:r>
            <a:r>
              <a:rPr lang="zh-CN" altLang="en-US" dirty="0"/>
              <a:t>里面的数据可以完全自己定义，目前主流的实现是使用 </a:t>
            </a:r>
            <a:r>
              <a:rPr lang="en-US" altLang="zh-CN" dirty="0" err="1"/>
              <a:t>json</a:t>
            </a:r>
            <a:r>
              <a:rPr lang="en-US" altLang="zh-CN" dirty="0"/>
              <a:t> </a:t>
            </a:r>
            <a:r>
              <a:rPr lang="zh-CN" altLang="en-US" dirty="0"/>
              <a:t>来存储 </a:t>
            </a:r>
            <a:r>
              <a:rPr lang="en-US" altLang="zh-CN" dirty="0"/>
              <a:t>value </a:t>
            </a:r>
            <a:r>
              <a:rPr lang="zh-CN" altLang="en-US" dirty="0"/>
              <a:t>数据，这样，如果业务要求增加一个列，那就在 </a:t>
            </a:r>
            <a:r>
              <a:rPr lang="en-US" altLang="zh-CN" dirty="0" err="1"/>
              <a:t>json</a:t>
            </a:r>
            <a:r>
              <a:rPr lang="en-US" altLang="zh-CN" dirty="0"/>
              <a:t> </a:t>
            </a:r>
            <a:r>
              <a:rPr lang="zh-CN" altLang="en-US" dirty="0"/>
              <a:t>拼装的时候额外增加一个列就行了。而如果业务需要减少一个列，也可以直接在代码里拼装，减少了运维的成本。</a:t>
            </a:r>
            <a:endParaRPr lang="en-US" altLang="zh-CN" dirty="0"/>
          </a:p>
          <a:p>
            <a:r>
              <a:rPr lang="zh-CN" altLang="en-US" dirty="0"/>
              <a:t>面向行：比较于面向列的存储，最主要的优势就是空间消耗更少，而且申请空间的效率更高，因为用户在开始的时候就已经指定了所有数据所需要的数据类型（空间消耗），因此消耗的空间是相对比较固定的。</a:t>
            </a:r>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4</a:t>
            </a:fld>
            <a:endParaRPr lang="zh-CN" altLang="en-US"/>
          </a:p>
        </p:txBody>
      </p:sp>
    </p:spTree>
    <p:extLst>
      <p:ext uri="{BB962C8B-B14F-4D97-AF65-F5344CB8AC3E}">
        <p14:creationId xmlns:p14="http://schemas.microsoft.com/office/powerpoint/2010/main" val="369292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数据在隐私处理时已经经过清洗。</a:t>
            </a:r>
            <a:r>
              <a:rPr lang="en-US" altLang="zh-CN" dirty="0"/>
              <a:t>MapReduce</a:t>
            </a:r>
            <a:r>
              <a:rPr lang="zh-CN" altLang="en-US" dirty="0"/>
              <a:t>过程省略。</a:t>
            </a:r>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5</a:t>
            </a:fld>
            <a:endParaRPr lang="zh-CN" altLang="en-US"/>
          </a:p>
        </p:txBody>
      </p:sp>
    </p:spTree>
    <p:extLst>
      <p:ext uri="{BB962C8B-B14F-4D97-AF65-F5344CB8AC3E}">
        <p14:creationId xmlns:p14="http://schemas.microsoft.com/office/powerpoint/2010/main" val="139775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用户密度。</a:t>
            </a:r>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7</a:t>
            </a:fld>
            <a:endParaRPr lang="zh-CN" altLang="en-US"/>
          </a:p>
        </p:txBody>
      </p:sp>
    </p:spTree>
    <p:extLst>
      <p:ext uri="{BB962C8B-B14F-4D97-AF65-F5344CB8AC3E}">
        <p14:creationId xmlns:p14="http://schemas.microsoft.com/office/powerpoint/2010/main" val="246917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2060"/>
                </a:solidFill>
              </a:rPr>
              <a:t>通过数据分层，对全国数据的查询显示，北京，四川，河南的用户数量远高于其他省份和直辖市。其中，河南的用户数据最多为</a:t>
            </a:r>
            <a:r>
              <a:rPr lang="en-US" altLang="zh-CN" sz="1200" dirty="0">
                <a:solidFill>
                  <a:srgbClr val="002060"/>
                </a:solidFill>
              </a:rPr>
              <a:t>312456</a:t>
            </a:r>
            <a:r>
              <a:rPr lang="zh-CN" altLang="en-US" sz="1200" dirty="0">
                <a:solidFill>
                  <a:srgbClr val="002060"/>
                </a:solidFill>
              </a:rPr>
              <a:t>条。东部省份较西部省份而言，用户数据高出</a:t>
            </a:r>
            <a:r>
              <a:rPr lang="en-US" altLang="zh-CN" sz="1200" dirty="0">
                <a:solidFill>
                  <a:srgbClr val="002060"/>
                </a:solidFill>
              </a:rPr>
              <a:t>2</a:t>
            </a:r>
            <a:r>
              <a:rPr lang="zh-CN" altLang="en-US" sz="1200" dirty="0">
                <a:solidFill>
                  <a:srgbClr val="002060"/>
                </a:solidFill>
              </a:rPr>
              <a:t>个数量级。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2060"/>
                </a:solidFill>
              </a:rPr>
              <a:t>全国范围内的数据分层，可以反映一个产品在各个地区的推广情况。这在科研领域和商业领域都有远大的前景。</a:t>
            </a:r>
            <a:endParaRPr lang="en-US" altLang="zh-CN" sz="1200" dirty="0">
              <a:solidFill>
                <a:srgbClr val="00206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8</a:t>
            </a:fld>
            <a:endParaRPr lang="zh-CN" altLang="en-US"/>
          </a:p>
        </p:txBody>
      </p:sp>
    </p:spTree>
    <p:extLst>
      <p:ext uri="{BB962C8B-B14F-4D97-AF65-F5344CB8AC3E}">
        <p14:creationId xmlns:p14="http://schemas.microsoft.com/office/powerpoint/2010/main" val="362923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2060"/>
                </a:solidFill>
              </a:rPr>
              <a:t>对用户的查询可以清晰的反映单个用户的访问位置，强度高的位置为该用户常去的地点。在大量数据的支撑下，可以推断出该用户的家庭住址，工作单位等信息。在安全领域有远大前景。</a:t>
            </a:r>
            <a:endParaRPr lang="en-US" altLang="zh-CN" sz="1200" dirty="0">
              <a:solidFill>
                <a:srgbClr val="00206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9</a:t>
            </a:fld>
            <a:endParaRPr lang="zh-CN" altLang="en-US"/>
          </a:p>
        </p:txBody>
      </p:sp>
    </p:spTree>
    <p:extLst>
      <p:ext uri="{BB962C8B-B14F-4D97-AF65-F5344CB8AC3E}">
        <p14:creationId xmlns:p14="http://schemas.microsoft.com/office/powerpoint/2010/main" val="16371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002060"/>
                </a:solidFill>
              </a:rPr>
              <a:t> </a:t>
            </a:r>
            <a:r>
              <a:rPr lang="zh-CN" altLang="en-US" sz="1200" dirty="0">
                <a:solidFill>
                  <a:srgbClr val="002060"/>
                </a:solidFill>
              </a:rPr>
              <a:t>对地域的查询可以反映出一定范围内，人口的密度情况。随着数据量的提升，可以显著体现某一地区的商业价值。在商业领域有远大前景。</a:t>
            </a:r>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10</a:t>
            </a:fld>
            <a:endParaRPr lang="zh-CN" altLang="en-US"/>
          </a:p>
        </p:txBody>
      </p:sp>
    </p:spTree>
    <p:extLst>
      <p:ext uri="{BB962C8B-B14F-4D97-AF65-F5344CB8AC3E}">
        <p14:creationId xmlns:p14="http://schemas.microsoft.com/office/powerpoint/2010/main" val="181010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11</a:t>
            </a:fld>
            <a:endParaRPr lang="zh-CN" altLang="en-US"/>
          </a:p>
        </p:txBody>
      </p:sp>
    </p:spTree>
    <p:extLst>
      <p:ext uri="{BB962C8B-B14F-4D97-AF65-F5344CB8AC3E}">
        <p14:creationId xmlns:p14="http://schemas.microsoft.com/office/powerpoint/2010/main" val="4502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D536CF-49BC-4D7F-A1BB-E7D09BD8B241}" type="slidenum">
              <a:rPr lang="zh-CN" altLang="en-US" smtClean="0"/>
              <a:pPr>
                <a:defRPr/>
              </a:pPr>
              <a:t>12</a:t>
            </a:fld>
            <a:endParaRPr lang="zh-CN" altLang="en-US"/>
          </a:p>
        </p:txBody>
      </p:sp>
    </p:spTree>
    <p:extLst>
      <p:ext uri="{BB962C8B-B14F-4D97-AF65-F5344CB8AC3E}">
        <p14:creationId xmlns:p14="http://schemas.microsoft.com/office/powerpoint/2010/main" val="188354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374C7E-346F-465A-87F3-822A0AA78BE3}" type="datetimeFigureOut">
              <a:rPr lang="zh-CN" altLang="en-US"/>
              <a:pPr>
                <a:defRPr/>
              </a:pPr>
              <a:t>2019/8/24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F74D7A-BA0C-4D44-A7B8-0B8FD0EAF11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8F3F96D-DB75-4079-A7C6-A7C0679782B5}" type="datetimeFigureOut">
              <a:rPr lang="zh-CN" altLang="en-US"/>
              <a:pPr>
                <a:defRPr/>
              </a:pPr>
              <a:t>2019/8/24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C1E87C-14F1-48EB-91DB-2968F9CD8A4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398A38-061C-47E0-ABC0-552101F133EB}" type="datetimeFigureOut">
              <a:rPr lang="zh-CN" altLang="en-US"/>
              <a:pPr>
                <a:defRPr/>
              </a:pPr>
              <a:t>2019/8/24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BCA69A-571F-4516-97DA-CACC4A771DF7}"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BB269E-7F8D-4BFD-B326-99CAB5D03CC4}"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BEFBD4B-C765-451B-AA39-FEB0C8BF136C}" type="slidenum">
              <a:rPr lang="zh-CN" altLang="en-US"/>
              <a:pPr/>
              <a:t>‹#›</a:t>
            </a:fld>
            <a:endParaRPr lang="zh-CN" altLang="en-US"/>
          </a:p>
        </p:txBody>
      </p:sp>
    </p:spTree>
    <p:extLst>
      <p:ext uri="{BB962C8B-B14F-4D97-AF65-F5344CB8AC3E}">
        <p14:creationId xmlns:p14="http://schemas.microsoft.com/office/powerpoint/2010/main" val="358996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D1EE219-2E59-4C98-B120-A98F48B02C69}"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53A07D07-3704-495B-AA67-C5383CE9D956}" type="slidenum">
              <a:rPr lang="zh-CN" altLang="en-US"/>
              <a:pPr/>
              <a:t>‹#›</a:t>
            </a:fld>
            <a:endParaRPr lang="zh-CN" altLang="en-US"/>
          </a:p>
        </p:txBody>
      </p:sp>
    </p:spTree>
    <p:extLst>
      <p:ext uri="{BB962C8B-B14F-4D97-AF65-F5344CB8AC3E}">
        <p14:creationId xmlns:p14="http://schemas.microsoft.com/office/powerpoint/2010/main" val="3555392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FF3F64D-57A5-43D6-9690-C91C8A27A5D2}"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AE2CC13-0026-4DA2-B5EA-10FFD78D473C}" type="slidenum">
              <a:rPr lang="zh-CN" altLang="en-US"/>
              <a:pPr/>
              <a:t>‹#›</a:t>
            </a:fld>
            <a:endParaRPr lang="zh-CN" altLang="en-US"/>
          </a:p>
        </p:txBody>
      </p:sp>
    </p:spTree>
    <p:extLst>
      <p:ext uri="{BB962C8B-B14F-4D97-AF65-F5344CB8AC3E}">
        <p14:creationId xmlns:p14="http://schemas.microsoft.com/office/powerpoint/2010/main" val="19996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AD36E17-F697-4DC6-AE89-5A9A4B0D2444}"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ECFFA9E1-8CEB-48F9-83E9-C7D0E97120A3}" type="slidenum">
              <a:rPr lang="zh-CN" altLang="en-US"/>
              <a:pPr/>
              <a:t>‹#›</a:t>
            </a:fld>
            <a:endParaRPr lang="zh-CN" altLang="en-US"/>
          </a:p>
        </p:txBody>
      </p:sp>
    </p:spTree>
    <p:extLst>
      <p:ext uri="{BB962C8B-B14F-4D97-AF65-F5344CB8AC3E}">
        <p14:creationId xmlns:p14="http://schemas.microsoft.com/office/powerpoint/2010/main" val="2178018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356A7EA-4A06-4D49-A0F3-09C5472C61CD}"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503A102E-3AED-4F3A-8726-FC0D911D6299}" type="slidenum">
              <a:rPr lang="zh-CN" altLang="en-US"/>
              <a:pPr/>
              <a:t>‹#›</a:t>
            </a:fld>
            <a:endParaRPr lang="zh-CN" altLang="en-US"/>
          </a:p>
        </p:txBody>
      </p:sp>
    </p:spTree>
    <p:extLst>
      <p:ext uri="{BB962C8B-B14F-4D97-AF65-F5344CB8AC3E}">
        <p14:creationId xmlns:p14="http://schemas.microsoft.com/office/powerpoint/2010/main" val="2127600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54E5611-2A08-4E5D-AAD8-0A8BE6791C34}"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E52CDEEE-4531-406D-BBB5-032618DE60A4}" type="slidenum">
              <a:rPr lang="zh-CN" altLang="en-US"/>
              <a:pPr/>
              <a:t>‹#›</a:t>
            </a:fld>
            <a:endParaRPr lang="zh-CN" altLang="en-US"/>
          </a:p>
        </p:txBody>
      </p:sp>
    </p:spTree>
    <p:extLst>
      <p:ext uri="{BB962C8B-B14F-4D97-AF65-F5344CB8AC3E}">
        <p14:creationId xmlns:p14="http://schemas.microsoft.com/office/powerpoint/2010/main" val="363486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FD67B27-9EDB-4113-A5FA-F5A41B2515B1}"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D24C4B3E-C2CD-418C-987F-36475EA6FBD0}" type="slidenum">
              <a:rPr lang="zh-CN" altLang="en-US"/>
              <a:pPr/>
              <a:t>‹#›</a:t>
            </a:fld>
            <a:endParaRPr lang="zh-CN" altLang="en-US"/>
          </a:p>
        </p:txBody>
      </p:sp>
    </p:spTree>
    <p:extLst>
      <p:ext uri="{BB962C8B-B14F-4D97-AF65-F5344CB8AC3E}">
        <p14:creationId xmlns:p14="http://schemas.microsoft.com/office/powerpoint/2010/main" val="3198882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B805A54-B034-4198-A016-E3A154CD3926}"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C89ED2F-87A6-40DD-A680-6E3DE0118FBC}" type="slidenum">
              <a:rPr lang="zh-CN" altLang="en-US"/>
              <a:pPr/>
              <a:t>‹#›</a:t>
            </a:fld>
            <a:endParaRPr lang="zh-CN" altLang="en-US"/>
          </a:p>
        </p:txBody>
      </p:sp>
    </p:spTree>
    <p:extLst>
      <p:ext uri="{BB962C8B-B14F-4D97-AF65-F5344CB8AC3E}">
        <p14:creationId xmlns:p14="http://schemas.microsoft.com/office/powerpoint/2010/main" val="180947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A0826FE-52E4-4AFB-92D2-A2153D0294CD}" type="datetimeFigureOut">
              <a:rPr lang="zh-CN" altLang="en-US"/>
              <a:pPr>
                <a:defRPr/>
              </a:pPr>
              <a:t>2019/8/24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9204BA-6902-4115-9127-8A72B87579F6}"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785739-B2D0-4DAC-B8EE-FB5C2D793286}"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87DFA46D-5559-4CCE-AE5D-7846E2D664B5}" type="slidenum">
              <a:rPr lang="zh-CN" altLang="en-US"/>
              <a:pPr/>
              <a:t>‹#›</a:t>
            </a:fld>
            <a:endParaRPr lang="zh-CN" altLang="en-US"/>
          </a:p>
        </p:txBody>
      </p:sp>
    </p:spTree>
    <p:extLst>
      <p:ext uri="{BB962C8B-B14F-4D97-AF65-F5344CB8AC3E}">
        <p14:creationId xmlns:p14="http://schemas.microsoft.com/office/powerpoint/2010/main" val="153950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41BCA49-6525-4FC2-88C5-C1779C159928}"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B4F04585-466B-4EDD-ACBC-A97785CE2A97}" type="slidenum">
              <a:rPr lang="zh-CN" altLang="en-US"/>
              <a:pPr/>
              <a:t>‹#›</a:t>
            </a:fld>
            <a:endParaRPr lang="zh-CN" altLang="en-US"/>
          </a:p>
        </p:txBody>
      </p:sp>
    </p:spTree>
    <p:extLst>
      <p:ext uri="{BB962C8B-B14F-4D97-AF65-F5344CB8AC3E}">
        <p14:creationId xmlns:p14="http://schemas.microsoft.com/office/powerpoint/2010/main" val="2886112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D64BE9B-B10E-4EDD-BFCF-5922F3054675}"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8CE2F9-24FE-401F-AE03-4E9C638C4353}" type="slidenum">
              <a:rPr lang="zh-CN" altLang="en-US"/>
              <a:pPr/>
              <a:t>‹#›</a:t>
            </a:fld>
            <a:endParaRPr lang="zh-CN" altLang="en-US"/>
          </a:p>
        </p:txBody>
      </p:sp>
    </p:spTree>
    <p:extLst>
      <p:ext uri="{BB962C8B-B14F-4D97-AF65-F5344CB8AC3E}">
        <p14:creationId xmlns:p14="http://schemas.microsoft.com/office/powerpoint/2010/main" val="286747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67A1FB3-965D-4B19-ABA7-AA90E5D90136}" type="datetimeFigureOut">
              <a:rPr lang="zh-CN" altLang="en-US"/>
              <a:pPr>
                <a:defRPr/>
              </a:pPr>
              <a:t>2019/8/24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F7F7E7-E804-4DB9-AB8C-AA7880F3F3C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9DAE5DF-6247-4005-B19E-4265B67A05BD}" type="datetimeFigureOut">
              <a:rPr lang="zh-CN" altLang="en-US"/>
              <a:pPr>
                <a:defRPr/>
              </a:pPr>
              <a:t>2019/8/24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92734C-74BF-4705-927F-A7AEFB9F68F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DF4E7D2-45B7-4BB4-8301-1375C0739582}" type="datetimeFigureOut">
              <a:rPr lang="zh-CN" altLang="en-US"/>
              <a:pPr>
                <a:defRPr/>
              </a:pPr>
              <a:t>2019/8/24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453755-CC23-42DD-AAE8-9D95E56E3D6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6ABFF38-8661-4B2F-8467-411C5CD8546B}" type="datetimeFigureOut">
              <a:rPr lang="zh-CN" altLang="en-US"/>
              <a:pPr>
                <a:defRPr/>
              </a:pPr>
              <a:t>2019/8/24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D6187A1-0254-4792-A633-CDCDC163D39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C6EFF34-3ADF-422E-8BE9-07EAF17B613C}" type="datetimeFigureOut">
              <a:rPr lang="zh-CN" altLang="en-US"/>
              <a:pPr>
                <a:defRPr/>
              </a:pPr>
              <a:t>2019/8/24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C67BB1-6BEE-4908-873F-819854644DD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6B7B1B3-AE52-487A-918F-069CC9A54D81}" type="datetimeFigureOut">
              <a:rPr lang="zh-CN" altLang="en-US"/>
              <a:pPr>
                <a:defRPr/>
              </a:pPr>
              <a:t>2019/8/24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E72628-3198-4043-82DD-768972B5641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1C1895-1581-40C7-8520-B39B969E3FC8}" type="datetimeFigureOut">
              <a:rPr lang="zh-CN" altLang="en-US"/>
              <a:pPr>
                <a:defRPr/>
              </a:pPr>
              <a:t>2019/8/24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E8EB7D-4137-4CE4-89FA-E8BF5C1709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1365B35-1F7E-424C-B409-88B7E54C263A}" type="datetimeFigureOut">
              <a:rPr lang="zh-CN" altLang="en-US"/>
              <a:pPr>
                <a:defRPr/>
              </a:pPr>
              <a:t>2019/8/24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B2802E3-F9E6-4CCC-94AA-AC775DC090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C4E61ED-CD20-4690-81FA-212FD1F7AAA7}" type="datetimeFigureOut">
              <a:rPr lang="zh-CN" altLang="en-US">
                <a:solidFill>
                  <a:prstClr val="black">
                    <a:tint val="75000"/>
                  </a:prstClr>
                </a:solidFill>
              </a:rPr>
              <a:pPr>
                <a:defRPr/>
              </a:pPr>
              <a:t>2019/8/24</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A50AE09-66C5-43F3-8B38-86FEE4A6B974}" type="slidenum">
              <a:rPr lang="zh-CN" altLang="en-US" smtClean="0">
                <a:ea typeface="宋体" panose="02010600030101010101" pitchFamily="2" charset="-122"/>
              </a:rPr>
              <a:pPr/>
              <a:t>‹#›</a:t>
            </a:fld>
            <a:endParaRPr lang="zh-CN" altLang="en-US">
              <a:ea typeface="宋体" panose="02010600030101010101" pitchFamily="2" charset="-122"/>
            </a:endParaRPr>
          </a:p>
        </p:txBody>
      </p:sp>
    </p:spTree>
    <p:extLst>
      <p:ext uri="{BB962C8B-B14F-4D97-AF65-F5344CB8AC3E}">
        <p14:creationId xmlns:p14="http://schemas.microsoft.com/office/powerpoint/2010/main" val="718652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542" y="382902"/>
            <a:ext cx="2836912" cy="2480241"/>
          </a:xfrm>
          <a:prstGeom prst="rect">
            <a:avLst/>
          </a:prstGeom>
        </p:spPr>
      </p:pic>
      <p:sp>
        <p:nvSpPr>
          <p:cNvPr id="30" name="矩形 29"/>
          <p:cNvSpPr/>
          <p:nvPr/>
        </p:nvSpPr>
        <p:spPr>
          <a:xfrm>
            <a:off x="-32792" y="4416655"/>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27"/>
          <p:cNvSpPr txBox="1">
            <a:spLocks noChangeArrowheads="1"/>
          </p:cNvSpPr>
          <p:nvPr/>
        </p:nvSpPr>
        <p:spPr bwMode="auto">
          <a:xfrm>
            <a:off x="-36307" y="2863143"/>
            <a:ext cx="9143999" cy="1877437"/>
          </a:xfrm>
          <a:prstGeom prst="rect">
            <a:avLst/>
          </a:prstGeom>
          <a:noFill/>
          <a:ln w="9525">
            <a:noFill/>
            <a:miter lim="800000"/>
            <a:headEnd/>
            <a:tailEnd/>
          </a:ln>
        </p:spPr>
        <p:txBody>
          <a:bodyPr wrap="square">
            <a:spAutoFit/>
          </a:bodyPr>
          <a:lstStyle/>
          <a:p>
            <a:pPr algn="ctr"/>
            <a:r>
              <a:rPr lang="zh-CN" altLang="en-US" sz="4400" b="1" dirty="0">
                <a:solidFill>
                  <a:srgbClr val="00417C"/>
                </a:solidFill>
                <a:latin typeface="微软雅黑" pitchFamily="34" charset="-122"/>
                <a:ea typeface="微软雅黑" pitchFamily="34" charset="-122"/>
              </a:rPr>
              <a:t>基于</a:t>
            </a:r>
            <a:r>
              <a:rPr lang="en-US" altLang="zh-CN" sz="4400" b="1" dirty="0">
                <a:solidFill>
                  <a:srgbClr val="00417C"/>
                </a:solidFill>
                <a:latin typeface="微软雅黑" pitchFamily="34" charset="-122"/>
                <a:ea typeface="微软雅黑" pitchFamily="34" charset="-122"/>
              </a:rPr>
              <a:t>Hadoop</a:t>
            </a:r>
            <a:r>
              <a:rPr lang="zh-CN" altLang="en-US" sz="4400" b="1" dirty="0">
                <a:solidFill>
                  <a:srgbClr val="00417C"/>
                </a:solidFill>
                <a:latin typeface="微软雅黑" pitchFamily="34" charset="-122"/>
                <a:ea typeface="微软雅黑" pitchFamily="34" charset="-122"/>
              </a:rPr>
              <a:t>对某位置服务社交网络用户访问地理位置数据</a:t>
            </a:r>
            <a:endParaRPr lang="en-US" altLang="zh-CN" sz="4400" b="1" dirty="0">
              <a:solidFill>
                <a:srgbClr val="00417C"/>
              </a:solidFill>
              <a:latin typeface="微软雅黑" pitchFamily="34" charset="-122"/>
              <a:ea typeface="微软雅黑" pitchFamily="34" charset="-122"/>
            </a:endParaRPr>
          </a:p>
          <a:p>
            <a:r>
              <a:rPr lang="zh-CN" altLang="en-US" sz="2800" dirty="0">
                <a:solidFill>
                  <a:srgbClr val="00417C"/>
                </a:solidFill>
                <a:latin typeface="微软雅黑" pitchFamily="34" charset="-122"/>
                <a:ea typeface="微软雅黑" pitchFamily="34" charset="-122"/>
              </a:rPr>
              <a:t>    </a:t>
            </a:r>
            <a:endParaRPr lang="zh-CN" altLang="en-US" sz="1400" dirty="0">
              <a:solidFill>
                <a:srgbClr val="00417C"/>
              </a:solidFill>
              <a:latin typeface="微软雅黑" pitchFamily="34" charset="-122"/>
              <a:ea typeface="微软雅黑" pitchFamily="34" charset="-122"/>
            </a:endParaRPr>
          </a:p>
        </p:txBody>
      </p:sp>
      <p:sp>
        <p:nvSpPr>
          <p:cNvPr id="3081" name="矩形 9"/>
          <p:cNvSpPr>
            <a:spLocks noChangeArrowheads="1"/>
          </p:cNvSpPr>
          <p:nvPr/>
        </p:nvSpPr>
        <p:spPr bwMode="auto">
          <a:xfrm>
            <a:off x="3133143" y="2555366"/>
            <a:ext cx="2877711" cy="307777"/>
          </a:xfrm>
          <a:prstGeom prst="rect">
            <a:avLst/>
          </a:prstGeom>
          <a:noFill/>
          <a:ln w="9525">
            <a:noFill/>
            <a:miter lim="800000"/>
            <a:headEnd/>
            <a:tailEnd/>
          </a:ln>
        </p:spPr>
        <p:txBody>
          <a:bodyPr wrap="none">
            <a:spAutoFit/>
          </a:bodyPr>
          <a:lstStyle/>
          <a:p>
            <a:r>
              <a:rPr lang="zh-CN" altLang="en-US" sz="1400" dirty="0">
                <a:solidFill>
                  <a:srgbClr val="00417C"/>
                </a:solidFill>
                <a:latin typeface="微软雅黑" pitchFamily="34" charset="-122"/>
                <a:ea typeface="微软雅黑" pitchFamily="34" charset="-122"/>
              </a:rPr>
              <a:t>软件工程（软件开发与测试方向）</a:t>
            </a:r>
          </a:p>
        </p:txBody>
      </p:sp>
      <p:sp>
        <p:nvSpPr>
          <p:cNvPr id="3082" name="矩形 10"/>
          <p:cNvSpPr>
            <a:spLocks noChangeArrowheads="1"/>
          </p:cNvSpPr>
          <p:nvPr/>
        </p:nvSpPr>
        <p:spPr bwMode="auto">
          <a:xfrm>
            <a:off x="6516216" y="4466065"/>
            <a:ext cx="1470274" cy="307777"/>
          </a:xfrm>
          <a:prstGeom prst="rect">
            <a:avLst/>
          </a:prstGeom>
          <a:noFill/>
          <a:ln w="9525">
            <a:noFill/>
            <a:miter lim="800000"/>
            <a:headEnd/>
            <a:tailEnd/>
          </a:ln>
        </p:spPr>
        <p:txBody>
          <a:bodyPr wrap="none">
            <a:spAutoFit/>
          </a:bodyPr>
          <a:lstStyle/>
          <a:p>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统计与分析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前台实现</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8371" y="681421"/>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前台实现</a:t>
            </a:r>
          </a:p>
        </p:txBody>
      </p:sp>
      <p:sp>
        <p:nvSpPr>
          <p:cNvPr id="15" name="文本框 14"/>
          <p:cNvSpPr txBox="1"/>
          <p:nvPr/>
        </p:nvSpPr>
        <p:spPr>
          <a:xfrm>
            <a:off x="585157" y="6171857"/>
            <a:ext cx="3312368" cy="707886"/>
          </a:xfrm>
          <a:prstGeom prst="rect">
            <a:avLst/>
          </a:prstGeom>
          <a:noFill/>
        </p:spPr>
        <p:txBody>
          <a:bodyPr wrap="square" rtlCol="0">
            <a:spAutoFit/>
          </a:bodyPr>
          <a:lstStyle/>
          <a:p>
            <a:pPr algn="ctr"/>
            <a:r>
              <a:rPr lang="zh-CN" altLang="en-US" sz="2000" dirty="0">
                <a:solidFill>
                  <a:srgbClr val="002060"/>
                </a:solidFill>
              </a:rPr>
              <a:t>前台地区选择结果</a:t>
            </a:r>
            <a:endParaRPr lang="en-US" altLang="zh-CN" sz="2000" dirty="0">
              <a:solidFill>
                <a:srgbClr val="002060"/>
              </a:solidFill>
            </a:endParaRPr>
          </a:p>
          <a:p>
            <a:pPr algn="ctr"/>
            <a:r>
              <a:rPr lang="zh-CN" altLang="en-US" sz="2000" dirty="0">
                <a:solidFill>
                  <a:srgbClr val="002060"/>
                </a:solidFill>
              </a:rPr>
              <a:t>（山西省）</a:t>
            </a:r>
          </a:p>
        </p:txBody>
      </p:sp>
      <p:pic>
        <p:nvPicPr>
          <p:cNvPr id="2" name="图片 1"/>
          <p:cNvPicPr>
            <a:picLocks noChangeAspect="1"/>
          </p:cNvPicPr>
          <p:nvPr/>
        </p:nvPicPr>
        <p:blipFill>
          <a:blip r:embed="rId4"/>
          <a:stretch>
            <a:fillRect/>
          </a:stretch>
        </p:blipFill>
        <p:spPr>
          <a:xfrm>
            <a:off x="683568" y="1484505"/>
            <a:ext cx="3115546" cy="4530599"/>
          </a:xfrm>
          <a:prstGeom prst="rect">
            <a:avLst/>
          </a:prstGeom>
        </p:spPr>
      </p:pic>
      <p:pic>
        <p:nvPicPr>
          <p:cNvPr id="5" name="图片 4"/>
          <p:cNvPicPr>
            <a:picLocks noChangeAspect="1"/>
          </p:cNvPicPr>
          <p:nvPr/>
        </p:nvPicPr>
        <p:blipFill>
          <a:blip r:embed="rId5"/>
          <a:stretch>
            <a:fillRect/>
          </a:stretch>
        </p:blipFill>
        <p:spPr>
          <a:xfrm>
            <a:off x="4067944" y="2714355"/>
            <a:ext cx="4770176" cy="3295512"/>
          </a:xfrm>
          <a:prstGeom prst="rect">
            <a:avLst/>
          </a:prstGeom>
        </p:spPr>
      </p:pic>
      <p:sp>
        <p:nvSpPr>
          <p:cNvPr id="16" name="文本框 15"/>
          <p:cNvSpPr txBox="1"/>
          <p:nvPr/>
        </p:nvSpPr>
        <p:spPr>
          <a:xfrm>
            <a:off x="4796848" y="6026021"/>
            <a:ext cx="3312368" cy="707886"/>
          </a:xfrm>
          <a:prstGeom prst="rect">
            <a:avLst/>
          </a:prstGeom>
          <a:noFill/>
        </p:spPr>
        <p:txBody>
          <a:bodyPr wrap="square" rtlCol="0">
            <a:spAutoFit/>
          </a:bodyPr>
          <a:lstStyle/>
          <a:p>
            <a:pPr algn="ctr"/>
            <a:r>
              <a:rPr lang="zh-CN" altLang="en-US" sz="2000" dirty="0">
                <a:solidFill>
                  <a:srgbClr val="002060"/>
                </a:solidFill>
              </a:rPr>
              <a:t>前台地区选择结果</a:t>
            </a:r>
            <a:endParaRPr lang="en-US" altLang="zh-CN" sz="2000" dirty="0">
              <a:solidFill>
                <a:srgbClr val="002060"/>
              </a:solidFill>
            </a:endParaRPr>
          </a:p>
          <a:p>
            <a:pPr algn="ctr"/>
            <a:r>
              <a:rPr lang="zh-CN" altLang="en-US" sz="2000" dirty="0">
                <a:solidFill>
                  <a:srgbClr val="002060"/>
                </a:solidFill>
              </a:rPr>
              <a:t>（湖北省）</a:t>
            </a:r>
          </a:p>
        </p:txBody>
      </p:sp>
    </p:spTree>
    <p:extLst>
      <p:ext uri="{BB962C8B-B14F-4D97-AF65-F5344CB8AC3E}">
        <p14:creationId xmlns:p14="http://schemas.microsoft.com/office/powerpoint/2010/main" val="233129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核心方法</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2652" y="528194"/>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核心方法</a:t>
            </a:r>
          </a:p>
        </p:txBody>
      </p:sp>
      <p:sp>
        <p:nvSpPr>
          <p:cNvPr id="10" name="文本框 9"/>
          <p:cNvSpPr txBox="1"/>
          <p:nvPr/>
        </p:nvSpPr>
        <p:spPr>
          <a:xfrm>
            <a:off x="142652" y="1376988"/>
            <a:ext cx="450052" cy="400110"/>
          </a:xfrm>
          <a:prstGeom prst="rect">
            <a:avLst/>
          </a:prstGeom>
          <a:noFill/>
        </p:spPr>
        <p:txBody>
          <a:bodyPr wrap="square" rtlCol="0">
            <a:spAutoFit/>
          </a:bodyPr>
          <a:lstStyle/>
          <a:p>
            <a:r>
              <a:rPr lang="en-US" altLang="zh-CN" sz="2000" dirty="0">
                <a:solidFill>
                  <a:srgbClr val="002060"/>
                </a:solidFill>
                <a:latin typeface="Times New Roman" panose="02020603050405020304" pitchFamily="18" charset="0"/>
                <a:cs typeface="Times New Roman" panose="02020603050405020304" pitchFamily="18" charset="0"/>
              </a:rPr>
              <a:t>III</a:t>
            </a:r>
            <a:endParaRPr lang="zh-CN" altLang="en-US" sz="2000" dirty="0">
              <a:solidFill>
                <a:srgbClr val="00206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827584" y="1376988"/>
            <a:ext cx="8136904" cy="4708981"/>
          </a:xfrm>
          <a:prstGeom prst="rect">
            <a:avLst/>
          </a:prstGeom>
          <a:noFill/>
        </p:spPr>
        <p:txBody>
          <a:bodyPr wrap="square" rtlCol="0">
            <a:spAutoFit/>
          </a:bodyPr>
          <a:lstStyle/>
          <a:p>
            <a:r>
              <a:rPr lang="zh-CN" altLang="en-US" sz="2000" dirty="0">
                <a:solidFill>
                  <a:srgbClr val="002060"/>
                </a:solidFill>
              </a:rPr>
              <a:t>地域查询的核心方法：</a:t>
            </a:r>
            <a:endParaRPr lang="en-US" altLang="zh-CN" sz="2000" dirty="0">
              <a:solidFill>
                <a:srgbClr val="002060"/>
              </a:solidFill>
            </a:endParaRPr>
          </a:p>
          <a:p>
            <a:r>
              <a:rPr lang="en-US" altLang="zh-CN" sz="2000" dirty="0">
                <a:solidFill>
                  <a:srgbClr val="002060"/>
                </a:solidFill>
              </a:rPr>
              <a:t>1.</a:t>
            </a:r>
            <a:r>
              <a:rPr lang="zh-CN" altLang="en-US" sz="2000" dirty="0">
                <a:solidFill>
                  <a:srgbClr val="002060"/>
                </a:solidFill>
              </a:rPr>
              <a:t>通过互联网，查询到各省的经纬度范围，以山西省为例：</a:t>
            </a:r>
            <a:endParaRPr lang="en-US" altLang="zh-CN" sz="2000" dirty="0">
              <a:solidFill>
                <a:srgbClr val="002060"/>
              </a:solidFill>
            </a:endParaRPr>
          </a:p>
          <a:p>
            <a:r>
              <a:rPr lang="en-US" altLang="zh-CN" sz="2000" dirty="0">
                <a:solidFill>
                  <a:srgbClr val="002060"/>
                </a:solidFill>
              </a:rPr>
              <a:t>    </a:t>
            </a:r>
            <a:r>
              <a:rPr lang="zh-CN" altLang="en-US" sz="2000" dirty="0">
                <a:solidFill>
                  <a:srgbClr val="002060"/>
                </a:solidFill>
              </a:rPr>
              <a:t>经度：东经</a:t>
            </a:r>
            <a:r>
              <a:rPr lang="en-US" altLang="zh-CN" sz="2000" dirty="0">
                <a:solidFill>
                  <a:srgbClr val="002060"/>
                </a:solidFill>
              </a:rPr>
              <a:t>110.2494—114.5536</a:t>
            </a:r>
          </a:p>
          <a:p>
            <a:r>
              <a:rPr lang="en-US" altLang="zh-CN" sz="2000" dirty="0">
                <a:solidFill>
                  <a:srgbClr val="002060"/>
                </a:solidFill>
              </a:rPr>
              <a:t>    </a:t>
            </a:r>
            <a:r>
              <a:rPr lang="zh-CN" altLang="en-US" sz="2000" dirty="0">
                <a:solidFill>
                  <a:srgbClr val="002060"/>
                </a:solidFill>
              </a:rPr>
              <a:t>维度：北纬</a:t>
            </a:r>
            <a:r>
              <a:rPr lang="en-US" altLang="zh-CN" sz="2000" dirty="0">
                <a:solidFill>
                  <a:srgbClr val="002060"/>
                </a:solidFill>
              </a:rPr>
              <a:t>34.5827—40.7203</a:t>
            </a:r>
          </a:p>
          <a:p>
            <a:endParaRPr lang="en-US" altLang="zh-CN" sz="2000" dirty="0">
              <a:solidFill>
                <a:srgbClr val="002060"/>
              </a:solidFill>
            </a:endParaRPr>
          </a:p>
          <a:p>
            <a:r>
              <a:rPr lang="en-US" altLang="zh-CN" sz="2000" dirty="0">
                <a:solidFill>
                  <a:srgbClr val="002060"/>
                </a:solidFill>
              </a:rPr>
              <a:t>2.</a:t>
            </a:r>
            <a:r>
              <a:rPr lang="zh-CN" altLang="en-US" sz="2000" dirty="0">
                <a:solidFill>
                  <a:srgbClr val="002060"/>
                </a:solidFill>
              </a:rPr>
              <a:t>在</a:t>
            </a:r>
            <a:r>
              <a:rPr lang="en-US" altLang="zh-CN" sz="2000" dirty="0" err="1">
                <a:solidFill>
                  <a:srgbClr val="002060"/>
                </a:solidFill>
              </a:rPr>
              <a:t>Hbase</a:t>
            </a:r>
            <a:r>
              <a:rPr lang="zh-CN" altLang="en-US" sz="2000" dirty="0">
                <a:solidFill>
                  <a:srgbClr val="002060"/>
                </a:solidFill>
              </a:rPr>
              <a:t>中建立</a:t>
            </a:r>
            <a:r>
              <a:rPr lang="en-US" altLang="zh-CN" sz="2000" dirty="0" err="1">
                <a:solidFill>
                  <a:srgbClr val="002060"/>
                </a:solidFill>
              </a:rPr>
              <a:t>Htable</a:t>
            </a:r>
            <a:r>
              <a:rPr lang="en-US" altLang="zh-CN" sz="2000" dirty="0">
                <a:solidFill>
                  <a:srgbClr val="002060"/>
                </a:solidFill>
              </a:rPr>
              <a:t> </a:t>
            </a:r>
            <a:r>
              <a:rPr lang="en-US" altLang="zh-CN" sz="2000" dirty="0" err="1">
                <a:solidFill>
                  <a:srgbClr val="002060"/>
                </a:solidFill>
              </a:rPr>
              <a:t>user_pro</a:t>
            </a:r>
            <a:r>
              <a:rPr lang="zh-CN" altLang="en-US" sz="2000" dirty="0">
                <a:solidFill>
                  <a:srgbClr val="002060"/>
                </a:solidFill>
              </a:rPr>
              <a:t>，列族为：</a:t>
            </a:r>
            <a:r>
              <a:rPr lang="en-US" altLang="zh-CN" sz="2000" dirty="0" err="1">
                <a:solidFill>
                  <a:srgbClr val="002060"/>
                </a:solidFill>
              </a:rPr>
              <a:t>uid</a:t>
            </a:r>
            <a:r>
              <a:rPr lang="zh-CN" altLang="en-US" sz="2000" dirty="0">
                <a:solidFill>
                  <a:srgbClr val="002060"/>
                </a:solidFill>
              </a:rPr>
              <a:t>，</a:t>
            </a:r>
            <a:r>
              <a:rPr lang="en-US" altLang="zh-CN" sz="2000" dirty="0" err="1">
                <a:solidFill>
                  <a:srgbClr val="002060"/>
                </a:solidFill>
              </a:rPr>
              <a:t>ujing</a:t>
            </a:r>
            <a:r>
              <a:rPr lang="zh-CN" altLang="en-US" sz="2000" dirty="0">
                <a:solidFill>
                  <a:srgbClr val="002060"/>
                </a:solidFill>
              </a:rPr>
              <a:t>，</a:t>
            </a:r>
            <a:r>
              <a:rPr lang="en-US" altLang="zh-CN" sz="2000" dirty="0" err="1">
                <a:solidFill>
                  <a:srgbClr val="002060"/>
                </a:solidFill>
              </a:rPr>
              <a:t>uwei</a:t>
            </a:r>
            <a:r>
              <a:rPr lang="zh-CN" altLang="en-US" sz="2000" dirty="0">
                <a:solidFill>
                  <a:srgbClr val="002060"/>
                </a:solidFill>
              </a:rPr>
              <a:t>；</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3.Hive</a:t>
            </a:r>
            <a:r>
              <a:rPr lang="zh-CN" altLang="en-US" sz="2000" dirty="0">
                <a:solidFill>
                  <a:srgbClr val="002060"/>
                </a:solidFill>
              </a:rPr>
              <a:t>编写地域查询方法，数据加载到</a:t>
            </a:r>
            <a:r>
              <a:rPr lang="en-US" altLang="zh-CN" sz="2000" dirty="0" err="1">
                <a:solidFill>
                  <a:srgbClr val="002060"/>
                </a:solidFill>
              </a:rPr>
              <a:t>user_pro</a:t>
            </a:r>
            <a:r>
              <a:rPr lang="zh-CN" altLang="en-US" sz="2000" dirty="0">
                <a:solidFill>
                  <a:srgbClr val="002060"/>
                </a:solidFill>
              </a:rPr>
              <a:t>表中；</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4. Scan</a:t>
            </a:r>
            <a:r>
              <a:rPr lang="zh-CN" altLang="en-US" sz="2000" dirty="0">
                <a:solidFill>
                  <a:srgbClr val="002060"/>
                </a:solidFill>
              </a:rPr>
              <a:t>查询</a:t>
            </a:r>
            <a:r>
              <a:rPr lang="en-US" altLang="zh-CN" sz="2000" dirty="0" err="1">
                <a:solidFill>
                  <a:srgbClr val="002060"/>
                </a:solidFill>
              </a:rPr>
              <a:t>uloc_singel</a:t>
            </a:r>
            <a:r>
              <a:rPr lang="zh-CN" altLang="en-US" sz="2000" dirty="0">
                <a:solidFill>
                  <a:srgbClr val="002060"/>
                </a:solidFill>
              </a:rPr>
              <a:t>表，将得到的结果放入到</a:t>
            </a:r>
            <a:r>
              <a:rPr lang="en-US" altLang="zh-CN" sz="2000" dirty="0">
                <a:solidFill>
                  <a:srgbClr val="002060"/>
                </a:solidFill>
              </a:rPr>
              <a:t>List&lt;</a:t>
            </a:r>
            <a:r>
              <a:rPr lang="en-US" altLang="zh-CN" sz="2000" dirty="0" err="1">
                <a:solidFill>
                  <a:srgbClr val="002060"/>
                </a:solidFill>
              </a:rPr>
              <a:t>UserLoc</a:t>
            </a:r>
            <a:r>
              <a:rPr lang="en-US" altLang="zh-CN" sz="2000" dirty="0">
                <a:solidFill>
                  <a:srgbClr val="002060"/>
                </a:solidFill>
              </a:rPr>
              <a:t>&gt;</a:t>
            </a:r>
            <a:r>
              <a:rPr lang="zh-CN" altLang="en-US" sz="2000" dirty="0">
                <a:solidFill>
                  <a:srgbClr val="002060"/>
                </a:solidFill>
              </a:rPr>
              <a:t>中；</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5.</a:t>
            </a:r>
            <a:r>
              <a:rPr lang="zh-CN" altLang="en-US" sz="2000" dirty="0">
                <a:solidFill>
                  <a:srgbClr val="002060"/>
                </a:solidFill>
              </a:rPr>
              <a:t>通过</a:t>
            </a:r>
            <a:r>
              <a:rPr lang="en-US" altLang="zh-CN" sz="2000" dirty="0" err="1">
                <a:solidFill>
                  <a:srgbClr val="002060"/>
                </a:solidFill>
              </a:rPr>
              <a:t>Servelet</a:t>
            </a:r>
            <a:r>
              <a:rPr lang="zh-CN" altLang="en-US" sz="2000" dirty="0">
                <a:solidFill>
                  <a:srgbClr val="002060"/>
                </a:solidFill>
              </a:rPr>
              <a:t>，传值到前台页面。</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6.</a:t>
            </a:r>
            <a:r>
              <a:rPr lang="zh-CN" altLang="en-US" sz="2000" dirty="0">
                <a:solidFill>
                  <a:srgbClr val="002060"/>
                </a:solidFill>
              </a:rPr>
              <a:t>前台通过</a:t>
            </a:r>
            <a:r>
              <a:rPr lang="en-US" altLang="zh-CN" sz="2000" dirty="0" err="1">
                <a:solidFill>
                  <a:srgbClr val="002060"/>
                </a:solidFill>
              </a:rPr>
              <a:t>echarts</a:t>
            </a:r>
            <a:r>
              <a:rPr lang="zh-CN" altLang="en-US" sz="2000" dirty="0">
                <a:solidFill>
                  <a:srgbClr val="002060"/>
                </a:solidFill>
              </a:rPr>
              <a:t>插件实现数据可视化。</a:t>
            </a:r>
            <a:endParaRPr lang="en-US" altLang="zh-CN" sz="2000" dirty="0">
              <a:solidFill>
                <a:srgbClr val="002060"/>
              </a:solidFill>
            </a:endParaRPr>
          </a:p>
          <a:p>
            <a:endParaRPr lang="en-US" altLang="zh-CN" sz="2000" dirty="0">
              <a:solidFill>
                <a:srgbClr val="002060"/>
              </a:solidFill>
            </a:endParaRPr>
          </a:p>
        </p:txBody>
      </p:sp>
      <p:pic>
        <p:nvPicPr>
          <p:cNvPr id="16" name="图片 15">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9388" y="5157192"/>
            <a:ext cx="2705100" cy="1524000"/>
          </a:xfrm>
          <a:prstGeom prst="rect">
            <a:avLst/>
          </a:prstGeom>
        </p:spPr>
      </p:pic>
    </p:spTree>
    <p:extLst>
      <p:ext uri="{BB962C8B-B14F-4D97-AF65-F5344CB8AC3E}">
        <p14:creationId xmlns:p14="http://schemas.microsoft.com/office/powerpoint/2010/main" val="98705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前台实现</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8371" y="681421"/>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前台实现</a:t>
            </a:r>
          </a:p>
        </p:txBody>
      </p:sp>
      <p:pic>
        <p:nvPicPr>
          <p:cNvPr id="2" name="图片 1"/>
          <p:cNvPicPr>
            <a:picLocks noChangeAspect="1"/>
          </p:cNvPicPr>
          <p:nvPr/>
        </p:nvPicPr>
        <p:blipFill>
          <a:blip r:embed="rId4"/>
          <a:stretch>
            <a:fillRect/>
          </a:stretch>
        </p:blipFill>
        <p:spPr>
          <a:xfrm>
            <a:off x="488002" y="1484505"/>
            <a:ext cx="8277250" cy="3292088"/>
          </a:xfrm>
          <a:prstGeom prst="rect">
            <a:avLst/>
          </a:prstGeom>
        </p:spPr>
      </p:pic>
      <p:sp>
        <p:nvSpPr>
          <p:cNvPr id="14" name="文本框 13"/>
          <p:cNvSpPr txBox="1"/>
          <p:nvPr/>
        </p:nvSpPr>
        <p:spPr>
          <a:xfrm>
            <a:off x="2771800" y="5229200"/>
            <a:ext cx="3312368" cy="400110"/>
          </a:xfrm>
          <a:prstGeom prst="rect">
            <a:avLst/>
          </a:prstGeom>
          <a:noFill/>
        </p:spPr>
        <p:txBody>
          <a:bodyPr wrap="square" rtlCol="0">
            <a:spAutoFit/>
          </a:bodyPr>
          <a:lstStyle/>
          <a:p>
            <a:pPr algn="ctr"/>
            <a:r>
              <a:rPr lang="zh-CN" altLang="en-US" sz="2000" dirty="0">
                <a:solidFill>
                  <a:srgbClr val="002060"/>
                </a:solidFill>
              </a:rPr>
              <a:t>前台首页</a:t>
            </a: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2061" y="5085184"/>
            <a:ext cx="2334673" cy="1591469"/>
          </a:xfrm>
          <a:prstGeom prst="rect">
            <a:avLst/>
          </a:prstGeom>
        </p:spPr>
      </p:pic>
    </p:spTree>
    <p:extLst>
      <p:ext uri="{BB962C8B-B14F-4D97-AF65-F5344CB8AC3E}">
        <p14:creationId xmlns:p14="http://schemas.microsoft.com/office/powerpoint/2010/main" val="62938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前台实现</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8371" y="681421"/>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前台实现</a:t>
            </a: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2061" y="5085184"/>
            <a:ext cx="2334673" cy="1591469"/>
          </a:xfrm>
          <a:prstGeom prst="rect">
            <a:avLst/>
          </a:prstGeom>
        </p:spPr>
      </p:pic>
      <p:sp>
        <p:nvSpPr>
          <p:cNvPr id="2" name="文本框 1"/>
          <p:cNvSpPr txBox="1"/>
          <p:nvPr/>
        </p:nvSpPr>
        <p:spPr>
          <a:xfrm>
            <a:off x="323528" y="1484784"/>
            <a:ext cx="8463206" cy="707886"/>
          </a:xfrm>
          <a:prstGeom prst="rect">
            <a:avLst/>
          </a:prstGeom>
          <a:noFill/>
        </p:spPr>
        <p:txBody>
          <a:bodyPr wrap="square" rtlCol="0">
            <a:spAutoFit/>
          </a:bodyPr>
          <a:lstStyle/>
          <a:p>
            <a:r>
              <a:rPr lang="zh-CN" altLang="en-US" sz="2000" dirty="0">
                <a:solidFill>
                  <a:srgbClr val="002060"/>
                </a:solidFill>
              </a:rPr>
              <a:t>       前台代码采用</a:t>
            </a:r>
            <a:r>
              <a:rPr lang="en-US" altLang="zh-CN" sz="2000" dirty="0">
                <a:solidFill>
                  <a:srgbClr val="002060"/>
                </a:solidFill>
              </a:rPr>
              <a:t>CSS</a:t>
            </a:r>
            <a:r>
              <a:rPr lang="zh-CN" altLang="en-US" sz="2000" dirty="0">
                <a:solidFill>
                  <a:srgbClr val="002060"/>
                </a:solidFill>
              </a:rPr>
              <a:t>框架，结合网页模板，适当修改而成，做到人机交互友好。数据显示用到</a:t>
            </a:r>
            <a:r>
              <a:rPr lang="en-US" altLang="zh-CN" sz="2000" dirty="0" err="1">
                <a:solidFill>
                  <a:srgbClr val="002060"/>
                </a:solidFill>
              </a:rPr>
              <a:t>echarts</a:t>
            </a:r>
            <a:r>
              <a:rPr lang="en-US" altLang="zh-CN" sz="2000" dirty="0">
                <a:solidFill>
                  <a:srgbClr val="002060"/>
                </a:solidFill>
              </a:rPr>
              <a:t> 2.0</a:t>
            </a:r>
            <a:r>
              <a:rPr lang="zh-CN" altLang="en-US" sz="2000" dirty="0">
                <a:solidFill>
                  <a:srgbClr val="002060"/>
                </a:solidFill>
              </a:rPr>
              <a:t>插件，</a:t>
            </a:r>
            <a:r>
              <a:rPr lang="en-US" altLang="zh-CN" sz="2000" dirty="0">
                <a:solidFill>
                  <a:srgbClr val="002060"/>
                </a:solidFill>
              </a:rPr>
              <a:t>map</a:t>
            </a:r>
            <a:r>
              <a:rPr lang="zh-CN" altLang="en-US" sz="2000" dirty="0">
                <a:solidFill>
                  <a:srgbClr val="002060"/>
                </a:solidFill>
              </a:rPr>
              <a:t>模块。</a:t>
            </a:r>
          </a:p>
        </p:txBody>
      </p:sp>
      <p:pic>
        <p:nvPicPr>
          <p:cNvPr id="5" name="图片 4"/>
          <p:cNvPicPr>
            <a:picLocks noChangeAspect="1"/>
          </p:cNvPicPr>
          <p:nvPr/>
        </p:nvPicPr>
        <p:blipFill>
          <a:blip r:embed="rId5"/>
          <a:stretch>
            <a:fillRect/>
          </a:stretch>
        </p:blipFill>
        <p:spPr>
          <a:xfrm>
            <a:off x="178371" y="2349702"/>
            <a:ext cx="6601916" cy="2887531"/>
          </a:xfrm>
          <a:prstGeom prst="rect">
            <a:avLst/>
          </a:prstGeom>
        </p:spPr>
      </p:pic>
      <p:sp>
        <p:nvSpPr>
          <p:cNvPr id="6" name="文本框 5"/>
          <p:cNvSpPr txBox="1"/>
          <p:nvPr/>
        </p:nvSpPr>
        <p:spPr>
          <a:xfrm>
            <a:off x="1942567" y="5450751"/>
            <a:ext cx="3312368" cy="400110"/>
          </a:xfrm>
          <a:prstGeom prst="rect">
            <a:avLst/>
          </a:prstGeom>
          <a:noFill/>
        </p:spPr>
        <p:txBody>
          <a:bodyPr wrap="square" rtlCol="0">
            <a:spAutoFit/>
          </a:bodyPr>
          <a:lstStyle/>
          <a:p>
            <a:pPr algn="ctr"/>
            <a:r>
              <a:rPr lang="zh-CN" altLang="en-US" sz="2000" dirty="0">
                <a:solidFill>
                  <a:srgbClr val="002060"/>
                </a:solidFill>
              </a:rPr>
              <a:t>前台功能选择模块</a:t>
            </a:r>
          </a:p>
        </p:txBody>
      </p:sp>
    </p:spTree>
    <p:extLst>
      <p:ext uri="{BB962C8B-B14F-4D97-AF65-F5344CB8AC3E}">
        <p14:creationId xmlns:p14="http://schemas.microsoft.com/office/powerpoint/2010/main" val="352634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前台实现</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8371" y="681421"/>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前台实现</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1401" y="5121607"/>
            <a:ext cx="2334673" cy="1591469"/>
          </a:xfrm>
          <a:prstGeom prst="rect">
            <a:avLst/>
          </a:prstGeom>
        </p:spPr>
      </p:pic>
      <p:pic>
        <p:nvPicPr>
          <p:cNvPr id="4" name="图片 3"/>
          <p:cNvPicPr>
            <a:picLocks noChangeAspect="1"/>
          </p:cNvPicPr>
          <p:nvPr/>
        </p:nvPicPr>
        <p:blipFill>
          <a:blip r:embed="rId5"/>
          <a:stretch>
            <a:fillRect/>
          </a:stretch>
        </p:blipFill>
        <p:spPr>
          <a:xfrm>
            <a:off x="323528" y="1360393"/>
            <a:ext cx="8327064" cy="3868807"/>
          </a:xfrm>
          <a:prstGeom prst="rect">
            <a:avLst/>
          </a:prstGeom>
        </p:spPr>
      </p:pic>
      <p:sp>
        <p:nvSpPr>
          <p:cNvPr id="15" name="文本框 14"/>
          <p:cNvSpPr txBox="1"/>
          <p:nvPr/>
        </p:nvSpPr>
        <p:spPr>
          <a:xfrm>
            <a:off x="2830876" y="5517232"/>
            <a:ext cx="3312368" cy="400110"/>
          </a:xfrm>
          <a:prstGeom prst="rect">
            <a:avLst/>
          </a:prstGeom>
          <a:noFill/>
        </p:spPr>
        <p:txBody>
          <a:bodyPr wrap="square" rtlCol="0">
            <a:spAutoFit/>
          </a:bodyPr>
          <a:lstStyle/>
          <a:p>
            <a:pPr algn="ctr"/>
            <a:r>
              <a:rPr lang="zh-CN" altLang="en-US" sz="2000" dirty="0">
                <a:solidFill>
                  <a:srgbClr val="002060"/>
                </a:solidFill>
              </a:rPr>
              <a:t>前台地区选择模块</a:t>
            </a:r>
          </a:p>
        </p:txBody>
      </p:sp>
    </p:spTree>
    <p:extLst>
      <p:ext uri="{BB962C8B-B14F-4D97-AF65-F5344CB8AC3E}">
        <p14:creationId xmlns:p14="http://schemas.microsoft.com/office/powerpoint/2010/main" val="151181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设计总结</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524" y="664077"/>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设计总结及远景展望</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24" y="5085184"/>
            <a:ext cx="2334673" cy="1591469"/>
          </a:xfrm>
          <a:prstGeom prst="rect">
            <a:avLst/>
          </a:prstGeom>
        </p:spPr>
      </p:pic>
      <p:sp>
        <p:nvSpPr>
          <p:cNvPr id="5" name="文本框 4"/>
          <p:cNvSpPr txBox="1"/>
          <p:nvPr/>
        </p:nvSpPr>
        <p:spPr>
          <a:xfrm>
            <a:off x="323528" y="1357313"/>
            <a:ext cx="8568952" cy="3477875"/>
          </a:xfrm>
          <a:prstGeom prst="rect">
            <a:avLst/>
          </a:prstGeom>
          <a:noFill/>
        </p:spPr>
        <p:txBody>
          <a:bodyPr wrap="square" rtlCol="0">
            <a:spAutoFit/>
          </a:bodyPr>
          <a:lstStyle/>
          <a:p>
            <a:r>
              <a:rPr lang="zh-CN" altLang="en-US" sz="2000" dirty="0">
                <a:solidFill>
                  <a:srgbClr val="002060"/>
                </a:solidFill>
              </a:rPr>
              <a:t>      此次毕业设计，应用了</a:t>
            </a:r>
            <a:r>
              <a:rPr lang="en-US" altLang="zh-CN" sz="2000" dirty="0">
                <a:solidFill>
                  <a:srgbClr val="002060"/>
                </a:solidFill>
              </a:rPr>
              <a:t>Hadoop</a:t>
            </a:r>
            <a:r>
              <a:rPr lang="zh-CN" altLang="en-US" sz="2000" dirty="0">
                <a:solidFill>
                  <a:srgbClr val="002060"/>
                </a:solidFill>
              </a:rPr>
              <a:t>集群的大数据处理技术，结合前台的</a:t>
            </a:r>
            <a:r>
              <a:rPr lang="en-US" altLang="zh-CN" sz="2000" dirty="0" err="1">
                <a:solidFill>
                  <a:srgbClr val="002060"/>
                </a:solidFill>
              </a:rPr>
              <a:t>echarts</a:t>
            </a:r>
            <a:r>
              <a:rPr lang="zh-CN" altLang="en-US" sz="2000" dirty="0">
                <a:solidFill>
                  <a:srgbClr val="002060"/>
                </a:solidFill>
              </a:rPr>
              <a:t>插件，实现了对数据的可视化。使得海量数据所反映的价值能直观的显现出来。</a:t>
            </a:r>
            <a:endParaRPr lang="en-US" altLang="zh-CN" sz="2000" dirty="0">
              <a:solidFill>
                <a:srgbClr val="002060"/>
              </a:solidFill>
            </a:endParaRPr>
          </a:p>
          <a:p>
            <a:r>
              <a:rPr lang="en-US" altLang="zh-CN" sz="2000" dirty="0">
                <a:solidFill>
                  <a:srgbClr val="002060"/>
                </a:solidFill>
              </a:rPr>
              <a:t>      </a:t>
            </a:r>
            <a:r>
              <a:rPr lang="zh-CN" altLang="en-US" sz="2000" dirty="0">
                <a:solidFill>
                  <a:srgbClr val="002060"/>
                </a:solidFill>
              </a:rPr>
              <a:t>对用户的查询可以清晰的反映单个用户的访问位置，强度高的位置为该用户常去的地点。在大量数据的支撑下，可以推断出该用户的家庭住址，工作单位等信息。在安全领域有远大前景。</a:t>
            </a:r>
            <a:endParaRPr lang="en-US" altLang="zh-CN" sz="2000" dirty="0">
              <a:solidFill>
                <a:srgbClr val="002060"/>
              </a:solidFill>
            </a:endParaRPr>
          </a:p>
          <a:p>
            <a:r>
              <a:rPr lang="en-US" altLang="zh-CN" sz="2000" dirty="0">
                <a:solidFill>
                  <a:srgbClr val="002060"/>
                </a:solidFill>
              </a:rPr>
              <a:t>      </a:t>
            </a:r>
            <a:r>
              <a:rPr lang="zh-CN" altLang="en-US" sz="2000" dirty="0">
                <a:solidFill>
                  <a:srgbClr val="002060"/>
                </a:solidFill>
              </a:rPr>
              <a:t>对地域的查询可以反映出一定范围内，人口的密度情况。随着数据量的提升，可以显著体现某一地区的商业价值。在商业领域有远大前景。</a:t>
            </a:r>
            <a:endParaRPr lang="en-US" altLang="zh-CN" sz="2000" dirty="0">
              <a:solidFill>
                <a:srgbClr val="002060"/>
              </a:solidFill>
            </a:endParaRPr>
          </a:p>
          <a:p>
            <a:r>
              <a:rPr lang="en-US" altLang="zh-CN" sz="2000" dirty="0">
                <a:solidFill>
                  <a:srgbClr val="002060"/>
                </a:solidFill>
              </a:rPr>
              <a:t>      </a:t>
            </a:r>
            <a:r>
              <a:rPr lang="zh-CN" altLang="en-US" sz="2000" dirty="0">
                <a:solidFill>
                  <a:srgbClr val="002060"/>
                </a:solidFill>
              </a:rPr>
              <a:t>通过数据分层，对全国数据的查询显示，北京，四川，河南的用户数量远高于其他省份和直辖市。其中，河南的用户数据最多为</a:t>
            </a:r>
            <a:r>
              <a:rPr lang="en-US" altLang="zh-CN" sz="2000" dirty="0">
                <a:solidFill>
                  <a:srgbClr val="002060"/>
                </a:solidFill>
              </a:rPr>
              <a:t>312456</a:t>
            </a:r>
            <a:r>
              <a:rPr lang="zh-CN" altLang="en-US" sz="2000" dirty="0">
                <a:solidFill>
                  <a:srgbClr val="002060"/>
                </a:solidFill>
              </a:rPr>
              <a:t>条。东部省份较西部省份而言，用户数据高出</a:t>
            </a:r>
            <a:r>
              <a:rPr lang="en-US" altLang="zh-CN" sz="2000" dirty="0">
                <a:solidFill>
                  <a:srgbClr val="002060"/>
                </a:solidFill>
              </a:rPr>
              <a:t>2</a:t>
            </a:r>
            <a:r>
              <a:rPr lang="zh-CN" altLang="en-US" sz="2000" dirty="0">
                <a:solidFill>
                  <a:srgbClr val="002060"/>
                </a:solidFill>
              </a:rPr>
              <a:t>个数量级。</a:t>
            </a:r>
          </a:p>
        </p:txBody>
      </p:sp>
      <p:sp>
        <p:nvSpPr>
          <p:cNvPr id="7" name="文本框 6"/>
          <p:cNvSpPr txBox="1"/>
          <p:nvPr/>
        </p:nvSpPr>
        <p:spPr>
          <a:xfrm>
            <a:off x="2699792" y="4825244"/>
            <a:ext cx="6086942" cy="1631216"/>
          </a:xfrm>
          <a:prstGeom prst="rect">
            <a:avLst/>
          </a:prstGeom>
          <a:noFill/>
        </p:spPr>
        <p:txBody>
          <a:bodyPr wrap="square" rtlCol="0">
            <a:spAutoFit/>
          </a:bodyPr>
          <a:lstStyle/>
          <a:p>
            <a:r>
              <a:rPr lang="zh-CN" altLang="en-US" sz="2000" dirty="0">
                <a:solidFill>
                  <a:srgbClr val="002060"/>
                </a:solidFill>
              </a:rPr>
              <a:t>       全国范围内的数据分层，可以反映一个产品在各个地区的推广情况。这在科研领域和商业领域都有远大的前景。</a:t>
            </a:r>
            <a:endParaRPr lang="en-US" altLang="zh-CN" sz="2000" dirty="0">
              <a:solidFill>
                <a:srgbClr val="002060"/>
              </a:solidFill>
            </a:endParaRPr>
          </a:p>
          <a:p>
            <a:r>
              <a:rPr lang="en-US" altLang="zh-CN" sz="2000" dirty="0">
                <a:solidFill>
                  <a:srgbClr val="002060"/>
                </a:solidFill>
              </a:rPr>
              <a:t>       </a:t>
            </a:r>
            <a:r>
              <a:rPr lang="zh-CN" altLang="en-US" sz="2000" dirty="0">
                <a:solidFill>
                  <a:srgbClr val="002060"/>
                </a:solidFill>
              </a:rPr>
              <a:t>相信未来随着大数据技术的发展，大数据的商业价值，以及科研价值都会更多的被公众和政府所接受。</a:t>
            </a:r>
          </a:p>
        </p:txBody>
      </p:sp>
    </p:spTree>
    <p:extLst>
      <p:ext uri="{BB962C8B-B14F-4D97-AF65-F5344CB8AC3E}">
        <p14:creationId xmlns:p14="http://schemas.microsoft.com/office/powerpoint/2010/main" val="260263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7" name="直接连接符 6"/>
          <p:cNvCxnSpPr/>
          <p:nvPr/>
        </p:nvCxnSpPr>
        <p:spPr>
          <a:xfrm flipV="1">
            <a:off x="899592" y="5085184"/>
            <a:ext cx="7848872"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79512" y="3869901"/>
            <a:ext cx="5688632" cy="1200329"/>
          </a:xfrm>
          <a:prstGeom prst="rect">
            <a:avLst/>
          </a:prstGeom>
          <a:noFill/>
        </p:spPr>
        <p:txBody>
          <a:bodyPr wrap="square" rtlCol="0">
            <a:spAutoFit/>
          </a:bodyPr>
          <a:lstStyle/>
          <a:p>
            <a:pPr algn="ctr"/>
            <a:r>
              <a:rPr lang="zh-CN" altLang="en-US" sz="7200" dirty="0">
                <a:solidFill>
                  <a:schemeClr val="bg1"/>
                </a:solidFill>
                <a:latin typeface="微软雅黑" panose="020B0503020204020204" pitchFamily="34" charset="-122"/>
                <a:ea typeface="微软雅黑" panose="020B0503020204020204" pitchFamily="34" charset="-122"/>
              </a:rPr>
              <a:t>谢谢</a:t>
            </a:r>
          </a:p>
        </p:txBody>
      </p:sp>
      <p:sp>
        <p:nvSpPr>
          <p:cNvPr id="5" name="文本框 4"/>
          <p:cNvSpPr txBox="1"/>
          <p:nvPr/>
        </p:nvSpPr>
        <p:spPr>
          <a:xfrm>
            <a:off x="6732240" y="5100139"/>
            <a:ext cx="1944216" cy="646331"/>
          </a:xfrm>
          <a:prstGeom prst="rect">
            <a:avLst/>
          </a:prstGeom>
          <a:noFill/>
        </p:spPr>
        <p:txBody>
          <a:bodyPr wrap="square" rtlCol="0">
            <a:spAutoFit/>
          </a:bodyPr>
          <a:lstStyle/>
          <a:p>
            <a:pPr algn="r"/>
            <a:r>
              <a:rPr lang="zh-CN" altLang="en-US" dirty="0">
                <a:solidFill>
                  <a:schemeClr val="bg1"/>
                </a:solidFill>
              </a:rPr>
              <a:t>答辩人：武煜栋  </a:t>
            </a:r>
            <a:r>
              <a:rPr lang="en-US" altLang="zh-CN" dirty="0">
                <a:solidFill>
                  <a:schemeClr val="bg1"/>
                </a:solidFill>
              </a:rPr>
              <a:t>2016.6.13</a:t>
            </a:r>
            <a:endParaRPr lang="zh-CN" altLang="en-US" dirty="0">
              <a:solidFill>
                <a:schemeClr val="bg1"/>
              </a:solidFill>
            </a:endParaRPr>
          </a:p>
        </p:txBody>
      </p:sp>
    </p:spTree>
    <p:extLst>
      <p:ext uri="{BB962C8B-B14F-4D97-AF65-F5344CB8AC3E}">
        <p14:creationId xmlns:p14="http://schemas.microsoft.com/office/powerpoint/2010/main" val="152662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设计步骤</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8371" y="681421"/>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设计步骤</a:t>
            </a:r>
          </a:p>
        </p:txBody>
      </p:sp>
      <p:sp>
        <p:nvSpPr>
          <p:cNvPr id="5" name="文本框 4"/>
          <p:cNvSpPr txBox="1"/>
          <p:nvPr/>
        </p:nvSpPr>
        <p:spPr>
          <a:xfrm>
            <a:off x="178371" y="1327752"/>
            <a:ext cx="8714109" cy="2554545"/>
          </a:xfrm>
          <a:prstGeom prst="rect">
            <a:avLst/>
          </a:prstGeom>
          <a:noFill/>
        </p:spPr>
        <p:txBody>
          <a:bodyPr wrap="square" rtlCol="0">
            <a:spAutoFit/>
          </a:bodyPr>
          <a:lstStyle/>
          <a:p>
            <a:r>
              <a:rPr lang="en-US" altLang="zh-CN" sz="2000" dirty="0">
                <a:solidFill>
                  <a:srgbClr val="002060"/>
                </a:solidFill>
              </a:rPr>
              <a:t>1.</a:t>
            </a:r>
            <a:r>
              <a:rPr lang="zh-CN" altLang="en-US" sz="2000" dirty="0">
                <a:solidFill>
                  <a:srgbClr val="002060"/>
                </a:solidFill>
              </a:rPr>
              <a:t>搭建</a:t>
            </a:r>
            <a:r>
              <a:rPr lang="en-US" altLang="zh-CN" sz="2000" dirty="0">
                <a:solidFill>
                  <a:srgbClr val="002060"/>
                </a:solidFill>
              </a:rPr>
              <a:t>Hadoop</a:t>
            </a:r>
            <a:r>
              <a:rPr lang="zh-CN" altLang="en-US" sz="2000" dirty="0">
                <a:solidFill>
                  <a:srgbClr val="002060"/>
                </a:solidFill>
              </a:rPr>
              <a:t>集群（略）；</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2.</a:t>
            </a:r>
            <a:r>
              <a:rPr lang="zh-CN" altLang="en-US" sz="2000" dirty="0">
                <a:solidFill>
                  <a:srgbClr val="002060"/>
                </a:solidFill>
              </a:rPr>
              <a:t>建立</a:t>
            </a:r>
            <a:r>
              <a:rPr lang="en-US" altLang="zh-CN" sz="2000" dirty="0" err="1">
                <a:solidFill>
                  <a:srgbClr val="002060"/>
                </a:solidFill>
              </a:rPr>
              <a:t>JavaWeb</a:t>
            </a:r>
            <a:r>
              <a:rPr lang="zh-CN" altLang="en-US" sz="2000" dirty="0">
                <a:solidFill>
                  <a:srgbClr val="002060"/>
                </a:solidFill>
              </a:rPr>
              <a:t>工程项目 项目名称为</a:t>
            </a:r>
            <a:r>
              <a:rPr lang="en-US" altLang="zh-CN" sz="2000" dirty="0" err="1">
                <a:solidFill>
                  <a:srgbClr val="002060"/>
                </a:solidFill>
              </a:rPr>
              <a:t>HadoopMap</a:t>
            </a:r>
            <a:r>
              <a:rPr lang="zh-CN" altLang="en-US" sz="2000" dirty="0">
                <a:solidFill>
                  <a:srgbClr val="002060"/>
                </a:solidFill>
              </a:rPr>
              <a:t>；</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3.</a:t>
            </a:r>
            <a:r>
              <a:rPr lang="zh-CN" altLang="en-US" sz="2000" dirty="0">
                <a:solidFill>
                  <a:srgbClr val="002060"/>
                </a:solidFill>
              </a:rPr>
              <a:t>依次建立</a:t>
            </a:r>
            <a:r>
              <a:rPr lang="en-US" altLang="zh-CN" sz="2000" dirty="0">
                <a:solidFill>
                  <a:srgbClr val="002060"/>
                </a:solidFill>
              </a:rPr>
              <a:t>Package</a:t>
            </a:r>
            <a:r>
              <a:rPr lang="zh-CN" altLang="en-US" sz="2000" dirty="0">
                <a:solidFill>
                  <a:srgbClr val="002060"/>
                </a:solidFill>
              </a:rPr>
              <a:t>，</a:t>
            </a:r>
            <a:r>
              <a:rPr lang="en-US" altLang="zh-CN" sz="2000" dirty="0">
                <a:solidFill>
                  <a:srgbClr val="002060"/>
                </a:solidFill>
              </a:rPr>
              <a:t>Class</a:t>
            </a:r>
            <a:r>
              <a:rPr lang="zh-CN" altLang="en-US" sz="2000" dirty="0">
                <a:solidFill>
                  <a:srgbClr val="002060"/>
                </a:solidFill>
              </a:rPr>
              <a:t>等，如下图所示；</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4.</a:t>
            </a:r>
            <a:r>
              <a:rPr lang="zh-CN" altLang="en-US" sz="2000" dirty="0">
                <a:solidFill>
                  <a:srgbClr val="002060"/>
                </a:solidFill>
              </a:rPr>
              <a:t>用</a:t>
            </a:r>
            <a:r>
              <a:rPr lang="en-US" altLang="zh-CN" sz="2000" dirty="0" err="1">
                <a:solidFill>
                  <a:srgbClr val="002060"/>
                </a:solidFill>
              </a:rPr>
              <a:t>WinScp</a:t>
            </a:r>
            <a:r>
              <a:rPr lang="zh-CN" altLang="en-US" sz="2000" dirty="0">
                <a:solidFill>
                  <a:srgbClr val="002060"/>
                </a:solidFill>
              </a:rPr>
              <a:t>工具，链接</a:t>
            </a:r>
            <a:r>
              <a:rPr lang="en-US" altLang="zh-CN" sz="2000" dirty="0">
                <a:solidFill>
                  <a:srgbClr val="002060"/>
                </a:solidFill>
              </a:rPr>
              <a:t>CentOS</a:t>
            </a:r>
            <a:r>
              <a:rPr lang="zh-CN" altLang="en-US" sz="2000" dirty="0">
                <a:solidFill>
                  <a:srgbClr val="002060"/>
                </a:solidFill>
              </a:rPr>
              <a:t>虚拟机，将数据放入</a:t>
            </a:r>
            <a:r>
              <a:rPr lang="en-US" altLang="zh-CN" sz="2000" dirty="0">
                <a:solidFill>
                  <a:srgbClr val="002060"/>
                </a:solidFill>
              </a:rPr>
              <a:t>/opt/data/</a:t>
            </a:r>
            <a:r>
              <a:rPr lang="zh-CN" altLang="en-US" sz="2000" dirty="0">
                <a:solidFill>
                  <a:srgbClr val="002060"/>
                </a:solidFill>
              </a:rPr>
              <a:t>目录下备用；</a:t>
            </a:r>
            <a:endParaRPr lang="en-US" altLang="zh-CN" sz="2000" dirty="0">
              <a:solidFill>
                <a:srgbClr val="002060"/>
              </a:solidFill>
            </a:endParaRPr>
          </a:p>
          <a:p>
            <a:endParaRPr lang="zh-CN" altLang="en-US" sz="2000" dirty="0">
              <a:solidFill>
                <a:srgbClr val="002060"/>
              </a:solidFill>
            </a:endParaRPr>
          </a:p>
        </p:txBody>
      </p:sp>
      <p:pic>
        <p:nvPicPr>
          <p:cNvPr id="6" name="图片 5"/>
          <p:cNvPicPr>
            <a:picLocks noChangeAspect="1"/>
          </p:cNvPicPr>
          <p:nvPr/>
        </p:nvPicPr>
        <p:blipFill>
          <a:blip r:embed="rId4"/>
          <a:stretch>
            <a:fillRect/>
          </a:stretch>
        </p:blipFill>
        <p:spPr>
          <a:xfrm>
            <a:off x="323528" y="3645024"/>
            <a:ext cx="2285714" cy="3066667"/>
          </a:xfrm>
          <a:prstGeom prst="rect">
            <a:avLst/>
          </a:prstGeom>
        </p:spPr>
      </p:pic>
      <p:sp>
        <p:nvSpPr>
          <p:cNvPr id="7" name="文本框 6"/>
          <p:cNvSpPr txBox="1"/>
          <p:nvPr/>
        </p:nvSpPr>
        <p:spPr>
          <a:xfrm>
            <a:off x="2411760" y="3674585"/>
            <a:ext cx="6374974" cy="2862322"/>
          </a:xfrm>
          <a:prstGeom prst="rect">
            <a:avLst/>
          </a:prstGeom>
          <a:noFill/>
        </p:spPr>
        <p:txBody>
          <a:bodyPr wrap="square" rtlCol="0">
            <a:spAutoFit/>
          </a:bodyPr>
          <a:lstStyle/>
          <a:p>
            <a:r>
              <a:rPr lang="en-US" altLang="zh-CN" sz="2000" dirty="0">
                <a:solidFill>
                  <a:srgbClr val="002060"/>
                </a:solidFill>
              </a:rPr>
              <a:t>5.</a:t>
            </a:r>
            <a:r>
              <a:rPr lang="zh-CN" altLang="en-US" sz="2000" dirty="0">
                <a:solidFill>
                  <a:srgbClr val="002060"/>
                </a:solidFill>
              </a:rPr>
              <a:t>编写</a:t>
            </a:r>
            <a:r>
              <a:rPr lang="en-US" altLang="zh-CN" sz="2000" dirty="0" err="1">
                <a:solidFill>
                  <a:srgbClr val="002060"/>
                </a:solidFill>
              </a:rPr>
              <a:t>HiveDao</a:t>
            </a:r>
            <a:r>
              <a:rPr lang="zh-CN" altLang="en-US" sz="2000" dirty="0">
                <a:solidFill>
                  <a:srgbClr val="002060"/>
                </a:solidFill>
              </a:rPr>
              <a:t>，编写目的为通过</a:t>
            </a:r>
            <a:r>
              <a:rPr lang="en-US" altLang="zh-CN" sz="2000" dirty="0">
                <a:solidFill>
                  <a:srgbClr val="002060"/>
                </a:solidFill>
              </a:rPr>
              <a:t>JDBC</a:t>
            </a:r>
            <a:r>
              <a:rPr lang="zh-CN" altLang="en-US" sz="2000" dirty="0">
                <a:solidFill>
                  <a:srgbClr val="002060"/>
                </a:solidFill>
              </a:rPr>
              <a:t>链接集群</a:t>
            </a:r>
            <a:r>
              <a:rPr lang="en-US" altLang="zh-CN" sz="2000" dirty="0">
                <a:solidFill>
                  <a:srgbClr val="002060"/>
                </a:solidFill>
              </a:rPr>
              <a:t>Hive</a:t>
            </a:r>
            <a:r>
              <a:rPr lang="zh-CN" altLang="en-US" sz="2000" dirty="0">
                <a:solidFill>
                  <a:srgbClr val="002060"/>
                </a:solidFill>
              </a:rPr>
              <a:t>数据库；</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6.</a:t>
            </a:r>
            <a:r>
              <a:rPr lang="zh-CN" altLang="en-US" sz="2000" dirty="0">
                <a:solidFill>
                  <a:srgbClr val="002060"/>
                </a:solidFill>
              </a:rPr>
              <a:t>编写</a:t>
            </a:r>
            <a:r>
              <a:rPr lang="en-US" altLang="zh-CN" sz="2000" dirty="0">
                <a:solidFill>
                  <a:srgbClr val="002060"/>
                </a:solidFill>
              </a:rPr>
              <a:t>entity</a:t>
            </a:r>
            <a:r>
              <a:rPr lang="zh-CN" altLang="en-US" sz="2000" dirty="0">
                <a:solidFill>
                  <a:srgbClr val="002060"/>
                </a:solidFill>
              </a:rPr>
              <a:t>实体类，编写目的为将来的数据传输；</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7.</a:t>
            </a:r>
            <a:r>
              <a:rPr lang="zh-CN" altLang="en-US" sz="2000" dirty="0">
                <a:solidFill>
                  <a:srgbClr val="002060"/>
                </a:solidFill>
              </a:rPr>
              <a:t>编写</a:t>
            </a:r>
            <a:r>
              <a:rPr lang="en-US" altLang="zh-CN" sz="2000" dirty="0">
                <a:solidFill>
                  <a:srgbClr val="002060"/>
                </a:solidFill>
              </a:rPr>
              <a:t>MapReduce</a:t>
            </a:r>
            <a:r>
              <a:rPr lang="zh-CN" altLang="en-US" sz="2000" dirty="0">
                <a:solidFill>
                  <a:srgbClr val="002060"/>
                </a:solidFill>
              </a:rPr>
              <a:t>，编写目的为对数据进行清洗，空数据设为</a:t>
            </a:r>
            <a:r>
              <a:rPr lang="en-US" altLang="zh-CN" sz="2000" dirty="0">
                <a:solidFill>
                  <a:srgbClr val="002060"/>
                </a:solidFill>
              </a:rPr>
              <a:t>NULL</a:t>
            </a:r>
            <a:r>
              <a:rPr lang="zh-CN" altLang="en-US" sz="2000" dirty="0">
                <a:solidFill>
                  <a:srgbClr val="002060"/>
                </a:solidFill>
              </a:rPr>
              <a:t>。</a:t>
            </a:r>
            <a:endParaRPr lang="en-US" altLang="zh-CN" sz="2000" dirty="0">
              <a:solidFill>
                <a:srgbClr val="002060"/>
              </a:solidFill>
            </a:endParaRPr>
          </a:p>
          <a:p>
            <a:endParaRPr lang="en-US" altLang="zh-CN" sz="2000" dirty="0">
              <a:solidFill>
                <a:srgbClr val="002060"/>
              </a:solidFill>
            </a:endParaRPr>
          </a:p>
          <a:p>
            <a:endParaRPr lang="en-US" altLang="zh-CN" sz="2000" dirty="0">
              <a:solidFill>
                <a:srgbClr val="002060"/>
              </a:solidFill>
            </a:endParaRPr>
          </a:p>
        </p:txBody>
      </p:sp>
    </p:spTree>
    <p:extLst>
      <p:ext uri="{BB962C8B-B14F-4D97-AF65-F5344CB8AC3E}">
        <p14:creationId xmlns:p14="http://schemas.microsoft.com/office/powerpoint/2010/main" val="276357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设计步骤</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8371" y="681421"/>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设计步骤</a:t>
            </a:r>
          </a:p>
        </p:txBody>
      </p:sp>
      <p:sp>
        <p:nvSpPr>
          <p:cNvPr id="4" name="文本框 3"/>
          <p:cNvSpPr txBox="1"/>
          <p:nvPr/>
        </p:nvSpPr>
        <p:spPr>
          <a:xfrm>
            <a:off x="178371" y="1357313"/>
            <a:ext cx="8786117" cy="3170099"/>
          </a:xfrm>
          <a:prstGeom prst="rect">
            <a:avLst/>
          </a:prstGeom>
          <a:noFill/>
        </p:spPr>
        <p:txBody>
          <a:bodyPr wrap="square" rtlCol="0">
            <a:spAutoFit/>
          </a:bodyPr>
          <a:lstStyle/>
          <a:p>
            <a:r>
              <a:rPr lang="en-US" altLang="zh-CN" sz="2000" dirty="0">
                <a:solidFill>
                  <a:srgbClr val="002060"/>
                </a:solidFill>
              </a:rPr>
              <a:t>8.</a:t>
            </a:r>
            <a:r>
              <a:rPr lang="zh-CN" altLang="en-US" sz="2000" dirty="0">
                <a:solidFill>
                  <a:srgbClr val="002060"/>
                </a:solidFill>
              </a:rPr>
              <a:t>编写</a:t>
            </a:r>
            <a:r>
              <a:rPr lang="en-US" altLang="zh-CN" sz="2000" dirty="0">
                <a:solidFill>
                  <a:srgbClr val="002060"/>
                </a:solidFill>
              </a:rPr>
              <a:t>Hive</a:t>
            </a:r>
            <a:r>
              <a:rPr lang="zh-CN" altLang="en-US" sz="2000" dirty="0">
                <a:solidFill>
                  <a:srgbClr val="002060"/>
                </a:solidFill>
              </a:rPr>
              <a:t>，编写目的为实现设计所需要的核心功能；</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9.</a:t>
            </a:r>
            <a:r>
              <a:rPr lang="zh-CN" altLang="en-US" sz="2000" dirty="0">
                <a:solidFill>
                  <a:srgbClr val="002060"/>
                </a:solidFill>
              </a:rPr>
              <a:t>编写</a:t>
            </a:r>
            <a:r>
              <a:rPr lang="en-US" altLang="zh-CN" sz="2000" dirty="0" err="1">
                <a:solidFill>
                  <a:srgbClr val="002060"/>
                </a:solidFill>
              </a:rPr>
              <a:t>Servelet</a:t>
            </a:r>
            <a:r>
              <a:rPr lang="zh-CN" altLang="en-US" sz="2000" dirty="0">
                <a:solidFill>
                  <a:srgbClr val="002060"/>
                </a:solidFill>
              </a:rPr>
              <a:t>，编写目的为实现前后台的链接，将后台查询到的数据传到前台页面；</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10.</a:t>
            </a:r>
            <a:r>
              <a:rPr lang="zh-CN" altLang="en-US" sz="2000" dirty="0">
                <a:solidFill>
                  <a:srgbClr val="002060"/>
                </a:solidFill>
              </a:rPr>
              <a:t>编写</a:t>
            </a:r>
            <a:r>
              <a:rPr lang="en-US" altLang="zh-CN" sz="2000" dirty="0">
                <a:solidFill>
                  <a:srgbClr val="002060"/>
                </a:solidFill>
              </a:rPr>
              <a:t>Test</a:t>
            </a:r>
            <a:r>
              <a:rPr lang="zh-CN" altLang="en-US" sz="2000" dirty="0">
                <a:solidFill>
                  <a:srgbClr val="002060"/>
                </a:solidFill>
              </a:rPr>
              <a:t>，编写目的为测试后台代码；</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11.</a:t>
            </a:r>
            <a:r>
              <a:rPr lang="zh-CN" altLang="en-US" sz="2000" dirty="0">
                <a:solidFill>
                  <a:srgbClr val="002060"/>
                </a:solidFill>
              </a:rPr>
              <a:t>编写前台</a:t>
            </a:r>
            <a:r>
              <a:rPr lang="en-US" altLang="zh-CN" sz="2000" dirty="0" err="1">
                <a:solidFill>
                  <a:srgbClr val="002060"/>
                </a:solidFill>
              </a:rPr>
              <a:t>jsp</a:t>
            </a:r>
            <a:r>
              <a:rPr lang="zh-CN" altLang="en-US" sz="2000" dirty="0">
                <a:solidFill>
                  <a:srgbClr val="002060"/>
                </a:solidFill>
              </a:rPr>
              <a:t>页面；</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12.</a:t>
            </a:r>
            <a:r>
              <a:rPr lang="zh-CN" altLang="en-US" sz="2000" dirty="0">
                <a:solidFill>
                  <a:srgbClr val="002060"/>
                </a:solidFill>
              </a:rPr>
              <a:t>代码调试和运行。</a:t>
            </a: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2061" y="5085184"/>
            <a:ext cx="2334673" cy="1591469"/>
          </a:xfrm>
          <a:prstGeom prst="rect">
            <a:avLst/>
          </a:prstGeom>
        </p:spPr>
      </p:pic>
    </p:spTree>
    <p:extLst>
      <p:ext uri="{BB962C8B-B14F-4D97-AF65-F5344CB8AC3E}">
        <p14:creationId xmlns:p14="http://schemas.microsoft.com/office/powerpoint/2010/main" val="391540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8075" cy="369887"/>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选题背景</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7504" y="620688"/>
            <a:ext cx="6624736"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选题理由</a:t>
            </a:r>
          </a:p>
        </p:txBody>
      </p:sp>
      <p:sp>
        <p:nvSpPr>
          <p:cNvPr id="10" name="文本框 9"/>
          <p:cNvSpPr txBox="1"/>
          <p:nvPr/>
        </p:nvSpPr>
        <p:spPr>
          <a:xfrm>
            <a:off x="107504" y="1357313"/>
            <a:ext cx="8856984" cy="3170099"/>
          </a:xfrm>
          <a:prstGeom prst="rect">
            <a:avLst/>
          </a:prstGeom>
          <a:noFill/>
        </p:spPr>
        <p:txBody>
          <a:bodyPr wrap="square" rtlCol="0">
            <a:spAutoFit/>
          </a:bodyPr>
          <a:lstStyle/>
          <a:p>
            <a:r>
              <a:rPr lang="zh-CN" altLang="en-US" sz="2000" dirty="0">
                <a:solidFill>
                  <a:srgbClr val="002060"/>
                </a:solidFill>
              </a:rPr>
              <a:t>       在今年</a:t>
            </a:r>
            <a:r>
              <a:rPr lang="en-US" altLang="zh-CN" sz="2000" dirty="0">
                <a:solidFill>
                  <a:srgbClr val="002060"/>
                </a:solidFill>
              </a:rPr>
              <a:t>1</a:t>
            </a:r>
            <a:r>
              <a:rPr lang="zh-CN" altLang="en-US" sz="2000" dirty="0">
                <a:solidFill>
                  <a:srgbClr val="002060"/>
                </a:solidFill>
              </a:rPr>
              <a:t>月中国互联网络信息中心（</a:t>
            </a:r>
            <a:r>
              <a:rPr lang="en-US" altLang="zh-CN" sz="2000" dirty="0">
                <a:solidFill>
                  <a:srgbClr val="002060"/>
                </a:solidFill>
              </a:rPr>
              <a:t>CNNIC</a:t>
            </a:r>
            <a:r>
              <a:rPr lang="zh-CN" altLang="en-US" sz="2000" dirty="0">
                <a:solidFill>
                  <a:srgbClr val="002060"/>
                </a:solidFill>
              </a:rPr>
              <a:t>）发布</a:t>
            </a:r>
            <a:r>
              <a:rPr lang="en-US" altLang="zh-CN" sz="2000" dirty="0">
                <a:solidFill>
                  <a:srgbClr val="002060"/>
                </a:solidFill>
              </a:rPr>
              <a:t>《</a:t>
            </a:r>
            <a:r>
              <a:rPr lang="zh-CN" altLang="en-US" sz="2000" dirty="0">
                <a:solidFill>
                  <a:srgbClr val="002060"/>
                </a:solidFill>
              </a:rPr>
              <a:t>第</a:t>
            </a:r>
            <a:r>
              <a:rPr lang="en-US" altLang="zh-CN" sz="2000" dirty="0">
                <a:solidFill>
                  <a:srgbClr val="002060"/>
                </a:solidFill>
              </a:rPr>
              <a:t>37</a:t>
            </a:r>
            <a:r>
              <a:rPr lang="zh-CN" altLang="en-US" sz="2000" dirty="0">
                <a:solidFill>
                  <a:srgbClr val="002060"/>
                </a:solidFill>
              </a:rPr>
              <a:t>次中国互联网络发展状况统计报告</a:t>
            </a:r>
            <a:r>
              <a:rPr lang="en-US" altLang="zh-CN" sz="2000" dirty="0">
                <a:solidFill>
                  <a:srgbClr val="002060"/>
                </a:solidFill>
              </a:rPr>
              <a:t>》</a:t>
            </a:r>
            <a:r>
              <a:rPr lang="zh-CN" altLang="en-US" sz="2000" dirty="0">
                <a:solidFill>
                  <a:srgbClr val="002060"/>
                </a:solidFill>
              </a:rPr>
              <a:t>称截至</a:t>
            </a:r>
            <a:r>
              <a:rPr lang="en-US" altLang="zh-CN" sz="2000" dirty="0">
                <a:solidFill>
                  <a:srgbClr val="002060"/>
                </a:solidFill>
              </a:rPr>
              <a:t>2015</a:t>
            </a:r>
            <a:r>
              <a:rPr lang="zh-CN" altLang="en-US" sz="2000" dirty="0">
                <a:solidFill>
                  <a:srgbClr val="002060"/>
                </a:solidFill>
              </a:rPr>
              <a:t>年</a:t>
            </a:r>
            <a:r>
              <a:rPr lang="en-US" altLang="zh-CN" sz="2000" dirty="0">
                <a:solidFill>
                  <a:srgbClr val="002060"/>
                </a:solidFill>
              </a:rPr>
              <a:t>12</a:t>
            </a:r>
            <a:r>
              <a:rPr lang="zh-CN" altLang="en-US" sz="2000" dirty="0">
                <a:solidFill>
                  <a:srgbClr val="002060"/>
                </a:solidFill>
              </a:rPr>
              <a:t>月，我国网民规模达</a:t>
            </a:r>
            <a:r>
              <a:rPr lang="en-US" altLang="zh-CN" sz="2000" dirty="0">
                <a:solidFill>
                  <a:srgbClr val="002060"/>
                </a:solidFill>
              </a:rPr>
              <a:t>6.88</a:t>
            </a:r>
            <a:r>
              <a:rPr lang="zh-CN" altLang="en-US" sz="2000" dirty="0">
                <a:solidFill>
                  <a:srgbClr val="002060"/>
                </a:solidFill>
              </a:rPr>
              <a:t>亿，全年共计新增网民</a:t>
            </a:r>
            <a:r>
              <a:rPr lang="en-US" altLang="zh-CN" sz="2000" dirty="0">
                <a:solidFill>
                  <a:srgbClr val="002060"/>
                </a:solidFill>
              </a:rPr>
              <a:t>3951</a:t>
            </a:r>
            <a:r>
              <a:rPr lang="zh-CN" altLang="en-US" sz="2000" dirty="0">
                <a:solidFill>
                  <a:srgbClr val="002060"/>
                </a:solidFill>
              </a:rPr>
              <a:t>万人。互联网普及率为</a:t>
            </a:r>
            <a:r>
              <a:rPr lang="en-US" altLang="zh-CN" sz="2000" dirty="0">
                <a:solidFill>
                  <a:srgbClr val="002060"/>
                </a:solidFill>
              </a:rPr>
              <a:t>50.3%</a:t>
            </a:r>
            <a:r>
              <a:rPr lang="zh-CN" altLang="en-US" sz="2000" dirty="0">
                <a:solidFill>
                  <a:srgbClr val="002060"/>
                </a:solidFill>
              </a:rPr>
              <a:t>。值得注意的是我国手机网民规模达</a:t>
            </a:r>
            <a:r>
              <a:rPr lang="en-US" altLang="zh-CN" sz="2000" dirty="0">
                <a:solidFill>
                  <a:srgbClr val="002060"/>
                </a:solidFill>
              </a:rPr>
              <a:t>6.20</a:t>
            </a:r>
            <a:r>
              <a:rPr lang="zh-CN" altLang="en-US" sz="2000" dirty="0">
                <a:solidFill>
                  <a:srgbClr val="002060"/>
                </a:solidFill>
              </a:rPr>
              <a:t>亿，较</a:t>
            </a:r>
            <a:r>
              <a:rPr lang="en-US" altLang="zh-CN" sz="2000" dirty="0">
                <a:solidFill>
                  <a:srgbClr val="002060"/>
                </a:solidFill>
              </a:rPr>
              <a:t>2014</a:t>
            </a:r>
            <a:r>
              <a:rPr lang="zh-CN" altLang="en-US" sz="2000" dirty="0">
                <a:solidFill>
                  <a:srgbClr val="002060"/>
                </a:solidFill>
              </a:rPr>
              <a:t>年底增加</a:t>
            </a:r>
            <a:r>
              <a:rPr lang="en-US" altLang="zh-CN" sz="2000" dirty="0">
                <a:solidFill>
                  <a:srgbClr val="002060"/>
                </a:solidFill>
              </a:rPr>
              <a:t>6303</a:t>
            </a:r>
            <a:r>
              <a:rPr lang="zh-CN" altLang="en-US" sz="2000" dirty="0">
                <a:solidFill>
                  <a:srgbClr val="002060"/>
                </a:solidFill>
              </a:rPr>
              <a:t>万人。网民中使用手机上网人群的占比由</a:t>
            </a:r>
            <a:r>
              <a:rPr lang="en-US" altLang="zh-CN" sz="2000" dirty="0">
                <a:solidFill>
                  <a:srgbClr val="002060"/>
                </a:solidFill>
              </a:rPr>
              <a:t>2014</a:t>
            </a:r>
            <a:r>
              <a:rPr lang="zh-CN" altLang="en-US" sz="2000" dirty="0">
                <a:solidFill>
                  <a:srgbClr val="002060"/>
                </a:solidFill>
              </a:rPr>
              <a:t>年</a:t>
            </a:r>
            <a:r>
              <a:rPr lang="en-US" altLang="zh-CN" sz="2000" dirty="0">
                <a:solidFill>
                  <a:srgbClr val="002060"/>
                </a:solidFill>
              </a:rPr>
              <a:t>85.8%</a:t>
            </a:r>
            <a:r>
              <a:rPr lang="zh-CN" altLang="en-US" sz="2000" dirty="0">
                <a:solidFill>
                  <a:srgbClr val="002060"/>
                </a:solidFill>
              </a:rPr>
              <a:t>提升至</a:t>
            </a:r>
            <a:r>
              <a:rPr lang="en-US" altLang="zh-CN" sz="2000" dirty="0">
                <a:solidFill>
                  <a:srgbClr val="002060"/>
                </a:solidFill>
              </a:rPr>
              <a:t>90.1%</a:t>
            </a:r>
            <a:r>
              <a:rPr lang="zh-CN" altLang="en-US" sz="2000" dirty="0">
                <a:solidFill>
                  <a:srgbClr val="002060"/>
                </a:solidFill>
              </a:rPr>
              <a:t>，手机依然是拉动网民规模增长的首要设备。仅通过手机上网的网民达到</a:t>
            </a:r>
            <a:r>
              <a:rPr lang="en-US" altLang="zh-CN" sz="2000" dirty="0">
                <a:solidFill>
                  <a:srgbClr val="002060"/>
                </a:solidFill>
              </a:rPr>
              <a:t>1.27</a:t>
            </a:r>
            <a:r>
              <a:rPr lang="zh-CN" altLang="en-US" sz="2000" dirty="0">
                <a:solidFill>
                  <a:srgbClr val="002060"/>
                </a:solidFill>
              </a:rPr>
              <a:t>亿，占整体网民规模的</a:t>
            </a:r>
            <a:r>
              <a:rPr lang="en-US" altLang="zh-CN" sz="2000" dirty="0">
                <a:solidFill>
                  <a:srgbClr val="002060"/>
                </a:solidFill>
              </a:rPr>
              <a:t>18.5%</a:t>
            </a:r>
            <a:r>
              <a:rPr lang="zh-CN" altLang="en-US" sz="2000" dirty="0">
                <a:solidFill>
                  <a:srgbClr val="002060"/>
                </a:solidFill>
              </a:rPr>
              <a:t>。</a:t>
            </a:r>
            <a:endParaRPr lang="en-US" altLang="zh-CN" sz="2000" dirty="0">
              <a:solidFill>
                <a:srgbClr val="002060"/>
              </a:solidFill>
            </a:endParaRPr>
          </a:p>
          <a:p>
            <a:r>
              <a:rPr lang="en-US" altLang="zh-CN" sz="2000" dirty="0">
                <a:solidFill>
                  <a:srgbClr val="002060"/>
                </a:solidFill>
              </a:rPr>
              <a:t>       4</a:t>
            </a:r>
            <a:r>
              <a:rPr lang="zh-CN" altLang="en-US" sz="2000" dirty="0">
                <a:solidFill>
                  <a:srgbClr val="002060"/>
                </a:solidFill>
              </a:rPr>
              <a:t>月</a:t>
            </a:r>
            <a:r>
              <a:rPr lang="en-US" altLang="zh-CN" sz="2000" dirty="0">
                <a:solidFill>
                  <a:srgbClr val="002060"/>
                </a:solidFill>
              </a:rPr>
              <a:t>8</a:t>
            </a:r>
            <a:r>
              <a:rPr lang="zh-CN" altLang="en-US" sz="2000" dirty="0">
                <a:solidFill>
                  <a:srgbClr val="002060"/>
                </a:solidFill>
              </a:rPr>
              <a:t>日，中国互联网信息中心</a:t>
            </a:r>
            <a:r>
              <a:rPr lang="en-US" altLang="zh-CN" sz="2000" dirty="0">
                <a:solidFill>
                  <a:srgbClr val="002060"/>
                </a:solidFill>
              </a:rPr>
              <a:t>(CNNIC)</a:t>
            </a:r>
            <a:r>
              <a:rPr lang="zh-CN" altLang="en-US" sz="2000" dirty="0">
                <a:solidFill>
                  <a:srgbClr val="002060"/>
                </a:solidFill>
              </a:rPr>
              <a:t>发布了最新的</a:t>
            </a:r>
            <a:r>
              <a:rPr lang="en-US" altLang="zh-CN" sz="2000" dirty="0">
                <a:solidFill>
                  <a:srgbClr val="002060"/>
                </a:solidFill>
              </a:rPr>
              <a:t>《</a:t>
            </a:r>
            <a:r>
              <a:rPr lang="zh-CN" altLang="en-US" sz="2000" dirty="0">
                <a:solidFill>
                  <a:srgbClr val="002060"/>
                </a:solidFill>
              </a:rPr>
              <a:t>中国社交应用用户行为研究报告</a:t>
            </a:r>
            <a:r>
              <a:rPr lang="en-US" altLang="zh-CN" sz="2000" dirty="0">
                <a:solidFill>
                  <a:srgbClr val="002060"/>
                </a:solidFill>
              </a:rPr>
              <a:t>》</a:t>
            </a:r>
            <a:r>
              <a:rPr lang="zh-CN" altLang="en-US" sz="2000" dirty="0">
                <a:solidFill>
                  <a:srgbClr val="002060"/>
                </a:solidFill>
              </a:rPr>
              <a:t>，披露了</a:t>
            </a:r>
            <a:r>
              <a:rPr lang="en-US" altLang="zh-CN" sz="2000" dirty="0">
                <a:solidFill>
                  <a:srgbClr val="002060"/>
                </a:solidFill>
              </a:rPr>
              <a:t>2015</a:t>
            </a:r>
            <a:r>
              <a:rPr lang="zh-CN" altLang="en-US" sz="2000" dirty="0">
                <a:solidFill>
                  <a:srgbClr val="002060"/>
                </a:solidFill>
              </a:rPr>
              <a:t>年我国社交应用市场的发展情况。报告显示，即时通讯应用已经成为第一大移动应用，使用率高达</a:t>
            </a:r>
            <a:r>
              <a:rPr lang="en-US" altLang="zh-CN" sz="2000" dirty="0">
                <a:solidFill>
                  <a:srgbClr val="002060"/>
                </a:solidFill>
              </a:rPr>
              <a:t>90.7%</a:t>
            </a:r>
            <a:r>
              <a:rPr lang="zh-CN" altLang="en-US" sz="2000" dirty="0">
                <a:solidFill>
                  <a:srgbClr val="002060"/>
                </a:solidFill>
              </a:rPr>
              <a:t>，</a:t>
            </a:r>
            <a:r>
              <a:rPr lang="en-US" altLang="zh-CN" sz="2000" dirty="0">
                <a:solidFill>
                  <a:srgbClr val="002060"/>
                </a:solidFill>
              </a:rPr>
              <a:t>QQ</a:t>
            </a:r>
            <a:r>
              <a:rPr lang="zh-CN" altLang="en-US" sz="2000" dirty="0">
                <a:solidFill>
                  <a:srgbClr val="002060"/>
                </a:solidFill>
              </a:rPr>
              <a:t>、微信、陌陌的常用率位列前三。</a:t>
            </a:r>
          </a:p>
        </p:txBody>
      </p:sp>
      <p:sp>
        <p:nvSpPr>
          <p:cNvPr id="11" name="文本框 10"/>
          <p:cNvSpPr txBox="1"/>
          <p:nvPr/>
        </p:nvSpPr>
        <p:spPr>
          <a:xfrm>
            <a:off x="3714750" y="4293096"/>
            <a:ext cx="5249738" cy="2246769"/>
          </a:xfrm>
          <a:prstGeom prst="rect">
            <a:avLst/>
          </a:prstGeom>
          <a:noFill/>
        </p:spPr>
        <p:txBody>
          <a:bodyPr wrap="square" rtlCol="0">
            <a:spAutoFit/>
          </a:bodyPr>
          <a:lstStyle/>
          <a:p>
            <a:r>
              <a:rPr lang="zh-CN" altLang="en-US" sz="2000" dirty="0">
                <a:solidFill>
                  <a:srgbClr val="002060"/>
                </a:solidFill>
              </a:rPr>
              <a:t>       我们在使用微信的时候，会发现有一个功能叫做“摇一摇”这个功能需要我们打开手机定位。</a:t>
            </a:r>
            <a:endParaRPr lang="en-US" altLang="zh-CN" sz="2000" dirty="0">
              <a:solidFill>
                <a:srgbClr val="002060"/>
              </a:solidFill>
            </a:endParaRPr>
          </a:p>
          <a:p>
            <a:r>
              <a:rPr lang="zh-CN" altLang="en-US" sz="2000" dirty="0">
                <a:solidFill>
                  <a:srgbClr val="002060"/>
                </a:solidFill>
              </a:rPr>
              <a:t>       这时手机会发送我们的地理位置数据，以此来匹配在我们附近同样“摇一摇”的用户。如此庞大的用户数据，如此迅速的结果反馈速度怎能不是典型的大数据架构？</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379" y="4566497"/>
            <a:ext cx="3381375" cy="2095500"/>
          </a:xfrm>
          <a:prstGeom prst="rect">
            <a:avLst/>
          </a:prstGeom>
        </p:spPr>
      </p:pic>
    </p:spTree>
    <p:extLst>
      <p:ext uri="{BB962C8B-B14F-4D97-AF65-F5344CB8AC3E}">
        <p14:creationId xmlns:p14="http://schemas.microsoft.com/office/powerpoint/2010/main" val="404157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2"/>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研究方法</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79512" y="617825"/>
            <a:ext cx="6624736"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分析思路和研究方法</a:t>
            </a:r>
          </a:p>
        </p:txBody>
      </p:sp>
      <p:sp>
        <p:nvSpPr>
          <p:cNvPr id="5" name="文本框 4"/>
          <p:cNvSpPr txBox="1"/>
          <p:nvPr/>
        </p:nvSpPr>
        <p:spPr>
          <a:xfrm>
            <a:off x="251520" y="1357313"/>
            <a:ext cx="8535214" cy="1015663"/>
          </a:xfrm>
          <a:prstGeom prst="rect">
            <a:avLst/>
          </a:prstGeom>
          <a:noFill/>
        </p:spPr>
        <p:txBody>
          <a:bodyPr wrap="square" rtlCol="0">
            <a:spAutoFit/>
          </a:bodyPr>
          <a:lstStyle/>
          <a:p>
            <a:r>
              <a:rPr lang="zh-CN" altLang="en-US" sz="2000" dirty="0">
                <a:solidFill>
                  <a:srgbClr val="002060"/>
                </a:solidFill>
              </a:rPr>
              <a:t>       从数据维度来看，只有用户</a:t>
            </a:r>
            <a:r>
              <a:rPr lang="en-US" altLang="zh-CN" sz="2000" dirty="0">
                <a:solidFill>
                  <a:srgbClr val="002060"/>
                </a:solidFill>
              </a:rPr>
              <a:t>ID</a:t>
            </a:r>
            <a:r>
              <a:rPr lang="zh-CN" altLang="en-US" sz="2000" dirty="0">
                <a:solidFill>
                  <a:srgbClr val="002060"/>
                </a:solidFill>
              </a:rPr>
              <a:t>和用户位置两个维度。那么，明显的，可以查询用户的</a:t>
            </a:r>
            <a:r>
              <a:rPr lang="en-US" altLang="zh-CN" sz="2000" dirty="0">
                <a:solidFill>
                  <a:srgbClr val="002060"/>
                </a:solidFill>
              </a:rPr>
              <a:t>ID</a:t>
            </a:r>
            <a:r>
              <a:rPr lang="zh-CN" altLang="en-US" sz="2000" dirty="0">
                <a:solidFill>
                  <a:srgbClr val="002060"/>
                </a:solidFill>
              </a:rPr>
              <a:t>，找出用户的签到位置。同样，也可以划定位置范围，查找地域内的用户签到数据。</a:t>
            </a:r>
          </a:p>
        </p:txBody>
      </p:sp>
      <p:sp>
        <p:nvSpPr>
          <p:cNvPr id="7" name="圆角矩形 6"/>
          <p:cNvSpPr/>
          <p:nvPr/>
        </p:nvSpPr>
        <p:spPr>
          <a:xfrm>
            <a:off x="467544" y="2564904"/>
            <a:ext cx="2520280" cy="100811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19572" y="2884294"/>
            <a:ext cx="2016224"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查询用户</a:t>
            </a:r>
            <a:r>
              <a:rPr lang="en-US" altLang="zh-CN" dirty="0">
                <a:solidFill>
                  <a:schemeClr val="bg1"/>
                </a:solidFill>
                <a:latin typeface="微软雅黑" panose="020B0503020204020204" pitchFamily="34" charset="-122"/>
                <a:ea typeface="微软雅黑" panose="020B0503020204020204" pitchFamily="34" charset="-122"/>
              </a:rPr>
              <a:t>ID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右箭头 9"/>
          <p:cNvSpPr/>
          <p:nvPr/>
        </p:nvSpPr>
        <p:spPr>
          <a:xfrm>
            <a:off x="3318706" y="2596262"/>
            <a:ext cx="1397310" cy="97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895156" y="2580583"/>
            <a:ext cx="2520280" cy="100811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148621" y="2884294"/>
            <a:ext cx="2016224"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反馈位置数据</a:t>
            </a:r>
          </a:p>
        </p:txBody>
      </p:sp>
      <p:sp>
        <p:nvSpPr>
          <p:cNvPr id="23" name="文本框 22"/>
          <p:cNvSpPr txBox="1"/>
          <p:nvPr/>
        </p:nvSpPr>
        <p:spPr>
          <a:xfrm>
            <a:off x="2938533" y="2884294"/>
            <a:ext cx="2016224"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Hive</a:t>
            </a:r>
            <a:r>
              <a:rPr lang="zh-CN" altLang="en-US" dirty="0">
                <a:solidFill>
                  <a:schemeClr val="bg1"/>
                </a:solidFill>
                <a:latin typeface="微软雅黑" panose="020B0503020204020204" pitchFamily="34" charset="-122"/>
                <a:ea typeface="微软雅黑" panose="020B0503020204020204" pitchFamily="34" charset="-122"/>
              </a:rPr>
              <a:t>查询</a:t>
            </a:r>
          </a:p>
        </p:txBody>
      </p:sp>
      <p:sp>
        <p:nvSpPr>
          <p:cNvPr id="24" name="圆角矩形 23"/>
          <p:cNvSpPr/>
          <p:nvPr/>
        </p:nvSpPr>
        <p:spPr>
          <a:xfrm>
            <a:off x="418253" y="4077640"/>
            <a:ext cx="2520280" cy="100811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83281" y="4100013"/>
            <a:ext cx="2520280" cy="1008112"/>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3318706" y="4131371"/>
            <a:ext cx="1397310" cy="976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70281" y="4397030"/>
            <a:ext cx="2016224"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限定地域</a:t>
            </a:r>
          </a:p>
        </p:txBody>
      </p:sp>
      <p:sp>
        <p:nvSpPr>
          <p:cNvPr id="28" name="文本框 27"/>
          <p:cNvSpPr txBox="1"/>
          <p:nvPr/>
        </p:nvSpPr>
        <p:spPr>
          <a:xfrm>
            <a:off x="3009249" y="4427724"/>
            <a:ext cx="2016224"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Hive</a:t>
            </a:r>
            <a:r>
              <a:rPr lang="zh-CN" altLang="en-US" dirty="0">
                <a:solidFill>
                  <a:schemeClr val="bg1"/>
                </a:solidFill>
                <a:latin typeface="微软雅黑" panose="020B0503020204020204" pitchFamily="34" charset="-122"/>
                <a:ea typeface="微软雅黑" panose="020B0503020204020204" pitchFamily="34" charset="-122"/>
              </a:rPr>
              <a:t>查询</a:t>
            </a:r>
          </a:p>
        </p:txBody>
      </p:sp>
      <p:sp>
        <p:nvSpPr>
          <p:cNvPr id="29" name="文本框 28"/>
          <p:cNvSpPr txBox="1"/>
          <p:nvPr/>
        </p:nvSpPr>
        <p:spPr>
          <a:xfrm>
            <a:off x="5127526" y="4397030"/>
            <a:ext cx="2016224"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反馈签到数据</a:t>
            </a:r>
          </a:p>
        </p:txBody>
      </p:sp>
      <p:sp>
        <p:nvSpPr>
          <p:cNvPr id="11" name="文本框 10"/>
          <p:cNvSpPr txBox="1"/>
          <p:nvPr/>
        </p:nvSpPr>
        <p:spPr>
          <a:xfrm>
            <a:off x="418253" y="5427515"/>
            <a:ext cx="8368481" cy="400110"/>
          </a:xfrm>
          <a:prstGeom prst="rect">
            <a:avLst/>
          </a:prstGeom>
          <a:noFill/>
        </p:spPr>
        <p:txBody>
          <a:bodyPr wrap="square" rtlCol="0">
            <a:spAutoFit/>
          </a:bodyPr>
          <a:lstStyle/>
          <a:p>
            <a:r>
              <a:rPr lang="zh-CN" altLang="en-US" sz="2000" dirty="0">
                <a:solidFill>
                  <a:srgbClr val="002060"/>
                </a:solidFill>
              </a:rPr>
              <a:t>用到的环境：</a:t>
            </a:r>
            <a:r>
              <a:rPr lang="en-US" altLang="zh-CN" sz="2000" dirty="0">
                <a:solidFill>
                  <a:srgbClr val="002060"/>
                </a:solidFill>
              </a:rPr>
              <a:t>Java 1.8 x64 	My eclipse 10	 Hadoop</a:t>
            </a:r>
            <a:r>
              <a:rPr lang="zh-CN" altLang="en-US" sz="2000" dirty="0">
                <a:solidFill>
                  <a:srgbClr val="002060"/>
                </a:solidFill>
              </a:rPr>
              <a:t>集群</a:t>
            </a:r>
            <a:r>
              <a:rPr lang="en-US" altLang="zh-CN" sz="2000" dirty="0">
                <a:solidFill>
                  <a:srgbClr val="002060"/>
                </a:solidFill>
              </a:rPr>
              <a:t> </a:t>
            </a:r>
            <a:endParaRPr lang="zh-CN" altLang="en-US" sz="2000" dirty="0">
              <a:solidFill>
                <a:srgbClr val="002060"/>
              </a:solidFill>
            </a:endParaRPr>
          </a:p>
        </p:txBody>
      </p:sp>
    </p:spTree>
    <p:extLst>
      <p:ext uri="{BB962C8B-B14F-4D97-AF65-F5344CB8AC3E}">
        <p14:creationId xmlns:p14="http://schemas.microsoft.com/office/powerpoint/2010/main" val="260137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核心技术</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5085184"/>
            <a:ext cx="2334673" cy="1591469"/>
          </a:xfrm>
          <a:prstGeom prst="rect">
            <a:avLst/>
          </a:prstGeom>
        </p:spPr>
      </p:pic>
      <p:sp>
        <p:nvSpPr>
          <p:cNvPr id="3" name="文本框 2"/>
          <p:cNvSpPr txBox="1"/>
          <p:nvPr/>
        </p:nvSpPr>
        <p:spPr>
          <a:xfrm>
            <a:off x="107504" y="713820"/>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设计中用到的核心技术</a:t>
            </a:r>
          </a:p>
        </p:txBody>
      </p:sp>
      <p:sp>
        <p:nvSpPr>
          <p:cNvPr id="4" name="文本框 3"/>
          <p:cNvSpPr txBox="1"/>
          <p:nvPr/>
        </p:nvSpPr>
        <p:spPr>
          <a:xfrm>
            <a:off x="107504" y="1546465"/>
            <a:ext cx="8568952" cy="2862322"/>
          </a:xfrm>
          <a:prstGeom prst="rect">
            <a:avLst/>
          </a:prstGeom>
          <a:noFill/>
        </p:spPr>
        <p:txBody>
          <a:bodyPr wrap="square" rtlCol="0">
            <a:spAutoFit/>
          </a:bodyPr>
          <a:lstStyle/>
          <a:p>
            <a:r>
              <a:rPr lang="en-US" altLang="zh-CN" sz="2000" dirty="0">
                <a:solidFill>
                  <a:srgbClr val="002060"/>
                </a:solidFill>
              </a:rPr>
              <a:t>HDFS</a:t>
            </a:r>
            <a:r>
              <a:rPr lang="zh-CN" altLang="en-US" sz="2000" dirty="0">
                <a:solidFill>
                  <a:srgbClr val="002060"/>
                </a:solidFill>
              </a:rPr>
              <a:t>：</a:t>
            </a:r>
            <a:r>
              <a:rPr lang="en-US" altLang="zh-CN" sz="2000" dirty="0">
                <a:solidFill>
                  <a:srgbClr val="002060"/>
                </a:solidFill>
              </a:rPr>
              <a:t>Hadoop</a:t>
            </a:r>
            <a:r>
              <a:rPr lang="zh-CN" altLang="en-US" sz="2000" dirty="0">
                <a:solidFill>
                  <a:srgbClr val="002060"/>
                </a:solidFill>
              </a:rPr>
              <a:t>分布式文件系统</a:t>
            </a:r>
            <a:r>
              <a:rPr lang="en-US" altLang="zh-CN" sz="2000" dirty="0">
                <a:solidFill>
                  <a:srgbClr val="002060"/>
                </a:solidFill>
              </a:rPr>
              <a:t>		</a:t>
            </a:r>
            <a:r>
              <a:rPr lang="zh-CN" altLang="en-US" sz="2000" dirty="0">
                <a:solidFill>
                  <a:srgbClr val="002060"/>
                </a:solidFill>
              </a:rPr>
              <a:t>用于数据的存储</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MapReduce</a:t>
            </a:r>
            <a:r>
              <a:rPr lang="zh-CN" altLang="en-US" sz="2000" dirty="0">
                <a:solidFill>
                  <a:srgbClr val="002060"/>
                </a:solidFill>
              </a:rPr>
              <a:t>：用于大规模数据集（大于</a:t>
            </a:r>
            <a:r>
              <a:rPr lang="en-US" altLang="zh-CN" sz="2000" dirty="0">
                <a:solidFill>
                  <a:srgbClr val="002060"/>
                </a:solidFill>
              </a:rPr>
              <a:t>1TB</a:t>
            </a:r>
            <a:r>
              <a:rPr lang="zh-CN" altLang="en-US" sz="2000" dirty="0">
                <a:solidFill>
                  <a:srgbClr val="002060"/>
                </a:solidFill>
              </a:rPr>
              <a:t>）的并行运算</a:t>
            </a:r>
            <a:r>
              <a:rPr lang="en-US" altLang="zh-CN" sz="2000" dirty="0">
                <a:solidFill>
                  <a:srgbClr val="002060"/>
                </a:solidFill>
              </a:rPr>
              <a:t>     </a:t>
            </a:r>
            <a:r>
              <a:rPr lang="zh-CN" altLang="en-US" sz="2000" dirty="0">
                <a:solidFill>
                  <a:srgbClr val="002060"/>
                </a:solidFill>
              </a:rPr>
              <a:t>用于数据清洗</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Hive</a:t>
            </a:r>
            <a:r>
              <a:rPr lang="zh-CN" altLang="en-US" sz="2000" dirty="0">
                <a:solidFill>
                  <a:srgbClr val="002060"/>
                </a:solidFill>
              </a:rPr>
              <a:t>：</a:t>
            </a:r>
            <a:r>
              <a:rPr lang="en-US" altLang="zh-CN" sz="2000" dirty="0">
                <a:solidFill>
                  <a:srgbClr val="002060"/>
                </a:solidFill>
              </a:rPr>
              <a:t>hive</a:t>
            </a:r>
            <a:r>
              <a:rPr lang="zh-CN" altLang="en-US" sz="2000" dirty="0">
                <a:solidFill>
                  <a:srgbClr val="002060"/>
                </a:solidFill>
              </a:rPr>
              <a:t>是基于</a:t>
            </a:r>
            <a:r>
              <a:rPr lang="en-US" altLang="zh-CN" sz="2000" dirty="0">
                <a:solidFill>
                  <a:srgbClr val="002060"/>
                </a:solidFill>
              </a:rPr>
              <a:t>Hadoop</a:t>
            </a:r>
            <a:r>
              <a:rPr lang="zh-CN" altLang="en-US" sz="2000" dirty="0">
                <a:solidFill>
                  <a:srgbClr val="002060"/>
                </a:solidFill>
              </a:rPr>
              <a:t>的一个数据仓库工具，可以将结构化的数据文件映射为一张数据库表，并提供简单的</a:t>
            </a:r>
            <a:r>
              <a:rPr lang="en-US" altLang="zh-CN" sz="2000" dirty="0" err="1">
                <a:solidFill>
                  <a:srgbClr val="002060"/>
                </a:solidFill>
              </a:rPr>
              <a:t>sql</a:t>
            </a:r>
            <a:r>
              <a:rPr lang="zh-CN" altLang="en-US" sz="2000" dirty="0">
                <a:solidFill>
                  <a:srgbClr val="002060"/>
                </a:solidFill>
              </a:rPr>
              <a:t>查询功能，可以将</a:t>
            </a:r>
            <a:r>
              <a:rPr lang="en-US" altLang="zh-CN" sz="2000" dirty="0" err="1">
                <a:solidFill>
                  <a:srgbClr val="002060"/>
                </a:solidFill>
              </a:rPr>
              <a:t>sql</a:t>
            </a:r>
            <a:r>
              <a:rPr lang="zh-CN" altLang="en-US" sz="2000" dirty="0">
                <a:solidFill>
                  <a:srgbClr val="002060"/>
                </a:solidFill>
              </a:rPr>
              <a:t>语句转换为</a:t>
            </a:r>
            <a:r>
              <a:rPr lang="en-US" altLang="zh-CN" sz="2000" dirty="0">
                <a:solidFill>
                  <a:srgbClr val="002060"/>
                </a:solidFill>
              </a:rPr>
              <a:t>MapReduce</a:t>
            </a:r>
            <a:r>
              <a:rPr lang="zh-CN" altLang="en-US" sz="2000" dirty="0">
                <a:solidFill>
                  <a:srgbClr val="002060"/>
                </a:solidFill>
              </a:rPr>
              <a:t>任务进行运行。</a:t>
            </a:r>
            <a:r>
              <a:rPr lang="en-US" altLang="zh-CN" sz="2000" dirty="0">
                <a:solidFill>
                  <a:srgbClr val="002060"/>
                </a:solidFill>
              </a:rPr>
              <a:t>			</a:t>
            </a:r>
            <a:r>
              <a:rPr lang="zh-CN" altLang="en-US" sz="2000" dirty="0">
                <a:solidFill>
                  <a:srgbClr val="002060"/>
                </a:solidFill>
              </a:rPr>
              <a:t>用于数据的查询</a:t>
            </a:r>
            <a:endParaRPr lang="en-US" altLang="zh-CN" sz="2000" dirty="0">
              <a:solidFill>
                <a:srgbClr val="002060"/>
              </a:solidFill>
            </a:endParaRPr>
          </a:p>
          <a:p>
            <a:endParaRPr lang="en-US" altLang="zh-CN" sz="2000" dirty="0">
              <a:solidFill>
                <a:srgbClr val="002060"/>
              </a:solidFill>
            </a:endParaRPr>
          </a:p>
          <a:p>
            <a:r>
              <a:rPr lang="en-US" altLang="zh-CN" sz="2000" dirty="0" err="1">
                <a:solidFill>
                  <a:srgbClr val="002060"/>
                </a:solidFill>
              </a:rPr>
              <a:t>Hbase</a:t>
            </a:r>
            <a:r>
              <a:rPr lang="zh-CN" altLang="en-US" sz="2000" dirty="0">
                <a:solidFill>
                  <a:srgbClr val="002060"/>
                </a:solidFill>
              </a:rPr>
              <a:t>：是一个高可靠性、高性能、面向列、可伸缩的分布式存储系统</a:t>
            </a:r>
          </a:p>
        </p:txBody>
      </p:sp>
    </p:spTree>
    <p:extLst>
      <p:ext uri="{BB962C8B-B14F-4D97-AF65-F5344CB8AC3E}">
        <p14:creationId xmlns:p14="http://schemas.microsoft.com/office/powerpoint/2010/main" val="246348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数据流程</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8651" y="648527"/>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数据流程</a:t>
            </a:r>
          </a:p>
        </p:txBody>
      </p:sp>
      <p:sp>
        <p:nvSpPr>
          <p:cNvPr id="2" name="圆角矩形 1">
            <a:hlinkClick r:id="rId4" action="ppaction://hlinksldjump"/>
          </p:cNvPr>
          <p:cNvSpPr/>
          <p:nvPr/>
        </p:nvSpPr>
        <p:spPr>
          <a:xfrm>
            <a:off x="258651" y="1484784"/>
            <a:ext cx="2225117" cy="93610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2916" y="1768170"/>
            <a:ext cx="2225117" cy="369332"/>
          </a:xfrm>
          <a:prstGeom prst="rect">
            <a:avLst/>
          </a:prstGeom>
          <a:noFill/>
        </p:spPr>
        <p:txBody>
          <a:bodyPr wrap="square" rtlCol="0">
            <a:spAutoFit/>
          </a:bodyPr>
          <a:lstStyle/>
          <a:p>
            <a:pPr algn="ctr"/>
            <a:r>
              <a:rPr lang="zh-CN" altLang="en-US" dirty="0">
                <a:solidFill>
                  <a:schemeClr val="bg1"/>
                </a:solidFill>
              </a:rPr>
              <a:t>数据源</a:t>
            </a:r>
          </a:p>
        </p:txBody>
      </p:sp>
      <p:sp>
        <p:nvSpPr>
          <p:cNvPr id="5" name="右箭头 4"/>
          <p:cNvSpPr/>
          <p:nvPr/>
        </p:nvSpPr>
        <p:spPr>
          <a:xfrm>
            <a:off x="2627784" y="1484784"/>
            <a:ext cx="1469614"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4178582" y="1484784"/>
            <a:ext cx="2225117" cy="93610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178582" y="1768170"/>
            <a:ext cx="2225117" cy="369332"/>
          </a:xfrm>
          <a:prstGeom prst="rect">
            <a:avLst/>
          </a:prstGeom>
          <a:noFill/>
        </p:spPr>
        <p:txBody>
          <a:bodyPr wrap="square" rtlCol="0">
            <a:spAutoFit/>
          </a:bodyPr>
          <a:lstStyle/>
          <a:p>
            <a:pPr algn="ctr"/>
            <a:r>
              <a:rPr lang="zh-CN" altLang="en-US" dirty="0">
                <a:solidFill>
                  <a:schemeClr val="bg1"/>
                </a:solidFill>
              </a:rPr>
              <a:t>数据清洗</a:t>
            </a:r>
          </a:p>
        </p:txBody>
      </p:sp>
      <p:sp>
        <p:nvSpPr>
          <p:cNvPr id="32" name="文本框 31"/>
          <p:cNvSpPr txBox="1"/>
          <p:nvPr/>
        </p:nvSpPr>
        <p:spPr>
          <a:xfrm>
            <a:off x="2235306" y="1739541"/>
            <a:ext cx="2225117" cy="369332"/>
          </a:xfrm>
          <a:prstGeom prst="rect">
            <a:avLst/>
          </a:prstGeom>
          <a:noFill/>
        </p:spPr>
        <p:txBody>
          <a:bodyPr wrap="square" rtlCol="0">
            <a:spAutoFit/>
          </a:bodyPr>
          <a:lstStyle/>
          <a:p>
            <a:pPr algn="ctr"/>
            <a:r>
              <a:rPr lang="en-US" altLang="zh-CN" dirty="0">
                <a:solidFill>
                  <a:schemeClr val="bg1"/>
                </a:solidFill>
              </a:rPr>
              <a:t>MapReduce</a:t>
            </a:r>
            <a:endParaRPr lang="zh-CN" altLang="en-US" dirty="0">
              <a:solidFill>
                <a:schemeClr val="bg1"/>
              </a:solidFill>
            </a:endParaRPr>
          </a:p>
        </p:txBody>
      </p:sp>
      <p:sp>
        <p:nvSpPr>
          <p:cNvPr id="35" name="圆角矩形 34"/>
          <p:cNvSpPr/>
          <p:nvPr/>
        </p:nvSpPr>
        <p:spPr>
          <a:xfrm>
            <a:off x="6566179" y="3717032"/>
            <a:ext cx="2225117" cy="93610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534885" y="3998274"/>
            <a:ext cx="2225117" cy="369332"/>
          </a:xfrm>
          <a:prstGeom prst="rect">
            <a:avLst/>
          </a:prstGeom>
          <a:noFill/>
        </p:spPr>
        <p:txBody>
          <a:bodyPr wrap="square" rtlCol="0">
            <a:spAutoFit/>
          </a:bodyPr>
          <a:lstStyle/>
          <a:p>
            <a:pPr algn="ctr"/>
            <a:r>
              <a:rPr lang="en-US" altLang="zh-CN" dirty="0">
                <a:solidFill>
                  <a:schemeClr val="bg1"/>
                </a:solidFill>
              </a:rPr>
              <a:t>Hive</a:t>
            </a:r>
            <a:r>
              <a:rPr lang="zh-CN" altLang="en-US" dirty="0">
                <a:solidFill>
                  <a:schemeClr val="bg1"/>
                </a:solidFill>
              </a:rPr>
              <a:t>数据库</a:t>
            </a:r>
          </a:p>
        </p:txBody>
      </p:sp>
      <p:sp>
        <p:nvSpPr>
          <p:cNvPr id="10" name="圆角右箭头 9"/>
          <p:cNvSpPr/>
          <p:nvPr/>
        </p:nvSpPr>
        <p:spPr>
          <a:xfrm rot="5400000">
            <a:off x="6318073" y="2016278"/>
            <a:ext cx="1886407" cy="13901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文本框 37"/>
          <p:cNvSpPr txBox="1"/>
          <p:nvPr/>
        </p:nvSpPr>
        <p:spPr>
          <a:xfrm rot="5400000">
            <a:off x="6501607" y="2461901"/>
            <a:ext cx="2225117" cy="369332"/>
          </a:xfrm>
          <a:prstGeom prst="rect">
            <a:avLst/>
          </a:prstGeom>
          <a:noFill/>
        </p:spPr>
        <p:txBody>
          <a:bodyPr wrap="square" rtlCol="0">
            <a:spAutoFit/>
          </a:bodyPr>
          <a:lstStyle/>
          <a:p>
            <a:pPr algn="ctr"/>
            <a:r>
              <a:rPr lang="en-US" altLang="zh-CN" dirty="0">
                <a:solidFill>
                  <a:schemeClr val="bg1"/>
                </a:solidFill>
              </a:rPr>
              <a:t>Load</a:t>
            </a:r>
            <a:endParaRPr lang="zh-CN" altLang="en-US" dirty="0">
              <a:solidFill>
                <a:schemeClr val="bg1"/>
              </a:solidFill>
            </a:endParaRPr>
          </a:p>
        </p:txBody>
      </p:sp>
      <p:sp>
        <p:nvSpPr>
          <p:cNvPr id="42" name="圆角矩形 41">
            <a:hlinkClick r:id="rId5" action="ppaction://hlinksldjump"/>
          </p:cNvPr>
          <p:cNvSpPr/>
          <p:nvPr/>
        </p:nvSpPr>
        <p:spPr>
          <a:xfrm>
            <a:off x="2977948" y="2628793"/>
            <a:ext cx="2225117" cy="93610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a:hlinkClick r:id="rId6" action="ppaction://hlinksldjump"/>
          </p:cNvPr>
          <p:cNvSpPr/>
          <p:nvPr/>
        </p:nvSpPr>
        <p:spPr>
          <a:xfrm>
            <a:off x="2959177" y="3802887"/>
            <a:ext cx="2225117" cy="93610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a:hlinkClick r:id="rId7" action="ppaction://hlinksldjump"/>
          </p:cNvPr>
          <p:cNvSpPr/>
          <p:nvPr/>
        </p:nvSpPr>
        <p:spPr>
          <a:xfrm>
            <a:off x="2977948" y="4996316"/>
            <a:ext cx="2225117" cy="93610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5291140" y="2843147"/>
            <a:ext cx="1080120" cy="2679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4718640" y="3879873"/>
            <a:ext cx="2225117" cy="646331"/>
          </a:xfrm>
          <a:prstGeom prst="rect">
            <a:avLst/>
          </a:prstGeom>
          <a:noFill/>
        </p:spPr>
        <p:txBody>
          <a:bodyPr wrap="square" rtlCol="0">
            <a:spAutoFit/>
          </a:bodyPr>
          <a:lstStyle/>
          <a:p>
            <a:pPr algn="ctr"/>
            <a:r>
              <a:rPr lang="en-US" altLang="zh-CN" dirty="0" err="1">
                <a:solidFill>
                  <a:schemeClr val="bg1"/>
                </a:solidFill>
              </a:rPr>
              <a:t>HiveQL</a:t>
            </a:r>
            <a:endParaRPr lang="en-US" altLang="zh-CN" dirty="0">
              <a:solidFill>
                <a:schemeClr val="bg1"/>
              </a:solidFill>
            </a:endParaRPr>
          </a:p>
          <a:p>
            <a:pPr algn="ctr"/>
            <a:r>
              <a:rPr lang="en-US" altLang="zh-CN" dirty="0" err="1">
                <a:solidFill>
                  <a:schemeClr val="bg1"/>
                </a:solidFill>
              </a:rPr>
              <a:t>Hbase</a:t>
            </a:r>
            <a:endParaRPr lang="zh-CN" altLang="en-US" dirty="0">
              <a:solidFill>
                <a:schemeClr val="bg1"/>
              </a:solidFill>
            </a:endParaRPr>
          </a:p>
        </p:txBody>
      </p:sp>
      <p:sp>
        <p:nvSpPr>
          <p:cNvPr id="46" name="文本框 45"/>
          <p:cNvSpPr txBox="1"/>
          <p:nvPr/>
        </p:nvSpPr>
        <p:spPr>
          <a:xfrm>
            <a:off x="2944191" y="2915023"/>
            <a:ext cx="2225117" cy="369332"/>
          </a:xfrm>
          <a:prstGeom prst="rect">
            <a:avLst/>
          </a:prstGeom>
          <a:noFill/>
        </p:spPr>
        <p:txBody>
          <a:bodyPr wrap="square" rtlCol="0">
            <a:spAutoFit/>
          </a:bodyPr>
          <a:lstStyle/>
          <a:p>
            <a:pPr algn="ctr"/>
            <a:r>
              <a:rPr lang="zh-CN" altLang="en-US" dirty="0">
                <a:solidFill>
                  <a:schemeClr val="bg1"/>
                </a:solidFill>
              </a:rPr>
              <a:t>全部数据</a:t>
            </a:r>
          </a:p>
        </p:txBody>
      </p:sp>
      <p:sp>
        <p:nvSpPr>
          <p:cNvPr id="47" name="文本框 46"/>
          <p:cNvSpPr txBox="1"/>
          <p:nvPr/>
        </p:nvSpPr>
        <p:spPr>
          <a:xfrm>
            <a:off x="2988291" y="4073408"/>
            <a:ext cx="2225117" cy="369332"/>
          </a:xfrm>
          <a:prstGeom prst="rect">
            <a:avLst/>
          </a:prstGeom>
          <a:noFill/>
        </p:spPr>
        <p:txBody>
          <a:bodyPr wrap="square" rtlCol="0">
            <a:spAutoFit/>
          </a:bodyPr>
          <a:lstStyle/>
          <a:p>
            <a:pPr algn="ctr"/>
            <a:r>
              <a:rPr lang="zh-CN" altLang="en-US" dirty="0">
                <a:solidFill>
                  <a:schemeClr val="bg1"/>
                </a:solidFill>
              </a:rPr>
              <a:t>用户查询</a:t>
            </a:r>
          </a:p>
        </p:txBody>
      </p:sp>
      <p:sp>
        <p:nvSpPr>
          <p:cNvPr id="48" name="文本框 47"/>
          <p:cNvSpPr txBox="1"/>
          <p:nvPr/>
        </p:nvSpPr>
        <p:spPr>
          <a:xfrm>
            <a:off x="2984839" y="5279702"/>
            <a:ext cx="2225117" cy="369332"/>
          </a:xfrm>
          <a:prstGeom prst="rect">
            <a:avLst/>
          </a:prstGeom>
          <a:noFill/>
        </p:spPr>
        <p:txBody>
          <a:bodyPr wrap="square" rtlCol="0">
            <a:spAutoFit/>
          </a:bodyPr>
          <a:lstStyle/>
          <a:p>
            <a:pPr algn="ctr"/>
            <a:r>
              <a:rPr lang="zh-CN" altLang="en-US" dirty="0">
                <a:solidFill>
                  <a:schemeClr val="bg1"/>
                </a:solidFill>
              </a:rPr>
              <a:t>地域查询</a:t>
            </a:r>
          </a:p>
        </p:txBody>
      </p:sp>
      <p:sp>
        <p:nvSpPr>
          <p:cNvPr id="49" name="右箭头 48"/>
          <p:cNvSpPr/>
          <p:nvPr/>
        </p:nvSpPr>
        <p:spPr>
          <a:xfrm rot="10800000">
            <a:off x="1723232" y="2931146"/>
            <a:ext cx="1080120" cy="2679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a:hlinkClick r:id="rId4" action="ppaction://hlinksldjump"/>
          </p:cNvPr>
          <p:cNvSpPr/>
          <p:nvPr/>
        </p:nvSpPr>
        <p:spPr>
          <a:xfrm rot="5400000">
            <a:off x="20485" y="3802885"/>
            <a:ext cx="2225117" cy="936104"/>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150732" y="3933457"/>
            <a:ext cx="2225117" cy="646331"/>
          </a:xfrm>
          <a:prstGeom prst="rect">
            <a:avLst/>
          </a:prstGeom>
          <a:noFill/>
        </p:spPr>
        <p:txBody>
          <a:bodyPr wrap="square" rtlCol="0">
            <a:spAutoFit/>
          </a:bodyPr>
          <a:lstStyle/>
          <a:p>
            <a:pPr algn="ctr"/>
            <a:r>
              <a:rPr lang="en-US" altLang="zh-CN" dirty="0" err="1">
                <a:solidFill>
                  <a:schemeClr val="bg1"/>
                </a:solidFill>
              </a:rPr>
              <a:t>jsp</a:t>
            </a:r>
            <a:endParaRPr lang="en-US" altLang="zh-CN" dirty="0">
              <a:solidFill>
                <a:schemeClr val="bg1"/>
              </a:solidFill>
            </a:endParaRPr>
          </a:p>
          <a:p>
            <a:pPr algn="ctr"/>
            <a:r>
              <a:rPr lang="en-US" altLang="zh-CN" dirty="0" err="1">
                <a:solidFill>
                  <a:schemeClr val="bg1"/>
                </a:solidFill>
              </a:rPr>
              <a:t>Servelet</a:t>
            </a:r>
            <a:endParaRPr lang="en-US" altLang="zh-CN" dirty="0">
              <a:solidFill>
                <a:schemeClr val="bg1"/>
              </a:solidFill>
            </a:endParaRPr>
          </a:p>
        </p:txBody>
      </p:sp>
      <p:sp>
        <p:nvSpPr>
          <p:cNvPr id="13" name="文本框 12"/>
          <p:cNvSpPr txBox="1"/>
          <p:nvPr/>
        </p:nvSpPr>
        <p:spPr>
          <a:xfrm>
            <a:off x="873031" y="3381004"/>
            <a:ext cx="492443" cy="1828099"/>
          </a:xfrm>
          <a:prstGeom prst="rect">
            <a:avLst/>
          </a:prstGeom>
          <a:noFill/>
        </p:spPr>
        <p:txBody>
          <a:bodyPr vert="eaVert" wrap="square" rtlCol="0">
            <a:spAutoFit/>
          </a:bodyPr>
          <a:lstStyle/>
          <a:p>
            <a:pPr algn="ctr"/>
            <a:r>
              <a:rPr lang="zh-CN" altLang="en-US" sz="2000" dirty="0">
                <a:solidFill>
                  <a:schemeClr val="bg1"/>
                </a:solidFill>
              </a:rPr>
              <a:t>前台页面</a:t>
            </a:r>
          </a:p>
        </p:txBody>
      </p:sp>
    </p:spTree>
    <p:extLst>
      <p:ext uri="{BB962C8B-B14F-4D97-AF65-F5344CB8AC3E}">
        <p14:creationId xmlns:p14="http://schemas.microsoft.com/office/powerpoint/2010/main" val="146232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2"/>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数据来源</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7504" y="637164"/>
            <a:ext cx="6624736"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数据来源及说明</a:t>
            </a:r>
          </a:p>
        </p:txBody>
      </p:sp>
      <p:sp>
        <p:nvSpPr>
          <p:cNvPr id="3" name="文本框 2"/>
          <p:cNvSpPr txBox="1"/>
          <p:nvPr/>
        </p:nvSpPr>
        <p:spPr>
          <a:xfrm>
            <a:off x="238888" y="1306513"/>
            <a:ext cx="8568952" cy="1323439"/>
          </a:xfrm>
          <a:prstGeom prst="rect">
            <a:avLst/>
          </a:prstGeom>
          <a:noFill/>
        </p:spPr>
        <p:txBody>
          <a:bodyPr wrap="square" rtlCol="0">
            <a:spAutoFit/>
          </a:bodyPr>
          <a:lstStyle/>
          <a:p>
            <a:r>
              <a:rPr lang="zh-CN" altLang="en-US" sz="2000" dirty="0">
                <a:solidFill>
                  <a:srgbClr val="002060"/>
                </a:solidFill>
              </a:rPr>
              <a:t>       数据集爬取自国内某位置服务社交网络，该类型社交网络允许用户签到，记录用户访问的地理位置。数据集共收集了</a:t>
            </a:r>
            <a:r>
              <a:rPr lang="en-US" altLang="zh-CN" sz="2000" dirty="0">
                <a:solidFill>
                  <a:srgbClr val="002060"/>
                </a:solidFill>
              </a:rPr>
              <a:t>10000</a:t>
            </a:r>
            <a:r>
              <a:rPr lang="zh-CN" altLang="en-US" sz="2000" dirty="0">
                <a:solidFill>
                  <a:srgbClr val="002060"/>
                </a:solidFill>
              </a:rPr>
              <a:t>位用户（已做隐私处理）访问的大约</a:t>
            </a:r>
            <a:r>
              <a:rPr lang="en-US" altLang="zh-CN" sz="2000" dirty="0">
                <a:solidFill>
                  <a:srgbClr val="002060"/>
                </a:solidFill>
              </a:rPr>
              <a:t>270</a:t>
            </a:r>
            <a:r>
              <a:rPr lang="zh-CN" altLang="en-US" sz="2000" dirty="0">
                <a:solidFill>
                  <a:srgbClr val="002060"/>
                </a:solidFill>
              </a:rPr>
              <a:t>万次签到数据。</a:t>
            </a:r>
            <a:endParaRPr lang="en-US" altLang="zh-CN" sz="2000" dirty="0">
              <a:solidFill>
                <a:srgbClr val="002060"/>
              </a:solidFill>
            </a:endParaRPr>
          </a:p>
          <a:p>
            <a:r>
              <a:rPr lang="en-US" altLang="zh-CN" sz="2000" dirty="0">
                <a:solidFill>
                  <a:srgbClr val="002060"/>
                </a:solidFill>
              </a:rPr>
              <a:t>       </a:t>
            </a:r>
            <a:r>
              <a:rPr lang="zh-CN" altLang="en-US" sz="2000" dirty="0">
                <a:solidFill>
                  <a:srgbClr val="002060"/>
                </a:solidFill>
              </a:rPr>
              <a:t>数据截图如下：</a:t>
            </a:r>
          </a:p>
        </p:txBody>
      </p:sp>
      <p:pic>
        <p:nvPicPr>
          <p:cNvPr id="4" name="图片 3"/>
          <p:cNvPicPr>
            <a:picLocks noChangeAspect="1"/>
          </p:cNvPicPr>
          <p:nvPr/>
        </p:nvPicPr>
        <p:blipFill>
          <a:blip r:embed="rId3"/>
          <a:stretch>
            <a:fillRect/>
          </a:stretch>
        </p:blipFill>
        <p:spPr>
          <a:xfrm>
            <a:off x="395536" y="2629952"/>
            <a:ext cx="8412304" cy="2323809"/>
          </a:xfrm>
          <a:prstGeom prst="rect">
            <a:avLst/>
          </a:prstGeom>
        </p:spPr>
      </p:pic>
      <p:sp>
        <p:nvSpPr>
          <p:cNvPr id="17" name="文本框 16"/>
          <p:cNvSpPr txBox="1"/>
          <p:nvPr/>
        </p:nvSpPr>
        <p:spPr>
          <a:xfrm>
            <a:off x="346900" y="5058690"/>
            <a:ext cx="8352928" cy="1323439"/>
          </a:xfrm>
          <a:prstGeom prst="rect">
            <a:avLst/>
          </a:prstGeom>
          <a:noFill/>
        </p:spPr>
        <p:txBody>
          <a:bodyPr wrap="square" rtlCol="0">
            <a:spAutoFit/>
          </a:bodyPr>
          <a:lstStyle/>
          <a:p>
            <a:r>
              <a:rPr lang="zh-CN" altLang="en-US" sz="2000" dirty="0">
                <a:solidFill>
                  <a:srgbClr val="002060"/>
                </a:solidFill>
              </a:rPr>
              <a:t>数据看起来很复杂，但是维度只有两个：</a:t>
            </a:r>
            <a:endParaRPr lang="en-US" altLang="zh-CN" sz="2000" dirty="0">
              <a:solidFill>
                <a:srgbClr val="002060"/>
              </a:solidFill>
            </a:endParaRPr>
          </a:p>
          <a:p>
            <a:r>
              <a:rPr lang="zh-CN" altLang="en-US" sz="2000" dirty="0">
                <a:solidFill>
                  <a:srgbClr val="002060"/>
                </a:solidFill>
              </a:rPr>
              <a:t>用户</a:t>
            </a:r>
            <a:r>
              <a:rPr lang="en-US" altLang="zh-CN" sz="2000" dirty="0">
                <a:solidFill>
                  <a:srgbClr val="002060"/>
                </a:solidFill>
              </a:rPr>
              <a:t>ID	</a:t>
            </a:r>
          </a:p>
          <a:p>
            <a:r>
              <a:rPr lang="zh-CN" altLang="en-US" sz="2000" dirty="0">
                <a:solidFill>
                  <a:srgbClr val="002060"/>
                </a:solidFill>
              </a:rPr>
              <a:t>用户位置（通过经维度确定）</a:t>
            </a:r>
            <a:endParaRPr lang="en-US" altLang="zh-CN" sz="2000" dirty="0">
              <a:solidFill>
                <a:srgbClr val="002060"/>
              </a:solidFill>
            </a:endParaRPr>
          </a:p>
          <a:p>
            <a:endParaRPr lang="en-US" altLang="zh-CN" sz="2000" dirty="0">
              <a:solidFill>
                <a:srgbClr val="002060"/>
              </a:solidFill>
            </a:endParaRPr>
          </a:p>
        </p:txBody>
      </p:sp>
      <p:sp>
        <p:nvSpPr>
          <p:cNvPr id="2" name="右箭头 1">
            <a:hlinkClick r:id="rId4" action="ppaction://hlinksldjump"/>
          </p:cNvPr>
          <p:cNvSpPr/>
          <p:nvPr/>
        </p:nvSpPr>
        <p:spPr>
          <a:xfrm rot="10800000">
            <a:off x="7879678" y="5991533"/>
            <a:ext cx="902445" cy="732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hlinkClick r:id="rId4" action="ppaction://hlinksldjump"/>
          </p:cNvPr>
          <p:cNvSpPr txBox="1"/>
          <p:nvPr/>
        </p:nvSpPr>
        <p:spPr>
          <a:xfrm>
            <a:off x="8023694" y="6173481"/>
            <a:ext cx="758429" cy="400110"/>
          </a:xfrm>
          <a:prstGeom prst="rect">
            <a:avLst/>
          </a:prstGeom>
          <a:noFill/>
        </p:spPr>
        <p:txBody>
          <a:bodyPr wrap="square" rtlCol="0">
            <a:spAutoFit/>
          </a:bodyPr>
          <a:lstStyle/>
          <a:p>
            <a:r>
              <a:rPr lang="zh-CN" altLang="en-US" sz="2000" dirty="0">
                <a:solidFill>
                  <a:schemeClr val="bg1"/>
                </a:solidFill>
              </a:rPr>
              <a:t>返回</a:t>
            </a:r>
          </a:p>
        </p:txBody>
      </p:sp>
    </p:spTree>
    <p:extLst>
      <p:ext uri="{BB962C8B-B14F-4D97-AF65-F5344CB8AC3E}">
        <p14:creationId xmlns:p14="http://schemas.microsoft.com/office/powerpoint/2010/main" val="3629732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核心方法</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2652" y="528194"/>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核心方法</a:t>
            </a:r>
          </a:p>
        </p:txBody>
      </p:sp>
      <p:sp>
        <p:nvSpPr>
          <p:cNvPr id="8" name="文本框 7"/>
          <p:cNvSpPr txBox="1"/>
          <p:nvPr/>
        </p:nvSpPr>
        <p:spPr>
          <a:xfrm>
            <a:off x="827584" y="1357313"/>
            <a:ext cx="7959150" cy="4401205"/>
          </a:xfrm>
          <a:prstGeom prst="rect">
            <a:avLst/>
          </a:prstGeom>
          <a:noFill/>
        </p:spPr>
        <p:txBody>
          <a:bodyPr wrap="square" rtlCol="0">
            <a:spAutoFit/>
          </a:bodyPr>
          <a:lstStyle/>
          <a:p>
            <a:r>
              <a:rPr lang="en-US" altLang="zh-CN" sz="2000" dirty="0">
                <a:solidFill>
                  <a:srgbClr val="002060"/>
                </a:solidFill>
              </a:rPr>
              <a:t>Hive</a:t>
            </a:r>
            <a:r>
              <a:rPr lang="zh-CN" altLang="en-US" sz="2000" dirty="0">
                <a:solidFill>
                  <a:srgbClr val="002060"/>
                </a:solidFill>
              </a:rPr>
              <a:t>的核心方法：</a:t>
            </a:r>
            <a:endParaRPr lang="en-US" altLang="zh-CN" sz="2000" dirty="0">
              <a:solidFill>
                <a:srgbClr val="002060"/>
              </a:solidFill>
            </a:endParaRPr>
          </a:p>
          <a:p>
            <a:r>
              <a:rPr lang="en-US" altLang="zh-CN" sz="2000" dirty="0">
                <a:solidFill>
                  <a:srgbClr val="002060"/>
                </a:solidFill>
              </a:rPr>
              <a:t>1.</a:t>
            </a:r>
            <a:r>
              <a:rPr lang="zh-CN" altLang="en-US" sz="2000" dirty="0">
                <a:solidFill>
                  <a:srgbClr val="002060"/>
                </a:solidFill>
              </a:rPr>
              <a:t>在</a:t>
            </a:r>
            <a:r>
              <a:rPr lang="en-US" altLang="zh-CN" sz="2000" dirty="0">
                <a:solidFill>
                  <a:srgbClr val="002060"/>
                </a:solidFill>
              </a:rPr>
              <a:t>Hive</a:t>
            </a:r>
            <a:r>
              <a:rPr lang="zh-CN" altLang="en-US" sz="2000" dirty="0">
                <a:solidFill>
                  <a:srgbClr val="002060"/>
                </a:solidFill>
              </a:rPr>
              <a:t>中建表，表名为：</a:t>
            </a:r>
            <a:r>
              <a:rPr lang="en-US" altLang="zh-CN" sz="2000" dirty="0" err="1">
                <a:solidFill>
                  <a:srgbClr val="002060"/>
                </a:solidFill>
              </a:rPr>
              <a:t>user_loc</a:t>
            </a:r>
            <a:r>
              <a:rPr lang="en-US" altLang="zh-CN" sz="2000" dirty="0">
                <a:solidFill>
                  <a:srgbClr val="002060"/>
                </a:solidFill>
              </a:rPr>
              <a:t> </a:t>
            </a:r>
            <a:r>
              <a:rPr lang="zh-CN" altLang="en-US" sz="2000" dirty="0">
                <a:solidFill>
                  <a:srgbClr val="002060"/>
                </a:solidFill>
              </a:rPr>
              <a:t>列名分别为：</a:t>
            </a:r>
            <a:r>
              <a:rPr lang="en-US" altLang="zh-CN" sz="2000" dirty="0" err="1">
                <a:solidFill>
                  <a:srgbClr val="002060"/>
                </a:solidFill>
              </a:rPr>
              <a:t>uid</a:t>
            </a:r>
            <a:r>
              <a:rPr lang="zh-CN" altLang="en-US" sz="2000" dirty="0">
                <a:solidFill>
                  <a:srgbClr val="002060"/>
                </a:solidFill>
              </a:rPr>
              <a:t>，</a:t>
            </a:r>
            <a:r>
              <a:rPr lang="en-US" altLang="zh-CN" sz="2000" dirty="0" err="1">
                <a:solidFill>
                  <a:srgbClr val="002060"/>
                </a:solidFill>
              </a:rPr>
              <a:t>ujing</a:t>
            </a:r>
            <a:r>
              <a:rPr lang="zh-CN" altLang="en-US" sz="2000" dirty="0">
                <a:solidFill>
                  <a:srgbClr val="002060"/>
                </a:solidFill>
              </a:rPr>
              <a:t>，</a:t>
            </a:r>
            <a:r>
              <a:rPr lang="en-US" altLang="zh-CN" sz="2000" dirty="0" err="1">
                <a:solidFill>
                  <a:srgbClr val="002060"/>
                </a:solidFill>
              </a:rPr>
              <a:t>uwei</a:t>
            </a:r>
            <a:r>
              <a:rPr lang="zh-CN" altLang="en-US" sz="2000" dirty="0">
                <a:solidFill>
                  <a:srgbClr val="002060"/>
                </a:solidFill>
              </a:rPr>
              <a:t>；</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2.</a:t>
            </a:r>
            <a:r>
              <a:rPr lang="zh-CN" altLang="en-US" sz="2000" dirty="0">
                <a:solidFill>
                  <a:srgbClr val="002060"/>
                </a:solidFill>
              </a:rPr>
              <a:t>使用</a:t>
            </a:r>
            <a:r>
              <a:rPr lang="en-US" altLang="zh-CN" sz="2000" dirty="0">
                <a:solidFill>
                  <a:srgbClr val="002060"/>
                </a:solidFill>
              </a:rPr>
              <a:t>load</a:t>
            </a:r>
            <a:r>
              <a:rPr lang="zh-CN" altLang="en-US" sz="2000" dirty="0">
                <a:solidFill>
                  <a:srgbClr val="002060"/>
                </a:solidFill>
              </a:rPr>
              <a:t>方法，从本地数据目录</a:t>
            </a:r>
            <a:r>
              <a:rPr lang="en-US" altLang="zh-CN" sz="2000" dirty="0">
                <a:solidFill>
                  <a:srgbClr val="002060"/>
                </a:solidFill>
              </a:rPr>
              <a:t>/opt/data</a:t>
            </a:r>
            <a:r>
              <a:rPr lang="zh-CN" altLang="en-US" sz="2000" dirty="0">
                <a:solidFill>
                  <a:srgbClr val="002060"/>
                </a:solidFill>
              </a:rPr>
              <a:t>中加载数据到表</a:t>
            </a:r>
            <a:r>
              <a:rPr lang="en-US" altLang="zh-CN" sz="2000" dirty="0" err="1">
                <a:solidFill>
                  <a:srgbClr val="002060"/>
                </a:solidFill>
              </a:rPr>
              <a:t>user_loc</a:t>
            </a:r>
            <a:r>
              <a:rPr lang="zh-CN" altLang="en-US" sz="2000" dirty="0">
                <a:solidFill>
                  <a:srgbClr val="002060"/>
                </a:solidFill>
              </a:rPr>
              <a:t>中；</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3.Hbase</a:t>
            </a:r>
            <a:r>
              <a:rPr lang="zh-CN" altLang="en-US" sz="2000" dirty="0">
                <a:solidFill>
                  <a:srgbClr val="002060"/>
                </a:solidFill>
              </a:rPr>
              <a:t>中建立</a:t>
            </a:r>
            <a:r>
              <a:rPr lang="en-US" altLang="zh-CN" sz="2000" dirty="0" err="1">
                <a:solidFill>
                  <a:srgbClr val="002060"/>
                </a:solidFill>
              </a:rPr>
              <a:t>Htable</a:t>
            </a:r>
            <a:r>
              <a:rPr lang="en-US" altLang="zh-CN" sz="2000" dirty="0">
                <a:solidFill>
                  <a:srgbClr val="002060"/>
                </a:solidFill>
              </a:rPr>
              <a:t> </a:t>
            </a:r>
            <a:r>
              <a:rPr lang="en-US" altLang="zh-CN" sz="2000" dirty="0" err="1">
                <a:solidFill>
                  <a:srgbClr val="002060"/>
                </a:solidFill>
              </a:rPr>
              <a:t>uloc_all</a:t>
            </a:r>
            <a:r>
              <a:rPr lang="zh-CN" altLang="en-US" sz="2000" dirty="0">
                <a:solidFill>
                  <a:srgbClr val="002060"/>
                </a:solidFill>
              </a:rPr>
              <a:t>，列族为：</a:t>
            </a:r>
            <a:r>
              <a:rPr lang="en-US" altLang="zh-CN" sz="2000" dirty="0" err="1">
                <a:solidFill>
                  <a:srgbClr val="002060"/>
                </a:solidFill>
              </a:rPr>
              <a:t>uid</a:t>
            </a:r>
            <a:r>
              <a:rPr lang="zh-CN" altLang="en-US" sz="2000" dirty="0">
                <a:solidFill>
                  <a:srgbClr val="002060"/>
                </a:solidFill>
              </a:rPr>
              <a:t>，</a:t>
            </a:r>
            <a:r>
              <a:rPr lang="en-US" altLang="zh-CN" sz="2000" dirty="0" err="1">
                <a:solidFill>
                  <a:srgbClr val="002060"/>
                </a:solidFill>
              </a:rPr>
              <a:t>ujing</a:t>
            </a:r>
            <a:r>
              <a:rPr lang="zh-CN" altLang="en-US" sz="2000" dirty="0">
                <a:solidFill>
                  <a:srgbClr val="002060"/>
                </a:solidFill>
              </a:rPr>
              <a:t>，</a:t>
            </a:r>
            <a:r>
              <a:rPr lang="en-US" altLang="zh-CN" sz="2000" dirty="0" err="1">
                <a:solidFill>
                  <a:srgbClr val="002060"/>
                </a:solidFill>
              </a:rPr>
              <a:t>uwei</a:t>
            </a:r>
            <a:r>
              <a:rPr lang="en-US" altLang="zh-CN" sz="2000" dirty="0">
                <a:solidFill>
                  <a:srgbClr val="002060"/>
                </a:solidFill>
              </a:rPr>
              <a:t>;</a:t>
            </a:r>
          </a:p>
          <a:p>
            <a:endParaRPr lang="en-US" altLang="zh-CN" sz="2000" dirty="0">
              <a:solidFill>
                <a:srgbClr val="002060"/>
              </a:solidFill>
            </a:endParaRPr>
          </a:p>
          <a:p>
            <a:r>
              <a:rPr lang="en-US" altLang="zh-CN" sz="2000" dirty="0">
                <a:solidFill>
                  <a:srgbClr val="002060"/>
                </a:solidFill>
              </a:rPr>
              <a:t>4.</a:t>
            </a:r>
            <a:r>
              <a:rPr lang="zh-CN" altLang="en-US" sz="2000" dirty="0">
                <a:solidFill>
                  <a:srgbClr val="002060"/>
                </a:solidFill>
              </a:rPr>
              <a:t>编写</a:t>
            </a:r>
            <a:r>
              <a:rPr lang="en-US" altLang="zh-CN" sz="2000" dirty="0" err="1">
                <a:solidFill>
                  <a:srgbClr val="002060"/>
                </a:solidFill>
              </a:rPr>
              <a:t>show_all</a:t>
            </a:r>
            <a:r>
              <a:rPr lang="zh-CN" altLang="en-US" sz="2000" dirty="0">
                <a:solidFill>
                  <a:srgbClr val="002060"/>
                </a:solidFill>
              </a:rPr>
              <a:t>方法，将数据加载到</a:t>
            </a:r>
            <a:r>
              <a:rPr lang="en-US" altLang="zh-CN" sz="2000" dirty="0" err="1">
                <a:solidFill>
                  <a:srgbClr val="002060"/>
                </a:solidFill>
              </a:rPr>
              <a:t>Htabel</a:t>
            </a:r>
            <a:r>
              <a:rPr lang="en-US" altLang="zh-CN" sz="2000" dirty="0">
                <a:solidFill>
                  <a:srgbClr val="002060"/>
                </a:solidFill>
              </a:rPr>
              <a:t> </a:t>
            </a:r>
            <a:r>
              <a:rPr lang="en-US" altLang="zh-CN" sz="2000" dirty="0" err="1">
                <a:solidFill>
                  <a:srgbClr val="002060"/>
                </a:solidFill>
              </a:rPr>
              <a:t>uloc_all</a:t>
            </a:r>
            <a:r>
              <a:rPr lang="zh-CN" altLang="en-US" sz="2000" dirty="0">
                <a:solidFill>
                  <a:srgbClr val="002060"/>
                </a:solidFill>
              </a:rPr>
              <a:t>中；</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5.Scan</a:t>
            </a:r>
            <a:r>
              <a:rPr lang="zh-CN" altLang="en-US" sz="2000" dirty="0">
                <a:solidFill>
                  <a:srgbClr val="002060"/>
                </a:solidFill>
              </a:rPr>
              <a:t>查询</a:t>
            </a:r>
            <a:r>
              <a:rPr lang="en-US" altLang="zh-CN" sz="2000" dirty="0" err="1">
                <a:solidFill>
                  <a:srgbClr val="002060"/>
                </a:solidFill>
              </a:rPr>
              <a:t>uloc_all</a:t>
            </a:r>
            <a:r>
              <a:rPr lang="zh-CN" altLang="en-US" sz="2000" dirty="0">
                <a:solidFill>
                  <a:srgbClr val="002060"/>
                </a:solidFill>
              </a:rPr>
              <a:t>表，将得到的结果放入到</a:t>
            </a:r>
            <a:r>
              <a:rPr lang="en-US" altLang="zh-CN" sz="2000" dirty="0">
                <a:solidFill>
                  <a:srgbClr val="002060"/>
                </a:solidFill>
              </a:rPr>
              <a:t>List&lt;</a:t>
            </a:r>
            <a:r>
              <a:rPr lang="en-US" altLang="zh-CN" sz="2000" dirty="0" err="1">
                <a:solidFill>
                  <a:srgbClr val="002060"/>
                </a:solidFill>
              </a:rPr>
              <a:t>UserLoc</a:t>
            </a:r>
            <a:r>
              <a:rPr lang="en-US" altLang="zh-CN" sz="2000" dirty="0">
                <a:solidFill>
                  <a:srgbClr val="002060"/>
                </a:solidFill>
              </a:rPr>
              <a:t>&gt;</a:t>
            </a:r>
            <a:r>
              <a:rPr lang="zh-CN" altLang="en-US" sz="2000" dirty="0">
                <a:solidFill>
                  <a:srgbClr val="002060"/>
                </a:solidFill>
              </a:rPr>
              <a:t>中；</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6.</a:t>
            </a:r>
            <a:r>
              <a:rPr lang="zh-CN" altLang="en-US" sz="2000" dirty="0">
                <a:solidFill>
                  <a:srgbClr val="002060"/>
                </a:solidFill>
              </a:rPr>
              <a:t>通过</a:t>
            </a:r>
            <a:r>
              <a:rPr lang="en-US" altLang="zh-CN" sz="2000" dirty="0" err="1">
                <a:solidFill>
                  <a:srgbClr val="002060"/>
                </a:solidFill>
              </a:rPr>
              <a:t>Servelet</a:t>
            </a:r>
            <a:r>
              <a:rPr lang="zh-CN" altLang="en-US" sz="2000" dirty="0">
                <a:solidFill>
                  <a:srgbClr val="002060"/>
                </a:solidFill>
              </a:rPr>
              <a:t>，传值到前台页面。</a:t>
            </a:r>
            <a:endParaRPr lang="en-US" altLang="zh-CN" sz="2000" dirty="0">
              <a:solidFill>
                <a:srgbClr val="002060"/>
              </a:solidFill>
            </a:endParaRPr>
          </a:p>
          <a:p>
            <a:endParaRPr lang="en-US" altLang="zh-CN" sz="2000" dirty="0">
              <a:solidFill>
                <a:srgbClr val="002060"/>
              </a:solidFill>
            </a:endParaRPr>
          </a:p>
          <a:p>
            <a:endParaRPr lang="en-US" altLang="zh-CN" sz="2000" dirty="0">
              <a:solidFill>
                <a:srgbClr val="002060"/>
              </a:solidFill>
            </a:endParaRPr>
          </a:p>
        </p:txBody>
      </p:sp>
      <p:pic>
        <p:nvPicPr>
          <p:cNvPr id="9" name="图片 8">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8184" y="5157192"/>
            <a:ext cx="2705100" cy="1524000"/>
          </a:xfrm>
          <a:prstGeom prst="rect">
            <a:avLst/>
          </a:prstGeom>
        </p:spPr>
      </p:pic>
      <p:sp>
        <p:nvSpPr>
          <p:cNvPr id="10" name="文本框 9"/>
          <p:cNvSpPr txBox="1"/>
          <p:nvPr/>
        </p:nvSpPr>
        <p:spPr>
          <a:xfrm>
            <a:off x="142652" y="1357313"/>
            <a:ext cx="288032" cy="400110"/>
          </a:xfrm>
          <a:prstGeom prst="rect">
            <a:avLst/>
          </a:prstGeom>
          <a:noFill/>
        </p:spPr>
        <p:txBody>
          <a:bodyPr wrap="square" rtlCol="0">
            <a:spAutoFit/>
          </a:bodyPr>
          <a:lstStyle/>
          <a:p>
            <a:r>
              <a:rPr lang="en-US" altLang="zh-CN" sz="2000" dirty="0">
                <a:solidFill>
                  <a:srgbClr val="002060"/>
                </a:solidFill>
                <a:latin typeface="Times New Roman" panose="02020603050405020304" pitchFamily="18" charset="0"/>
                <a:cs typeface="Times New Roman" panose="02020603050405020304" pitchFamily="18" charset="0"/>
              </a:rPr>
              <a:t>I</a:t>
            </a:r>
            <a:endParaRPr lang="zh-CN" altLang="en-US" sz="2000" dirty="0">
              <a:solidFill>
                <a:srgbClr val="00206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827584" y="5250358"/>
            <a:ext cx="5112568" cy="707886"/>
          </a:xfrm>
          <a:prstGeom prst="rect">
            <a:avLst/>
          </a:prstGeom>
          <a:noFill/>
        </p:spPr>
        <p:txBody>
          <a:bodyPr wrap="square" rtlCol="0">
            <a:spAutoFit/>
          </a:bodyPr>
          <a:lstStyle/>
          <a:p>
            <a:r>
              <a:rPr lang="en-US" altLang="zh-CN" sz="2000" dirty="0">
                <a:solidFill>
                  <a:schemeClr val="tx2"/>
                </a:solidFill>
              </a:rPr>
              <a:t>7.</a:t>
            </a:r>
            <a:r>
              <a:rPr lang="zh-CN" altLang="en-US" sz="2000" dirty="0">
                <a:solidFill>
                  <a:schemeClr val="tx2"/>
                </a:solidFill>
              </a:rPr>
              <a:t>前台通过运用</a:t>
            </a:r>
            <a:r>
              <a:rPr lang="en-US" altLang="zh-CN" sz="2000" dirty="0" err="1">
                <a:solidFill>
                  <a:schemeClr val="tx2"/>
                </a:solidFill>
              </a:rPr>
              <a:t>echarts</a:t>
            </a:r>
            <a:r>
              <a:rPr lang="zh-CN" altLang="en-US" sz="2000" dirty="0">
                <a:solidFill>
                  <a:schemeClr val="tx2"/>
                </a:solidFill>
              </a:rPr>
              <a:t>插件中的</a:t>
            </a:r>
            <a:r>
              <a:rPr lang="en-US" altLang="zh-CN" sz="2000" dirty="0">
                <a:solidFill>
                  <a:schemeClr val="tx2"/>
                </a:solidFill>
              </a:rPr>
              <a:t>map</a:t>
            </a:r>
            <a:r>
              <a:rPr lang="zh-CN" altLang="en-US" sz="2000" dirty="0">
                <a:solidFill>
                  <a:schemeClr val="tx2"/>
                </a:solidFill>
              </a:rPr>
              <a:t>模块，对数据进行可视化处理。</a:t>
            </a:r>
          </a:p>
        </p:txBody>
      </p:sp>
      <p:pic>
        <p:nvPicPr>
          <p:cNvPr id="4" name="图片 3"/>
          <p:cNvPicPr>
            <a:picLocks noChangeAspect="1"/>
          </p:cNvPicPr>
          <p:nvPr/>
        </p:nvPicPr>
        <p:blipFill>
          <a:blip r:embed="rId6"/>
          <a:stretch>
            <a:fillRect/>
          </a:stretch>
        </p:blipFill>
        <p:spPr>
          <a:xfrm>
            <a:off x="0" y="-25263"/>
            <a:ext cx="9144000" cy="6882784"/>
          </a:xfrm>
          <a:prstGeom prst="rect">
            <a:avLst/>
          </a:prstGeom>
        </p:spPr>
      </p:pic>
    </p:spTree>
    <p:extLst>
      <p:ext uri="{BB962C8B-B14F-4D97-AF65-F5344CB8AC3E}">
        <p14:creationId xmlns:p14="http://schemas.microsoft.com/office/powerpoint/2010/main" val="421410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前台实现</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78371" y="681421"/>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数据分层</a:t>
            </a:r>
          </a:p>
        </p:txBody>
      </p:sp>
      <p:sp>
        <p:nvSpPr>
          <p:cNvPr id="15" name="文本框 14"/>
          <p:cNvSpPr txBox="1"/>
          <p:nvPr/>
        </p:nvSpPr>
        <p:spPr>
          <a:xfrm>
            <a:off x="2830874" y="6109535"/>
            <a:ext cx="3312368" cy="400110"/>
          </a:xfrm>
          <a:prstGeom prst="rect">
            <a:avLst/>
          </a:prstGeom>
          <a:noFill/>
        </p:spPr>
        <p:txBody>
          <a:bodyPr wrap="square" rtlCol="0">
            <a:spAutoFit/>
          </a:bodyPr>
          <a:lstStyle/>
          <a:p>
            <a:pPr algn="ctr"/>
            <a:r>
              <a:rPr lang="zh-CN" altLang="en-US" sz="2000" dirty="0">
                <a:solidFill>
                  <a:srgbClr val="002060"/>
                </a:solidFill>
              </a:rPr>
              <a:t>前台数据分层模块</a:t>
            </a:r>
          </a:p>
        </p:txBody>
      </p:sp>
      <p:pic>
        <p:nvPicPr>
          <p:cNvPr id="5" name="图片 4">
            <a:hlinkClick r:id="rId4" action="ppaction://hlinksldjump"/>
          </p:cNvPr>
          <p:cNvPicPr>
            <a:picLocks noChangeAspect="1"/>
          </p:cNvPicPr>
          <p:nvPr/>
        </p:nvPicPr>
        <p:blipFill>
          <a:blip r:embed="rId5"/>
          <a:stretch>
            <a:fillRect/>
          </a:stretch>
        </p:blipFill>
        <p:spPr>
          <a:xfrm>
            <a:off x="980137" y="1305958"/>
            <a:ext cx="6698601" cy="4722977"/>
          </a:xfrm>
          <a:prstGeom prst="rect">
            <a:avLst/>
          </a:prstGeom>
        </p:spPr>
      </p:pic>
    </p:spTree>
    <p:extLst>
      <p:ext uri="{BB962C8B-B14F-4D97-AF65-F5344CB8AC3E}">
        <p14:creationId xmlns:p14="http://schemas.microsoft.com/office/powerpoint/2010/main" val="245652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图片 25" descr="1.png"/>
          <p:cNvPicPr>
            <a:picLocks noChangeAspect="1"/>
          </p:cNvPicPr>
          <p:nvPr/>
        </p:nvPicPr>
        <p:blipFill>
          <a:blip r:embed="rId3"/>
          <a:srcRect/>
          <a:stretch>
            <a:fillRect/>
          </a:stretch>
        </p:blipFill>
        <p:spPr bwMode="auto">
          <a:xfrm>
            <a:off x="7143750" y="-92075"/>
            <a:ext cx="2357438" cy="1449388"/>
          </a:xfrm>
          <a:prstGeom prst="rect">
            <a:avLst/>
          </a:prstGeom>
          <a:noFill/>
          <a:ln w="9525">
            <a:noFill/>
            <a:miter lim="800000"/>
            <a:headEnd/>
            <a:tailEnd/>
          </a:ln>
        </p:spPr>
      </p:pic>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solidFill>
                  <a:prstClr val="black"/>
                </a:solidFill>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7678738" y="344488"/>
            <a:ext cx="1107996" cy="369332"/>
          </a:xfrm>
          <a:prstGeom prst="rect">
            <a:avLst/>
          </a:prstGeom>
          <a:noFill/>
          <a:ln w="9525">
            <a:noFill/>
            <a:miter lim="800000"/>
            <a:headEnd/>
            <a:tailEnd/>
          </a:ln>
        </p:spPr>
        <p:txBody>
          <a:bodyPr wrap="none">
            <a:spAutoFit/>
          </a:bodyPr>
          <a:lstStyle/>
          <a:p>
            <a:r>
              <a:rPr lang="zh-CN" altLang="en-US" b="1" dirty="0">
                <a:solidFill>
                  <a:srgbClr val="C8C5BC"/>
                </a:solidFill>
                <a:latin typeface="微软雅黑" pitchFamily="34" charset="-122"/>
                <a:ea typeface="微软雅黑" pitchFamily="34" charset="-122"/>
              </a:rPr>
              <a:t>核心方法</a:t>
            </a:r>
          </a:p>
        </p:txBody>
      </p:sp>
      <p:cxnSp>
        <p:nvCxnSpPr>
          <p:cNvPr id="20" name="直接连接符 19"/>
          <p:cNvCxnSpPr/>
          <p:nvPr/>
        </p:nvCxnSpPr>
        <p:spPr>
          <a:xfrm>
            <a:off x="0" y="500063"/>
            <a:ext cx="7429500" cy="1587"/>
          </a:xfrm>
          <a:prstGeom prst="line">
            <a:avLst/>
          </a:prstGeom>
          <a:ln w="15875">
            <a:solidFill>
              <a:srgbClr val="00417C"/>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0" y="500063"/>
            <a:ext cx="7358062" cy="24605"/>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2652" y="528194"/>
            <a:ext cx="6840760" cy="646331"/>
          </a:xfrm>
          <a:prstGeom prst="rect">
            <a:avLst/>
          </a:prstGeom>
          <a:noFill/>
        </p:spPr>
        <p:txBody>
          <a:bodyPr wrap="square" rtlCol="0">
            <a:spAutoFit/>
          </a:bodyPr>
          <a:lstStyle/>
          <a:p>
            <a:r>
              <a:rPr lang="zh-CN" altLang="en-US" sz="3600" dirty="0">
                <a:solidFill>
                  <a:srgbClr val="002060"/>
                </a:solidFill>
                <a:latin typeface="微软雅黑" panose="020B0503020204020204" pitchFamily="34" charset="-122"/>
                <a:ea typeface="微软雅黑" panose="020B0503020204020204" pitchFamily="34" charset="-122"/>
              </a:rPr>
              <a:t>核心方法</a:t>
            </a:r>
          </a:p>
        </p:txBody>
      </p:sp>
      <p:sp>
        <p:nvSpPr>
          <p:cNvPr id="10" name="文本框 9"/>
          <p:cNvSpPr txBox="1"/>
          <p:nvPr/>
        </p:nvSpPr>
        <p:spPr>
          <a:xfrm>
            <a:off x="142652" y="1376988"/>
            <a:ext cx="396045" cy="400110"/>
          </a:xfrm>
          <a:prstGeom prst="rect">
            <a:avLst/>
          </a:prstGeom>
          <a:noFill/>
        </p:spPr>
        <p:txBody>
          <a:bodyPr wrap="square" rtlCol="0">
            <a:spAutoFit/>
          </a:bodyPr>
          <a:lstStyle/>
          <a:p>
            <a:r>
              <a:rPr lang="en-US" altLang="zh-CN" sz="2000" dirty="0">
                <a:solidFill>
                  <a:srgbClr val="002060"/>
                </a:solidFill>
                <a:latin typeface="Times New Roman" panose="02020603050405020304" pitchFamily="18" charset="0"/>
                <a:cs typeface="Times New Roman" panose="02020603050405020304" pitchFamily="18" charset="0"/>
              </a:rPr>
              <a:t>II</a:t>
            </a:r>
            <a:endParaRPr lang="zh-CN" altLang="en-US" sz="2000" dirty="0">
              <a:solidFill>
                <a:srgbClr val="00206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827584" y="1376988"/>
            <a:ext cx="8136904" cy="3785652"/>
          </a:xfrm>
          <a:prstGeom prst="rect">
            <a:avLst/>
          </a:prstGeom>
          <a:noFill/>
        </p:spPr>
        <p:txBody>
          <a:bodyPr wrap="square" rtlCol="0">
            <a:spAutoFit/>
          </a:bodyPr>
          <a:lstStyle/>
          <a:p>
            <a:r>
              <a:rPr lang="zh-CN" altLang="en-US" sz="2000" dirty="0">
                <a:solidFill>
                  <a:srgbClr val="002060"/>
                </a:solidFill>
              </a:rPr>
              <a:t>用户查询的核心方法：</a:t>
            </a:r>
            <a:endParaRPr lang="en-US" altLang="zh-CN" sz="2000" dirty="0">
              <a:solidFill>
                <a:srgbClr val="002060"/>
              </a:solidFill>
            </a:endParaRPr>
          </a:p>
          <a:p>
            <a:r>
              <a:rPr lang="en-US" altLang="zh-CN" sz="2000" dirty="0">
                <a:solidFill>
                  <a:srgbClr val="002060"/>
                </a:solidFill>
              </a:rPr>
              <a:t>1.Hbase</a:t>
            </a:r>
            <a:r>
              <a:rPr lang="zh-CN" altLang="en-US" sz="2000" dirty="0">
                <a:solidFill>
                  <a:srgbClr val="002060"/>
                </a:solidFill>
              </a:rPr>
              <a:t>中建立 </a:t>
            </a:r>
            <a:r>
              <a:rPr lang="en-US" altLang="zh-CN" sz="2000" dirty="0" err="1">
                <a:solidFill>
                  <a:srgbClr val="002060"/>
                </a:solidFill>
              </a:rPr>
              <a:t>Htabel</a:t>
            </a:r>
            <a:r>
              <a:rPr lang="en-US" altLang="zh-CN" sz="2000" dirty="0">
                <a:solidFill>
                  <a:srgbClr val="002060"/>
                </a:solidFill>
              </a:rPr>
              <a:t> </a:t>
            </a:r>
            <a:r>
              <a:rPr lang="en-US" altLang="zh-CN" sz="2000" dirty="0" err="1">
                <a:solidFill>
                  <a:srgbClr val="002060"/>
                </a:solidFill>
              </a:rPr>
              <a:t>user_singel</a:t>
            </a:r>
            <a:r>
              <a:rPr lang="zh-CN" altLang="en-US" sz="2000" dirty="0">
                <a:solidFill>
                  <a:srgbClr val="002060"/>
                </a:solidFill>
              </a:rPr>
              <a:t>，列族为：</a:t>
            </a:r>
            <a:r>
              <a:rPr lang="en-US" altLang="zh-CN" sz="2000" dirty="0" err="1">
                <a:solidFill>
                  <a:srgbClr val="002060"/>
                </a:solidFill>
              </a:rPr>
              <a:t>uid</a:t>
            </a:r>
            <a:r>
              <a:rPr lang="zh-CN" altLang="en-US" sz="2000" dirty="0">
                <a:solidFill>
                  <a:srgbClr val="002060"/>
                </a:solidFill>
              </a:rPr>
              <a:t>，</a:t>
            </a:r>
            <a:r>
              <a:rPr lang="en-US" altLang="zh-CN" sz="2000" dirty="0" err="1">
                <a:solidFill>
                  <a:srgbClr val="002060"/>
                </a:solidFill>
              </a:rPr>
              <a:t>ujing</a:t>
            </a:r>
            <a:r>
              <a:rPr lang="zh-CN" altLang="en-US" sz="2000" dirty="0">
                <a:solidFill>
                  <a:srgbClr val="002060"/>
                </a:solidFill>
              </a:rPr>
              <a:t>，</a:t>
            </a:r>
            <a:r>
              <a:rPr lang="en-US" altLang="zh-CN" sz="2000" dirty="0" err="1">
                <a:solidFill>
                  <a:srgbClr val="002060"/>
                </a:solidFill>
              </a:rPr>
              <a:t>uwei</a:t>
            </a:r>
            <a:r>
              <a:rPr lang="zh-CN" altLang="en-US" sz="2000" dirty="0">
                <a:solidFill>
                  <a:srgbClr val="002060"/>
                </a:solidFill>
              </a:rPr>
              <a:t>；</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2. Hive</a:t>
            </a:r>
            <a:r>
              <a:rPr lang="zh-CN" altLang="en-US" sz="2000" dirty="0">
                <a:solidFill>
                  <a:srgbClr val="002060"/>
                </a:solidFill>
              </a:rPr>
              <a:t>编写用户查询方法，数据加载到</a:t>
            </a:r>
            <a:r>
              <a:rPr lang="en-US" altLang="zh-CN" sz="2000" dirty="0" err="1">
                <a:solidFill>
                  <a:srgbClr val="002060"/>
                </a:solidFill>
              </a:rPr>
              <a:t>user_singel</a:t>
            </a:r>
            <a:r>
              <a:rPr lang="zh-CN" altLang="en-US" sz="2000" dirty="0">
                <a:solidFill>
                  <a:srgbClr val="002060"/>
                </a:solidFill>
              </a:rPr>
              <a:t>表中；</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3. Scan</a:t>
            </a:r>
            <a:r>
              <a:rPr lang="zh-CN" altLang="en-US" sz="2000" dirty="0">
                <a:solidFill>
                  <a:srgbClr val="002060"/>
                </a:solidFill>
              </a:rPr>
              <a:t>查询</a:t>
            </a:r>
            <a:r>
              <a:rPr lang="en-US" altLang="zh-CN" sz="2000" dirty="0" err="1">
                <a:solidFill>
                  <a:srgbClr val="002060"/>
                </a:solidFill>
              </a:rPr>
              <a:t>uloc_singel</a:t>
            </a:r>
            <a:r>
              <a:rPr lang="zh-CN" altLang="en-US" sz="2000" dirty="0">
                <a:solidFill>
                  <a:srgbClr val="002060"/>
                </a:solidFill>
              </a:rPr>
              <a:t>表，将得到的结果放入到</a:t>
            </a:r>
            <a:r>
              <a:rPr lang="en-US" altLang="zh-CN" sz="2000" dirty="0">
                <a:solidFill>
                  <a:srgbClr val="002060"/>
                </a:solidFill>
              </a:rPr>
              <a:t>List&lt;</a:t>
            </a:r>
            <a:r>
              <a:rPr lang="en-US" altLang="zh-CN" sz="2000" dirty="0" err="1">
                <a:solidFill>
                  <a:srgbClr val="002060"/>
                </a:solidFill>
              </a:rPr>
              <a:t>UserLoc</a:t>
            </a:r>
            <a:r>
              <a:rPr lang="en-US" altLang="zh-CN" sz="2000" dirty="0">
                <a:solidFill>
                  <a:srgbClr val="002060"/>
                </a:solidFill>
              </a:rPr>
              <a:t>&gt;</a:t>
            </a:r>
            <a:r>
              <a:rPr lang="zh-CN" altLang="en-US" sz="2000" dirty="0">
                <a:solidFill>
                  <a:srgbClr val="002060"/>
                </a:solidFill>
              </a:rPr>
              <a:t>中；</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4.</a:t>
            </a:r>
            <a:r>
              <a:rPr lang="zh-CN" altLang="en-US" sz="2000" dirty="0">
                <a:solidFill>
                  <a:srgbClr val="002060"/>
                </a:solidFill>
              </a:rPr>
              <a:t>通过</a:t>
            </a:r>
            <a:r>
              <a:rPr lang="en-US" altLang="zh-CN" sz="2000" dirty="0" err="1">
                <a:solidFill>
                  <a:srgbClr val="002060"/>
                </a:solidFill>
              </a:rPr>
              <a:t>Servelet</a:t>
            </a:r>
            <a:r>
              <a:rPr lang="zh-CN" altLang="en-US" sz="2000" dirty="0">
                <a:solidFill>
                  <a:srgbClr val="002060"/>
                </a:solidFill>
              </a:rPr>
              <a:t>，传值到前台页面。</a:t>
            </a:r>
            <a:endParaRPr lang="en-US" altLang="zh-CN" sz="2000" dirty="0">
              <a:solidFill>
                <a:srgbClr val="002060"/>
              </a:solidFill>
            </a:endParaRPr>
          </a:p>
          <a:p>
            <a:endParaRPr lang="en-US" altLang="zh-CN" sz="2000" dirty="0">
              <a:solidFill>
                <a:srgbClr val="002060"/>
              </a:solidFill>
            </a:endParaRPr>
          </a:p>
          <a:p>
            <a:r>
              <a:rPr lang="en-US" altLang="zh-CN" sz="2000" dirty="0">
                <a:solidFill>
                  <a:srgbClr val="002060"/>
                </a:solidFill>
              </a:rPr>
              <a:t>5.</a:t>
            </a:r>
            <a:r>
              <a:rPr lang="zh-CN" altLang="en-US" sz="2000" dirty="0">
                <a:solidFill>
                  <a:srgbClr val="002060"/>
                </a:solidFill>
              </a:rPr>
              <a:t>前台通过</a:t>
            </a:r>
            <a:r>
              <a:rPr lang="en-US" altLang="zh-CN" sz="2000" dirty="0" err="1">
                <a:solidFill>
                  <a:srgbClr val="002060"/>
                </a:solidFill>
              </a:rPr>
              <a:t>echarts</a:t>
            </a:r>
            <a:r>
              <a:rPr lang="zh-CN" altLang="en-US" sz="2000" dirty="0">
                <a:solidFill>
                  <a:srgbClr val="002060"/>
                </a:solidFill>
              </a:rPr>
              <a:t>插件，实现数据的可视化。</a:t>
            </a:r>
            <a:endParaRPr lang="en-US" altLang="zh-CN" sz="2000" dirty="0">
              <a:solidFill>
                <a:srgbClr val="002060"/>
              </a:solidFill>
            </a:endParaRPr>
          </a:p>
          <a:p>
            <a:endParaRPr lang="en-US" altLang="zh-CN" sz="2000" dirty="0">
              <a:solidFill>
                <a:srgbClr val="002060"/>
              </a:solidFill>
            </a:endParaRPr>
          </a:p>
          <a:p>
            <a:endParaRPr lang="zh-CN" altLang="en-US" sz="2000" dirty="0">
              <a:solidFill>
                <a:srgbClr val="002060"/>
              </a:solidFill>
            </a:endParaRPr>
          </a:p>
        </p:txBody>
      </p:sp>
      <p:pic>
        <p:nvPicPr>
          <p:cNvPr id="18" name="图片 17">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9388" y="5091630"/>
            <a:ext cx="2705100" cy="1524000"/>
          </a:xfrm>
          <a:prstGeom prst="rect">
            <a:avLst/>
          </a:prstGeom>
        </p:spPr>
      </p:pic>
      <p:pic>
        <p:nvPicPr>
          <p:cNvPr id="4" name="图片 3"/>
          <p:cNvPicPr>
            <a:picLocks noChangeAspect="1"/>
          </p:cNvPicPr>
          <p:nvPr/>
        </p:nvPicPr>
        <p:blipFill>
          <a:blip r:embed="rId6"/>
          <a:stretch>
            <a:fillRect/>
          </a:stretch>
        </p:blipFill>
        <p:spPr>
          <a:xfrm>
            <a:off x="-9607" y="111082"/>
            <a:ext cx="9143999" cy="6741368"/>
          </a:xfrm>
          <a:prstGeom prst="rect">
            <a:avLst/>
          </a:prstGeom>
        </p:spPr>
      </p:pic>
      <p:pic>
        <p:nvPicPr>
          <p:cNvPr id="14" name="图片 13"/>
          <p:cNvPicPr>
            <a:picLocks noChangeAspect="1"/>
          </p:cNvPicPr>
          <p:nvPr/>
        </p:nvPicPr>
        <p:blipFill>
          <a:blip r:embed="rId7"/>
          <a:stretch>
            <a:fillRect/>
          </a:stretch>
        </p:blipFill>
        <p:spPr>
          <a:xfrm>
            <a:off x="0" y="0"/>
            <a:ext cx="9144000" cy="6852450"/>
          </a:xfrm>
          <a:prstGeom prst="rect">
            <a:avLst/>
          </a:prstGeom>
        </p:spPr>
      </p:pic>
    </p:spTree>
    <p:extLst>
      <p:ext uri="{BB962C8B-B14F-4D97-AF65-F5344CB8AC3E}">
        <p14:creationId xmlns:p14="http://schemas.microsoft.com/office/powerpoint/2010/main" val="96044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4536</TotalTime>
  <Words>2013</Words>
  <Application>Microsoft Macintosh PowerPoint</Application>
  <PresentationFormat>On-screen Show (4:3)</PresentationFormat>
  <Paragraphs>245</Paragraphs>
  <Slides>18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微软雅黑</vt:lpstr>
      <vt:lpstr>Arial</vt:lpstr>
      <vt:lpstr>Calibri</vt:lpstr>
      <vt:lpstr>Times New Roman</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WuYudong</cp:lastModifiedBy>
  <cp:revision>368</cp:revision>
  <dcterms:created xsi:type="dcterms:W3CDTF">2013-10-30T09:04:50Z</dcterms:created>
  <dcterms:modified xsi:type="dcterms:W3CDTF">2019-08-24T23:40:59Z</dcterms:modified>
</cp:coreProperties>
</file>