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y0W/hkA1IRGpLCE0d9aNPF1V/C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daftj2010@qq.co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13T05:43:34.647">
    <p:pos x="10" y="10"/>
    <p:text>R</p:text>
    <p:extLst>
      <p:ext uri="{C676402C-5697-4E1C-873F-D02D1690AC5C}">
        <p15:threadingInfo timeZoneBias="0"/>
      </p:ext>
      <p:ext uri="http://customooxmlschemas.google.com/">
        <go:slidesCustomData xmlns:go="http://customooxmlschemas.google.com/" commentPostId="AAAARMh1k-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8cb01ae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28cb01aef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128cb01aef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2b40b93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292b40b93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292b40b939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92b40b93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292b40b939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292b40b939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92b40b939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292b40b939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292b40b939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92b40b939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292b40b939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292b40b939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92b40b939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292b40b939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292b40b939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92b40b93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292b40b93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292b40b939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92b40b939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1292b40b939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1292b40b939_0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92b40b939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1292b40b939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292b40b939_0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92b40b939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292b40b939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292b40b939_0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92b40b939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292b40b939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292b40b939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92b40b93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1292b40b93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292b40b939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92b40b939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1292b40b939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292b40b939_0_1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bbc3d892a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bbc3d892a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11bbc3d892a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bbc3d892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bbc3d892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1bbc3d892a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bbc3d892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bbc3d892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1bbc3d892a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bbc3d892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bbc3d892a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bbc3d892a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bbc3d892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bbc3d892a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11bbc3d892a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bc908fc7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27bc908fc7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127bc908fc7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bc908fc7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27bc908fc7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27bc908fc7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p:nvPr>
            <p:ph idx="2" type="pic"/>
          </p:nvPr>
        </p:nvSpPr>
        <p:spPr>
          <a:xfrm>
            <a:off x="5183188" y="987425"/>
            <a:ext cx="6172200" cy="4873625"/>
          </a:xfrm>
          <a:prstGeom prst="rect">
            <a:avLst/>
          </a:prstGeom>
          <a:noFill/>
          <a:ln>
            <a:noFill/>
          </a:ln>
        </p:spPr>
      </p:sp>
      <p:sp>
        <p:nvSpPr>
          <p:cNvPr id="68" name="Google Shape;68;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6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42.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6.png"/><Relationship Id="rId7"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6.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1" y="697653"/>
            <a:ext cx="12192000" cy="1658089"/>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90" name="Google Shape;90;p1"/>
          <p:cNvSpPr/>
          <p:nvPr/>
        </p:nvSpPr>
        <p:spPr>
          <a:xfrm>
            <a:off x="1235113" y="112647"/>
            <a:ext cx="10956888" cy="2640525"/>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5960"/>
              <a:buFont typeface="Arial"/>
              <a:buNone/>
            </a:pPr>
            <a:r>
              <a:rPr b="1" i="0" lang="en-US" sz="5960" u="none" cap="none" strike="noStrike">
                <a:solidFill>
                  <a:schemeClr val="lt1"/>
                </a:solidFill>
                <a:latin typeface="Microsoft Yahei"/>
                <a:ea typeface="Microsoft Yahei"/>
                <a:cs typeface="Microsoft Yahei"/>
                <a:sym typeface="Microsoft Yahei"/>
              </a:rPr>
              <a:t>Presentation</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378686" y="502584"/>
            <a:ext cx="11462687" cy="1853158"/>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000000"/>
              </a:buClr>
              <a:buSzPts val="5418"/>
              <a:buFont typeface="Arial"/>
              <a:buNone/>
            </a:pPr>
            <a:r>
              <a:t/>
            </a:r>
            <a:endParaRPr b="1" i="0" sz="5418" u="none" cap="none" strike="noStrike">
              <a:solidFill>
                <a:srgbClr val="262626"/>
              </a:solidFill>
              <a:latin typeface="Microsoft Yahei"/>
              <a:ea typeface="Microsoft Yahei"/>
              <a:cs typeface="Microsoft Yahei"/>
              <a:sym typeface="Microsoft Yahei"/>
            </a:endParaRPr>
          </a:p>
        </p:txBody>
      </p:sp>
      <p:sp>
        <p:nvSpPr>
          <p:cNvPr id="92" name="Google Shape;92;p1"/>
          <p:cNvSpPr/>
          <p:nvPr/>
        </p:nvSpPr>
        <p:spPr>
          <a:xfrm>
            <a:off x="2422919" y="3721651"/>
            <a:ext cx="8581276" cy="251667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2438"/>
              <a:buFont typeface="Arial"/>
              <a:buNone/>
            </a:pPr>
            <a:r>
              <a:rPr b="1" i="0" lang="en-US" sz="2438" u="none" cap="none" strike="noStrike">
                <a:solidFill>
                  <a:srgbClr val="262626"/>
                </a:solidFill>
                <a:latin typeface="Microsoft Yahei"/>
                <a:ea typeface="Microsoft Yahei"/>
                <a:cs typeface="Microsoft Yahei"/>
                <a:sym typeface="Microsoft Yahei"/>
              </a:rPr>
              <a:t>Professor </a:t>
            </a:r>
            <a:r>
              <a:rPr b="1" lang="en-US" sz="2438">
                <a:solidFill>
                  <a:srgbClr val="262626"/>
                </a:solidFill>
                <a:latin typeface="Microsoft Yahei"/>
                <a:ea typeface="Microsoft Yahei"/>
                <a:cs typeface="Microsoft Yahei"/>
                <a:sym typeface="Microsoft Yahei"/>
              </a:rPr>
              <a:t>Wonjun Lee</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2438"/>
              <a:buFont typeface="Arial"/>
              <a:buNone/>
            </a:pPr>
            <a:r>
              <a:rPr b="1" i="0" lang="en-US" sz="2438" u="none" cap="none" strike="noStrike">
                <a:solidFill>
                  <a:srgbClr val="262626"/>
                </a:solidFill>
                <a:latin typeface="Microsoft Yahei"/>
                <a:ea typeface="Microsoft Yahei"/>
                <a:cs typeface="Microsoft Yahei"/>
                <a:sym typeface="Microsoft Yahei"/>
              </a:rPr>
              <a:t>Hui Du &amp; </a:t>
            </a:r>
            <a:r>
              <a:rPr b="1" lang="en-US" sz="2438">
                <a:solidFill>
                  <a:srgbClr val="262626"/>
                </a:solidFill>
                <a:latin typeface="Microsoft Yahei"/>
                <a:ea typeface="Microsoft Yahei"/>
                <a:cs typeface="Microsoft Yahei"/>
                <a:sym typeface="Microsoft Yahei"/>
              </a:rPr>
              <a:t>Matthew Choi</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2438"/>
              <a:buFont typeface="Arial"/>
              <a:buNone/>
            </a:pPr>
            <a:r>
              <a:rPr b="1" i="0" lang="en-US" sz="2438" u="none" cap="none" strike="noStrike">
                <a:solidFill>
                  <a:srgbClr val="262626"/>
                </a:solidFill>
                <a:latin typeface="Microsoft Yahei"/>
                <a:ea typeface="Microsoft Yahei"/>
                <a:cs typeface="Microsoft Yahei"/>
                <a:sym typeface="Microsoft Yahei"/>
              </a:rPr>
              <a:t>COMP</a:t>
            </a:r>
            <a:r>
              <a:rPr b="1" lang="en-US" sz="2438">
                <a:solidFill>
                  <a:srgbClr val="262626"/>
                </a:solidFill>
                <a:latin typeface="Microsoft Yahei"/>
                <a:ea typeface="Microsoft Yahei"/>
                <a:cs typeface="Microsoft Yahei"/>
                <a:sym typeface="Microsoft Yahei"/>
              </a:rPr>
              <a:t>542</a:t>
            </a:r>
            <a:r>
              <a:rPr b="1" i="0" lang="en-US" sz="2438" u="none" cap="none" strike="noStrike">
                <a:solidFill>
                  <a:srgbClr val="262626"/>
                </a:solidFill>
                <a:latin typeface="Microsoft Yahei"/>
                <a:ea typeface="Microsoft Yahei"/>
                <a:cs typeface="Microsoft Yahei"/>
                <a:sym typeface="Microsoft Yahei"/>
              </a:rPr>
              <a:t> </a:t>
            </a:r>
            <a:r>
              <a:rPr b="1" lang="en-US" sz="2438">
                <a:solidFill>
                  <a:srgbClr val="262626"/>
                </a:solidFill>
                <a:latin typeface="Microsoft Yahei"/>
                <a:ea typeface="Microsoft Yahei"/>
                <a:cs typeface="Microsoft Yahei"/>
                <a:sym typeface="Microsoft Yahei"/>
              </a:rPr>
              <a:t>Machine Learning</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859" y="2753173"/>
            <a:ext cx="12217803" cy="8426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76"/>
              <a:buFont typeface="Arial"/>
              <a:buNone/>
            </a:pPr>
            <a:r>
              <a:rPr b="1" lang="en-US" sz="4876">
                <a:solidFill>
                  <a:schemeClr val="dk1"/>
                </a:solidFill>
                <a:latin typeface="Calibri"/>
                <a:ea typeface="Calibri"/>
                <a:cs typeface="Calibri"/>
                <a:sym typeface="Calibri"/>
              </a:rPr>
              <a:t>Xgboost in US traffic analysis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p:nvPr/>
        </p:nvSpPr>
        <p:spPr>
          <a:xfrm>
            <a:off x="-438821" y="5282159"/>
            <a:ext cx="13069642" cy="1560388"/>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168" name="Google Shape;168;p8"/>
          <p:cNvSpPr/>
          <p:nvPr/>
        </p:nvSpPr>
        <p:spPr>
          <a:xfrm>
            <a:off x="4796934" y="1234348"/>
            <a:ext cx="2044595" cy="2044595"/>
          </a:xfrm>
          <a:prstGeom prst="ellipse">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501"/>
              <a:buFont typeface="Arial"/>
              <a:buNone/>
            </a:pPr>
            <a:r>
              <a:rPr b="0" i="0" lang="en-US" sz="6501" u="none" cap="none" strike="noStrike">
                <a:solidFill>
                  <a:schemeClr val="lt1"/>
                </a:solidFill>
                <a:latin typeface="Calibri"/>
                <a:ea typeface="Calibri"/>
                <a:cs typeface="Calibri"/>
                <a:sym typeface="Calibri"/>
              </a:rPr>
              <a:t>02</a:t>
            </a:r>
            <a:endParaRPr b="0" i="0" sz="6501" u="none" cap="none" strike="noStrike">
              <a:solidFill>
                <a:schemeClr val="lt1"/>
              </a:solidFill>
              <a:latin typeface="Calibri"/>
              <a:ea typeface="Calibri"/>
              <a:cs typeface="Calibri"/>
              <a:sym typeface="Calibri"/>
            </a:endParaRPr>
          </a:p>
        </p:txBody>
      </p:sp>
      <p:sp>
        <p:nvSpPr>
          <p:cNvPr id="169" name="Google Shape;169;p8"/>
          <p:cNvSpPr/>
          <p:nvPr/>
        </p:nvSpPr>
        <p:spPr>
          <a:xfrm>
            <a:off x="3365031" y="3429000"/>
            <a:ext cx="5071800"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250"/>
              <a:buFont typeface="Arial"/>
              <a:buNone/>
            </a:pPr>
            <a:r>
              <a:rPr b="1" i="0" lang="en-US" sz="3250" u="none" cap="none" strike="noStrike">
                <a:solidFill>
                  <a:srgbClr val="262626"/>
                </a:solidFill>
                <a:latin typeface="Microsoft Yahei"/>
                <a:ea typeface="Microsoft Yahei"/>
                <a:cs typeface="Microsoft Yahei"/>
                <a:sym typeface="Microsoft Yahei"/>
              </a:rPr>
              <a:t>Models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ppt_w</p:attrName>
                                        </p:attrNameLst>
                                      </p:cBhvr>
                                      <p:tavLst>
                                        <p:tav fmla="" tm="0">
                                          <p:val>
                                            <p:strVal val="0"/>
                                          </p:val>
                                        </p:tav>
                                        <p:tav fmla="" tm="100000">
                                          <p:val>
                                            <p:strVal val="#ppt_w"/>
                                          </p:val>
                                        </p:tav>
                                      </p:tavLst>
                                    </p:anim>
                                    <p:anim calcmode="lin" valueType="num">
                                      <p:cBhvr additive="base">
                                        <p:cTn dur="500"/>
                                        <p:tgtEl>
                                          <p:spTgt spid="16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28cb01aef2_0_0"/>
          <p:cNvSpPr/>
          <p:nvPr/>
        </p:nvSpPr>
        <p:spPr>
          <a:xfrm>
            <a:off x="0" y="21070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Boosting Tree</a:t>
            </a:r>
            <a:endParaRPr b="0" i="0" sz="1400" u="none" cap="none" strike="noStrike">
              <a:solidFill>
                <a:srgbClr val="000000"/>
              </a:solidFill>
              <a:latin typeface="Arial"/>
              <a:ea typeface="Arial"/>
              <a:cs typeface="Arial"/>
              <a:sym typeface="Arial"/>
            </a:endParaRPr>
          </a:p>
        </p:txBody>
      </p:sp>
      <p:sp>
        <p:nvSpPr>
          <p:cNvPr id="176" name="Google Shape;176;g128cb01aef2_0_0"/>
          <p:cNvSpPr txBox="1"/>
          <p:nvPr/>
        </p:nvSpPr>
        <p:spPr>
          <a:xfrm>
            <a:off x="1015025" y="1247199"/>
            <a:ext cx="10470000" cy="383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additive</a:t>
            </a:r>
            <a:r>
              <a:rPr b="1" lang="en-US" sz="2700">
                <a:solidFill>
                  <a:schemeClr val="dk1"/>
                </a:solidFill>
                <a:latin typeface="Calibri"/>
                <a:ea typeface="Calibri"/>
                <a:cs typeface="Calibri"/>
                <a:sym typeface="Calibri"/>
              </a:rPr>
              <a:t> model:</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forward stagewise algorithm: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p:txBody>
      </p:sp>
      <p:pic>
        <p:nvPicPr>
          <p:cNvPr id="177" name="Google Shape;177;g128cb01aef2_0_0"/>
          <p:cNvPicPr preferRelativeResize="0"/>
          <p:nvPr/>
        </p:nvPicPr>
        <p:blipFill>
          <a:blip r:embed="rId3">
            <a:alphaModFix/>
          </a:blip>
          <a:stretch>
            <a:fillRect/>
          </a:stretch>
        </p:blipFill>
        <p:spPr>
          <a:xfrm>
            <a:off x="4198125" y="951675"/>
            <a:ext cx="5018250" cy="1374850"/>
          </a:xfrm>
          <a:prstGeom prst="rect">
            <a:avLst/>
          </a:prstGeom>
          <a:noFill/>
          <a:ln>
            <a:noFill/>
          </a:ln>
        </p:spPr>
      </p:pic>
      <p:pic>
        <p:nvPicPr>
          <p:cNvPr id="178" name="Google Shape;178;g128cb01aef2_0_0"/>
          <p:cNvPicPr preferRelativeResize="0"/>
          <p:nvPr/>
        </p:nvPicPr>
        <p:blipFill>
          <a:blip r:embed="rId4">
            <a:alphaModFix/>
          </a:blip>
          <a:stretch>
            <a:fillRect/>
          </a:stretch>
        </p:blipFill>
        <p:spPr>
          <a:xfrm>
            <a:off x="5308775" y="3493150"/>
            <a:ext cx="6546400" cy="1795900"/>
          </a:xfrm>
          <a:prstGeom prst="rect">
            <a:avLst/>
          </a:prstGeom>
          <a:noFill/>
          <a:ln>
            <a:noFill/>
          </a:ln>
        </p:spPr>
      </p:pic>
      <p:pic>
        <p:nvPicPr>
          <p:cNvPr id="179" name="Google Shape;179;g128cb01aef2_0_0"/>
          <p:cNvPicPr preferRelativeResize="0"/>
          <p:nvPr/>
        </p:nvPicPr>
        <p:blipFill>
          <a:blip r:embed="rId5">
            <a:alphaModFix/>
          </a:blip>
          <a:stretch>
            <a:fillRect/>
          </a:stretch>
        </p:blipFill>
        <p:spPr>
          <a:xfrm>
            <a:off x="6301597" y="5289050"/>
            <a:ext cx="5449853" cy="137485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92b40b939_0_1"/>
          <p:cNvSpPr/>
          <p:nvPr/>
        </p:nvSpPr>
        <p:spPr>
          <a:xfrm>
            <a:off x="0" y="21070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Boosting Tree</a:t>
            </a:r>
            <a:endParaRPr b="0" i="0" sz="1400" u="none" cap="none" strike="noStrike">
              <a:solidFill>
                <a:srgbClr val="000000"/>
              </a:solidFill>
              <a:latin typeface="Arial"/>
              <a:ea typeface="Arial"/>
              <a:cs typeface="Arial"/>
              <a:sym typeface="Arial"/>
            </a:endParaRPr>
          </a:p>
        </p:txBody>
      </p:sp>
      <p:sp>
        <p:nvSpPr>
          <p:cNvPr id="186" name="Google Shape;186;g1292b40b939_0_1"/>
          <p:cNvSpPr txBox="1"/>
          <p:nvPr/>
        </p:nvSpPr>
        <p:spPr>
          <a:xfrm>
            <a:off x="1015025" y="1247199"/>
            <a:ext cx="10470000" cy="383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Boosting tree</a:t>
            </a:r>
            <a:r>
              <a:rPr b="1" lang="en-US" sz="2700">
                <a:solidFill>
                  <a:schemeClr val="dk1"/>
                </a:solidFill>
                <a:latin typeface="Calibri"/>
                <a:ea typeface="Calibri"/>
                <a:cs typeface="Calibri"/>
                <a:sym typeface="Calibri"/>
              </a:rPr>
              <a:t>:</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Boosting tree algorithm: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p:txBody>
      </p:sp>
      <p:pic>
        <p:nvPicPr>
          <p:cNvPr id="187" name="Google Shape;187;g1292b40b939_0_1"/>
          <p:cNvPicPr preferRelativeResize="0"/>
          <p:nvPr/>
        </p:nvPicPr>
        <p:blipFill>
          <a:blip r:embed="rId3">
            <a:alphaModFix/>
          </a:blip>
          <a:stretch>
            <a:fillRect/>
          </a:stretch>
        </p:blipFill>
        <p:spPr>
          <a:xfrm>
            <a:off x="4043400" y="762376"/>
            <a:ext cx="4669675" cy="1626850"/>
          </a:xfrm>
          <a:prstGeom prst="rect">
            <a:avLst/>
          </a:prstGeom>
          <a:noFill/>
          <a:ln>
            <a:noFill/>
          </a:ln>
        </p:spPr>
      </p:pic>
      <p:pic>
        <p:nvPicPr>
          <p:cNvPr id="188" name="Google Shape;188;g1292b40b939_0_1"/>
          <p:cNvPicPr preferRelativeResize="0"/>
          <p:nvPr/>
        </p:nvPicPr>
        <p:blipFill>
          <a:blip r:embed="rId4">
            <a:alphaModFix/>
          </a:blip>
          <a:stretch>
            <a:fillRect/>
          </a:stretch>
        </p:blipFill>
        <p:spPr>
          <a:xfrm>
            <a:off x="6635425" y="3249000"/>
            <a:ext cx="2121975" cy="1161825"/>
          </a:xfrm>
          <a:prstGeom prst="rect">
            <a:avLst/>
          </a:prstGeom>
          <a:noFill/>
          <a:ln>
            <a:noFill/>
          </a:ln>
        </p:spPr>
      </p:pic>
      <p:pic>
        <p:nvPicPr>
          <p:cNvPr id="189" name="Google Shape;189;g1292b40b939_0_1"/>
          <p:cNvPicPr preferRelativeResize="0"/>
          <p:nvPr/>
        </p:nvPicPr>
        <p:blipFill>
          <a:blip r:embed="rId5">
            <a:alphaModFix/>
          </a:blip>
          <a:stretch>
            <a:fillRect/>
          </a:stretch>
        </p:blipFill>
        <p:spPr>
          <a:xfrm>
            <a:off x="4118451" y="5477425"/>
            <a:ext cx="7658400" cy="1291775"/>
          </a:xfrm>
          <a:prstGeom prst="rect">
            <a:avLst/>
          </a:prstGeom>
          <a:noFill/>
          <a:ln>
            <a:noFill/>
          </a:ln>
        </p:spPr>
      </p:pic>
      <p:pic>
        <p:nvPicPr>
          <p:cNvPr id="190" name="Google Shape;190;g1292b40b939_0_1"/>
          <p:cNvPicPr preferRelativeResize="0"/>
          <p:nvPr/>
        </p:nvPicPr>
        <p:blipFill>
          <a:blip r:embed="rId6">
            <a:alphaModFix/>
          </a:blip>
          <a:stretch>
            <a:fillRect/>
          </a:stretch>
        </p:blipFill>
        <p:spPr>
          <a:xfrm>
            <a:off x="5843800" y="4502200"/>
            <a:ext cx="4646456" cy="860012"/>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92b40b939_0_40"/>
          <p:cNvSpPr/>
          <p:nvPr/>
        </p:nvSpPr>
        <p:spPr>
          <a:xfrm>
            <a:off x="0" y="21070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Gradient Boosting</a:t>
            </a:r>
            <a:endParaRPr b="0" i="0" sz="1400" u="none" cap="none" strike="noStrike">
              <a:solidFill>
                <a:srgbClr val="000000"/>
              </a:solidFill>
              <a:latin typeface="Arial"/>
              <a:ea typeface="Arial"/>
              <a:cs typeface="Arial"/>
              <a:sym typeface="Arial"/>
            </a:endParaRPr>
          </a:p>
        </p:txBody>
      </p:sp>
      <p:sp>
        <p:nvSpPr>
          <p:cNvPr id="197" name="Google Shape;197;g1292b40b939_0_40"/>
          <p:cNvSpPr txBox="1"/>
          <p:nvPr/>
        </p:nvSpPr>
        <p:spPr>
          <a:xfrm>
            <a:off x="1044625" y="1109050"/>
            <a:ext cx="10816200" cy="507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The boosting tree use Additive model and FS Algorithm for getting the OPT</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However, when the Loss is not Squared error or Exponential loss, the optimal for each step is not easy.</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Friedman presents gradient boosting.</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The idea is borrowed from </a:t>
            </a:r>
            <a:r>
              <a:rPr b="1" lang="en-US" sz="2700">
                <a:solidFill>
                  <a:srgbClr val="FF0000"/>
                </a:solidFill>
                <a:latin typeface="Calibri"/>
                <a:ea typeface="Calibri"/>
                <a:cs typeface="Calibri"/>
                <a:sym typeface="Calibri"/>
              </a:rPr>
              <a:t>gradient descent</a:t>
            </a:r>
            <a:r>
              <a:rPr b="1" lang="en-US" sz="2700">
                <a:solidFill>
                  <a:schemeClr val="dk1"/>
                </a:solidFill>
                <a:latin typeface="Calibri"/>
                <a:ea typeface="Calibri"/>
                <a:cs typeface="Calibri"/>
                <a:sym typeface="Calibri"/>
              </a:rPr>
              <a:t>, and its basic principle is to train </a:t>
            </a:r>
            <a:r>
              <a:rPr b="1" lang="en-US" sz="2700">
                <a:solidFill>
                  <a:srgbClr val="FF0000"/>
                </a:solidFill>
                <a:latin typeface="Calibri"/>
                <a:ea typeface="Calibri"/>
                <a:cs typeface="Calibri"/>
                <a:sym typeface="Calibri"/>
              </a:rPr>
              <a:t>newly added weak classifiers</a:t>
            </a:r>
            <a:r>
              <a:rPr b="1" lang="en-US" sz="2700">
                <a:solidFill>
                  <a:schemeClr val="dk1"/>
                </a:solidFill>
                <a:latin typeface="Calibri"/>
                <a:ea typeface="Calibri"/>
                <a:cs typeface="Calibri"/>
                <a:sym typeface="Calibri"/>
              </a:rPr>
              <a:t> based on the negative gradient information of the </a:t>
            </a:r>
            <a:r>
              <a:rPr b="1" lang="en-US" sz="2700">
                <a:solidFill>
                  <a:srgbClr val="0000FF"/>
                </a:solidFill>
                <a:latin typeface="Calibri"/>
                <a:ea typeface="Calibri"/>
                <a:cs typeface="Calibri"/>
                <a:sym typeface="Calibri"/>
              </a:rPr>
              <a:t>loss</a:t>
            </a:r>
            <a:r>
              <a:rPr b="1" lang="en-US" sz="2700">
                <a:solidFill>
                  <a:schemeClr val="dk1"/>
                </a:solidFill>
                <a:latin typeface="Calibri"/>
                <a:ea typeface="Calibri"/>
                <a:cs typeface="Calibri"/>
                <a:sym typeface="Calibri"/>
              </a:rPr>
              <a:t> </a:t>
            </a:r>
            <a:r>
              <a:rPr b="1" lang="en-US" sz="2700">
                <a:solidFill>
                  <a:srgbClr val="0000FF"/>
                </a:solidFill>
                <a:latin typeface="Calibri"/>
                <a:ea typeface="Calibri"/>
                <a:cs typeface="Calibri"/>
                <a:sym typeface="Calibri"/>
              </a:rPr>
              <a:t>function</a:t>
            </a:r>
            <a:r>
              <a:rPr b="1" lang="en-US" sz="2700">
                <a:solidFill>
                  <a:schemeClr val="dk1"/>
                </a:solidFill>
                <a:latin typeface="Calibri"/>
                <a:ea typeface="Calibri"/>
                <a:cs typeface="Calibri"/>
                <a:sym typeface="Calibri"/>
              </a:rPr>
              <a:t> of the </a:t>
            </a:r>
            <a:r>
              <a:rPr b="1" lang="en-US" sz="2700">
                <a:solidFill>
                  <a:srgbClr val="FF0000"/>
                </a:solidFill>
                <a:latin typeface="Calibri"/>
                <a:ea typeface="Calibri"/>
                <a:cs typeface="Calibri"/>
                <a:sym typeface="Calibri"/>
              </a:rPr>
              <a:t>current model</a:t>
            </a:r>
            <a:r>
              <a:rPr b="1" lang="en-US" sz="2700">
                <a:solidFill>
                  <a:schemeClr val="dk1"/>
                </a:solidFill>
                <a:latin typeface="Calibri"/>
                <a:ea typeface="Calibri"/>
                <a:cs typeface="Calibri"/>
                <a:sym typeface="Calibri"/>
              </a:rPr>
              <a:t>, and then combine the trained weak classifiers into the existing model in an accumulative form.</a:t>
            </a:r>
            <a:endParaRPr b="1" sz="27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92b40b939_0_46"/>
          <p:cNvSpPr/>
          <p:nvPr/>
        </p:nvSpPr>
        <p:spPr>
          <a:xfrm>
            <a:off x="0" y="21070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Gradient Boosting</a:t>
            </a:r>
            <a:endParaRPr b="0" i="0" sz="1400" u="none" cap="none" strike="noStrike">
              <a:solidFill>
                <a:srgbClr val="000000"/>
              </a:solidFill>
              <a:latin typeface="Arial"/>
              <a:ea typeface="Arial"/>
              <a:cs typeface="Arial"/>
              <a:sym typeface="Arial"/>
            </a:endParaRPr>
          </a:p>
        </p:txBody>
      </p:sp>
      <p:pic>
        <p:nvPicPr>
          <p:cNvPr id="204" name="Google Shape;204;g1292b40b939_0_46"/>
          <p:cNvPicPr preferRelativeResize="0"/>
          <p:nvPr/>
        </p:nvPicPr>
        <p:blipFill>
          <a:blip r:embed="rId3">
            <a:alphaModFix/>
          </a:blip>
          <a:stretch>
            <a:fillRect/>
          </a:stretch>
        </p:blipFill>
        <p:spPr>
          <a:xfrm>
            <a:off x="793800" y="1596975"/>
            <a:ext cx="3393900" cy="756152"/>
          </a:xfrm>
          <a:prstGeom prst="rect">
            <a:avLst/>
          </a:prstGeom>
          <a:noFill/>
          <a:ln>
            <a:noFill/>
          </a:ln>
        </p:spPr>
      </p:pic>
      <p:pic>
        <p:nvPicPr>
          <p:cNvPr id="205" name="Google Shape;205;g1292b40b939_0_46"/>
          <p:cNvPicPr preferRelativeResize="0"/>
          <p:nvPr/>
        </p:nvPicPr>
        <p:blipFill>
          <a:blip r:embed="rId4">
            <a:alphaModFix/>
          </a:blip>
          <a:stretch>
            <a:fillRect/>
          </a:stretch>
        </p:blipFill>
        <p:spPr>
          <a:xfrm>
            <a:off x="1079975" y="3087724"/>
            <a:ext cx="3487750" cy="1096150"/>
          </a:xfrm>
          <a:prstGeom prst="rect">
            <a:avLst/>
          </a:prstGeom>
          <a:noFill/>
          <a:ln>
            <a:noFill/>
          </a:ln>
        </p:spPr>
      </p:pic>
      <p:pic>
        <p:nvPicPr>
          <p:cNvPr id="206" name="Google Shape;206;g1292b40b939_0_46"/>
          <p:cNvPicPr preferRelativeResize="0"/>
          <p:nvPr/>
        </p:nvPicPr>
        <p:blipFill>
          <a:blip r:embed="rId5">
            <a:alphaModFix/>
          </a:blip>
          <a:stretch>
            <a:fillRect/>
          </a:stretch>
        </p:blipFill>
        <p:spPr>
          <a:xfrm>
            <a:off x="1479375" y="4849375"/>
            <a:ext cx="1914525" cy="742950"/>
          </a:xfrm>
          <a:prstGeom prst="rect">
            <a:avLst/>
          </a:prstGeom>
          <a:noFill/>
          <a:ln>
            <a:noFill/>
          </a:ln>
        </p:spPr>
      </p:pic>
      <p:pic>
        <p:nvPicPr>
          <p:cNvPr id="207" name="Google Shape;207;g1292b40b939_0_46"/>
          <p:cNvPicPr preferRelativeResize="0"/>
          <p:nvPr/>
        </p:nvPicPr>
        <p:blipFill>
          <a:blip r:embed="rId6">
            <a:alphaModFix/>
          </a:blip>
          <a:stretch>
            <a:fillRect/>
          </a:stretch>
        </p:blipFill>
        <p:spPr>
          <a:xfrm>
            <a:off x="7660675" y="1741705"/>
            <a:ext cx="3443945" cy="611425"/>
          </a:xfrm>
          <a:prstGeom prst="rect">
            <a:avLst/>
          </a:prstGeom>
          <a:noFill/>
          <a:ln>
            <a:noFill/>
          </a:ln>
        </p:spPr>
      </p:pic>
      <p:pic>
        <p:nvPicPr>
          <p:cNvPr id="208" name="Google Shape;208;g1292b40b939_0_46"/>
          <p:cNvPicPr preferRelativeResize="0"/>
          <p:nvPr/>
        </p:nvPicPr>
        <p:blipFill>
          <a:blip r:embed="rId7">
            <a:alphaModFix/>
          </a:blip>
          <a:stretch>
            <a:fillRect/>
          </a:stretch>
        </p:blipFill>
        <p:spPr>
          <a:xfrm>
            <a:off x="7042850" y="3275199"/>
            <a:ext cx="5149150" cy="908675"/>
          </a:xfrm>
          <a:prstGeom prst="rect">
            <a:avLst/>
          </a:prstGeom>
          <a:noFill/>
          <a:ln>
            <a:noFill/>
          </a:ln>
        </p:spPr>
      </p:pic>
      <p:pic>
        <p:nvPicPr>
          <p:cNvPr id="209" name="Google Shape;209;g1292b40b939_0_46"/>
          <p:cNvPicPr preferRelativeResize="0"/>
          <p:nvPr/>
        </p:nvPicPr>
        <p:blipFill>
          <a:blip r:embed="rId8">
            <a:alphaModFix/>
          </a:blip>
          <a:stretch>
            <a:fillRect/>
          </a:stretch>
        </p:blipFill>
        <p:spPr>
          <a:xfrm>
            <a:off x="8647875" y="4928349"/>
            <a:ext cx="1847850" cy="790575"/>
          </a:xfrm>
          <a:prstGeom prst="rect">
            <a:avLst/>
          </a:prstGeom>
          <a:noFill/>
          <a:ln>
            <a:noFill/>
          </a:ln>
        </p:spPr>
      </p:pic>
      <p:sp>
        <p:nvSpPr>
          <p:cNvPr id="210" name="Google Shape;210;g1292b40b939_0_46"/>
          <p:cNvSpPr txBox="1"/>
          <p:nvPr/>
        </p:nvSpPr>
        <p:spPr>
          <a:xfrm>
            <a:off x="858475" y="1027575"/>
            <a:ext cx="304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Gradient Descent</a:t>
            </a:r>
            <a:endParaRPr b="1" sz="2500">
              <a:latin typeface="Calibri"/>
              <a:ea typeface="Calibri"/>
              <a:cs typeface="Calibri"/>
              <a:sym typeface="Calibri"/>
            </a:endParaRPr>
          </a:p>
        </p:txBody>
      </p:sp>
      <p:sp>
        <p:nvSpPr>
          <p:cNvPr id="211" name="Google Shape;211;g1292b40b939_0_46"/>
          <p:cNvSpPr txBox="1"/>
          <p:nvPr/>
        </p:nvSpPr>
        <p:spPr>
          <a:xfrm>
            <a:off x="7858050" y="1027575"/>
            <a:ext cx="3049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Gradient Boosting</a:t>
            </a:r>
            <a:endParaRPr b="1" sz="2500">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p:nvPr/>
        </p:nvSpPr>
        <p:spPr>
          <a:xfrm>
            <a:off x="0" y="0"/>
            <a:ext cx="3393978" cy="1036428"/>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GBDT</a:t>
            </a:r>
            <a:endParaRPr b="0" i="0" sz="1400" u="none" cap="none" strike="noStrike">
              <a:solidFill>
                <a:srgbClr val="000000"/>
              </a:solidFill>
              <a:latin typeface="Arial"/>
              <a:ea typeface="Arial"/>
              <a:cs typeface="Arial"/>
              <a:sym typeface="Arial"/>
            </a:endParaRPr>
          </a:p>
        </p:txBody>
      </p:sp>
      <p:pic>
        <p:nvPicPr>
          <p:cNvPr id="218" name="Google Shape;218;p9"/>
          <p:cNvPicPr preferRelativeResize="0"/>
          <p:nvPr/>
        </p:nvPicPr>
        <p:blipFill>
          <a:blip r:embed="rId3">
            <a:alphaModFix/>
          </a:blip>
          <a:stretch>
            <a:fillRect/>
          </a:stretch>
        </p:blipFill>
        <p:spPr>
          <a:xfrm>
            <a:off x="0" y="2603558"/>
            <a:ext cx="12192000" cy="4038841"/>
          </a:xfrm>
          <a:prstGeom prst="rect">
            <a:avLst/>
          </a:prstGeom>
          <a:noFill/>
          <a:ln>
            <a:noFill/>
          </a:ln>
        </p:spPr>
      </p:pic>
      <p:sp>
        <p:nvSpPr>
          <p:cNvPr id="219" name="Google Shape;219;p9"/>
          <p:cNvSpPr txBox="1"/>
          <p:nvPr/>
        </p:nvSpPr>
        <p:spPr>
          <a:xfrm>
            <a:off x="1016375" y="937425"/>
            <a:ext cx="6759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When the f(x) = CART, we have GBDT</a:t>
            </a:r>
            <a:endParaRPr b="1" sz="2300">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92b40b939_0_61"/>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GBDT</a:t>
            </a:r>
            <a:endParaRPr b="0" i="0" sz="1400" u="none" cap="none" strike="noStrike">
              <a:solidFill>
                <a:srgbClr val="000000"/>
              </a:solidFill>
              <a:latin typeface="Arial"/>
              <a:ea typeface="Arial"/>
              <a:cs typeface="Arial"/>
              <a:sym typeface="Arial"/>
            </a:endParaRPr>
          </a:p>
        </p:txBody>
      </p:sp>
      <p:sp>
        <p:nvSpPr>
          <p:cNvPr id="226" name="Google Shape;226;g1292b40b939_0_61"/>
          <p:cNvSpPr txBox="1"/>
          <p:nvPr/>
        </p:nvSpPr>
        <p:spPr>
          <a:xfrm>
            <a:off x="1016375" y="937425"/>
            <a:ext cx="3236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M trees add together: </a:t>
            </a:r>
            <a:endParaRPr b="1" sz="2300">
              <a:latin typeface="Calibri"/>
              <a:ea typeface="Calibri"/>
              <a:cs typeface="Calibri"/>
              <a:sym typeface="Calibri"/>
            </a:endParaRPr>
          </a:p>
        </p:txBody>
      </p:sp>
      <p:pic>
        <p:nvPicPr>
          <p:cNvPr id="227" name="Google Shape;227;g1292b40b939_0_61"/>
          <p:cNvPicPr preferRelativeResize="0"/>
          <p:nvPr/>
        </p:nvPicPr>
        <p:blipFill>
          <a:blip r:embed="rId3">
            <a:alphaModFix/>
          </a:blip>
          <a:stretch>
            <a:fillRect/>
          </a:stretch>
        </p:blipFill>
        <p:spPr>
          <a:xfrm>
            <a:off x="4730975" y="789875"/>
            <a:ext cx="5619750" cy="1104900"/>
          </a:xfrm>
          <a:prstGeom prst="rect">
            <a:avLst/>
          </a:prstGeom>
          <a:noFill/>
          <a:ln>
            <a:noFill/>
          </a:ln>
        </p:spPr>
      </p:pic>
      <p:pic>
        <p:nvPicPr>
          <p:cNvPr id="228" name="Google Shape;228;g1292b40b939_0_61"/>
          <p:cNvPicPr preferRelativeResize="0"/>
          <p:nvPr/>
        </p:nvPicPr>
        <p:blipFill>
          <a:blip r:embed="rId4">
            <a:alphaModFix/>
          </a:blip>
          <a:stretch>
            <a:fillRect/>
          </a:stretch>
        </p:blipFill>
        <p:spPr>
          <a:xfrm>
            <a:off x="5640613" y="2412275"/>
            <a:ext cx="3800475" cy="838200"/>
          </a:xfrm>
          <a:prstGeom prst="rect">
            <a:avLst/>
          </a:prstGeom>
          <a:noFill/>
          <a:ln>
            <a:noFill/>
          </a:ln>
        </p:spPr>
      </p:pic>
      <p:sp>
        <p:nvSpPr>
          <p:cNvPr id="229" name="Google Shape;229;g1292b40b939_0_61"/>
          <p:cNvSpPr txBox="1"/>
          <p:nvPr/>
        </p:nvSpPr>
        <p:spPr>
          <a:xfrm>
            <a:off x="1016375" y="2429500"/>
            <a:ext cx="41937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300">
                <a:latin typeface="Calibri"/>
                <a:ea typeface="Calibri"/>
                <a:cs typeface="Calibri"/>
                <a:sym typeface="Calibri"/>
              </a:rPr>
              <a:t>F0(x) is the weak classifier:</a:t>
            </a:r>
            <a:endParaRPr b="1" sz="2300">
              <a:latin typeface="Calibri"/>
              <a:ea typeface="Calibri"/>
              <a:cs typeface="Calibri"/>
              <a:sym typeface="Calibri"/>
            </a:endParaRPr>
          </a:p>
        </p:txBody>
      </p:sp>
      <p:sp>
        <p:nvSpPr>
          <p:cNvPr id="230" name="Google Shape;230;g1292b40b939_0_61"/>
          <p:cNvSpPr txBox="1"/>
          <p:nvPr/>
        </p:nvSpPr>
        <p:spPr>
          <a:xfrm>
            <a:off x="128275" y="3503025"/>
            <a:ext cx="4332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Build M trees m = 1,2,...M</a:t>
            </a:r>
            <a:endParaRPr b="1" sz="2300">
              <a:latin typeface="Calibri"/>
              <a:ea typeface="Calibri"/>
              <a:cs typeface="Calibri"/>
              <a:sym typeface="Calibri"/>
            </a:endParaRPr>
          </a:p>
        </p:txBody>
      </p:sp>
      <p:sp>
        <p:nvSpPr>
          <p:cNvPr id="231" name="Google Shape;231;g1292b40b939_0_61"/>
          <p:cNvSpPr txBox="1"/>
          <p:nvPr/>
        </p:nvSpPr>
        <p:spPr>
          <a:xfrm>
            <a:off x="1016375" y="4223350"/>
            <a:ext cx="4746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Calculate the negative loss Gradient i.e. Pseudo Residuals</a:t>
            </a:r>
            <a:endParaRPr b="1" sz="2000">
              <a:latin typeface="Calibri"/>
              <a:ea typeface="Calibri"/>
              <a:cs typeface="Calibri"/>
              <a:sym typeface="Calibri"/>
            </a:endParaRPr>
          </a:p>
        </p:txBody>
      </p:sp>
      <p:pic>
        <p:nvPicPr>
          <p:cNvPr id="232" name="Google Shape;232;g1292b40b939_0_61"/>
          <p:cNvPicPr preferRelativeResize="0"/>
          <p:nvPr/>
        </p:nvPicPr>
        <p:blipFill>
          <a:blip r:embed="rId5">
            <a:alphaModFix/>
          </a:blip>
          <a:stretch>
            <a:fillRect/>
          </a:stretch>
        </p:blipFill>
        <p:spPr>
          <a:xfrm>
            <a:off x="5762975" y="4041825"/>
            <a:ext cx="5219625" cy="1286700"/>
          </a:xfrm>
          <a:prstGeom prst="rect">
            <a:avLst/>
          </a:prstGeom>
          <a:noFill/>
          <a:ln>
            <a:noFill/>
          </a:ln>
        </p:spPr>
      </p:pic>
      <p:sp>
        <p:nvSpPr>
          <p:cNvPr id="233" name="Google Shape;233;g1292b40b939_0_61"/>
          <p:cNvSpPr txBox="1"/>
          <p:nvPr/>
        </p:nvSpPr>
        <p:spPr>
          <a:xfrm>
            <a:off x="1134775" y="5427200"/>
            <a:ext cx="364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Using</a:t>
            </a:r>
            <a:r>
              <a:rPr b="1" lang="en-US" sz="2000">
                <a:latin typeface="Calibri"/>
                <a:ea typeface="Calibri"/>
                <a:cs typeface="Calibri"/>
                <a:sym typeface="Calibri"/>
              </a:rPr>
              <a:t> CART to fit data</a:t>
            </a:r>
            <a:endParaRPr b="1" sz="2000">
              <a:latin typeface="Calibri"/>
              <a:ea typeface="Calibri"/>
              <a:cs typeface="Calibri"/>
              <a:sym typeface="Calibri"/>
            </a:endParaRPr>
          </a:p>
        </p:txBody>
      </p:sp>
      <p:pic>
        <p:nvPicPr>
          <p:cNvPr id="234" name="Google Shape;234;g1292b40b939_0_61"/>
          <p:cNvPicPr preferRelativeResize="0"/>
          <p:nvPr/>
        </p:nvPicPr>
        <p:blipFill>
          <a:blip r:embed="rId6">
            <a:alphaModFix/>
          </a:blip>
          <a:stretch>
            <a:fillRect/>
          </a:stretch>
        </p:blipFill>
        <p:spPr>
          <a:xfrm>
            <a:off x="5646499" y="5522127"/>
            <a:ext cx="5619750" cy="1242122"/>
          </a:xfrm>
          <a:prstGeom prst="rect">
            <a:avLst/>
          </a:prstGeom>
          <a:noFill/>
          <a:ln>
            <a:noFill/>
          </a:ln>
        </p:spPr>
      </p:pic>
      <p:pic>
        <p:nvPicPr>
          <p:cNvPr id="235" name="Google Shape;235;g1292b40b939_0_61"/>
          <p:cNvPicPr preferRelativeResize="0"/>
          <p:nvPr/>
        </p:nvPicPr>
        <p:blipFill>
          <a:blip r:embed="rId7">
            <a:alphaModFix/>
          </a:blip>
          <a:stretch>
            <a:fillRect/>
          </a:stretch>
        </p:blipFill>
        <p:spPr>
          <a:xfrm>
            <a:off x="3572150" y="5490025"/>
            <a:ext cx="904600" cy="366960"/>
          </a:xfrm>
          <a:prstGeom prst="rect">
            <a:avLst/>
          </a:prstGeom>
          <a:noFill/>
          <a:ln>
            <a:noFill/>
          </a:ln>
        </p:spPr>
      </p:pic>
      <p:sp>
        <p:nvSpPr>
          <p:cNvPr id="236" name="Google Shape;236;g1292b40b939_0_61"/>
          <p:cNvSpPr txBox="1"/>
          <p:nvPr/>
        </p:nvSpPr>
        <p:spPr>
          <a:xfrm>
            <a:off x="1263050" y="5920575"/>
            <a:ext cx="230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For leaf J:</a:t>
            </a:r>
            <a:endParaRPr b="1" sz="2000">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292b40b939_0_81"/>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GBDT</a:t>
            </a:r>
            <a:endParaRPr b="0" i="0" sz="1400" u="none" cap="none" strike="noStrike">
              <a:solidFill>
                <a:srgbClr val="000000"/>
              </a:solidFill>
              <a:latin typeface="Arial"/>
              <a:ea typeface="Arial"/>
              <a:cs typeface="Arial"/>
              <a:sym typeface="Arial"/>
            </a:endParaRPr>
          </a:p>
        </p:txBody>
      </p:sp>
      <p:sp>
        <p:nvSpPr>
          <p:cNvPr id="243" name="Google Shape;243;g1292b40b939_0_81"/>
          <p:cNvSpPr txBox="1"/>
          <p:nvPr/>
        </p:nvSpPr>
        <p:spPr>
          <a:xfrm>
            <a:off x="424300" y="937425"/>
            <a:ext cx="4392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Update the Strong Classifier Fm(x)</a:t>
            </a:r>
            <a:endParaRPr b="1" sz="2300">
              <a:latin typeface="Calibri"/>
              <a:ea typeface="Calibri"/>
              <a:cs typeface="Calibri"/>
              <a:sym typeface="Calibri"/>
            </a:endParaRPr>
          </a:p>
        </p:txBody>
      </p:sp>
      <p:sp>
        <p:nvSpPr>
          <p:cNvPr id="244" name="Google Shape;244;g1292b40b939_0_81"/>
          <p:cNvSpPr txBox="1"/>
          <p:nvPr/>
        </p:nvSpPr>
        <p:spPr>
          <a:xfrm>
            <a:off x="927575" y="4166200"/>
            <a:ext cx="41937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300">
                <a:latin typeface="Calibri"/>
                <a:ea typeface="Calibri"/>
                <a:cs typeface="Calibri"/>
                <a:sym typeface="Calibri"/>
              </a:rPr>
              <a:t>The Final FM(x)</a:t>
            </a:r>
            <a:endParaRPr b="1" sz="2300">
              <a:latin typeface="Calibri"/>
              <a:ea typeface="Calibri"/>
              <a:cs typeface="Calibri"/>
              <a:sym typeface="Calibri"/>
            </a:endParaRPr>
          </a:p>
        </p:txBody>
      </p:sp>
      <p:pic>
        <p:nvPicPr>
          <p:cNvPr id="245" name="Google Shape;245;g1292b40b939_0_81"/>
          <p:cNvPicPr preferRelativeResize="0"/>
          <p:nvPr/>
        </p:nvPicPr>
        <p:blipFill>
          <a:blip r:embed="rId3">
            <a:alphaModFix/>
          </a:blip>
          <a:stretch>
            <a:fillRect/>
          </a:stretch>
        </p:blipFill>
        <p:spPr>
          <a:xfrm>
            <a:off x="1040525" y="1718438"/>
            <a:ext cx="8298775" cy="1489525"/>
          </a:xfrm>
          <a:prstGeom prst="rect">
            <a:avLst/>
          </a:prstGeom>
          <a:noFill/>
          <a:ln>
            <a:noFill/>
          </a:ln>
        </p:spPr>
      </p:pic>
      <p:pic>
        <p:nvPicPr>
          <p:cNvPr id="246" name="Google Shape;246;g1292b40b939_0_81"/>
          <p:cNvPicPr preferRelativeResize="0"/>
          <p:nvPr/>
        </p:nvPicPr>
        <p:blipFill>
          <a:blip r:embed="rId4">
            <a:alphaModFix/>
          </a:blip>
          <a:stretch>
            <a:fillRect/>
          </a:stretch>
        </p:blipFill>
        <p:spPr>
          <a:xfrm>
            <a:off x="3319875" y="4294975"/>
            <a:ext cx="8451750" cy="2040075"/>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292b40b939_0_99"/>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GBDT</a:t>
            </a:r>
            <a:endParaRPr b="0" i="0" sz="1400" u="none" cap="none" strike="noStrike">
              <a:solidFill>
                <a:srgbClr val="000000"/>
              </a:solidFill>
              <a:latin typeface="Arial"/>
              <a:ea typeface="Arial"/>
              <a:cs typeface="Arial"/>
              <a:sym typeface="Arial"/>
            </a:endParaRPr>
          </a:p>
        </p:txBody>
      </p:sp>
      <p:sp>
        <p:nvSpPr>
          <p:cNvPr id="253" name="Google Shape;253;g1292b40b939_0_99"/>
          <p:cNvSpPr txBox="1"/>
          <p:nvPr/>
        </p:nvSpPr>
        <p:spPr>
          <a:xfrm>
            <a:off x="996650" y="2389075"/>
            <a:ext cx="9808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Difference and relationship to Adaboost:</a:t>
            </a:r>
            <a:endParaRPr b="1" sz="2400">
              <a:latin typeface="Calibri"/>
              <a:ea typeface="Calibri"/>
              <a:cs typeface="Calibri"/>
              <a:sym typeface="Calibri"/>
            </a:endParaRPr>
          </a:p>
          <a:p>
            <a:pPr indent="0" lvl="0" marL="0" rtl="0" algn="l">
              <a:spcBef>
                <a:spcPts val="0"/>
              </a:spcBef>
              <a:spcAft>
                <a:spcPts val="0"/>
              </a:spcAft>
              <a:buNone/>
            </a:pPr>
            <a:r>
              <a:t/>
            </a:r>
            <a:endParaRPr b="1"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AdaBoost improves the model by adjusting the weights of the error points, GBDT improves the model by calculating the negative gradient. Therefore, compared to AdaBoost, GBDT can use more kinds of objective functions.</a:t>
            </a:r>
            <a:endParaRPr b="1" sz="2300">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292b40b939_0_116"/>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GBDT</a:t>
            </a:r>
            <a:endParaRPr b="0" i="0" sz="1400" u="none" cap="none" strike="noStrike">
              <a:solidFill>
                <a:srgbClr val="000000"/>
              </a:solidFill>
              <a:latin typeface="Arial"/>
              <a:ea typeface="Arial"/>
              <a:cs typeface="Arial"/>
              <a:sym typeface="Arial"/>
            </a:endParaRPr>
          </a:p>
        </p:txBody>
      </p:sp>
      <p:sp>
        <p:nvSpPr>
          <p:cNvPr id="260" name="Google Shape;260;g1292b40b939_0_116"/>
          <p:cNvSpPr txBox="1"/>
          <p:nvPr/>
        </p:nvSpPr>
        <p:spPr>
          <a:xfrm>
            <a:off x="478500" y="887850"/>
            <a:ext cx="11713500" cy="549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Different and relationship to RF</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Bagging and Boosting</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Variance and Bias: RF keep reducing the Variance; GBDT keep reducing the bias</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Training set: RF is sampling; GBDT using the whole sample</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Parallelism: RF generate tree at the same time; GBDT need to wait the previous tree</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Final results: RF is voting(classification) and average (regression);  GBDT is weighted combination</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Data sensitivity: RF is not sensitive GBDT is sensitive to the outliner.</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Generalization:  RF not easy to overfitting but GBDT is easy.</a:t>
            </a:r>
            <a:endParaRPr sz="1800"/>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438822" y="786061"/>
            <a:ext cx="13069642" cy="877812"/>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100" name="Google Shape;100;p2"/>
          <p:cNvSpPr/>
          <p:nvPr/>
        </p:nvSpPr>
        <p:spPr>
          <a:xfrm>
            <a:off x="4828050" y="-82247"/>
            <a:ext cx="11267618" cy="2640254"/>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000000"/>
              </a:buClr>
              <a:buSzPts val="3250"/>
              <a:buFont typeface="Arial"/>
              <a:buNone/>
            </a:pPr>
            <a:r>
              <a:rPr b="1" i="0" lang="en-US" sz="3250" u="none" cap="none" strike="noStrike">
                <a:solidFill>
                  <a:schemeClr val="lt1"/>
                </a:solidFill>
                <a:latin typeface="Microsoft Yahei"/>
                <a:ea typeface="Microsoft Yahei"/>
                <a:cs typeface="Microsoft Yahei"/>
                <a:sym typeface="Microsoft Yahei"/>
              </a:rPr>
              <a:t>CONTENTS</a:t>
            </a:r>
            <a:endParaRPr b="1" i="0" sz="3250" u="none" cap="none" strike="noStrike">
              <a:solidFill>
                <a:schemeClr val="lt1"/>
              </a:solidFill>
              <a:latin typeface="Microsoft Yahei"/>
              <a:ea typeface="Microsoft Yahei"/>
              <a:cs typeface="Microsoft Yahei"/>
              <a:sym typeface="Microsoft Yahei"/>
            </a:endParaRPr>
          </a:p>
        </p:txBody>
      </p:sp>
      <p:sp>
        <p:nvSpPr>
          <p:cNvPr id="101" name="Google Shape;101;p2"/>
          <p:cNvSpPr/>
          <p:nvPr/>
        </p:nvSpPr>
        <p:spPr>
          <a:xfrm>
            <a:off x="2027412" y="3331465"/>
            <a:ext cx="780277" cy="780277"/>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93"/>
              <a:buFont typeface="Arial"/>
              <a:buNone/>
            </a:pPr>
            <a:r>
              <a:rPr b="0" i="0" lang="en-US" sz="3793" u="none" cap="none" strike="noStrike">
                <a:solidFill>
                  <a:schemeClr val="lt1"/>
                </a:solidFill>
                <a:latin typeface="Calibri"/>
                <a:ea typeface="Calibri"/>
                <a:cs typeface="Calibri"/>
                <a:sym typeface="Calibri"/>
              </a:rPr>
              <a:t>1</a:t>
            </a:r>
            <a:endParaRPr b="0" i="0" sz="3793" u="none" cap="none" strike="noStrike">
              <a:solidFill>
                <a:schemeClr val="lt1"/>
              </a:solidFill>
              <a:latin typeface="Calibri"/>
              <a:ea typeface="Calibri"/>
              <a:cs typeface="Calibri"/>
              <a:sym typeface="Calibri"/>
            </a:endParaRPr>
          </a:p>
        </p:txBody>
      </p:sp>
      <p:sp>
        <p:nvSpPr>
          <p:cNvPr id="102" name="Google Shape;102;p2"/>
          <p:cNvSpPr/>
          <p:nvPr/>
        </p:nvSpPr>
        <p:spPr>
          <a:xfrm>
            <a:off x="3880571" y="3331465"/>
            <a:ext cx="780277" cy="780277"/>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93"/>
              <a:buFont typeface="Arial"/>
              <a:buNone/>
            </a:pPr>
            <a:r>
              <a:rPr b="0" i="0" lang="en-US" sz="3793" u="none" cap="none" strike="noStrike">
                <a:solidFill>
                  <a:schemeClr val="lt1"/>
                </a:solidFill>
                <a:latin typeface="Calibri"/>
                <a:ea typeface="Calibri"/>
                <a:cs typeface="Calibri"/>
                <a:sym typeface="Calibri"/>
              </a:rPr>
              <a:t>2</a:t>
            </a:r>
            <a:endParaRPr b="0" i="0" sz="3793" u="none" cap="none" strike="noStrike">
              <a:solidFill>
                <a:schemeClr val="lt1"/>
              </a:solidFill>
              <a:latin typeface="Calibri"/>
              <a:ea typeface="Calibri"/>
              <a:cs typeface="Calibri"/>
              <a:sym typeface="Calibri"/>
            </a:endParaRPr>
          </a:p>
        </p:txBody>
      </p:sp>
      <p:sp>
        <p:nvSpPr>
          <p:cNvPr id="103" name="Google Shape;103;p2"/>
          <p:cNvSpPr/>
          <p:nvPr/>
        </p:nvSpPr>
        <p:spPr>
          <a:xfrm>
            <a:off x="5733729" y="3331465"/>
            <a:ext cx="780277" cy="780277"/>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93"/>
              <a:buFont typeface="Arial"/>
              <a:buNone/>
            </a:pPr>
            <a:r>
              <a:rPr b="0" i="0" lang="en-US" sz="3793" u="none" cap="none" strike="noStrike">
                <a:solidFill>
                  <a:schemeClr val="lt1"/>
                </a:solidFill>
                <a:latin typeface="Calibri"/>
                <a:ea typeface="Calibri"/>
                <a:cs typeface="Calibri"/>
                <a:sym typeface="Calibri"/>
              </a:rPr>
              <a:t>3</a:t>
            </a:r>
            <a:endParaRPr b="0" i="0" sz="3793" u="none" cap="none" strike="noStrike">
              <a:solidFill>
                <a:schemeClr val="lt1"/>
              </a:solidFill>
              <a:latin typeface="Calibri"/>
              <a:ea typeface="Calibri"/>
              <a:cs typeface="Calibri"/>
              <a:sym typeface="Calibri"/>
            </a:endParaRPr>
          </a:p>
        </p:txBody>
      </p:sp>
      <p:sp>
        <p:nvSpPr>
          <p:cNvPr id="104" name="Google Shape;104;p2"/>
          <p:cNvSpPr/>
          <p:nvPr/>
        </p:nvSpPr>
        <p:spPr>
          <a:xfrm>
            <a:off x="7684422" y="3331465"/>
            <a:ext cx="780277" cy="780277"/>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93"/>
              <a:buFont typeface="Arial"/>
              <a:buNone/>
            </a:pPr>
            <a:r>
              <a:rPr b="0" i="0" lang="en-US" sz="3793" u="none" cap="none" strike="noStrike">
                <a:solidFill>
                  <a:schemeClr val="lt1"/>
                </a:solidFill>
                <a:latin typeface="Calibri"/>
                <a:ea typeface="Calibri"/>
                <a:cs typeface="Calibri"/>
                <a:sym typeface="Calibri"/>
              </a:rPr>
              <a:t>4</a:t>
            </a:r>
            <a:endParaRPr b="0" i="0" sz="3793" u="none" cap="none" strike="noStrike">
              <a:solidFill>
                <a:schemeClr val="lt1"/>
              </a:solidFill>
              <a:latin typeface="Calibri"/>
              <a:ea typeface="Calibri"/>
              <a:cs typeface="Calibri"/>
              <a:sym typeface="Calibri"/>
            </a:endParaRPr>
          </a:p>
        </p:txBody>
      </p:sp>
      <p:sp>
        <p:nvSpPr>
          <p:cNvPr id="105" name="Google Shape;105;p2"/>
          <p:cNvSpPr/>
          <p:nvPr/>
        </p:nvSpPr>
        <p:spPr>
          <a:xfrm>
            <a:off x="9537580" y="3331465"/>
            <a:ext cx="780277" cy="780277"/>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93"/>
              <a:buFont typeface="Arial"/>
              <a:buNone/>
            </a:pPr>
            <a:r>
              <a:rPr b="0" i="0" lang="en-US" sz="3793" u="none" cap="none" strike="noStrike">
                <a:solidFill>
                  <a:schemeClr val="lt1"/>
                </a:solidFill>
                <a:latin typeface="Calibri"/>
                <a:ea typeface="Calibri"/>
                <a:cs typeface="Calibri"/>
                <a:sym typeface="Calibri"/>
              </a:rPr>
              <a:t>5</a:t>
            </a:r>
            <a:endParaRPr b="0" i="0" sz="3793" u="none" cap="none" strike="noStrike">
              <a:solidFill>
                <a:schemeClr val="lt1"/>
              </a:solidFill>
              <a:latin typeface="Calibri"/>
              <a:ea typeface="Calibri"/>
              <a:cs typeface="Calibri"/>
              <a:sym typeface="Calibri"/>
            </a:endParaRPr>
          </a:p>
        </p:txBody>
      </p:sp>
      <p:sp>
        <p:nvSpPr>
          <p:cNvPr id="106" name="Google Shape;106;p2"/>
          <p:cNvSpPr/>
          <p:nvPr/>
        </p:nvSpPr>
        <p:spPr>
          <a:xfrm>
            <a:off x="1149602" y="4136382"/>
            <a:ext cx="2438365"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i="0" lang="en-US" sz="1895" u="none" cap="none" strike="noStrike">
                <a:solidFill>
                  <a:srgbClr val="262626"/>
                </a:solidFill>
                <a:latin typeface="Microsoft Yahei"/>
                <a:ea typeface="Microsoft Yahei"/>
                <a:cs typeface="Microsoft Yahei"/>
                <a:sym typeface="Microsoft Yahei"/>
              </a:rPr>
              <a:t>Introduction</a:t>
            </a:r>
            <a:endParaRPr b="1" i="0" sz="1895" u="none" cap="none" strike="noStrike">
              <a:solidFill>
                <a:srgbClr val="262626"/>
              </a:solidFill>
              <a:latin typeface="Microsoft Yahei"/>
              <a:ea typeface="Microsoft Yahei"/>
              <a:cs typeface="Microsoft Yahei"/>
              <a:sym typeface="Microsoft Yahei"/>
            </a:endParaRPr>
          </a:p>
        </p:txBody>
      </p:sp>
      <p:sp>
        <p:nvSpPr>
          <p:cNvPr id="107" name="Google Shape;107;p2"/>
          <p:cNvSpPr/>
          <p:nvPr/>
        </p:nvSpPr>
        <p:spPr>
          <a:xfrm>
            <a:off x="3051527" y="4136382"/>
            <a:ext cx="2438365"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i="0" lang="en-US" sz="1895" u="none" cap="none" strike="noStrike">
                <a:solidFill>
                  <a:srgbClr val="262626"/>
                </a:solidFill>
                <a:latin typeface="Microsoft Yahei"/>
                <a:ea typeface="Microsoft Yahei"/>
                <a:cs typeface="Microsoft Yahei"/>
                <a:sym typeface="Microsoft Yahei"/>
              </a:rPr>
              <a:t>Models</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855919" y="4136382"/>
            <a:ext cx="2438365"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262626"/>
                </a:solidFill>
                <a:latin typeface="Microsoft Yahei"/>
                <a:ea typeface="Microsoft Yahei"/>
                <a:cs typeface="Microsoft Yahei"/>
                <a:sym typeface="Microsoft Yahei"/>
              </a:rPr>
              <a:t>Implementation</a:t>
            </a:r>
            <a:endParaRPr b="1" i="0" sz="1895" u="none" cap="none" strike="noStrike">
              <a:solidFill>
                <a:srgbClr val="262626"/>
              </a:solidFill>
              <a:latin typeface="Microsoft Yahei"/>
              <a:ea typeface="Microsoft Yahei"/>
              <a:cs typeface="Microsoft Yahei"/>
              <a:sym typeface="Microsoft Yahei"/>
            </a:endParaRPr>
          </a:p>
        </p:txBody>
      </p:sp>
      <p:sp>
        <p:nvSpPr>
          <p:cNvPr id="109" name="Google Shape;109;p2"/>
          <p:cNvSpPr/>
          <p:nvPr/>
        </p:nvSpPr>
        <p:spPr>
          <a:xfrm>
            <a:off x="6855378" y="4136382"/>
            <a:ext cx="2438365"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262626"/>
                </a:solidFill>
                <a:latin typeface="Microsoft Yahei"/>
                <a:ea typeface="Microsoft Yahei"/>
                <a:cs typeface="Microsoft Yahei"/>
                <a:sym typeface="Microsoft Yahei"/>
              </a:rPr>
              <a:t>Result</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8826972" y="4136382"/>
            <a:ext cx="2438365"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262626"/>
                </a:solidFill>
                <a:latin typeface="Microsoft Yahei"/>
                <a:ea typeface="Microsoft Yahei"/>
                <a:cs typeface="Microsoft Yahei"/>
                <a:sym typeface="Microsoft Yahei"/>
              </a:rPr>
              <a:t>Q/A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ppt_w</p:attrName>
                                        </p:attrNameLst>
                                      </p:cBhvr>
                                      <p:tavLst>
                                        <p:tav fmla="" tm="0">
                                          <p:val>
                                            <p:strVal val="0"/>
                                          </p:val>
                                        </p:tav>
                                        <p:tav fmla="" tm="100000">
                                          <p:val>
                                            <p:strVal val="#ppt_w"/>
                                          </p:val>
                                        </p:tav>
                                      </p:tavLst>
                                    </p:anim>
                                    <p:anim calcmode="lin" valueType="num">
                                      <p:cBhvr additive="base">
                                        <p:cTn dur="500"/>
                                        <p:tgtEl>
                                          <p:spTgt spid="101"/>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ppt_w</p:attrName>
                                        </p:attrNameLst>
                                      </p:cBhvr>
                                      <p:tavLst>
                                        <p:tav fmla="" tm="0">
                                          <p:val>
                                            <p:strVal val="0"/>
                                          </p:val>
                                        </p:tav>
                                        <p:tav fmla="" tm="100000">
                                          <p:val>
                                            <p:strVal val="#ppt_w"/>
                                          </p:val>
                                        </p:tav>
                                      </p:tavLst>
                                    </p:anim>
                                    <p:anim calcmode="lin" valueType="num">
                                      <p:cBhvr additive="base">
                                        <p:cTn dur="500"/>
                                        <p:tgtEl>
                                          <p:spTgt spid="102"/>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ppt_w</p:attrName>
                                        </p:attrNameLst>
                                      </p:cBhvr>
                                      <p:tavLst>
                                        <p:tav fmla="" tm="0">
                                          <p:val>
                                            <p:strVal val="0"/>
                                          </p:val>
                                        </p:tav>
                                        <p:tav fmla="" tm="100000">
                                          <p:val>
                                            <p:strVal val="#ppt_w"/>
                                          </p:val>
                                        </p:tav>
                                      </p:tavLst>
                                    </p:anim>
                                    <p:anim calcmode="lin" valueType="num">
                                      <p:cBhvr additive="base">
                                        <p:cTn dur="500"/>
                                        <p:tgtEl>
                                          <p:spTgt spid="103"/>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ppt_w</p:attrName>
                                        </p:attrNameLst>
                                      </p:cBhvr>
                                      <p:tavLst>
                                        <p:tav fmla="" tm="0">
                                          <p:val>
                                            <p:strVal val="0"/>
                                          </p:val>
                                        </p:tav>
                                        <p:tav fmla="" tm="100000">
                                          <p:val>
                                            <p:strVal val="#ppt_w"/>
                                          </p:val>
                                        </p:tav>
                                      </p:tavLst>
                                    </p:anim>
                                    <p:anim calcmode="lin" valueType="num">
                                      <p:cBhvr additive="base">
                                        <p:cTn dur="500"/>
                                        <p:tgtEl>
                                          <p:spTgt spid="104"/>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ppt_w</p:attrName>
                                        </p:attrNameLst>
                                      </p:cBhvr>
                                      <p:tavLst>
                                        <p:tav fmla="" tm="0">
                                          <p:val>
                                            <p:strVal val="0"/>
                                          </p:val>
                                        </p:tav>
                                        <p:tav fmla="" tm="100000">
                                          <p:val>
                                            <p:strVal val="#ppt_w"/>
                                          </p:val>
                                        </p:tav>
                                      </p:tavLst>
                                    </p:anim>
                                    <p:anim calcmode="lin" valueType="num">
                                      <p:cBhvr additive="base">
                                        <p:cTn dur="500"/>
                                        <p:tgtEl>
                                          <p:spTgt spid="105"/>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ppt_w</p:attrName>
                                        </p:attrNameLst>
                                      </p:cBhvr>
                                      <p:tavLst>
                                        <p:tav fmla="" tm="0">
                                          <p:val>
                                            <p:strVal val="0"/>
                                          </p:val>
                                        </p:tav>
                                        <p:tav fmla="" tm="100000">
                                          <p:val>
                                            <p:strVal val="#ppt_w"/>
                                          </p:val>
                                        </p:tav>
                                      </p:tavLst>
                                    </p:anim>
                                    <p:anim calcmode="lin" valueType="num">
                                      <p:cBhvr additive="base">
                                        <p:cTn dur="500"/>
                                        <p:tgtEl>
                                          <p:spTgt spid="106"/>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ppt_w</p:attrName>
                                        </p:attrNameLst>
                                      </p:cBhvr>
                                      <p:tavLst>
                                        <p:tav fmla="" tm="0">
                                          <p:val>
                                            <p:strVal val="0"/>
                                          </p:val>
                                        </p:tav>
                                        <p:tav fmla="" tm="100000">
                                          <p:val>
                                            <p:strVal val="#ppt_w"/>
                                          </p:val>
                                        </p:tav>
                                      </p:tavLst>
                                    </p:anim>
                                    <p:anim calcmode="lin" valueType="num">
                                      <p:cBhvr additive="base">
                                        <p:cTn dur="500"/>
                                        <p:tgtEl>
                                          <p:spTgt spid="109"/>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ppt_w</p:attrName>
                                        </p:attrNameLst>
                                      </p:cBhvr>
                                      <p:tavLst>
                                        <p:tav fmla="" tm="0">
                                          <p:val>
                                            <p:strVal val="0"/>
                                          </p:val>
                                        </p:tav>
                                        <p:tav fmla="" tm="100000">
                                          <p:val>
                                            <p:strVal val="#ppt_w"/>
                                          </p:val>
                                        </p:tav>
                                      </p:tavLst>
                                    </p:anim>
                                    <p:anim calcmode="lin" valueType="num">
                                      <p:cBhvr additive="base">
                                        <p:cTn dur="500"/>
                                        <p:tgtEl>
                                          <p:spTgt spid="1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292b40b939_0_123"/>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XGBoost</a:t>
            </a:r>
            <a:endParaRPr b="0" i="0" sz="1400" u="none" cap="none" strike="noStrike">
              <a:solidFill>
                <a:srgbClr val="000000"/>
              </a:solidFill>
              <a:latin typeface="Arial"/>
              <a:ea typeface="Arial"/>
              <a:cs typeface="Arial"/>
              <a:sym typeface="Arial"/>
            </a:endParaRPr>
          </a:p>
        </p:txBody>
      </p:sp>
      <p:sp>
        <p:nvSpPr>
          <p:cNvPr id="267" name="Google Shape;267;g1292b40b939_0_123"/>
          <p:cNvSpPr txBox="1"/>
          <p:nvPr/>
        </p:nvSpPr>
        <p:spPr>
          <a:xfrm>
            <a:off x="478500" y="887850"/>
            <a:ext cx="11713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The different between GBDT and XGBoost is the objective function</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US" sz="2100"/>
              <a:t>The accuracy </a:t>
            </a:r>
            <a:r>
              <a:rPr b="1" lang="en-US" sz="2100"/>
              <a:t>decided</a:t>
            </a:r>
            <a:r>
              <a:rPr b="1" lang="en-US" sz="2100"/>
              <a:t> by Bias and Variance: Loss + Regularization</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US" sz="2100"/>
              <a:t>The XGBoost is boosting, also follow the Forward stagewise algorithm</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US" sz="2100"/>
              <a:t>The previous t - 1 trees was defined, so the 1 to t - 1 trees can be defined as a constant</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US" sz="2100"/>
              <a:t>So the objective can be defined:</a:t>
            </a:r>
            <a:endParaRPr b="1" sz="2100"/>
          </a:p>
        </p:txBody>
      </p:sp>
      <p:pic>
        <p:nvPicPr>
          <p:cNvPr id="268" name="Google Shape;268;g1292b40b939_0_123"/>
          <p:cNvPicPr preferRelativeResize="0"/>
          <p:nvPr/>
        </p:nvPicPr>
        <p:blipFill>
          <a:blip r:embed="rId3">
            <a:alphaModFix/>
          </a:blip>
          <a:stretch>
            <a:fillRect/>
          </a:stretch>
        </p:blipFill>
        <p:spPr>
          <a:xfrm>
            <a:off x="5060550" y="3798650"/>
            <a:ext cx="7131450" cy="2733900"/>
          </a:xfrm>
          <a:prstGeom prst="rect">
            <a:avLst/>
          </a:prstGeom>
          <a:noFill/>
          <a:ln>
            <a:noFill/>
          </a:ln>
        </p:spPr>
      </p:pic>
      <p:pic>
        <p:nvPicPr>
          <p:cNvPr id="269" name="Google Shape;269;g1292b40b939_0_123"/>
          <p:cNvPicPr preferRelativeResize="0"/>
          <p:nvPr/>
        </p:nvPicPr>
        <p:blipFill>
          <a:blip r:embed="rId4">
            <a:alphaModFix/>
          </a:blip>
          <a:stretch>
            <a:fillRect/>
          </a:stretch>
        </p:blipFill>
        <p:spPr>
          <a:xfrm>
            <a:off x="184675" y="3798650"/>
            <a:ext cx="4832300" cy="2328975"/>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292b40b939_0_131"/>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XGBoost</a:t>
            </a:r>
            <a:endParaRPr b="0" i="0" sz="1400" u="none" cap="none" strike="noStrike">
              <a:solidFill>
                <a:srgbClr val="000000"/>
              </a:solidFill>
              <a:latin typeface="Arial"/>
              <a:ea typeface="Arial"/>
              <a:cs typeface="Arial"/>
              <a:sym typeface="Arial"/>
            </a:endParaRPr>
          </a:p>
        </p:txBody>
      </p:sp>
      <p:pic>
        <p:nvPicPr>
          <p:cNvPr id="276" name="Google Shape;276;g1292b40b939_0_131"/>
          <p:cNvPicPr preferRelativeResize="0"/>
          <p:nvPr/>
        </p:nvPicPr>
        <p:blipFill>
          <a:blip r:embed="rId3">
            <a:alphaModFix/>
          </a:blip>
          <a:stretch>
            <a:fillRect/>
          </a:stretch>
        </p:blipFill>
        <p:spPr>
          <a:xfrm>
            <a:off x="949075" y="1036500"/>
            <a:ext cx="9993025" cy="1502600"/>
          </a:xfrm>
          <a:prstGeom prst="rect">
            <a:avLst/>
          </a:prstGeom>
          <a:noFill/>
          <a:ln>
            <a:noFill/>
          </a:ln>
        </p:spPr>
      </p:pic>
      <p:sp>
        <p:nvSpPr>
          <p:cNvPr id="277" name="Google Shape;277;g1292b40b939_0_131"/>
          <p:cNvSpPr txBox="1"/>
          <p:nvPr/>
        </p:nvSpPr>
        <p:spPr>
          <a:xfrm>
            <a:off x="949075" y="2433125"/>
            <a:ext cx="277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If the loss is MSE:</a:t>
            </a:r>
            <a:endParaRPr b="1" sz="2500">
              <a:latin typeface="Calibri"/>
              <a:ea typeface="Calibri"/>
              <a:cs typeface="Calibri"/>
              <a:sym typeface="Calibri"/>
            </a:endParaRPr>
          </a:p>
        </p:txBody>
      </p:sp>
      <p:pic>
        <p:nvPicPr>
          <p:cNvPr id="278" name="Google Shape;278;g1292b40b939_0_131"/>
          <p:cNvPicPr preferRelativeResize="0"/>
          <p:nvPr/>
        </p:nvPicPr>
        <p:blipFill>
          <a:blip r:embed="rId4">
            <a:alphaModFix/>
          </a:blip>
          <a:stretch>
            <a:fillRect/>
          </a:stretch>
        </p:blipFill>
        <p:spPr>
          <a:xfrm>
            <a:off x="679925" y="3381025"/>
            <a:ext cx="5238750" cy="971550"/>
          </a:xfrm>
          <a:prstGeom prst="rect">
            <a:avLst/>
          </a:prstGeom>
          <a:noFill/>
          <a:ln>
            <a:noFill/>
          </a:ln>
        </p:spPr>
      </p:pic>
      <p:pic>
        <p:nvPicPr>
          <p:cNvPr id="279" name="Google Shape;279;g1292b40b939_0_131"/>
          <p:cNvPicPr preferRelativeResize="0"/>
          <p:nvPr/>
        </p:nvPicPr>
        <p:blipFill>
          <a:blip r:embed="rId5">
            <a:alphaModFix/>
          </a:blip>
          <a:stretch>
            <a:fillRect/>
          </a:stretch>
        </p:blipFill>
        <p:spPr>
          <a:xfrm>
            <a:off x="1224725" y="4580350"/>
            <a:ext cx="4478616" cy="2200625"/>
          </a:xfrm>
          <a:prstGeom prst="rect">
            <a:avLst/>
          </a:prstGeom>
          <a:noFill/>
          <a:ln>
            <a:noFill/>
          </a:ln>
        </p:spPr>
      </p:pic>
      <p:pic>
        <p:nvPicPr>
          <p:cNvPr id="280" name="Google Shape;280;g1292b40b939_0_131"/>
          <p:cNvPicPr preferRelativeResize="0"/>
          <p:nvPr/>
        </p:nvPicPr>
        <p:blipFill>
          <a:blip r:embed="rId6">
            <a:alphaModFix/>
          </a:blip>
          <a:stretch>
            <a:fillRect/>
          </a:stretch>
        </p:blipFill>
        <p:spPr>
          <a:xfrm>
            <a:off x="3562600" y="2193950"/>
            <a:ext cx="3790950" cy="104775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292b40b939_0_144"/>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XGBoost</a:t>
            </a:r>
            <a:endParaRPr b="0" i="0" sz="1400" u="none" cap="none" strike="noStrike">
              <a:solidFill>
                <a:srgbClr val="000000"/>
              </a:solidFill>
              <a:latin typeface="Arial"/>
              <a:ea typeface="Arial"/>
              <a:cs typeface="Arial"/>
              <a:sym typeface="Arial"/>
            </a:endParaRPr>
          </a:p>
        </p:txBody>
      </p:sp>
      <p:sp>
        <p:nvSpPr>
          <p:cNvPr id="287" name="Google Shape;287;g1292b40b939_0_144"/>
          <p:cNvSpPr txBox="1"/>
          <p:nvPr/>
        </p:nvSpPr>
        <p:spPr>
          <a:xfrm>
            <a:off x="981375" y="893575"/>
            <a:ext cx="277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Group of leaves</a:t>
            </a:r>
            <a:r>
              <a:rPr b="1" lang="en-US" sz="2500">
                <a:latin typeface="Calibri"/>
                <a:ea typeface="Calibri"/>
                <a:cs typeface="Calibri"/>
                <a:sym typeface="Calibri"/>
              </a:rPr>
              <a:t>:</a:t>
            </a:r>
            <a:endParaRPr b="1" sz="2500">
              <a:latin typeface="Calibri"/>
              <a:ea typeface="Calibri"/>
              <a:cs typeface="Calibri"/>
              <a:sym typeface="Calibri"/>
            </a:endParaRPr>
          </a:p>
        </p:txBody>
      </p:sp>
      <p:sp>
        <p:nvSpPr>
          <p:cNvPr id="288" name="Google Shape;288;g1292b40b939_0_144"/>
          <p:cNvSpPr txBox="1"/>
          <p:nvPr/>
        </p:nvSpPr>
        <p:spPr>
          <a:xfrm>
            <a:off x="981375" y="1690275"/>
            <a:ext cx="1034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chemeClr val="dk1"/>
                </a:solidFill>
                <a:latin typeface="Cambria"/>
                <a:ea typeface="Cambria"/>
                <a:cs typeface="Cambria"/>
                <a:sym typeface="Cambria"/>
              </a:rPr>
              <a:t>put all samples  xi belonging to the first j leaf node into a same sample set of leaf nodes</a:t>
            </a:r>
            <a:endParaRPr b="1" sz="2100">
              <a:solidFill>
                <a:schemeClr val="dk1"/>
              </a:solidFill>
              <a:latin typeface="Cambria"/>
              <a:ea typeface="Cambria"/>
              <a:cs typeface="Cambria"/>
              <a:sym typeface="Cambria"/>
            </a:endParaRPr>
          </a:p>
        </p:txBody>
      </p:sp>
      <p:pic>
        <p:nvPicPr>
          <p:cNvPr id="289" name="Google Shape;289;g1292b40b939_0_144"/>
          <p:cNvPicPr preferRelativeResize="0"/>
          <p:nvPr/>
        </p:nvPicPr>
        <p:blipFill>
          <a:blip r:embed="rId3">
            <a:alphaModFix/>
          </a:blip>
          <a:stretch>
            <a:fillRect/>
          </a:stretch>
        </p:blipFill>
        <p:spPr>
          <a:xfrm>
            <a:off x="981375" y="2521575"/>
            <a:ext cx="2556550" cy="620875"/>
          </a:xfrm>
          <a:prstGeom prst="rect">
            <a:avLst/>
          </a:prstGeom>
          <a:noFill/>
          <a:ln>
            <a:noFill/>
          </a:ln>
        </p:spPr>
      </p:pic>
      <p:pic>
        <p:nvPicPr>
          <p:cNvPr id="290" name="Google Shape;290;g1292b40b939_0_144"/>
          <p:cNvPicPr preferRelativeResize="0"/>
          <p:nvPr/>
        </p:nvPicPr>
        <p:blipFill>
          <a:blip r:embed="rId4">
            <a:alphaModFix/>
          </a:blip>
          <a:stretch>
            <a:fillRect/>
          </a:stretch>
        </p:blipFill>
        <p:spPr>
          <a:xfrm>
            <a:off x="4394250" y="2880575"/>
            <a:ext cx="7319250" cy="318685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292b40b939_0_158"/>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XGBoost</a:t>
            </a:r>
            <a:endParaRPr b="0" i="0" sz="1400" u="none" cap="none" strike="noStrike">
              <a:solidFill>
                <a:srgbClr val="000000"/>
              </a:solidFill>
              <a:latin typeface="Arial"/>
              <a:ea typeface="Arial"/>
              <a:cs typeface="Arial"/>
              <a:sym typeface="Arial"/>
            </a:endParaRPr>
          </a:p>
        </p:txBody>
      </p:sp>
      <p:sp>
        <p:nvSpPr>
          <p:cNvPr id="297" name="Google Shape;297;g1292b40b939_0_158"/>
          <p:cNvSpPr txBox="1"/>
          <p:nvPr/>
        </p:nvSpPr>
        <p:spPr>
          <a:xfrm>
            <a:off x="2004150" y="1306400"/>
            <a:ext cx="4272600" cy="45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Advantage:</a:t>
            </a:r>
            <a:endParaRPr b="1" sz="2500">
              <a:latin typeface="Calibri"/>
              <a:ea typeface="Calibri"/>
              <a:cs typeface="Calibri"/>
              <a:sym typeface="Calibri"/>
            </a:endParaRPr>
          </a:p>
          <a:p>
            <a:pPr indent="0" lvl="0" marL="0" rtl="0" algn="l">
              <a:spcBef>
                <a:spcPts val="0"/>
              </a:spcBef>
              <a:spcAft>
                <a:spcPts val="0"/>
              </a:spcAft>
              <a:buNone/>
            </a:pPr>
            <a:r>
              <a:t/>
            </a:r>
            <a:endParaRPr b="1" sz="2500">
              <a:latin typeface="Calibri"/>
              <a:ea typeface="Calibri"/>
              <a:cs typeface="Calibri"/>
              <a:sym typeface="Calibri"/>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High accuracy</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Flexibility</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Regularization</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Shrinkage</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Column Sampling</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Missing Value</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Concurrency</a:t>
            </a:r>
            <a:endParaRPr sz="2900">
              <a:solidFill>
                <a:schemeClr val="dk1"/>
              </a:solidFill>
              <a:latin typeface="Cambria"/>
              <a:ea typeface="Cambria"/>
              <a:cs typeface="Cambria"/>
              <a:sym typeface="Cambria"/>
            </a:endParaRPr>
          </a:p>
          <a:p>
            <a:pPr indent="-412750" lvl="0" marL="457200" rtl="0" algn="l">
              <a:spcBef>
                <a:spcPts val="0"/>
              </a:spcBef>
              <a:spcAft>
                <a:spcPts val="0"/>
              </a:spcAft>
              <a:buClr>
                <a:schemeClr val="dk1"/>
              </a:buClr>
              <a:buSzPts val="2900"/>
              <a:buFont typeface="Cambria"/>
              <a:buChar char="●"/>
            </a:pPr>
            <a:r>
              <a:rPr lang="en-US" sz="2900">
                <a:solidFill>
                  <a:schemeClr val="dk1"/>
                </a:solidFill>
                <a:latin typeface="Cambria"/>
                <a:ea typeface="Cambria"/>
                <a:cs typeface="Cambria"/>
                <a:sym typeface="Cambria"/>
              </a:rPr>
              <a:t>Approximation</a:t>
            </a:r>
            <a:endParaRPr sz="2900">
              <a:solidFill>
                <a:schemeClr val="dk1"/>
              </a:solidFill>
              <a:latin typeface="Cambria"/>
              <a:ea typeface="Cambria"/>
              <a:cs typeface="Cambria"/>
              <a:sym typeface="Cambria"/>
            </a:endParaRPr>
          </a:p>
        </p:txBody>
      </p:sp>
      <p:sp>
        <p:nvSpPr>
          <p:cNvPr id="298" name="Google Shape;298;g1292b40b939_0_158"/>
          <p:cNvSpPr txBox="1"/>
          <p:nvPr/>
        </p:nvSpPr>
        <p:spPr>
          <a:xfrm>
            <a:off x="5982600" y="1306400"/>
            <a:ext cx="62094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Disadvantage:</a:t>
            </a:r>
            <a:endParaRPr b="1" sz="2500">
              <a:latin typeface="Calibri"/>
              <a:ea typeface="Calibri"/>
              <a:cs typeface="Calibri"/>
              <a:sym typeface="Calibri"/>
            </a:endParaRPr>
          </a:p>
          <a:p>
            <a:pPr indent="0" lvl="0" marL="0" rtl="0" algn="l">
              <a:spcBef>
                <a:spcPts val="0"/>
              </a:spcBef>
              <a:spcAft>
                <a:spcPts val="0"/>
              </a:spcAft>
              <a:buNone/>
            </a:pPr>
            <a:r>
              <a:t/>
            </a:r>
            <a:endParaRPr b="1"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Complex:</a:t>
            </a:r>
            <a:endParaRPr sz="2500">
              <a:latin typeface="Calibri"/>
              <a:ea typeface="Calibri"/>
              <a:cs typeface="Calibri"/>
              <a:sym typeface="Calibri"/>
            </a:endParaRPr>
          </a:p>
          <a:p>
            <a:pPr indent="0" lvl="0" marL="457200" rtl="0" algn="l">
              <a:spcBef>
                <a:spcPts val="0"/>
              </a:spcBef>
              <a:spcAft>
                <a:spcPts val="0"/>
              </a:spcAft>
              <a:buNone/>
            </a:pPr>
            <a:r>
              <a:rPr lang="en-US" sz="2500">
                <a:latin typeface="Calibri"/>
                <a:ea typeface="Calibri"/>
                <a:cs typeface="Calibri"/>
                <a:sym typeface="Calibri"/>
              </a:rPr>
              <a:t>Although the computational effort of finding the best splitting point can be reduced by using pre-ranking and approximation algorithms, it is still necessary to traverse the dataset during node splitting.</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Space</a:t>
            </a:r>
            <a:endParaRPr sz="2500">
              <a:latin typeface="Calibri"/>
              <a:ea typeface="Calibri"/>
              <a:cs typeface="Calibri"/>
              <a:sym typeface="Calibri"/>
            </a:endParaRPr>
          </a:p>
          <a:p>
            <a:pPr indent="0" lvl="0" marL="457200" rtl="0" algn="l">
              <a:spcBef>
                <a:spcPts val="0"/>
              </a:spcBef>
              <a:spcAft>
                <a:spcPts val="0"/>
              </a:spcAft>
              <a:buNone/>
            </a:pPr>
            <a:r>
              <a:rPr lang="en-US" sz="2500">
                <a:latin typeface="Calibri"/>
                <a:ea typeface="Calibri"/>
                <a:cs typeface="Calibri"/>
                <a:sym typeface="Calibri"/>
              </a:rPr>
              <a:t>Pre-ranking need double space</a:t>
            </a:r>
            <a:endParaRPr sz="2500">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292b40b939_0_169"/>
          <p:cNvSpPr/>
          <p:nvPr/>
        </p:nvSpPr>
        <p:spPr>
          <a:xfrm>
            <a:off x="0" y="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XGBoost in </a:t>
            </a:r>
            <a:r>
              <a:rPr b="1" lang="en-US" sz="1895">
                <a:solidFill>
                  <a:srgbClr val="0170C1"/>
                </a:solidFill>
                <a:latin typeface="Microsoft Yahei"/>
                <a:ea typeface="Microsoft Yahei"/>
                <a:cs typeface="Microsoft Yahei"/>
                <a:sym typeface="Microsoft Yahei"/>
              </a:rPr>
              <a:t>tabular</a:t>
            </a:r>
            <a:r>
              <a:rPr b="1" lang="en-US" sz="1895">
                <a:solidFill>
                  <a:srgbClr val="0170C1"/>
                </a:solidFill>
                <a:latin typeface="Microsoft Yahei"/>
                <a:ea typeface="Microsoft Yahei"/>
                <a:cs typeface="Microsoft Yahei"/>
                <a:sym typeface="Microsoft Yahei"/>
              </a:rPr>
              <a:t> data</a:t>
            </a:r>
            <a:endParaRPr b="0" i="0" sz="1400" u="none" cap="none" strike="noStrike">
              <a:solidFill>
                <a:srgbClr val="000000"/>
              </a:solidFill>
              <a:latin typeface="Arial"/>
              <a:ea typeface="Arial"/>
              <a:cs typeface="Arial"/>
              <a:sym typeface="Arial"/>
            </a:endParaRPr>
          </a:p>
        </p:txBody>
      </p:sp>
      <p:pic>
        <p:nvPicPr>
          <p:cNvPr id="305" name="Google Shape;305;g1292b40b939_0_169"/>
          <p:cNvPicPr preferRelativeResize="0"/>
          <p:nvPr/>
        </p:nvPicPr>
        <p:blipFill>
          <a:blip r:embed="rId3">
            <a:alphaModFix/>
          </a:blip>
          <a:stretch>
            <a:fillRect/>
          </a:stretch>
        </p:blipFill>
        <p:spPr>
          <a:xfrm>
            <a:off x="1283125" y="628750"/>
            <a:ext cx="9733203" cy="622925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p:nvPr/>
        </p:nvSpPr>
        <p:spPr>
          <a:xfrm>
            <a:off x="-438821" y="5282159"/>
            <a:ext cx="13069642" cy="1560388"/>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312" name="Google Shape;312;p22"/>
          <p:cNvSpPr/>
          <p:nvPr/>
        </p:nvSpPr>
        <p:spPr>
          <a:xfrm>
            <a:off x="4796934" y="1234348"/>
            <a:ext cx="2044595" cy="2044595"/>
          </a:xfrm>
          <a:prstGeom prst="ellipse">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501"/>
              <a:buFont typeface="Arial"/>
              <a:buNone/>
            </a:pPr>
            <a:r>
              <a:rPr b="0" i="0" lang="en-US" sz="6501" u="none" cap="none" strike="noStrike">
                <a:solidFill>
                  <a:schemeClr val="lt1"/>
                </a:solidFill>
                <a:latin typeface="Calibri"/>
                <a:ea typeface="Calibri"/>
                <a:cs typeface="Calibri"/>
                <a:sym typeface="Calibri"/>
              </a:rPr>
              <a:t>03</a:t>
            </a:r>
            <a:endParaRPr b="0" i="0" sz="6501" u="none" cap="none" strike="noStrike">
              <a:solidFill>
                <a:schemeClr val="lt1"/>
              </a:solidFill>
              <a:latin typeface="Calibri"/>
              <a:ea typeface="Calibri"/>
              <a:cs typeface="Calibri"/>
              <a:sym typeface="Calibri"/>
            </a:endParaRPr>
          </a:p>
        </p:txBody>
      </p:sp>
      <p:sp>
        <p:nvSpPr>
          <p:cNvPr id="313" name="Google Shape;313;p22"/>
          <p:cNvSpPr/>
          <p:nvPr/>
        </p:nvSpPr>
        <p:spPr>
          <a:xfrm>
            <a:off x="3365031" y="3429000"/>
            <a:ext cx="5071800"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250"/>
              <a:buFont typeface="Arial"/>
              <a:buNone/>
            </a:pPr>
            <a:r>
              <a:rPr b="1" lang="en-US" sz="3250">
                <a:solidFill>
                  <a:srgbClr val="262626"/>
                </a:solidFill>
                <a:latin typeface="Microsoft Yahei"/>
                <a:ea typeface="Microsoft Yahei"/>
                <a:cs typeface="Microsoft Yahei"/>
                <a:sym typeface="Microsoft Yahei"/>
              </a:rPr>
              <a:t>Implementation</a:t>
            </a:r>
            <a:endParaRPr b="1" sz="3250">
              <a:solidFill>
                <a:srgbClr val="262626"/>
              </a:solidFill>
              <a:latin typeface="Microsoft Yahei"/>
              <a:ea typeface="Microsoft Yahei"/>
              <a:cs typeface="Microsoft Yahei"/>
              <a:sym typeface="Microsoft Yahei"/>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ppt_w</p:attrName>
                                        </p:attrNameLst>
                                      </p:cBhvr>
                                      <p:tavLst>
                                        <p:tav fmla="" tm="0">
                                          <p:val>
                                            <p:strVal val="0"/>
                                          </p:val>
                                        </p:tav>
                                        <p:tav fmla="" tm="100000">
                                          <p:val>
                                            <p:strVal val="#ppt_w"/>
                                          </p:val>
                                        </p:tav>
                                      </p:tavLst>
                                    </p:anim>
                                    <p:anim calcmode="lin" valueType="num">
                                      <p:cBhvr additive="base">
                                        <p:cTn dur="500"/>
                                        <p:tgtEl>
                                          <p:spTgt spid="31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p:nvPr/>
        </p:nvSpPr>
        <p:spPr>
          <a:xfrm>
            <a:off x="828249" y="0"/>
            <a:ext cx="18822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Preprocessing</a:t>
            </a:r>
            <a:endParaRPr b="0" i="0" sz="1400" u="none" cap="none" strike="noStrike">
              <a:solidFill>
                <a:srgbClr val="000000"/>
              </a:solidFill>
              <a:latin typeface="Arial"/>
              <a:ea typeface="Arial"/>
              <a:cs typeface="Arial"/>
              <a:sym typeface="Arial"/>
            </a:endParaRPr>
          </a:p>
        </p:txBody>
      </p:sp>
      <p:pic>
        <p:nvPicPr>
          <p:cNvPr id="320" name="Google Shape;320;p23"/>
          <p:cNvPicPr preferRelativeResize="0"/>
          <p:nvPr/>
        </p:nvPicPr>
        <p:blipFill rotWithShape="1">
          <a:blip r:embed="rId3">
            <a:alphaModFix/>
          </a:blip>
          <a:srcRect b="0" l="0" r="556" t="1107"/>
          <a:stretch/>
        </p:blipFill>
        <p:spPr>
          <a:xfrm>
            <a:off x="152400" y="1204175"/>
            <a:ext cx="11820426" cy="4500099"/>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p:nvPr/>
        </p:nvSpPr>
        <p:spPr>
          <a:xfrm>
            <a:off x="2533053" y="0"/>
            <a:ext cx="7125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Ranking of States by Total Accidents</a:t>
            </a:r>
            <a:endParaRPr b="0" i="0" sz="1400" u="none" cap="none" strike="noStrike">
              <a:solidFill>
                <a:srgbClr val="000000"/>
              </a:solidFill>
              <a:latin typeface="Arial"/>
              <a:ea typeface="Arial"/>
              <a:cs typeface="Arial"/>
              <a:sym typeface="Arial"/>
            </a:endParaRPr>
          </a:p>
        </p:txBody>
      </p:sp>
      <p:pic>
        <p:nvPicPr>
          <p:cNvPr id="326" name="Google Shape;326;p24"/>
          <p:cNvPicPr preferRelativeResize="0"/>
          <p:nvPr/>
        </p:nvPicPr>
        <p:blipFill>
          <a:blip r:embed="rId4">
            <a:alphaModFix/>
          </a:blip>
          <a:stretch>
            <a:fillRect/>
          </a:stretch>
        </p:blipFill>
        <p:spPr>
          <a:xfrm>
            <a:off x="729450" y="1036500"/>
            <a:ext cx="10895084" cy="551670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5"/>
          <p:cNvSpPr/>
          <p:nvPr/>
        </p:nvSpPr>
        <p:spPr>
          <a:xfrm>
            <a:off x="2282850" y="0"/>
            <a:ext cx="76263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Frequency of Accident by Starting Time</a:t>
            </a:r>
            <a:endParaRPr b="0" i="0" sz="1400" u="none" cap="none" strike="noStrike">
              <a:solidFill>
                <a:srgbClr val="000000"/>
              </a:solidFill>
              <a:latin typeface="Arial"/>
              <a:ea typeface="Arial"/>
              <a:cs typeface="Arial"/>
              <a:sym typeface="Arial"/>
            </a:endParaRPr>
          </a:p>
        </p:txBody>
      </p:sp>
      <p:pic>
        <p:nvPicPr>
          <p:cNvPr id="333" name="Google Shape;333;p25"/>
          <p:cNvPicPr preferRelativeResize="0"/>
          <p:nvPr/>
        </p:nvPicPr>
        <p:blipFill>
          <a:blip r:embed="rId3">
            <a:alphaModFix/>
          </a:blip>
          <a:stretch>
            <a:fillRect/>
          </a:stretch>
        </p:blipFill>
        <p:spPr>
          <a:xfrm>
            <a:off x="1208849" y="1036425"/>
            <a:ext cx="9774316" cy="5832136"/>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p:nvPr/>
        </p:nvSpPr>
        <p:spPr>
          <a:xfrm>
            <a:off x="1682400" y="576725"/>
            <a:ext cx="8827200" cy="4701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Accident Totals by Month</a:t>
            </a:r>
            <a:endParaRPr b="1" sz="1895">
              <a:solidFill>
                <a:srgbClr val="0170C1"/>
              </a:solidFill>
              <a:latin typeface="Microsoft Yahei"/>
              <a:ea typeface="Microsoft Yahei"/>
              <a:cs typeface="Microsoft Yahei"/>
              <a:sym typeface="Microsoft Yahei"/>
            </a:endParaRPr>
          </a:p>
          <a:p>
            <a:pPr indent="0" lvl="0" marL="0" marR="0" rtl="0" algn="ctr">
              <a:lnSpc>
                <a:spcPct val="120000"/>
              </a:lnSpc>
              <a:spcBef>
                <a:spcPts val="0"/>
              </a:spcBef>
              <a:spcAft>
                <a:spcPts val="0"/>
              </a:spcAft>
              <a:buClr>
                <a:srgbClr val="000000"/>
              </a:buClr>
              <a:buSzPts val="1895"/>
              <a:buFont typeface="Arial"/>
              <a:buNone/>
            </a:pPr>
            <a:r>
              <a:t/>
            </a:r>
            <a:endParaRPr b="1" sz="1895">
              <a:solidFill>
                <a:srgbClr val="0170C1"/>
              </a:solidFill>
              <a:latin typeface="Microsoft Yahei"/>
              <a:ea typeface="Microsoft Yahei"/>
              <a:cs typeface="Microsoft Yahei"/>
              <a:sym typeface="Microsoft Yahei"/>
            </a:endParaRPr>
          </a:p>
        </p:txBody>
      </p:sp>
      <p:pic>
        <p:nvPicPr>
          <p:cNvPr id="340" name="Google Shape;340;p26"/>
          <p:cNvPicPr preferRelativeResize="0"/>
          <p:nvPr/>
        </p:nvPicPr>
        <p:blipFill>
          <a:blip r:embed="rId3">
            <a:alphaModFix/>
          </a:blip>
          <a:stretch>
            <a:fillRect/>
          </a:stretch>
        </p:blipFill>
        <p:spPr>
          <a:xfrm>
            <a:off x="1833476" y="1013150"/>
            <a:ext cx="8220250" cy="5680974"/>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p:nvPr/>
        </p:nvSpPr>
        <p:spPr>
          <a:xfrm>
            <a:off x="-438821" y="5282159"/>
            <a:ext cx="13069642" cy="1560388"/>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117" name="Google Shape;117;p3"/>
          <p:cNvSpPr/>
          <p:nvPr/>
        </p:nvSpPr>
        <p:spPr>
          <a:xfrm>
            <a:off x="4796934" y="1234348"/>
            <a:ext cx="2044595" cy="2044595"/>
          </a:xfrm>
          <a:prstGeom prst="ellipse">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501"/>
              <a:buFont typeface="Arial"/>
              <a:buNone/>
            </a:pPr>
            <a:r>
              <a:rPr b="0" i="0" lang="en-US" sz="6501" u="none" cap="none" strike="noStrike">
                <a:solidFill>
                  <a:schemeClr val="lt1"/>
                </a:solidFill>
                <a:latin typeface="Calibri"/>
                <a:ea typeface="Calibri"/>
                <a:cs typeface="Calibri"/>
                <a:sym typeface="Calibri"/>
              </a:rPr>
              <a:t>01</a:t>
            </a:r>
            <a:endParaRPr b="0" i="0" sz="6501" u="none" cap="none" strike="noStrike">
              <a:solidFill>
                <a:schemeClr val="lt1"/>
              </a:solidFill>
              <a:latin typeface="Calibri"/>
              <a:ea typeface="Calibri"/>
              <a:cs typeface="Calibri"/>
              <a:sym typeface="Calibri"/>
            </a:endParaRPr>
          </a:p>
        </p:txBody>
      </p:sp>
      <p:sp>
        <p:nvSpPr>
          <p:cNvPr id="118" name="Google Shape;118;p3"/>
          <p:cNvSpPr/>
          <p:nvPr/>
        </p:nvSpPr>
        <p:spPr>
          <a:xfrm>
            <a:off x="3365031" y="3429000"/>
            <a:ext cx="5071800"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250"/>
              <a:buFont typeface="Arial"/>
              <a:buNone/>
            </a:pPr>
            <a:r>
              <a:rPr b="1" i="0" lang="en-US" sz="3250" u="none" cap="none" strike="noStrike">
                <a:solidFill>
                  <a:srgbClr val="262626"/>
                </a:solidFill>
                <a:latin typeface="Microsoft Yahei"/>
                <a:ea typeface="Microsoft Yahei"/>
                <a:cs typeface="Microsoft Yahei"/>
                <a:sym typeface="Microsoft Yahei"/>
              </a:rPr>
              <a:t>Introduction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ppt_w</p:attrName>
                                        </p:attrNameLst>
                                      </p:cBhvr>
                                      <p:tavLst>
                                        <p:tav fmla="" tm="0">
                                          <p:val>
                                            <p:strVal val="0"/>
                                          </p:val>
                                        </p:tav>
                                        <p:tav fmla="" tm="100000">
                                          <p:val>
                                            <p:strVal val="#ppt_w"/>
                                          </p:val>
                                        </p:tav>
                                      </p:tavLst>
                                    </p:anim>
                                    <p:anim calcmode="lin" valueType="num">
                                      <p:cBhvr additive="base">
                                        <p:cTn dur="500"/>
                                        <p:tgtEl>
                                          <p:spTgt spid="11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1bbc3d892a_0_5"/>
          <p:cNvSpPr txBox="1"/>
          <p:nvPr>
            <p:ph type="title"/>
          </p:nvPr>
        </p:nvSpPr>
        <p:spPr>
          <a:xfrm>
            <a:off x="838200" y="365125"/>
            <a:ext cx="10515600" cy="609600"/>
          </a:xfrm>
          <a:prstGeom prst="rect">
            <a:avLst/>
          </a:prstGeom>
        </p:spPr>
        <p:txBody>
          <a:bodyPr anchorCtr="0" anchor="ctr" bIns="45700" lIns="91425" spcFirstLastPara="1" rIns="91425" wrap="square" tIns="45700">
            <a:normAutofit fontScale="90000"/>
          </a:bodyPr>
          <a:lstStyle/>
          <a:p>
            <a:pPr indent="0" lvl="0" marL="0" rtl="0" algn="ctr">
              <a:lnSpc>
                <a:spcPct val="120000"/>
              </a:lnSpc>
              <a:spcBef>
                <a:spcPts val="0"/>
              </a:spcBef>
              <a:spcAft>
                <a:spcPts val="0"/>
              </a:spcAft>
              <a:buNone/>
            </a:pPr>
            <a:r>
              <a:rPr b="1" lang="en-US" sz="1895">
                <a:solidFill>
                  <a:srgbClr val="0170C1"/>
                </a:solidFill>
                <a:latin typeface="Microsoft Yahei"/>
                <a:ea typeface="Microsoft Yahei"/>
                <a:cs typeface="Microsoft Yahei"/>
                <a:sym typeface="Microsoft Yahei"/>
              </a:rPr>
              <a:t>Accident Totals by Weather Condition</a:t>
            </a:r>
            <a:endParaRPr/>
          </a:p>
        </p:txBody>
      </p:sp>
      <p:pic>
        <p:nvPicPr>
          <p:cNvPr id="347" name="Google Shape;347;g11bbc3d892a_0_5"/>
          <p:cNvPicPr preferRelativeResize="0"/>
          <p:nvPr/>
        </p:nvPicPr>
        <p:blipFill>
          <a:blip r:embed="rId3">
            <a:alphaModFix/>
          </a:blip>
          <a:stretch>
            <a:fillRect/>
          </a:stretch>
        </p:blipFill>
        <p:spPr>
          <a:xfrm>
            <a:off x="1748200" y="1173000"/>
            <a:ext cx="8238409" cy="5578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bbc3d892a_0_12"/>
          <p:cNvSpPr txBox="1"/>
          <p:nvPr>
            <p:ph type="title"/>
          </p:nvPr>
        </p:nvSpPr>
        <p:spPr>
          <a:xfrm>
            <a:off x="838200" y="365125"/>
            <a:ext cx="10515600" cy="609600"/>
          </a:xfrm>
          <a:prstGeom prst="rect">
            <a:avLst/>
          </a:prstGeom>
        </p:spPr>
        <p:txBody>
          <a:bodyPr anchorCtr="0" anchor="ctr" bIns="45700" lIns="91425" spcFirstLastPara="1" rIns="91425" wrap="square" tIns="45700">
            <a:normAutofit/>
          </a:bodyPr>
          <a:lstStyle/>
          <a:p>
            <a:pPr indent="0" lvl="0" marL="0" rtl="0" algn="ctr">
              <a:lnSpc>
                <a:spcPct val="120000"/>
              </a:lnSpc>
              <a:spcBef>
                <a:spcPts val="0"/>
              </a:spcBef>
              <a:spcAft>
                <a:spcPts val="0"/>
              </a:spcAft>
              <a:buNone/>
            </a:pPr>
            <a:r>
              <a:rPr b="1" lang="en-US" sz="1895">
                <a:solidFill>
                  <a:srgbClr val="0170C1"/>
                </a:solidFill>
                <a:latin typeface="Microsoft Yahei"/>
                <a:ea typeface="Microsoft Yahei"/>
                <a:cs typeface="Microsoft Yahei"/>
                <a:sym typeface="Microsoft Yahei"/>
              </a:rPr>
              <a:t>Accident Totals by Environment Conditions</a:t>
            </a:r>
            <a:endParaRPr/>
          </a:p>
        </p:txBody>
      </p:sp>
      <p:pic>
        <p:nvPicPr>
          <p:cNvPr id="354" name="Google Shape;354;g11bbc3d892a_0_12"/>
          <p:cNvPicPr preferRelativeResize="0"/>
          <p:nvPr/>
        </p:nvPicPr>
        <p:blipFill>
          <a:blip r:embed="rId3">
            <a:alphaModFix/>
          </a:blip>
          <a:stretch>
            <a:fillRect/>
          </a:stretch>
        </p:blipFill>
        <p:spPr>
          <a:xfrm>
            <a:off x="547375" y="974730"/>
            <a:ext cx="6575451" cy="2950051"/>
          </a:xfrm>
          <a:prstGeom prst="rect">
            <a:avLst/>
          </a:prstGeom>
          <a:noFill/>
          <a:ln>
            <a:noFill/>
          </a:ln>
        </p:spPr>
      </p:pic>
      <p:pic>
        <p:nvPicPr>
          <p:cNvPr id="355" name="Google Shape;355;g11bbc3d892a_0_12"/>
          <p:cNvPicPr preferRelativeResize="0"/>
          <p:nvPr/>
        </p:nvPicPr>
        <p:blipFill>
          <a:blip r:embed="rId4">
            <a:alphaModFix/>
          </a:blip>
          <a:stretch>
            <a:fillRect/>
          </a:stretch>
        </p:blipFill>
        <p:spPr>
          <a:xfrm>
            <a:off x="5146125" y="3372178"/>
            <a:ext cx="6689101" cy="3068901"/>
          </a:xfrm>
          <a:prstGeom prst="rect">
            <a:avLst/>
          </a:prstGeom>
          <a:noFill/>
          <a:ln>
            <a:noFill/>
          </a:ln>
        </p:spPr>
      </p:pic>
      <p:sp>
        <p:nvSpPr>
          <p:cNvPr id="356" name="Google Shape;356;g11bbc3d892a_0_12"/>
          <p:cNvSpPr txBox="1"/>
          <p:nvPr/>
        </p:nvSpPr>
        <p:spPr>
          <a:xfrm>
            <a:off x="1410600" y="4490975"/>
            <a:ext cx="327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 Accidents occurred during labelled event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0: No accident during that event </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bbc3d892a_0_21"/>
          <p:cNvSpPr txBox="1"/>
          <p:nvPr>
            <p:ph type="title"/>
          </p:nvPr>
        </p:nvSpPr>
        <p:spPr>
          <a:xfrm>
            <a:off x="838200" y="365125"/>
            <a:ext cx="10515600" cy="609600"/>
          </a:xfrm>
          <a:prstGeom prst="rect">
            <a:avLst/>
          </a:prstGeom>
        </p:spPr>
        <p:txBody>
          <a:bodyPr anchorCtr="0" anchor="ctr" bIns="45700" lIns="91425" spcFirstLastPara="1" rIns="91425" wrap="square" tIns="45700">
            <a:normAutofit fontScale="90000"/>
          </a:bodyPr>
          <a:lstStyle/>
          <a:p>
            <a:pPr indent="0" lvl="0" marL="0" rtl="0" algn="ctr">
              <a:lnSpc>
                <a:spcPct val="120000"/>
              </a:lnSpc>
              <a:spcBef>
                <a:spcPts val="0"/>
              </a:spcBef>
              <a:spcAft>
                <a:spcPts val="0"/>
              </a:spcAft>
              <a:buNone/>
            </a:pPr>
            <a:r>
              <a:rPr b="1" lang="en-US" sz="1895">
                <a:solidFill>
                  <a:srgbClr val="0170C1"/>
                </a:solidFill>
                <a:latin typeface="Microsoft Yahei"/>
                <a:ea typeface="Microsoft Yahei"/>
                <a:cs typeface="Microsoft Yahei"/>
                <a:sym typeface="Microsoft Yahei"/>
              </a:rPr>
              <a:t>Accidents Sorted by Visibility</a:t>
            </a:r>
            <a:endParaRPr/>
          </a:p>
        </p:txBody>
      </p:sp>
      <p:pic>
        <p:nvPicPr>
          <p:cNvPr id="363" name="Google Shape;363;g11bbc3d892a_0_21"/>
          <p:cNvPicPr preferRelativeResize="0"/>
          <p:nvPr/>
        </p:nvPicPr>
        <p:blipFill>
          <a:blip r:embed="rId3">
            <a:alphaModFix/>
          </a:blip>
          <a:stretch>
            <a:fillRect/>
          </a:stretch>
        </p:blipFill>
        <p:spPr>
          <a:xfrm>
            <a:off x="2096650" y="974725"/>
            <a:ext cx="7998705" cy="55784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g11bbc3d892a_0_28"/>
          <p:cNvPicPr preferRelativeResize="0"/>
          <p:nvPr/>
        </p:nvPicPr>
        <p:blipFill>
          <a:blip r:embed="rId3">
            <a:alphaModFix/>
          </a:blip>
          <a:stretch>
            <a:fillRect/>
          </a:stretch>
        </p:blipFill>
        <p:spPr>
          <a:xfrm>
            <a:off x="95050" y="1386025"/>
            <a:ext cx="6071049" cy="2409950"/>
          </a:xfrm>
          <a:prstGeom prst="rect">
            <a:avLst/>
          </a:prstGeom>
          <a:noFill/>
          <a:ln>
            <a:noFill/>
          </a:ln>
        </p:spPr>
      </p:pic>
      <p:sp>
        <p:nvSpPr>
          <p:cNvPr id="370" name="Google Shape;370;g11bbc3d892a_0_28"/>
          <p:cNvSpPr txBox="1"/>
          <p:nvPr>
            <p:ph type="title"/>
          </p:nvPr>
        </p:nvSpPr>
        <p:spPr>
          <a:xfrm>
            <a:off x="838200" y="365125"/>
            <a:ext cx="10515600" cy="609600"/>
          </a:xfrm>
          <a:prstGeom prst="rect">
            <a:avLst/>
          </a:prstGeom>
        </p:spPr>
        <p:txBody>
          <a:bodyPr anchorCtr="0" anchor="ctr" bIns="45700" lIns="91425" spcFirstLastPara="1" rIns="91425" wrap="square" tIns="45700">
            <a:normAutofit fontScale="90000"/>
          </a:bodyPr>
          <a:lstStyle/>
          <a:p>
            <a:pPr indent="0" lvl="0" marL="0" rtl="0" algn="ctr">
              <a:lnSpc>
                <a:spcPct val="120000"/>
              </a:lnSpc>
              <a:spcBef>
                <a:spcPts val="0"/>
              </a:spcBef>
              <a:spcAft>
                <a:spcPts val="0"/>
              </a:spcAft>
              <a:buNone/>
            </a:pPr>
            <a:r>
              <a:rPr b="1" lang="en-US" sz="1895">
                <a:solidFill>
                  <a:srgbClr val="0170C1"/>
                </a:solidFill>
                <a:latin typeface="Microsoft Yahei"/>
                <a:ea typeface="Microsoft Yahei"/>
                <a:cs typeface="Microsoft Yahei"/>
                <a:sym typeface="Microsoft Yahei"/>
              </a:rPr>
              <a:t>Removing Irrelevant Features, </a:t>
            </a:r>
            <a:endParaRPr b="1" sz="1895">
              <a:solidFill>
                <a:srgbClr val="0170C1"/>
              </a:solidFill>
              <a:latin typeface="Microsoft Yahei"/>
              <a:ea typeface="Microsoft Yahei"/>
              <a:cs typeface="Microsoft Yahei"/>
              <a:sym typeface="Microsoft Yahei"/>
            </a:endParaRPr>
          </a:p>
          <a:p>
            <a:pPr indent="0" lvl="0" marL="0" rtl="0" algn="ctr">
              <a:lnSpc>
                <a:spcPct val="120000"/>
              </a:lnSpc>
              <a:spcBef>
                <a:spcPts val="0"/>
              </a:spcBef>
              <a:spcAft>
                <a:spcPts val="0"/>
              </a:spcAft>
              <a:buNone/>
            </a:pPr>
            <a:r>
              <a:rPr b="1" lang="en-US" sz="1895">
                <a:solidFill>
                  <a:srgbClr val="0170C1"/>
                </a:solidFill>
                <a:latin typeface="Microsoft Yahei"/>
                <a:ea typeface="Microsoft Yahei"/>
                <a:cs typeface="Microsoft Yahei"/>
                <a:sym typeface="Microsoft Yahei"/>
              </a:rPr>
              <a:t>Further Preprocessing for Pre- Model Training</a:t>
            </a:r>
            <a:endParaRPr b="1" sz="1895">
              <a:solidFill>
                <a:srgbClr val="0170C1"/>
              </a:solidFill>
              <a:latin typeface="Microsoft Yahei"/>
              <a:ea typeface="Microsoft Yahei"/>
              <a:cs typeface="Microsoft Yahei"/>
              <a:sym typeface="Microsoft Yahei"/>
            </a:endParaRPr>
          </a:p>
        </p:txBody>
      </p:sp>
      <p:pic>
        <p:nvPicPr>
          <p:cNvPr id="371" name="Google Shape;371;g11bbc3d892a_0_28"/>
          <p:cNvPicPr preferRelativeResize="0"/>
          <p:nvPr/>
        </p:nvPicPr>
        <p:blipFill>
          <a:blip r:embed="rId4">
            <a:alphaModFix/>
          </a:blip>
          <a:stretch>
            <a:fillRect/>
          </a:stretch>
        </p:blipFill>
        <p:spPr>
          <a:xfrm>
            <a:off x="6166100" y="1386025"/>
            <a:ext cx="5924623" cy="837175"/>
          </a:xfrm>
          <a:prstGeom prst="rect">
            <a:avLst/>
          </a:prstGeom>
          <a:noFill/>
          <a:ln>
            <a:noFill/>
          </a:ln>
        </p:spPr>
      </p:pic>
      <p:pic>
        <p:nvPicPr>
          <p:cNvPr id="372" name="Google Shape;372;g11bbc3d892a_0_28"/>
          <p:cNvPicPr preferRelativeResize="0"/>
          <p:nvPr/>
        </p:nvPicPr>
        <p:blipFill>
          <a:blip r:embed="rId5">
            <a:alphaModFix/>
          </a:blip>
          <a:stretch>
            <a:fillRect/>
          </a:stretch>
        </p:blipFill>
        <p:spPr>
          <a:xfrm>
            <a:off x="6203800" y="2210358"/>
            <a:ext cx="5924626" cy="751717"/>
          </a:xfrm>
          <a:prstGeom prst="rect">
            <a:avLst/>
          </a:prstGeom>
          <a:noFill/>
          <a:ln>
            <a:noFill/>
          </a:ln>
        </p:spPr>
      </p:pic>
      <p:pic>
        <p:nvPicPr>
          <p:cNvPr id="373" name="Google Shape;373;g11bbc3d892a_0_28"/>
          <p:cNvPicPr preferRelativeResize="0"/>
          <p:nvPr/>
        </p:nvPicPr>
        <p:blipFill>
          <a:blip r:embed="rId6">
            <a:alphaModFix/>
          </a:blip>
          <a:stretch>
            <a:fillRect/>
          </a:stretch>
        </p:blipFill>
        <p:spPr>
          <a:xfrm>
            <a:off x="6203800" y="3109290"/>
            <a:ext cx="5924625" cy="639423"/>
          </a:xfrm>
          <a:prstGeom prst="rect">
            <a:avLst/>
          </a:prstGeom>
          <a:noFill/>
          <a:ln>
            <a:noFill/>
          </a:ln>
        </p:spPr>
      </p:pic>
      <p:pic>
        <p:nvPicPr>
          <p:cNvPr id="374" name="Google Shape;374;g11bbc3d892a_0_28"/>
          <p:cNvPicPr preferRelativeResize="0"/>
          <p:nvPr/>
        </p:nvPicPr>
        <p:blipFill>
          <a:blip r:embed="rId7">
            <a:alphaModFix/>
          </a:blip>
          <a:stretch>
            <a:fillRect/>
          </a:stretch>
        </p:blipFill>
        <p:spPr>
          <a:xfrm>
            <a:off x="152400" y="3948375"/>
            <a:ext cx="11887200" cy="273697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p:nvPr/>
        </p:nvSpPr>
        <p:spPr>
          <a:xfrm>
            <a:off x="-438821" y="5282159"/>
            <a:ext cx="13069642" cy="1560388"/>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381" name="Google Shape;381;p28"/>
          <p:cNvSpPr/>
          <p:nvPr/>
        </p:nvSpPr>
        <p:spPr>
          <a:xfrm>
            <a:off x="4796934" y="1234348"/>
            <a:ext cx="2044595" cy="2044595"/>
          </a:xfrm>
          <a:prstGeom prst="ellipse">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501"/>
              <a:buFont typeface="Arial"/>
              <a:buNone/>
            </a:pPr>
            <a:r>
              <a:rPr b="0" i="0" lang="en-US" sz="6501" u="none" cap="none" strike="noStrike">
                <a:solidFill>
                  <a:schemeClr val="lt1"/>
                </a:solidFill>
                <a:latin typeface="Calibri"/>
                <a:ea typeface="Calibri"/>
                <a:cs typeface="Calibri"/>
                <a:sym typeface="Calibri"/>
              </a:rPr>
              <a:t>04</a:t>
            </a:r>
            <a:endParaRPr b="0" i="0" sz="6501" u="none" cap="none" strike="noStrike">
              <a:solidFill>
                <a:schemeClr val="lt1"/>
              </a:solidFill>
              <a:latin typeface="Calibri"/>
              <a:ea typeface="Calibri"/>
              <a:cs typeface="Calibri"/>
              <a:sym typeface="Calibri"/>
            </a:endParaRPr>
          </a:p>
        </p:txBody>
      </p:sp>
      <p:sp>
        <p:nvSpPr>
          <p:cNvPr id="382" name="Google Shape;382;p28"/>
          <p:cNvSpPr/>
          <p:nvPr/>
        </p:nvSpPr>
        <p:spPr>
          <a:xfrm>
            <a:off x="2752078" y="3429000"/>
            <a:ext cx="6187735"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250"/>
              <a:buFont typeface="Arial"/>
              <a:buNone/>
            </a:pPr>
            <a:r>
              <a:rPr b="1" lang="en-US" sz="3250">
                <a:solidFill>
                  <a:srgbClr val="262626"/>
                </a:solidFill>
                <a:latin typeface="Microsoft Yahei"/>
                <a:ea typeface="Microsoft Yahei"/>
                <a:cs typeface="Microsoft Yahei"/>
                <a:sym typeface="Microsoft Yahei"/>
              </a:rPr>
              <a:t>Result</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ppt_w</p:attrName>
                                        </p:attrNameLst>
                                      </p:cBhvr>
                                      <p:tavLst>
                                        <p:tav fmla="" tm="0">
                                          <p:val>
                                            <p:strVal val="0"/>
                                          </p:val>
                                        </p:tav>
                                        <p:tav fmla="" tm="100000">
                                          <p:val>
                                            <p:strVal val="#ppt_w"/>
                                          </p:val>
                                        </p:tav>
                                      </p:tavLst>
                                    </p:anim>
                                    <p:anim calcmode="lin" valueType="num">
                                      <p:cBhvr additive="base">
                                        <p:cTn dur="500"/>
                                        <p:tgtEl>
                                          <p:spTgt spid="38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p:nvPr/>
        </p:nvSpPr>
        <p:spPr>
          <a:xfrm>
            <a:off x="3971824" y="0"/>
            <a:ext cx="36930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Accuracy of Model</a:t>
            </a:r>
            <a:endParaRPr b="0" i="0" sz="1400" u="none" cap="none" strike="noStrike">
              <a:solidFill>
                <a:srgbClr val="000000"/>
              </a:solidFill>
              <a:latin typeface="Arial"/>
              <a:ea typeface="Arial"/>
              <a:cs typeface="Arial"/>
              <a:sym typeface="Arial"/>
            </a:endParaRPr>
          </a:p>
        </p:txBody>
      </p:sp>
      <p:pic>
        <p:nvPicPr>
          <p:cNvPr id="389" name="Google Shape;389;p29"/>
          <p:cNvPicPr preferRelativeResize="0"/>
          <p:nvPr/>
        </p:nvPicPr>
        <p:blipFill>
          <a:blip r:embed="rId3">
            <a:alphaModFix/>
          </a:blip>
          <a:stretch>
            <a:fillRect/>
          </a:stretch>
        </p:blipFill>
        <p:spPr>
          <a:xfrm>
            <a:off x="152400" y="1188828"/>
            <a:ext cx="11887199" cy="4214852"/>
          </a:xfrm>
          <a:prstGeom prst="rect">
            <a:avLst/>
          </a:prstGeom>
          <a:noFill/>
          <a:ln>
            <a:noFill/>
          </a:ln>
        </p:spPr>
      </p:pic>
      <p:pic>
        <p:nvPicPr>
          <p:cNvPr id="390" name="Google Shape;390;p29"/>
          <p:cNvPicPr preferRelativeResize="0"/>
          <p:nvPr/>
        </p:nvPicPr>
        <p:blipFill rotWithShape="1">
          <a:blip r:embed="rId4">
            <a:alphaModFix/>
          </a:blip>
          <a:srcRect b="31191" l="0" r="0" t="26664"/>
          <a:stretch/>
        </p:blipFill>
        <p:spPr>
          <a:xfrm>
            <a:off x="1609625" y="5556075"/>
            <a:ext cx="2362200" cy="120425"/>
          </a:xfrm>
          <a:prstGeom prst="rect">
            <a:avLst/>
          </a:prstGeom>
          <a:noFill/>
          <a:ln>
            <a:noFill/>
          </a:ln>
        </p:spPr>
      </p:pic>
      <p:sp>
        <p:nvSpPr>
          <p:cNvPr id="391" name="Google Shape;391;p29"/>
          <p:cNvSpPr txBox="1"/>
          <p:nvPr/>
        </p:nvSpPr>
        <p:spPr>
          <a:xfrm>
            <a:off x="906000" y="5403675"/>
            <a:ext cx="11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Accuracy: </a:t>
            </a:r>
            <a:endParaRPr>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1bbc3d892a_0_42"/>
          <p:cNvSpPr/>
          <p:nvPr/>
        </p:nvSpPr>
        <p:spPr>
          <a:xfrm>
            <a:off x="2836951" y="0"/>
            <a:ext cx="65181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Importance of each feature with respect to Severity of Accident</a:t>
            </a:r>
            <a:endParaRPr b="0" i="0" sz="1400" u="none" cap="none" strike="noStrike">
              <a:solidFill>
                <a:srgbClr val="000000"/>
              </a:solidFill>
              <a:latin typeface="Arial"/>
              <a:ea typeface="Arial"/>
              <a:cs typeface="Arial"/>
              <a:sym typeface="Arial"/>
            </a:endParaRPr>
          </a:p>
        </p:txBody>
      </p:sp>
      <p:pic>
        <p:nvPicPr>
          <p:cNvPr id="398" name="Google Shape;398;g11bbc3d892a_0_42"/>
          <p:cNvPicPr preferRelativeResize="0"/>
          <p:nvPr/>
        </p:nvPicPr>
        <p:blipFill>
          <a:blip r:embed="rId3">
            <a:alphaModFix/>
          </a:blip>
          <a:stretch>
            <a:fillRect/>
          </a:stretch>
        </p:blipFill>
        <p:spPr>
          <a:xfrm>
            <a:off x="152400" y="960300"/>
            <a:ext cx="11887201" cy="1116918"/>
          </a:xfrm>
          <a:prstGeom prst="rect">
            <a:avLst/>
          </a:prstGeom>
          <a:noFill/>
          <a:ln>
            <a:noFill/>
          </a:ln>
        </p:spPr>
      </p:pic>
      <p:pic>
        <p:nvPicPr>
          <p:cNvPr id="399" name="Google Shape;399;g11bbc3d892a_0_42"/>
          <p:cNvPicPr preferRelativeResize="0"/>
          <p:nvPr/>
        </p:nvPicPr>
        <p:blipFill>
          <a:blip r:embed="rId4">
            <a:alphaModFix/>
          </a:blip>
          <a:stretch>
            <a:fillRect/>
          </a:stretch>
        </p:blipFill>
        <p:spPr>
          <a:xfrm>
            <a:off x="1827150" y="2029877"/>
            <a:ext cx="7928100" cy="4564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p:nvPr/>
        </p:nvSpPr>
        <p:spPr>
          <a:xfrm>
            <a:off x="-438821" y="5282159"/>
            <a:ext cx="13069642" cy="1560388"/>
          </a:xfrm>
          <a:prstGeom prst="rect">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38"/>
              <a:buFont typeface="Arial"/>
              <a:buNone/>
            </a:pPr>
            <a:r>
              <a:t/>
            </a:r>
            <a:endParaRPr b="0" i="0" sz="2438" u="none" cap="none" strike="noStrike">
              <a:solidFill>
                <a:schemeClr val="lt1"/>
              </a:solidFill>
              <a:latin typeface="Calibri"/>
              <a:ea typeface="Calibri"/>
              <a:cs typeface="Calibri"/>
              <a:sym typeface="Calibri"/>
            </a:endParaRPr>
          </a:p>
        </p:txBody>
      </p:sp>
      <p:sp>
        <p:nvSpPr>
          <p:cNvPr id="406" name="Google Shape;406;p36"/>
          <p:cNvSpPr/>
          <p:nvPr/>
        </p:nvSpPr>
        <p:spPr>
          <a:xfrm>
            <a:off x="4796934" y="1234348"/>
            <a:ext cx="2044595" cy="2044595"/>
          </a:xfrm>
          <a:prstGeom prst="ellipse">
            <a:avLst/>
          </a:prstGeom>
          <a:solidFill>
            <a:srgbClr val="0170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501"/>
              <a:buFont typeface="Arial"/>
              <a:buNone/>
            </a:pPr>
            <a:r>
              <a:rPr b="0" i="0" lang="en-US" sz="6501" u="none" cap="none" strike="noStrike">
                <a:solidFill>
                  <a:schemeClr val="lt1"/>
                </a:solidFill>
                <a:latin typeface="Calibri"/>
                <a:ea typeface="Calibri"/>
                <a:cs typeface="Calibri"/>
                <a:sym typeface="Calibri"/>
              </a:rPr>
              <a:t>05</a:t>
            </a:r>
            <a:endParaRPr b="0" i="0" sz="6501" u="none" cap="none" strike="noStrike">
              <a:solidFill>
                <a:schemeClr val="lt1"/>
              </a:solidFill>
              <a:latin typeface="Calibri"/>
              <a:ea typeface="Calibri"/>
              <a:cs typeface="Calibri"/>
              <a:sym typeface="Calibri"/>
            </a:endParaRPr>
          </a:p>
        </p:txBody>
      </p:sp>
      <p:sp>
        <p:nvSpPr>
          <p:cNvPr id="407" name="Google Shape;407;p36"/>
          <p:cNvSpPr/>
          <p:nvPr/>
        </p:nvSpPr>
        <p:spPr>
          <a:xfrm>
            <a:off x="3365031" y="3429000"/>
            <a:ext cx="5071800" cy="1036586"/>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250"/>
              <a:buFont typeface="Arial"/>
              <a:buNone/>
            </a:pPr>
            <a:r>
              <a:rPr b="1" lang="en-US" sz="3250">
                <a:solidFill>
                  <a:srgbClr val="262626"/>
                </a:solidFill>
                <a:latin typeface="Microsoft Yahei"/>
                <a:ea typeface="Microsoft Yahei"/>
                <a:cs typeface="Microsoft Yahei"/>
                <a:sym typeface="Microsoft Yahei"/>
              </a:rPr>
              <a:t>Q/A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ppt_w</p:attrName>
                                        </p:attrNameLst>
                                      </p:cBhvr>
                                      <p:tavLst>
                                        <p:tav fmla="" tm="0">
                                          <p:val>
                                            <p:strVal val="0"/>
                                          </p:val>
                                        </p:tav>
                                        <p:tav fmla="" tm="100000">
                                          <p:val>
                                            <p:strVal val="#ppt_w"/>
                                          </p:val>
                                        </p:tav>
                                      </p:tavLst>
                                    </p:anim>
                                    <p:anim calcmode="lin" valueType="num">
                                      <p:cBhvr additive="base">
                                        <p:cTn dur="500"/>
                                        <p:tgtEl>
                                          <p:spTgt spid="40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p:nvPr/>
        </p:nvSpPr>
        <p:spPr>
          <a:xfrm>
            <a:off x="0" y="210700"/>
            <a:ext cx="3393978" cy="1036428"/>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i="0" lang="en-US" sz="1895" u="none" cap="none" strike="noStrike">
                <a:solidFill>
                  <a:srgbClr val="0170C1"/>
                </a:solidFill>
                <a:latin typeface="Microsoft Yahei"/>
                <a:ea typeface="Microsoft Yahei"/>
                <a:cs typeface="Microsoft Yahei"/>
                <a:sym typeface="Microsoft Yahei"/>
              </a:rPr>
              <a:t>Abstract</a:t>
            </a:r>
            <a:endParaRPr b="0" i="0" sz="1400" u="none" cap="none" strike="noStrike">
              <a:solidFill>
                <a:srgbClr val="000000"/>
              </a:solidFill>
              <a:latin typeface="Arial"/>
              <a:ea typeface="Arial"/>
              <a:cs typeface="Arial"/>
              <a:sym typeface="Arial"/>
            </a:endParaRPr>
          </a:p>
        </p:txBody>
      </p:sp>
      <p:sp>
        <p:nvSpPr>
          <p:cNvPr id="125" name="Google Shape;125;p4"/>
          <p:cNvSpPr txBox="1"/>
          <p:nvPr/>
        </p:nvSpPr>
        <p:spPr>
          <a:xfrm>
            <a:off x="2542525" y="110450"/>
            <a:ext cx="992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9"/>
              <a:buFont typeface="Arial"/>
              <a:buNone/>
            </a:pPr>
            <a:r>
              <a:rPr b="1" lang="en-US" sz="1800"/>
              <a:t>How we learned the method we used</a:t>
            </a:r>
            <a:endParaRPr b="1" i="0" sz="1800" u="none" cap="none" strike="noStrike">
              <a:solidFill>
                <a:srgbClr val="000000"/>
              </a:solidFill>
            </a:endParaRPr>
          </a:p>
        </p:txBody>
      </p:sp>
      <p:pic>
        <p:nvPicPr>
          <p:cNvPr id="126" name="Google Shape;126;p4"/>
          <p:cNvPicPr preferRelativeResize="0"/>
          <p:nvPr/>
        </p:nvPicPr>
        <p:blipFill>
          <a:blip r:embed="rId3">
            <a:alphaModFix/>
          </a:blip>
          <a:stretch>
            <a:fillRect/>
          </a:stretch>
        </p:blipFill>
        <p:spPr>
          <a:xfrm>
            <a:off x="2304875" y="698925"/>
            <a:ext cx="9887114" cy="6159074"/>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p:nvPr/>
        </p:nvSpPr>
        <p:spPr>
          <a:xfrm>
            <a:off x="0" y="210700"/>
            <a:ext cx="67002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Advanced Recommendation models</a:t>
            </a:r>
            <a:endParaRPr b="0" i="0" sz="1400" u="none" cap="none" strike="noStrike">
              <a:solidFill>
                <a:srgbClr val="000000"/>
              </a:solidFill>
              <a:latin typeface="Arial"/>
              <a:ea typeface="Arial"/>
              <a:cs typeface="Arial"/>
              <a:sym typeface="Arial"/>
            </a:endParaRPr>
          </a:p>
        </p:txBody>
      </p:sp>
      <p:sp>
        <p:nvSpPr>
          <p:cNvPr id="133" name="Google Shape;133;p5"/>
          <p:cNvSpPr txBox="1"/>
          <p:nvPr/>
        </p:nvSpPr>
        <p:spPr>
          <a:xfrm>
            <a:off x="1113696" y="947582"/>
            <a:ext cx="104700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DeepCrossing: 2016 Microsoft</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Product-based Neural Networks: 2016 SJTU</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Wide&amp;Deep Networks: 2016 Google</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Deep&amp;Cross Network: 2017 Stanford &amp; Google</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DeepFM Networks: 2017 Huawei</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NFM Networks: 2017 ZJU and University of </a:t>
            </a:r>
            <a:r>
              <a:rPr b="1" lang="en-US" sz="2400">
                <a:solidFill>
                  <a:schemeClr val="dk1"/>
                </a:solidFill>
                <a:latin typeface="Calibri"/>
                <a:ea typeface="Calibri"/>
                <a:cs typeface="Calibri"/>
                <a:sym typeface="Calibri"/>
              </a:rPr>
              <a:t>Singapore</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eXtrme deepFM, Deep interest Networks, Deep Session Interest Networks,</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FiBiNET, Autolnt</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a:off x="0" y="210700"/>
            <a:ext cx="3393978" cy="1036428"/>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Feature Engineering</a:t>
            </a:r>
            <a:endParaRPr b="0" i="0" sz="1400" u="none" cap="none" strike="noStrike">
              <a:solidFill>
                <a:srgbClr val="000000"/>
              </a:solidFill>
              <a:latin typeface="Arial"/>
              <a:ea typeface="Arial"/>
              <a:cs typeface="Arial"/>
              <a:sym typeface="Arial"/>
            </a:endParaRPr>
          </a:p>
        </p:txBody>
      </p:sp>
      <p:sp>
        <p:nvSpPr>
          <p:cNvPr id="140" name="Google Shape;140;p6"/>
          <p:cNvSpPr txBox="1"/>
          <p:nvPr/>
        </p:nvSpPr>
        <p:spPr>
          <a:xfrm>
            <a:off x="789400" y="1247125"/>
            <a:ext cx="11012400" cy="489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What is </a:t>
            </a:r>
            <a:r>
              <a:rPr b="1" lang="en-US" sz="2400">
                <a:solidFill>
                  <a:srgbClr val="FF0000"/>
                </a:solidFill>
                <a:latin typeface="Calibri"/>
                <a:ea typeface="Calibri"/>
                <a:cs typeface="Calibri"/>
                <a:sym typeface="Calibri"/>
              </a:rPr>
              <a:t>feature engineering</a:t>
            </a:r>
            <a:r>
              <a:rPr b="1" lang="en-US" sz="2400">
                <a:solidFill>
                  <a:schemeClr val="dk1"/>
                </a:solidFill>
                <a:latin typeface="Calibri"/>
                <a:ea typeface="Calibri"/>
                <a:cs typeface="Calibri"/>
                <a:sym typeface="Calibri"/>
              </a:rPr>
              <a:t>? Why do we need it?</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The dataset is so large, too many useless information and features can strongly influence the algorithm we used.</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It aims to extract features from the original data to the greatest extent for the use of algorithms and models.</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The use scheme of features. (Find the useful features, Evaluate it is useful or not.)</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Obtain scheme. (How we can get these features?)</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Preprocessing. (For only one feature, </a:t>
            </a:r>
            <a:r>
              <a:rPr b="1" lang="en-US" sz="2400">
                <a:solidFill>
                  <a:schemeClr val="dk1"/>
                </a:solidFill>
                <a:latin typeface="Calibri"/>
                <a:ea typeface="Calibri"/>
                <a:cs typeface="Calibri"/>
                <a:sym typeface="Calibri"/>
              </a:rPr>
              <a:t>multiple</a:t>
            </a:r>
            <a:r>
              <a:rPr b="1" lang="en-US" sz="2400">
                <a:solidFill>
                  <a:schemeClr val="dk1"/>
                </a:solidFill>
                <a:latin typeface="Calibri"/>
                <a:ea typeface="Calibri"/>
                <a:cs typeface="Calibri"/>
                <a:sym typeface="Calibri"/>
              </a:rPr>
              <a:t> features. )</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Feature Monitoring. (When new data or feature comes in, how does the quality of our model change?)</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0" y="210700"/>
            <a:ext cx="3393978" cy="1036428"/>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Ensemble</a:t>
            </a:r>
            <a:r>
              <a:rPr b="1" lang="en-US" sz="1895">
                <a:solidFill>
                  <a:srgbClr val="0170C1"/>
                </a:solidFill>
                <a:latin typeface="Microsoft Yahei"/>
                <a:ea typeface="Microsoft Yahei"/>
                <a:cs typeface="Microsoft Yahei"/>
                <a:sym typeface="Microsoft Yahei"/>
              </a:rPr>
              <a:t> Learning</a:t>
            </a:r>
            <a:endParaRPr b="0" i="0" sz="1400" u="none" cap="none" strike="noStrike">
              <a:solidFill>
                <a:srgbClr val="000000"/>
              </a:solidFill>
              <a:latin typeface="Arial"/>
              <a:ea typeface="Arial"/>
              <a:cs typeface="Arial"/>
              <a:sym typeface="Arial"/>
            </a:endParaRPr>
          </a:p>
        </p:txBody>
      </p:sp>
      <p:sp>
        <p:nvSpPr>
          <p:cNvPr id="147" name="Google Shape;147;p7"/>
          <p:cNvSpPr txBox="1"/>
          <p:nvPr/>
        </p:nvSpPr>
        <p:spPr>
          <a:xfrm>
            <a:off x="1113695" y="1247128"/>
            <a:ext cx="104700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In </a:t>
            </a:r>
            <a:r>
              <a:rPr b="1" lang="en-US" sz="2400">
                <a:solidFill>
                  <a:schemeClr val="dk1"/>
                </a:solidFill>
                <a:latin typeface="Calibri"/>
                <a:ea typeface="Calibri"/>
                <a:cs typeface="Calibri"/>
                <a:sym typeface="Calibri"/>
              </a:rPr>
              <a:t>supervised learning algorithms</a:t>
            </a:r>
            <a:r>
              <a:rPr b="1" lang="en-US" sz="2400">
                <a:solidFill>
                  <a:schemeClr val="dk1"/>
                </a:solidFill>
                <a:latin typeface="Calibri"/>
                <a:ea typeface="Calibri"/>
                <a:cs typeface="Calibri"/>
                <a:sym typeface="Calibri"/>
              </a:rPr>
              <a:t>, the goal is to learn a stable model that performs well in all aspects (goal of Feature Engineer), but in practice this is often </a:t>
            </a:r>
            <a:r>
              <a:rPr b="1" lang="en-US" sz="2400">
                <a:solidFill>
                  <a:srgbClr val="FF0000"/>
                </a:solidFill>
                <a:latin typeface="Calibri"/>
                <a:ea typeface="Calibri"/>
                <a:cs typeface="Calibri"/>
                <a:sym typeface="Calibri"/>
              </a:rPr>
              <a:t>not</a:t>
            </a:r>
            <a:r>
              <a:rPr b="1" lang="en-US" sz="2400">
                <a:solidFill>
                  <a:schemeClr val="dk1"/>
                </a:solidFill>
                <a:latin typeface="Calibri"/>
                <a:ea typeface="Calibri"/>
                <a:cs typeface="Calibri"/>
                <a:sym typeface="Calibri"/>
              </a:rPr>
              <a:t> the case, and sometimes we can only get multiple models with preferences (perform better in some aspects).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In practice, for this goal, we </a:t>
            </a:r>
            <a:r>
              <a:rPr b="1" lang="en-US" sz="2400">
                <a:solidFill>
                  <a:schemeClr val="dk1"/>
                </a:solidFill>
                <a:latin typeface="Calibri"/>
                <a:ea typeface="Calibri"/>
                <a:cs typeface="Calibri"/>
                <a:sym typeface="Calibri"/>
              </a:rPr>
              <a:t>have many weak learning machines, which when combined, returns better results.</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However, there’s two problems.</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how do we know which weak learning machine prefer which field?</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How to combine the total result together?</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7bc908fc7_1_7"/>
          <p:cNvSpPr/>
          <p:nvPr/>
        </p:nvSpPr>
        <p:spPr>
          <a:xfrm>
            <a:off x="0" y="21070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Ensemble Learning</a:t>
            </a:r>
            <a:endParaRPr b="0" i="0" sz="1400" u="none" cap="none" strike="noStrike">
              <a:solidFill>
                <a:srgbClr val="000000"/>
              </a:solidFill>
              <a:latin typeface="Arial"/>
              <a:ea typeface="Arial"/>
              <a:cs typeface="Arial"/>
              <a:sym typeface="Arial"/>
            </a:endParaRPr>
          </a:p>
        </p:txBody>
      </p:sp>
      <p:sp>
        <p:nvSpPr>
          <p:cNvPr id="154" name="Google Shape;154;g127bc908fc7_1_7"/>
          <p:cNvSpPr txBox="1"/>
          <p:nvPr/>
        </p:nvSpPr>
        <p:spPr>
          <a:xfrm>
            <a:off x="1015025" y="1247199"/>
            <a:ext cx="104700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Three methods can solve these problems: Bagging, Boosting and Stacking.</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Bagging: Random Forest</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Boosting: Adaboosting, GBDT, Xgboosting.</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Stacking: Train a model for combining each of the other models. In practice, usually use LR as the combine method.</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27bc908fc7_1_14"/>
          <p:cNvSpPr/>
          <p:nvPr/>
        </p:nvSpPr>
        <p:spPr>
          <a:xfrm>
            <a:off x="0" y="210700"/>
            <a:ext cx="3393900" cy="10365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95"/>
              <a:buFont typeface="Arial"/>
              <a:buNone/>
            </a:pPr>
            <a:r>
              <a:rPr b="1" lang="en-US" sz="1895">
                <a:solidFill>
                  <a:srgbClr val="0170C1"/>
                </a:solidFill>
                <a:latin typeface="Microsoft Yahei"/>
                <a:ea typeface="Microsoft Yahei"/>
                <a:cs typeface="Microsoft Yahei"/>
                <a:sym typeface="Microsoft Yahei"/>
              </a:rPr>
              <a:t>Ensemble Learning</a:t>
            </a:r>
            <a:endParaRPr b="0" i="0" sz="1400" u="none" cap="none" strike="noStrike">
              <a:solidFill>
                <a:srgbClr val="000000"/>
              </a:solidFill>
              <a:latin typeface="Arial"/>
              <a:ea typeface="Arial"/>
              <a:cs typeface="Arial"/>
              <a:sym typeface="Arial"/>
            </a:endParaRPr>
          </a:p>
        </p:txBody>
      </p:sp>
      <p:sp>
        <p:nvSpPr>
          <p:cNvPr id="161" name="Google Shape;161;g127bc908fc7_1_14"/>
          <p:cNvSpPr txBox="1"/>
          <p:nvPr/>
        </p:nvSpPr>
        <p:spPr>
          <a:xfrm>
            <a:off x="1015025" y="1247199"/>
            <a:ext cx="10470000" cy="466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Bagging + DT  =  Random Forest</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AdaBoost + DT = Boosting Tree</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700">
                <a:solidFill>
                  <a:schemeClr val="dk1"/>
                </a:solidFill>
                <a:latin typeface="Calibri"/>
                <a:ea typeface="Calibri"/>
                <a:cs typeface="Calibri"/>
                <a:sym typeface="Calibri"/>
              </a:rPr>
              <a:t>Gradient Boosting + DT = GBDT</a:t>
            </a:r>
            <a:endParaRPr b="1" sz="27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2021-11-02T05:42:58Z</dcterms:created>
  <dc:creator>dadaf</dc:creator>
</cp:coreProperties>
</file>