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1"/>
  </p:sldMasterIdLst>
  <p:sldIdLst>
    <p:sldId id="256" r:id="rId2"/>
    <p:sldId id="257" r:id="rId3"/>
    <p:sldId id="289" r:id="rId4"/>
    <p:sldId id="298" r:id="rId5"/>
    <p:sldId id="300" r:id="rId6"/>
    <p:sldId id="290" r:id="rId7"/>
    <p:sldId id="292" r:id="rId8"/>
    <p:sldId id="306" r:id="rId9"/>
    <p:sldId id="302" r:id="rId10"/>
    <p:sldId id="301" r:id="rId11"/>
    <p:sldId id="305" r:id="rId12"/>
    <p:sldId id="304" r:id="rId13"/>
    <p:sldId id="317" r:id="rId14"/>
    <p:sldId id="307" r:id="rId15"/>
    <p:sldId id="308" r:id="rId16"/>
    <p:sldId id="303" r:id="rId17"/>
    <p:sldId id="316" r:id="rId18"/>
    <p:sldId id="309" r:id="rId19"/>
    <p:sldId id="310" r:id="rId20"/>
    <p:sldId id="312" r:id="rId21"/>
    <p:sldId id="314" r:id="rId22"/>
    <p:sldId id="315" r:id="rId23"/>
    <p:sldId id="259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성룡" initials="박" lastIdx="4" clrIdx="0">
    <p:extLst>
      <p:ext uri="{19B8F6BF-5375-455C-9EA6-DF929625EA0E}">
        <p15:presenceInfo xmlns:p15="http://schemas.microsoft.com/office/powerpoint/2012/main" userId="S::12150920@office.inha.ac.kr::476154aa-7446-4b08-ada3-f59fc9ec645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D0D1"/>
    <a:srgbClr val="E9E9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>
        <p:guide orient="horz" pos="2159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>
              <a:defRPr/>
            </a:pPr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A99C481-D572-4747-A891-2FA4D5DEC8C5}" type="datetime1">
              <a:rPr lang="ko-KR" altLang="en-US"/>
              <a:pPr lvl="0">
                <a:defRPr/>
              </a:pPr>
              <a:t>2021-07-29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15572D-DCC5-4511-A3D5-618DAD617892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A99C481-D572-4747-A891-2FA4D5DEC8C5}" type="datetime1">
              <a:rPr lang="ko-KR" altLang="en-US"/>
              <a:pPr lvl="0">
                <a:defRPr/>
              </a:pPr>
              <a:t>2021-07-29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15572D-DCC5-4511-A3D5-618DAD617892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A99C481-D572-4747-A891-2FA4D5DEC8C5}" type="datetime1">
              <a:rPr lang="ko-KR" altLang="en-US"/>
              <a:pPr lvl="0">
                <a:defRPr/>
              </a:pPr>
              <a:t>2021-07-29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15572D-DCC5-4511-A3D5-618DAD617892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A99C481-D572-4747-A891-2FA4D5DEC8C5}" type="datetime1">
              <a:rPr lang="ko-KR" altLang="en-US"/>
              <a:pPr lvl="0">
                <a:defRPr/>
              </a:pPr>
              <a:t>2021-07-29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15572D-DCC5-4511-A3D5-618DAD617892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A99C481-D572-4747-A891-2FA4D5DEC8C5}" type="datetime1">
              <a:rPr lang="ko-KR" altLang="en-US"/>
              <a:pPr lvl="0">
                <a:defRPr/>
              </a:pPr>
              <a:t>2021-07-29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15572D-DCC5-4511-A3D5-618DAD617892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A99C481-D572-4747-A891-2FA4D5DEC8C5}" type="datetime1">
              <a:rPr lang="ko-KR" altLang="en-US"/>
              <a:pPr lvl="0">
                <a:defRPr/>
              </a:pPr>
              <a:t>2021-07-29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15572D-DCC5-4511-A3D5-618DAD617892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A99C481-D572-4747-A891-2FA4D5DEC8C5}" type="datetime1">
              <a:rPr lang="ko-KR" altLang="en-US"/>
              <a:pPr lvl="0">
                <a:defRPr/>
              </a:pPr>
              <a:t>2021-07-29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15572D-DCC5-4511-A3D5-618DAD617892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A99C481-D572-4747-A891-2FA4D5DEC8C5}" type="datetime1">
              <a:rPr lang="ko-KR" altLang="en-US"/>
              <a:pPr lvl="0">
                <a:defRPr/>
              </a:pPr>
              <a:t>2021-07-29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15572D-DCC5-4511-A3D5-618DAD617892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A99C481-D572-4747-A891-2FA4D5DEC8C5}" type="datetime1">
              <a:rPr lang="ko-KR" altLang="en-US"/>
              <a:pPr lvl="0">
                <a:defRPr/>
              </a:pPr>
              <a:t>2021-07-29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15572D-DCC5-4511-A3D5-618DAD617892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90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A99C481-D572-4747-A891-2FA4D5DEC8C5}" type="datetime1">
              <a:rPr lang="ko-KR" altLang="en-US"/>
              <a:pPr lvl="0">
                <a:defRPr/>
              </a:pPr>
              <a:t>2021-07-29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15572D-DCC5-4511-A3D5-618DAD617892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A99C481-D572-4747-A891-2FA4D5DEC8C5}" type="datetime1">
              <a:rPr lang="ko-KR" altLang="en-US"/>
              <a:pPr lvl="0">
                <a:defRPr/>
              </a:pPr>
              <a:t>2021-07-29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15572D-DCC5-4511-A3D5-618DAD617892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9A99C481-D572-4747-A891-2FA4D5DEC8C5}" type="datetime1">
              <a:rPr lang="ko-KR" altLang="en-US"/>
              <a:pPr lvl="0">
                <a:defRPr/>
              </a:pPr>
              <a:t>2021-07-29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515572D-DCC5-4511-A3D5-618DAD617892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Cia3haHicFU?feature=oembed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attachment/Risk ...">
            <a:extLst>
              <a:ext uri="{FF2B5EF4-FFF2-40B4-BE49-F238E27FC236}">
                <a16:creationId xmlns:a16="http://schemas.microsoft.com/office/drawing/2014/main" id="{B88774F5-1312-4EE9-9B44-3BD0294FCF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63" b="-1"/>
          <a:stretch/>
        </p:blipFill>
        <p:spPr bwMode="auto">
          <a:xfrm>
            <a:off x="0" y="459297"/>
            <a:ext cx="12192000" cy="593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73711" y="2875002"/>
            <a:ext cx="6644575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6000" b="1" spc="-300" dirty="0">
                <a:solidFill>
                  <a:srgbClr val="A1978B"/>
                </a:solidFill>
                <a:latin typeface="+mj-lt"/>
              </a:rPr>
              <a:t>Risk of Rain </a:t>
            </a:r>
            <a:r>
              <a:rPr lang="ko-KR" altLang="en-US" sz="6600" b="1" spc="-300" dirty="0">
                <a:solidFill>
                  <a:schemeClr val="bg2"/>
                </a:solidFill>
                <a:latin typeface="+mj-lt"/>
              </a:rPr>
              <a:t>모작</a:t>
            </a:r>
            <a:endParaRPr lang="ko-KR" altLang="en-US" sz="6000" b="1" spc="-3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5" name="양쪽 대괄호 4"/>
          <p:cNvSpPr/>
          <p:nvPr/>
        </p:nvSpPr>
        <p:spPr>
          <a:xfrm>
            <a:off x="838200" y="2311400"/>
            <a:ext cx="10528300" cy="2235200"/>
          </a:xfrm>
          <a:prstGeom prst="bracketPair">
            <a:avLst>
              <a:gd name="adj" fmla="val 12122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 flipH="1">
            <a:off x="4960619" y="2408535"/>
            <a:ext cx="227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>
                <a:solidFill>
                  <a:schemeClr val="bg1"/>
                </a:solidFill>
              </a:rPr>
              <a:t>박성룡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세부사항 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detail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2.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D2BBD8-ADC9-47DA-9A4A-36A6B7EA714E}"/>
              </a:ext>
            </a:extLst>
          </p:cNvPr>
          <p:cNvSpPr txBox="1"/>
          <p:nvPr/>
        </p:nvSpPr>
        <p:spPr>
          <a:xfrm>
            <a:off x="5429792" y="1015021"/>
            <a:ext cx="133241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spc="-300" dirty="0">
                <a:solidFill>
                  <a:srgbClr val="584C46"/>
                </a:solidFill>
                <a:latin typeface="+mj-ea"/>
                <a:ea typeface="+mj-ea"/>
              </a:rPr>
              <a:t>게임 메인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9334768-577A-42CB-B568-AB3BA57E7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054" y="1476685"/>
            <a:ext cx="9339891" cy="525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624095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세부사항 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detail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2.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D2BBD8-ADC9-47DA-9A4A-36A6B7EA714E}"/>
              </a:ext>
            </a:extLst>
          </p:cNvPr>
          <p:cNvSpPr txBox="1"/>
          <p:nvPr/>
        </p:nvSpPr>
        <p:spPr>
          <a:xfrm>
            <a:off x="5295140" y="1015021"/>
            <a:ext cx="160172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spc="-300" dirty="0">
                <a:solidFill>
                  <a:srgbClr val="584C46"/>
                </a:solidFill>
                <a:latin typeface="+mj-ea"/>
                <a:ea typeface="+mj-ea"/>
              </a:rPr>
              <a:t>캐릭터 상태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72BB9B9-3390-4CBE-B43A-C22AFCA5C3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329" t="81786" r="40360" b="2067"/>
          <a:stretch/>
        </p:blipFill>
        <p:spPr>
          <a:xfrm>
            <a:off x="1426055" y="1837413"/>
            <a:ext cx="9339890" cy="439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298820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세부사항 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detail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2.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D2BBD8-ADC9-47DA-9A4A-36A6B7EA714E}"/>
              </a:ext>
            </a:extLst>
          </p:cNvPr>
          <p:cNvSpPr txBox="1"/>
          <p:nvPr/>
        </p:nvSpPr>
        <p:spPr>
          <a:xfrm>
            <a:off x="5599711" y="1015021"/>
            <a:ext cx="99257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spc="-300" dirty="0">
                <a:solidFill>
                  <a:srgbClr val="584C46"/>
                </a:solidFill>
                <a:latin typeface="+mj-ea"/>
                <a:ea typeface="+mj-ea"/>
              </a:rPr>
              <a:t>아이템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B2A3A46-16F5-4092-B9FF-9DFE0C33C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108" y="1487997"/>
            <a:ext cx="9319783" cy="524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80581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세부사항 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detail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2.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D2BBD8-ADC9-47DA-9A4A-36A6B7EA714E}"/>
              </a:ext>
            </a:extLst>
          </p:cNvPr>
          <p:cNvSpPr txBox="1"/>
          <p:nvPr/>
        </p:nvSpPr>
        <p:spPr>
          <a:xfrm>
            <a:off x="5599711" y="1015021"/>
            <a:ext cx="99257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spc="-300" dirty="0">
                <a:solidFill>
                  <a:srgbClr val="584C46"/>
                </a:solidFill>
                <a:latin typeface="+mj-ea"/>
                <a:ea typeface="+mj-ea"/>
              </a:rPr>
              <a:t>아이템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7B14DF8-B686-412A-915E-FBB831573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6107" y="1030797"/>
            <a:ext cx="22077709" cy="800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327944016">
            <a:extLst>
              <a:ext uri="{FF2B5EF4-FFF2-40B4-BE49-F238E27FC236}">
                <a16:creationId xmlns:a16="http://schemas.microsoft.com/office/drawing/2014/main" id="{38C74307-E306-4A36-8201-6FB887819A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198"/>
          <a:stretch/>
        </p:blipFill>
        <p:spPr bwMode="auto">
          <a:xfrm>
            <a:off x="199954" y="2606273"/>
            <a:ext cx="11792092" cy="164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5588204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세부사항 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detail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2.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D2BBD8-ADC9-47DA-9A4A-36A6B7EA714E}"/>
              </a:ext>
            </a:extLst>
          </p:cNvPr>
          <p:cNvSpPr txBox="1"/>
          <p:nvPr/>
        </p:nvSpPr>
        <p:spPr>
          <a:xfrm>
            <a:off x="5465058" y="1015021"/>
            <a:ext cx="126188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spc="-300" dirty="0">
                <a:solidFill>
                  <a:srgbClr val="584C46"/>
                </a:solidFill>
                <a:latin typeface="+mj-ea"/>
                <a:ea typeface="+mj-ea"/>
              </a:rPr>
              <a:t>오브젝트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4F72C3D-2402-4B9F-9910-7973185D7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108" y="1473841"/>
            <a:ext cx="9319784" cy="524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710171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세부사항 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detail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2.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D2BBD8-ADC9-47DA-9A4A-36A6B7EA714E}"/>
              </a:ext>
            </a:extLst>
          </p:cNvPr>
          <p:cNvSpPr txBox="1"/>
          <p:nvPr/>
        </p:nvSpPr>
        <p:spPr>
          <a:xfrm>
            <a:off x="5734363" y="1015021"/>
            <a:ext cx="72327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spc="-300" dirty="0">
                <a:solidFill>
                  <a:srgbClr val="584C46"/>
                </a:solidFill>
                <a:latin typeface="+mj-ea"/>
                <a:ea typeface="+mj-ea"/>
              </a:rPr>
              <a:t>보스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AEDC0FA-CB6D-47E0-B664-F0BCBC44B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108" y="1469123"/>
            <a:ext cx="9319784" cy="524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153096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세부사항 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detail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2.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D2BBD8-ADC9-47DA-9A4A-36A6B7EA714E}"/>
              </a:ext>
            </a:extLst>
          </p:cNvPr>
          <p:cNvSpPr txBox="1"/>
          <p:nvPr/>
        </p:nvSpPr>
        <p:spPr>
          <a:xfrm>
            <a:off x="5429792" y="1015021"/>
            <a:ext cx="133241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spc="-300" dirty="0">
                <a:solidFill>
                  <a:srgbClr val="584C46"/>
                </a:solidFill>
                <a:latin typeface="+mj-ea"/>
                <a:ea typeface="+mj-ea"/>
              </a:rPr>
              <a:t>게임 오버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81E75D2-2996-44E0-9C8E-D2F73352E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054" y="1476684"/>
            <a:ext cx="9339891" cy="525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673560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세부사항 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detail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2.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58F5F9F-B076-4744-BE43-6BF6E3550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055" y="1476686"/>
            <a:ext cx="9339890" cy="525368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2D2BBD8-ADC9-47DA-9A4A-36A6B7EA714E}"/>
              </a:ext>
            </a:extLst>
          </p:cNvPr>
          <p:cNvSpPr txBox="1"/>
          <p:nvPr/>
        </p:nvSpPr>
        <p:spPr>
          <a:xfrm>
            <a:off x="5429791" y="1015021"/>
            <a:ext cx="133241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spc="-300" dirty="0">
                <a:solidFill>
                  <a:srgbClr val="584C46"/>
                </a:solidFill>
                <a:latin typeface="+mj-ea"/>
                <a:ea typeface="+mj-ea"/>
              </a:rPr>
              <a:t>게임 로비</a:t>
            </a:r>
          </a:p>
        </p:txBody>
      </p:sp>
    </p:spTree>
    <p:extLst>
      <p:ext uri="{BB962C8B-B14F-4D97-AF65-F5344CB8AC3E}">
        <p14:creationId xmlns:p14="http://schemas.microsoft.com/office/powerpoint/2010/main" val="576914162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세부사항 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detail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2.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D2BBD8-ADC9-47DA-9A4A-36A6B7EA714E}"/>
              </a:ext>
            </a:extLst>
          </p:cNvPr>
          <p:cNvSpPr txBox="1"/>
          <p:nvPr/>
        </p:nvSpPr>
        <p:spPr>
          <a:xfrm>
            <a:off x="5429793" y="1015021"/>
            <a:ext cx="133241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spc="-300" dirty="0">
                <a:solidFill>
                  <a:srgbClr val="584C46"/>
                </a:solidFill>
                <a:latin typeface="+mj-ea"/>
                <a:ea typeface="+mj-ea"/>
              </a:rPr>
              <a:t>해금 요소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C5D8182-CDE8-42F3-9617-0E6E62927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054" y="1476684"/>
            <a:ext cx="9339892" cy="525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518826"/>
      </p:ext>
    </p:extLst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세부사항 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detail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2.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D2BBD8-ADC9-47DA-9A4A-36A6B7EA714E}"/>
              </a:ext>
            </a:extLst>
          </p:cNvPr>
          <p:cNvSpPr txBox="1"/>
          <p:nvPr/>
        </p:nvSpPr>
        <p:spPr>
          <a:xfrm>
            <a:off x="5429793" y="1015021"/>
            <a:ext cx="133241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spc="-300" dirty="0">
                <a:solidFill>
                  <a:srgbClr val="584C46"/>
                </a:solidFill>
                <a:latin typeface="+mj-ea"/>
                <a:ea typeface="+mj-ea"/>
              </a:rPr>
              <a:t>해금 요소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0BE40C6-FB61-4FE6-8BAB-CBE1C6DA2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054" y="1473840"/>
            <a:ext cx="9339892" cy="525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931708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762000" y="1432560"/>
            <a:ext cx="6858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0880" y="497840"/>
            <a:ext cx="1210588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400">
                <a:solidFill>
                  <a:schemeClr val="accent2">
                    <a:lumMod val="60000"/>
                    <a:lumOff val="40000"/>
                  </a:schemeClr>
                </a:solidFill>
              </a:rPr>
              <a:t>목차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1975899" y="2167672"/>
            <a:ext cx="2680077" cy="584775"/>
            <a:chOff x="762000" y="1863785"/>
            <a:chExt cx="2680077" cy="584775"/>
          </a:xfrm>
        </p:grpSpPr>
        <p:grpSp>
          <p:nvGrpSpPr>
            <p:cNvPr id="9" name="그룹 8"/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833082" y="1863785"/>
                <a:ext cx="412292" cy="5847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altLang="ko-KR" sz="3200" b="1">
                    <a:solidFill>
                      <a:schemeClr val="accent1"/>
                    </a:solidFill>
                  </a:rPr>
                  <a:t>1</a:t>
                </a:r>
                <a:endParaRPr lang="ko-KR" altLang="en-US" sz="3200" b="1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1564640" y="1894265"/>
              <a:ext cx="1877437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800" spc="-3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컨셉 </a:t>
              </a:r>
              <a:r>
                <a:rPr lang="en-US" altLang="ko-KR" sz="2800" spc="-3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concept</a:t>
              </a:r>
              <a:endParaRPr lang="ko-KR" altLang="en-US" sz="2800" spc="-3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975899" y="3209646"/>
            <a:ext cx="2960603" cy="584775"/>
            <a:chOff x="762000" y="1863785"/>
            <a:chExt cx="2960603" cy="584775"/>
          </a:xfrm>
        </p:grpSpPr>
        <p:grpSp>
          <p:nvGrpSpPr>
            <p:cNvPr id="18" name="그룹 17"/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833082" y="1863785"/>
                <a:ext cx="412292" cy="5847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altLang="ko-KR" sz="3200" b="1">
                    <a:solidFill>
                      <a:schemeClr val="accent1"/>
                    </a:solidFill>
                  </a:rPr>
                  <a:t>2</a:t>
                </a:r>
                <a:endParaRPr lang="ko-KR" altLang="en-US" sz="3200" b="1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1564640" y="1894265"/>
              <a:ext cx="2157963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800" spc="-3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세부사항 </a:t>
              </a:r>
              <a:r>
                <a:rPr lang="en-US" altLang="ko-KR" sz="2800" spc="-3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detail</a:t>
              </a:r>
              <a:endParaRPr lang="ko-KR" altLang="en-US" sz="2800" spc="-3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1975899" y="4251620"/>
            <a:ext cx="2822745" cy="584775"/>
            <a:chOff x="762000" y="1863785"/>
            <a:chExt cx="2822745" cy="584775"/>
          </a:xfrm>
        </p:grpSpPr>
        <p:grpSp>
          <p:nvGrpSpPr>
            <p:cNvPr id="23" name="그룹 22"/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833082" y="1863785"/>
                <a:ext cx="412292" cy="5847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altLang="ko-KR" sz="3200" b="1">
                    <a:solidFill>
                      <a:schemeClr val="accent1"/>
                    </a:solidFill>
                  </a:rPr>
                  <a:t>3</a:t>
                </a:r>
                <a:endParaRPr lang="ko-KR" altLang="en-US" sz="3200" b="1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1564640" y="1894265"/>
              <a:ext cx="2020105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800" spc="-3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일정 </a:t>
              </a:r>
              <a:r>
                <a:rPr lang="en-US" altLang="ko-KR" sz="2800" spc="-3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schedule</a:t>
              </a:r>
              <a:endParaRPr lang="ko-KR" altLang="en-US" sz="2800" spc="-3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pic>
        <p:nvPicPr>
          <p:cNvPr id="1030" name="Picture 6" descr="Risk of Rain PlayStation 4 Front Cover">
            <a:extLst>
              <a:ext uri="{FF2B5EF4-FFF2-40B4-BE49-F238E27FC236}">
                <a16:creationId xmlns:a16="http://schemas.microsoft.com/office/drawing/2014/main" id="{D93F538F-331B-4384-AE3D-4E85B7A4F6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97" r="12273"/>
          <a:stretch/>
        </p:blipFill>
        <p:spPr bwMode="auto">
          <a:xfrm>
            <a:off x="7032769" y="0"/>
            <a:ext cx="515923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세부사항 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detail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2.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D2BBD8-ADC9-47DA-9A4A-36A6B7EA714E}"/>
              </a:ext>
            </a:extLst>
          </p:cNvPr>
          <p:cNvSpPr txBox="1"/>
          <p:nvPr/>
        </p:nvSpPr>
        <p:spPr>
          <a:xfrm>
            <a:off x="5734363" y="1015021"/>
            <a:ext cx="72327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spc="-300" dirty="0">
                <a:solidFill>
                  <a:srgbClr val="584C46"/>
                </a:solidFill>
                <a:latin typeface="+mj-ea"/>
                <a:ea typeface="+mj-ea"/>
              </a:rPr>
              <a:t>기록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424A45E-D510-4468-B8EB-2058C3D53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054" y="1473840"/>
            <a:ext cx="9339892" cy="525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325870"/>
      </p:ext>
    </p:extLst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세부사항 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detail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2.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D2BBD8-ADC9-47DA-9A4A-36A6B7EA714E}"/>
              </a:ext>
            </a:extLst>
          </p:cNvPr>
          <p:cNvSpPr txBox="1"/>
          <p:nvPr/>
        </p:nvSpPr>
        <p:spPr>
          <a:xfrm>
            <a:off x="5734363" y="1015021"/>
            <a:ext cx="72327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spc="-300" dirty="0">
                <a:solidFill>
                  <a:srgbClr val="584C46"/>
                </a:solidFill>
                <a:latin typeface="+mj-ea"/>
                <a:ea typeface="+mj-ea"/>
              </a:rPr>
              <a:t>설정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DAD7A98-DD8C-4720-98DC-BDF6D8A70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331" y="1464403"/>
            <a:ext cx="9353337" cy="526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098724"/>
      </p:ext>
    </p:extLst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세부사항 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detail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2.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D2BBD8-ADC9-47DA-9A4A-36A6B7EA714E}"/>
              </a:ext>
            </a:extLst>
          </p:cNvPr>
          <p:cNvSpPr txBox="1"/>
          <p:nvPr/>
        </p:nvSpPr>
        <p:spPr>
          <a:xfrm>
            <a:off x="5734363" y="1015021"/>
            <a:ext cx="72327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spc="-300" dirty="0">
                <a:solidFill>
                  <a:srgbClr val="584C46"/>
                </a:solidFill>
                <a:latin typeface="+mj-ea"/>
                <a:ea typeface="+mj-ea"/>
              </a:rPr>
              <a:t>설정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3D16DE5-B9FA-4367-BB1B-BEDE48136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942" y="1459684"/>
            <a:ext cx="9370115" cy="527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602294"/>
      </p:ext>
    </p:extLst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일정 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schedule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3.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70D861D2-1E32-4AB2-95DC-DC59E910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407061"/>
              </p:ext>
            </p:extLst>
          </p:nvPr>
        </p:nvGraphicFramePr>
        <p:xfrm>
          <a:off x="174000" y="991864"/>
          <a:ext cx="11844000" cy="5632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3055">
                  <a:extLst>
                    <a:ext uri="{9D8B030D-6E8A-4147-A177-3AD203B41FA5}">
                      <a16:colId xmlns:a16="http://schemas.microsoft.com/office/drawing/2014/main" val="2483467022"/>
                    </a:ext>
                  </a:extLst>
                </a:gridCol>
                <a:gridCol w="2106945">
                  <a:extLst>
                    <a:ext uri="{9D8B030D-6E8A-4147-A177-3AD203B41FA5}">
                      <a16:colId xmlns:a16="http://schemas.microsoft.com/office/drawing/2014/main" val="192305149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1042015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89138296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40859969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42765488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65840166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13030828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15030972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119678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50626870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19683537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13968959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84948083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04741002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21961671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1498432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19143205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03869614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31147436"/>
                    </a:ext>
                  </a:extLst>
                </a:gridCol>
              </a:tblGrid>
              <a:tr h="703153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r>
                        <a:rPr lang="ko-KR" altLang="en-US" sz="1800" dirty="0"/>
                        <a:t>주차</a:t>
                      </a:r>
                      <a:endParaRPr lang="en-US" altLang="ko-KR" sz="1800" dirty="0"/>
                    </a:p>
                    <a:p>
                      <a:pPr algn="ctr" latinLnBrk="1"/>
                      <a:r>
                        <a:rPr lang="en-US" altLang="ko-KR" sz="1800" dirty="0"/>
                        <a:t>(07/27 ~ 08/02)</a:t>
                      </a:r>
                      <a:endParaRPr lang="ko-KR" altLang="en-US" sz="1800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r>
                        <a:rPr lang="ko-KR" altLang="en-US" sz="1800" dirty="0"/>
                        <a:t>주차</a:t>
                      </a:r>
                      <a:endParaRPr lang="en-US" altLang="ko-KR" sz="1800" dirty="0"/>
                    </a:p>
                    <a:p>
                      <a:pPr algn="ctr" latinLnBrk="1"/>
                      <a:r>
                        <a:rPr lang="en-US" altLang="ko-KR" sz="1800" dirty="0"/>
                        <a:t>(08/03 ~ 08/09)</a:t>
                      </a:r>
                      <a:endParaRPr lang="ko-KR" altLang="en-US" sz="1800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r>
                        <a:rPr lang="ko-KR" altLang="en-US" sz="1800" dirty="0"/>
                        <a:t>주차</a:t>
                      </a:r>
                      <a:endParaRPr lang="en-US" altLang="ko-KR" sz="1800" dirty="0"/>
                    </a:p>
                    <a:p>
                      <a:pPr algn="ctr" latinLnBrk="1"/>
                      <a:r>
                        <a:rPr lang="en-US" altLang="ko-KR" sz="1800" dirty="0"/>
                        <a:t>(08/10 ~ 08/13)</a:t>
                      </a:r>
                      <a:endParaRPr lang="ko-KR" altLang="en-US" sz="1800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163824"/>
                  </a:ext>
                </a:extLst>
              </a:tr>
              <a:tr h="54000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구현 항목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27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28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29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31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176918533"/>
                  </a:ext>
                </a:extLst>
              </a:tr>
              <a:tr h="3515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설계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일정</a:t>
                      </a:r>
                      <a:r>
                        <a:rPr lang="en-US" altLang="ko-KR" sz="1300" dirty="0"/>
                        <a:t> </a:t>
                      </a:r>
                      <a:r>
                        <a:rPr lang="ko-KR" altLang="en-US" sz="1300" dirty="0"/>
                        <a:t>및 개발문서 작성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793786733"/>
                  </a:ext>
                </a:extLst>
              </a:tr>
              <a:tr h="351577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게임 로비 </a:t>
                      </a:r>
                      <a:r>
                        <a:rPr lang="en-US" altLang="ko-KR" sz="1500" dirty="0"/>
                        <a:t>UI</a:t>
                      </a:r>
                    </a:p>
                    <a:p>
                      <a:pPr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해금요소</a:t>
                      </a:r>
                      <a:r>
                        <a:rPr lang="en-US" altLang="ko-KR" sz="1500" dirty="0"/>
                        <a:t>,</a:t>
                      </a:r>
                    </a:p>
                    <a:p>
                      <a:pPr latinLnBrk="1"/>
                      <a:r>
                        <a:rPr lang="ko-KR" altLang="en-US" sz="1500" dirty="0"/>
                        <a:t>기록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설정</a:t>
                      </a:r>
                      <a:r>
                        <a:rPr lang="en-US" altLang="ko-KR" sz="15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60" dirty="0"/>
                        <a:t>매니저</a:t>
                      </a:r>
                      <a:r>
                        <a:rPr lang="en-US" altLang="ko-KR" sz="960" dirty="0"/>
                        <a:t>, </a:t>
                      </a:r>
                      <a:r>
                        <a:rPr lang="ko-KR" altLang="en-US" sz="960" dirty="0"/>
                        <a:t>타이머 등 기본 클래스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9195947"/>
                  </a:ext>
                </a:extLst>
              </a:tr>
              <a:tr h="351577">
                <a:tc vMerge="1"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 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배경 이미지 검색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20574984"/>
                  </a:ext>
                </a:extLst>
              </a:tr>
              <a:tr h="351577">
                <a:tc vMerge="1"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anchor="ctr">
                    <a:solidFill>
                      <a:srgbClr val="CFD0D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버튼 등 각 화면 </a:t>
                      </a:r>
                      <a:r>
                        <a:rPr lang="en-US" altLang="ko-KR" sz="1300" dirty="0"/>
                        <a:t>UI </a:t>
                      </a:r>
                      <a:r>
                        <a:rPr lang="ko-KR" altLang="en-US" sz="1300" dirty="0"/>
                        <a:t>생성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837851500"/>
                  </a:ext>
                </a:extLst>
              </a:tr>
              <a:tr h="351577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캐릭터</a:t>
                      </a:r>
                      <a:endParaRPr lang="en-US" altLang="ko-KR" sz="1500" dirty="0"/>
                    </a:p>
                    <a:p>
                      <a:pPr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플레이어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적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/>
                        <a:t>스프라이트</a:t>
                      </a:r>
                      <a:r>
                        <a:rPr lang="ko-KR" altLang="en-US" sz="1300" dirty="0"/>
                        <a:t> 가공 및 출력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941418217"/>
                  </a:ext>
                </a:extLst>
              </a:tr>
              <a:tr h="351577">
                <a:tc vMerge="1"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캐릭터 클래스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591188180"/>
                  </a:ext>
                </a:extLst>
              </a:tr>
              <a:tr h="351577">
                <a:tc vMerge="1"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플레이어 조작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11454542"/>
                  </a:ext>
                </a:extLst>
              </a:tr>
              <a:tr h="351577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500" dirty="0" err="1"/>
                        <a:t>맵툴</a:t>
                      </a:r>
                      <a:r>
                        <a:rPr lang="ko-KR" altLang="en-US" sz="1500" dirty="0"/>
                        <a:t>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/>
                        <a:t>맵툴</a:t>
                      </a:r>
                      <a:r>
                        <a:rPr lang="ko-KR" altLang="en-US" sz="1300" dirty="0"/>
                        <a:t> </a:t>
                      </a:r>
                      <a:r>
                        <a:rPr lang="en-US" altLang="ko-KR" sz="1300" dirty="0"/>
                        <a:t>UI </a:t>
                      </a:r>
                      <a:r>
                        <a:rPr lang="ko-KR" altLang="en-US" sz="1300" dirty="0"/>
                        <a:t>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223589299"/>
                  </a:ext>
                </a:extLst>
              </a:tr>
              <a:tr h="351577">
                <a:tc vMerge="1"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저장방식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46812532"/>
                  </a:ext>
                </a:extLst>
              </a:tr>
              <a:tr h="3515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충돌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충돌 알고리즘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916601895"/>
                  </a:ext>
                </a:extLst>
              </a:tr>
              <a:tr h="3515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공격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각 캐릭터별 공격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273941907"/>
                  </a:ext>
                </a:extLst>
              </a:tr>
              <a:tr h="3515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기록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20" dirty="0"/>
                        <a:t>기록기능 구현 및 부족한 부분 마무리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30460901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컨셉 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concept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1.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온라인 미디어 4" title="Risk Of Rain Steam Launch Trailer">
            <a:hlinkClick r:id="" action="ppaction://media"/>
            <a:extLst>
              <a:ext uri="{FF2B5EF4-FFF2-40B4-BE49-F238E27FC236}">
                <a16:creationId xmlns:a16="http://schemas.microsoft.com/office/drawing/2014/main" id="{42F54FF4-841A-4465-B76E-C31158006A7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640482" y="1411156"/>
            <a:ext cx="8911035" cy="503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86479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6096000" y="956930"/>
            <a:ext cx="6096000" cy="59010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컨셉 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concept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1.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39406" y="3061886"/>
            <a:ext cx="5270520" cy="213302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285750" indent="-285750" algn="just">
              <a:lnSpc>
                <a:spcPct val="120000"/>
              </a:lnSpc>
              <a:buFontTx/>
              <a:buChar char="-"/>
              <a:defRPr/>
            </a:pPr>
            <a:r>
              <a:rPr lang="ko-KR" altLang="en-US" sz="1600" spc="-150" dirty="0"/>
              <a:t>제작사 </a:t>
            </a:r>
            <a:r>
              <a:rPr lang="en-US" altLang="ko-KR" sz="1600" spc="-150" dirty="0"/>
              <a:t>: </a:t>
            </a:r>
            <a:r>
              <a:rPr lang="en-US" altLang="ko-KR" sz="1600" spc="-150" dirty="0" err="1"/>
              <a:t>Hopoo</a:t>
            </a:r>
            <a:r>
              <a:rPr lang="en-US" altLang="ko-KR" sz="1600" spc="-150" dirty="0"/>
              <a:t> Games</a:t>
            </a:r>
          </a:p>
          <a:p>
            <a:pPr marL="285750" indent="-285750" algn="just">
              <a:lnSpc>
                <a:spcPct val="120000"/>
              </a:lnSpc>
              <a:buFontTx/>
              <a:buChar char="-"/>
              <a:defRPr/>
            </a:pPr>
            <a:r>
              <a:rPr lang="ko-KR" altLang="en-US" sz="1600" spc="-150" dirty="0"/>
              <a:t>배급사 </a:t>
            </a:r>
            <a:r>
              <a:rPr lang="en-US" altLang="ko-KR" sz="1600" spc="-150" dirty="0"/>
              <a:t>: </a:t>
            </a:r>
            <a:r>
              <a:rPr lang="en-US" altLang="ko-KR" sz="1600" spc="-150" dirty="0" err="1"/>
              <a:t>Chucklefish</a:t>
            </a:r>
            <a:endParaRPr lang="en-US" altLang="ko-KR" sz="1600" spc="-150" dirty="0"/>
          </a:p>
          <a:p>
            <a:pPr marL="285750" indent="-285750" algn="just">
              <a:lnSpc>
                <a:spcPct val="120000"/>
              </a:lnSpc>
              <a:buFontTx/>
              <a:buChar char="-"/>
              <a:defRPr/>
            </a:pPr>
            <a:r>
              <a:rPr lang="ko-KR" altLang="en-US" sz="1600" spc="-150" dirty="0"/>
              <a:t>출시일 </a:t>
            </a:r>
            <a:r>
              <a:rPr lang="en-US" altLang="ko-KR" sz="1600" spc="-150" dirty="0"/>
              <a:t>: 2013.11.09</a:t>
            </a:r>
          </a:p>
          <a:p>
            <a:pPr marL="285750" indent="-285750" algn="just">
              <a:lnSpc>
                <a:spcPct val="120000"/>
              </a:lnSpc>
              <a:buFontTx/>
              <a:buChar char="-"/>
              <a:defRPr/>
            </a:pPr>
            <a:r>
              <a:rPr lang="en-US" altLang="ko-KR" sz="1600" spc="-150" dirty="0"/>
              <a:t>SF</a:t>
            </a:r>
            <a:r>
              <a:rPr lang="ko-KR" altLang="en-US" sz="1600" spc="-150" dirty="0"/>
              <a:t>배경</a:t>
            </a:r>
            <a:endParaRPr lang="en-US" altLang="ko-KR" sz="1600" spc="-150" dirty="0"/>
          </a:p>
          <a:p>
            <a:pPr marL="285750" indent="-285750" algn="just">
              <a:lnSpc>
                <a:spcPct val="120000"/>
              </a:lnSpc>
              <a:buFontTx/>
              <a:buChar char="-"/>
              <a:defRPr/>
            </a:pPr>
            <a:r>
              <a:rPr lang="ko-KR" altLang="en-US" sz="1600" spc="-150" dirty="0"/>
              <a:t>줄거리 </a:t>
            </a:r>
            <a:r>
              <a:rPr lang="en-US" altLang="ko-KR" sz="1600" spc="-150" dirty="0"/>
              <a:t>: </a:t>
            </a:r>
            <a:r>
              <a:rPr lang="ko-KR" altLang="en-US" sz="1600" spc="-150" dirty="0"/>
              <a:t>우주택배 화물선이 공격받아 정체불명의 행성에 불시착하고 살아남은 승무원들이 행성의 적대적인 외계생명체를 처치해 나가며 생존하려 노력한다</a:t>
            </a:r>
            <a:r>
              <a:rPr lang="en-US" altLang="ko-KR" sz="1600" spc="-150" dirty="0"/>
              <a:t>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04263" y="2026922"/>
            <a:ext cx="47369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spc="-3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Risk of Rain</a:t>
            </a:r>
            <a:endParaRPr lang="ko-KR" altLang="en-US" sz="3200" spc="-3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6504263" y="2836791"/>
            <a:ext cx="5687737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OPOO GAMES">
            <a:extLst>
              <a:ext uri="{FF2B5EF4-FFF2-40B4-BE49-F238E27FC236}">
                <a16:creationId xmlns:a16="http://schemas.microsoft.com/office/drawing/2014/main" id="{355A3C9E-797E-4A6E-A02B-8B65AF656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91" y="1405792"/>
            <a:ext cx="3831546" cy="621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hucklefish Limited Logo">
            <a:extLst>
              <a:ext uri="{FF2B5EF4-FFF2-40B4-BE49-F238E27FC236}">
                <a16:creationId xmlns:a16="http://schemas.microsoft.com/office/drawing/2014/main" id="{7C1D51B8-06A7-4414-89C5-37C669C6D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488" y="1405792"/>
            <a:ext cx="161925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Risk of Rain PlayStation 4 Front Cover">
            <a:extLst>
              <a:ext uri="{FF2B5EF4-FFF2-40B4-BE49-F238E27FC236}">
                <a16:creationId xmlns:a16="http://schemas.microsoft.com/office/drawing/2014/main" id="{22A2429C-5321-4EC0-8909-788F3182F5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97" r="12273"/>
          <a:stretch/>
        </p:blipFill>
        <p:spPr bwMode="auto">
          <a:xfrm>
            <a:off x="1508431" y="2026922"/>
            <a:ext cx="3194467" cy="4246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669381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6096000" y="956930"/>
            <a:ext cx="6096000" cy="59010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컨셉 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concept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1.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39406" y="3061886"/>
            <a:ext cx="5270520" cy="213302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285750" indent="-285750" algn="just">
              <a:lnSpc>
                <a:spcPct val="120000"/>
              </a:lnSpc>
              <a:buFontTx/>
              <a:buChar char="-"/>
              <a:defRPr/>
            </a:pPr>
            <a:r>
              <a:rPr lang="ko-KR" altLang="en-US" sz="1600" spc="-150" dirty="0"/>
              <a:t>제작사 </a:t>
            </a:r>
            <a:r>
              <a:rPr lang="en-US" altLang="ko-KR" sz="1600" spc="-150" dirty="0"/>
              <a:t>: </a:t>
            </a:r>
            <a:r>
              <a:rPr lang="en-US" altLang="ko-KR" sz="1600" spc="-150" dirty="0" err="1"/>
              <a:t>Hopoo</a:t>
            </a:r>
            <a:r>
              <a:rPr lang="en-US" altLang="ko-KR" sz="1600" spc="-150" dirty="0"/>
              <a:t> Games</a:t>
            </a:r>
          </a:p>
          <a:p>
            <a:pPr marL="285750" indent="-285750" algn="just">
              <a:lnSpc>
                <a:spcPct val="120000"/>
              </a:lnSpc>
              <a:buFontTx/>
              <a:buChar char="-"/>
              <a:defRPr/>
            </a:pPr>
            <a:r>
              <a:rPr lang="ko-KR" altLang="en-US" sz="1600" spc="-150" dirty="0"/>
              <a:t>배급사 </a:t>
            </a:r>
            <a:r>
              <a:rPr lang="en-US" altLang="ko-KR" sz="1600" spc="-150" dirty="0"/>
              <a:t>: </a:t>
            </a:r>
            <a:r>
              <a:rPr lang="en-US" altLang="ko-KR" sz="1600" spc="-150" dirty="0" err="1"/>
              <a:t>Chucklefish</a:t>
            </a:r>
            <a:endParaRPr lang="en-US" altLang="ko-KR" sz="1600" spc="-150" dirty="0"/>
          </a:p>
          <a:p>
            <a:pPr marL="285750" indent="-285750" algn="just">
              <a:lnSpc>
                <a:spcPct val="120000"/>
              </a:lnSpc>
              <a:buFontTx/>
              <a:buChar char="-"/>
              <a:defRPr/>
            </a:pPr>
            <a:r>
              <a:rPr lang="ko-KR" altLang="en-US" sz="1600" spc="-150" dirty="0"/>
              <a:t>출시일 </a:t>
            </a:r>
            <a:r>
              <a:rPr lang="en-US" altLang="ko-KR" sz="1600" spc="-150" dirty="0"/>
              <a:t>: 2013.11.09</a:t>
            </a:r>
          </a:p>
          <a:p>
            <a:pPr marL="285750" indent="-285750" algn="just">
              <a:lnSpc>
                <a:spcPct val="120000"/>
              </a:lnSpc>
              <a:buFontTx/>
              <a:buChar char="-"/>
              <a:defRPr/>
            </a:pPr>
            <a:r>
              <a:rPr lang="en-US" altLang="ko-KR" sz="1600" spc="-150" dirty="0"/>
              <a:t>SF</a:t>
            </a:r>
            <a:r>
              <a:rPr lang="ko-KR" altLang="en-US" sz="1600" spc="-150" dirty="0"/>
              <a:t>배경</a:t>
            </a:r>
            <a:endParaRPr lang="en-US" altLang="ko-KR" sz="1600" spc="-150" dirty="0"/>
          </a:p>
          <a:p>
            <a:pPr marL="285750" indent="-285750" algn="just">
              <a:lnSpc>
                <a:spcPct val="120000"/>
              </a:lnSpc>
              <a:buFontTx/>
              <a:buChar char="-"/>
              <a:defRPr/>
            </a:pPr>
            <a:r>
              <a:rPr lang="ko-KR" altLang="en-US" sz="1600" spc="-150" dirty="0"/>
              <a:t>줄거리 </a:t>
            </a:r>
            <a:r>
              <a:rPr lang="en-US" altLang="ko-KR" sz="1600" spc="-150" dirty="0"/>
              <a:t>: </a:t>
            </a:r>
            <a:r>
              <a:rPr lang="ko-KR" altLang="en-US" sz="1600" spc="-150" dirty="0"/>
              <a:t>우주택배 화물선이 공격받아 정체불명의 행성에 불시착하고 살아남은 승무원들이 행성의 적대적인 외계생명체를 처치해 나가며 생존하려 노력한다</a:t>
            </a:r>
            <a:r>
              <a:rPr lang="en-US" altLang="ko-KR" sz="1600" spc="-150" dirty="0"/>
              <a:t>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04263" y="2026922"/>
            <a:ext cx="47369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spc="-3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Risk of Rain</a:t>
            </a:r>
            <a:endParaRPr lang="ko-KR" altLang="en-US" sz="3200" spc="-3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6504263" y="2836791"/>
            <a:ext cx="5687737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9CDFB841-C737-4BE4-92EC-4AE89DB7CD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099" b="14441"/>
          <a:stretch/>
        </p:blipFill>
        <p:spPr>
          <a:xfrm>
            <a:off x="140991" y="1547336"/>
            <a:ext cx="5783306" cy="22596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51D9568-DB38-410C-B358-817AA6AE21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804" t="14767" r="26146" b="15773"/>
          <a:stretch/>
        </p:blipFill>
        <p:spPr>
          <a:xfrm>
            <a:off x="3550213" y="4007993"/>
            <a:ext cx="2374084" cy="22596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DB89405-DFB9-4567-B1D8-CCA3FF6418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907" r="43434" b="14907"/>
          <a:stretch/>
        </p:blipFill>
        <p:spPr>
          <a:xfrm>
            <a:off x="140991" y="4007992"/>
            <a:ext cx="3237519" cy="225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756944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컨셉 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concept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1.</a:t>
            </a:r>
          </a:p>
        </p:txBody>
      </p:sp>
      <p:sp>
        <p:nvSpPr>
          <p:cNvPr id="20" name="타원 19"/>
          <p:cNvSpPr/>
          <p:nvPr/>
        </p:nvSpPr>
        <p:spPr>
          <a:xfrm>
            <a:off x="4665337" y="1839410"/>
            <a:ext cx="2930085" cy="293008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27000" dist="12700" dir="2700000" algn="tl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8363438" y="1839410"/>
            <a:ext cx="2930085" cy="2930085"/>
          </a:xfrm>
          <a:prstGeom prst="ellipse">
            <a:avLst/>
          </a:prstGeom>
          <a:solidFill>
            <a:schemeClr val="accent4">
              <a:lumMod val="90000"/>
            </a:schemeClr>
          </a:solidFill>
          <a:ln>
            <a:noFill/>
          </a:ln>
          <a:effectLst>
            <a:outerShdw blurRad="127000" dist="12700" dir="2700000" algn="tl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967236" y="1839410"/>
            <a:ext cx="2930085" cy="293008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27000" dist="12700" dir="2700000" algn="tl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608976" y="5651975"/>
            <a:ext cx="164660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spc="-300" dirty="0">
                <a:solidFill>
                  <a:srgbClr val="584C46"/>
                </a:solidFill>
                <a:latin typeface="+mj-ea"/>
                <a:ea typeface="+mj-ea"/>
              </a:rPr>
              <a:t>2D </a:t>
            </a:r>
            <a:r>
              <a:rPr lang="ko-KR" altLang="en-US" sz="2400" spc="-300" dirty="0" err="1">
                <a:solidFill>
                  <a:srgbClr val="584C46"/>
                </a:solidFill>
                <a:latin typeface="+mj-ea"/>
                <a:ea typeface="+mj-ea"/>
              </a:rPr>
              <a:t>플랫포머</a:t>
            </a:r>
            <a:endParaRPr lang="ko-KR" altLang="en-US" sz="2400" spc="-300" dirty="0">
              <a:solidFill>
                <a:srgbClr val="584C46"/>
              </a:solidFill>
              <a:latin typeface="+mj-ea"/>
              <a:ea typeface="+mj-ea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2152878" y="5423451"/>
            <a:ext cx="558800" cy="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768740" y="5651975"/>
            <a:ext cx="72327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spc="-300" dirty="0">
                <a:solidFill>
                  <a:srgbClr val="584C46"/>
                </a:solidFill>
                <a:latin typeface="+mj-ea"/>
                <a:ea typeface="+mj-ea"/>
              </a:rPr>
              <a:t>액션</a:t>
            </a:r>
          </a:p>
        </p:txBody>
      </p:sp>
      <p:cxnSp>
        <p:nvCxnSpPr>
          <p:cNvPr id="37" name="직선 연결선 36"/>
          <p:cNvCxnSpPr/>
          <p:nvPr/>
        </p:nvCxnSpPr>
        <p:spPr>
          <a:xfrm>
            <a:off x="5850978" y="5423451"/>
            <a:ext cx="558800" cy="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062885" y="5651975"/>
            <a:ext cx="153118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spc="-300" dirty="0" err="1">
                <a:solidFill>
                  <a:srgbClr val="584C46"/>
                </a:solidFill>
                <a:latin typeface="+mj-ea"/>
                <a:ea typeface="+mj-ea"/>
              </a:rPr>
              <a:t>로그라이크</a:t>
            </a:r>
            <a:endParaRPr lang="ko-KR" altLang="en-US" sz="2400" spc="-300" dirty="0">
              <a:solidFill>
                <a:srgbClr val="584C46"/>
              </a:solidFill>
              <a:latin typeface="+mj-ea"/>
              <a:ea typeface="+mj-ea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9549078" y="5423451"/>
            <a:ext cx="558800" cy="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A62C66CE-9156-4E9F-83F7-51BFBE29C6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62" r="16616"/>
          <a:stretch/>
        </p:blipFill>
        <p:spPr>
          <a:xfrm>
            <a:off x="1105348" y="1977106"/>
            <a:ext cx="2653859" cy="265469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6203724-5ADD-4312-B02A-DE41C178DB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95"/>
          <a:stretch/>
        </p:blipFill>
        <p:spPr>
          <a:xfrm>
            <a:off x="4801550" y="1977106"/>
            <a:ext cx="2657655" cy="266555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9D541C1-3724-4084-8BEE-457C840F21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333" r="24425"/>
          <a:stretch/>
        </p:blipFill>
        <p:spPr>
          <a:xfrm>
            <a:off x="8495884" y="1971677"/>
            <a:ext cx="2665187" cy="266555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68350003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세부사항 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detail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2.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58F5F9F-B076-4744-BE43-6BF6E3550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055" y="1476686"/>
            <a:ext cx="9339890" cy="525368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2D2BBD8-ADC9-47DA-9A4A-36A6B7EA714E}"/>
              </a:ext>
            </a:extLst>
          </p:cNvPr>
          <p:cNvSpPr txBox="1"/>
          <p:nvPr/>
        </p:nvSpPr>
        <p:spPr>
          <a:xfrm>
            <a:off x="5429791" y="1015021"/>
            <a:ext cx="133241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spc="-300" dirty="0">
                <a:solidFill>
                  <a:srgbClr val="584C46"/>
                </a:solidFill>
                <a:latin typeface="+mj-ea"/>
                <a:ea typeface="+mj-ea"/>
              </a:rPr>
              <a:t>게임 로비</a:t>
            </a:r>
          </a:p>
        </p:txBody>
      </p:sp>
    </p:spTree>
    <p:extLst>
      <p:ext uri="{BB962C8B-B14F-4D97-AF65-F5344CB8AC3E}">
        <p14:creationId xmlns:p14="http://schemas.microsoft.com/office/powerpoint/2010/main" val="1250363404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세부사항 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detail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2.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D2BBD8-ADC9-47DA-9A4A-36A6B7EA714E}"/>
              </a:ext>
            </a:extLst>
          </p:cNvPr>
          <p:cNvSpPr txBox="1"/>
          <p:nvPr/>
        </p:nvSpPr>
        <p:spPr>
          <a:xfrm>
            <a:off x="5295139" y="1015021"/>
            <a:ext cx="160172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spc="-300" dirty="0">
                <a:solidFill>
                  <a:srgbClr val="584C46"/>
                </a:solidFill>
                <a:latin typeface="+mj-ea"/>
                <a:ea typeface="+mj-ea"/>
              </a:rPr>
              <a:t>캐릭터 선택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B2A78E4-536C-4C12-9197-0F2EF1E5F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055" y="1476686"/>
            <a:ext cx="9339890" cy="525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646804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세부사항 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detail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2.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D2BBD8-ADC9-47DA-9A4A-36A6B7EA714E}"/>
              </a:ext>
            </a:extLst>
          </p:cNvPr>
          <p:cNvSpPr txBox="1"/>
          <p:nvPr/>
        </p:nvSpPr>
        <p:spPr>
          <a:xfrm>
            <a:off x="5295140" y="1015021"/>
            <a:ext cx="160172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spc="-300" dirty="0">
                <a:solidFill>
                  <a:srgbClr val="584C46"/>
                </a:solidFill>
                <a:latin typeface="+mj-ea"/>
                <a:ea typeface="+mj-ea"/>
              </a:rPr>
              <a:t>캐릭터 조작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9DF7D14-0E53-4A58-883D-62ACD2D1E6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749" t="27141" r="37485" b="46094"/>
          <a:stretch/>
        </p:blipFill>
        <p:spPr>
          <a:xfrm>
            <a:off x="1426055" y="1476686"/>
            <a:ext cx="9339890" cy="525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616534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테마">
  <a:themeElements>
    <a:clrScheme name="bbb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425059"/>
      </a:accent1>
      <a:accent2>
        <a:srgbClr val="C7905A"/>
      </a:accent2>
      <a:accent3>
        <a:srgbClr val="F3DFBA"/>
      </a:accent3>
      <a:accent4>
        <a:srgbClr val="F0CAB6"/>
      </a:accent4>
      <a:accent5>
        <a:srgbClr val="F08820"/>
      </a:accent5>
      <a:accent6>
        <a:srgbClr val="867A6C"/>
      </a:accent6>
      <a:hlink>
        <a:srgbClr val="3F3F3F"/>
      </a:hlink>
      <a:folHlink>
        <a:srgbClr val="3F3F3F"/>
      </a:folHlink>
    </a:clrScheme>
    <a:fontScheme name="200525">
      <a:majorFont>
        <a:latin typeface="Arial Black"/>
        <a:ea typeface="나눔스퀘어 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</TotalTime>
  <Words>326</Words>
  <Application>Microsoft Office PowerPoint</Application>
  <PresentationFormat>와이드스크린</PresentationFormat>
  <Paragraphs>129</Paragraphs>
  <Slides>23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나눔스퀘어 Bold</vt:lpstr>
      <vt:lpstr>Arial</vt:lpstr>
      <vt:lpstr>Arial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박성룡</cp:lastModifiedBy>
  <cp:revision>75</cp:revision>
  <dcterms:created xsi:type="dcterms:W3CDTF">2020-05-25T00:38:46Z</dcterms:created>
  <dcterms:modified xsi:type="dcterms:W3CDTF">2021-07-29T08:12:38Z</dcterms:modified>
  <cp:version/>
</cp:coreProperties>
</file>