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70" r:id="rId12"/>
    <p:sldId id="265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>
              <a:buFont typeface="+mj-lt"/>
              <a:buAutoNum type="arabicPeriod"/>
              <a:defRPr/>
            </a:lvl1pPr>
            <a:lvl2pPr marL="228600" indent="-228600">
              <a:buFont typeface="+mj-lt"/>
              <a:buAutoNum type="arabicPeriod"/>
              <a:defRPr/>
            </a:lvl2pPr>
            <a:lvl3pPr marL="228600">
              <a:buFont typeface="+mj-lt"/>
              <a:buAutoNum type="arabicPeriod"/>
              <a:defRPr/>
            </a:lvl3pPr>
            <a:lvl4pPr marL="228600" indent="-228600">
              <a:buFont typeface="+mj-lt"/>
              <a:buAutoNum type="arabicPeriod"/>
              <a:defRPr/>
            </a:lvl4pPr>
            <a:lvl5pPr marL="228600">
              <a:buFont typeface="+mj-lt"/>
              <a:buAutoNum type="arabicPeriod"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keras.io/guides/training_with_built_in_methods/" TargetMode="External"/><Relationship Id="rId3" Type="http://schemas.openxmlformats.org/officeDocument/2006/relationships/hyperlink" Target="https://keras.io/guides/sequential_model/" TargetMode="External"/><Relationship Id="rId7" Type="http://schemas.openxmlformats.org/officeDocument/2006/relationships/hyperlink" Target="https://towardsdatascience.com/activation-functions-neural-networks-1cbd9f8d91d6" TargetMode="External"/><Relationship Id="rId2" Type="http://schemas.openxmlformats.org/officeDocument/2006/relationships/hyperlink" Target="https://www.kaggle.com/prathamtripathi/drug-classif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model_selection.train_test_split.html" TargetMode="External"/><Relationship Id="rId5" Type="http://schemas.openxmlformats.org/officeDocument/2006/relationships/hyperlink" Target="https://matplotlib.org/stable/contents.html" TargetMode="External"/><Relationship Id="rId4" Type="http://schemas.openxmlformats.org/officeDocument/2006/relationships/hyperlink" Target="https://keras.io/api/layers/activation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F441AF-7D8F-480B-BBC4-714EBC476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17248" cy="2387600"/>
          </a:xfrm>
        </p:spPr>
        <p:txBody>
          <a:bodyPr/>
          <a:lstStyle/>
          <a:p>
            <a:r>
              <a:rPr lang="sk-SK" dirty="0"/>
              <a:t>Klasifikácia a predikcia liekov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206209F-16B4-4056-AAB3-C1AC61053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Frederik Hrušovský</a:t>
            </a:r>
          </a:p>
        </p:txBody>
      </p:sp>
    </p:spTree>
    <p:extLst>
      <p:ext uri="{BB962C8B-B14F-4D97-AF65-F5344CB8AC3E}">
        <p14:creationId xmlns:p14="http://schemas.microsoft.com/office/powerpoint/2010/main" val="241865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159A4B-F8F1-45AC-A819-5691DAE7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4" y="365126"/>
            <a:ext cx="10722932" cy="866516"/>
          </a:xfrm>
        </p:spPr>
        <p:txBody>
          <a:bodyPr/>
          <a:lstStyle/>
          <a:p>
            <a:pPr algn="ctr"/>
            <a:r>
              <a:rPr lang="sk-SK" dirty="0"/>
              <a:t>Model neurónovej siete</a:t>
            </a:r>
          </a:p>
        </p:txBody>
      </p:sp>
      <p:pic>
        <p:nvPicPr>
          <p:cNvPr id="5" name="Zástupný objekt pre obsah 4" descr="Obrázok, na ktorom je text, doplnok&#10;&#10;Automaticky generovaný popis">
            <a:extLst>
              <a:ext uri="{FF2B5EF4-FFF2-40B4-BE49-F238E27FC236}">
                <a16:creationId xmlns:a16="http://schemas.microsoft.com/office/drawing/2014/main" id="{99C183CD-5686-40DF-B911-1EA87D69A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12" y="1517461"/>
            <a:ext cx="8845176" cy="4975413"/>
          </a:xfrm>
        </p:spPr>
      </p:pic>
    </p:spTree>
    <p:extLst>
      <p:ext uri="{BB962C8B-B14F-4D97-AF65-F5344CB8AC3E}">
        <p14:creationId xmlns:p14="http://schemas.microsoft.com/office/powerpoint/2010/main" val="271146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E7AE0F-526D-4CAB-8445-76E7A846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Predikcia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50965A4-6A85-4FE9-BC46-F66C11C3C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5024" y="2514600"/>
            <a:ext cx="5265107" cy="3662362"/>
          </a:xfrm>
        </p:spPr>
        <p:txBody>
          <a:bodyPr>
            <a:normAutofit/>
          </a:bodyPr>
          <a:lstStyle/>
          <a:p>
            <a:r>
              <a:rPr lang="sk-SK" sz="2400" dirty="0"/>
              <a:t>Vrátenie </a:t>
            </a:r>
            <a:r>
              <a:rPr lang="en-US" sz="2400" dirty="0"/>
              <a:t>po</a:t>
            </a:r>
            <a:r>
              <a:rPr lang="sk-SK" sz="2400" dirty="0"/>
              <a:t>ľ</a:t>
            </a:r>
            <a:r>
              <a:rPr lang="en-US" sz="2400" dirty="0"/>
              <a:t>a so v</a:t>
            </a:r>
            <a:r>
              <a:rPr lang="sk-SK" sz="2400" dirty="0" err="1"/>
              <a:t>šetkými</a:t>
            </a:r>
            <a:r>
              <a:rPr lang="sk-SK" sz="2400" dirty="0"/>
              <a:t> druhmi liekov a pravdepodobnosťou, či liek patrí do danej triedy</a:t>
            </a:r>
          </a:p>
          <a:p>
            <a:r>
              <a:rPr lang="sk-SK" sz="2400" dirty="0"/>
              <a:t> Vrátenie jednorozmerného poľa s vyznačením, ktorý liek je vhodný vybrať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F575549-FD35-4DE6-8010-132455855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4630"/>
            <a:ext cx="5005818" cy="278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96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351466-DEBD-41E6-8710-5B98EBA2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Presnosť neurónovej siete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484CF21-E98F-4057-94EC-01B8D877F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 S použitím </a:t>
            </a:r>
            <a:r>
              <a:rPr lang="sk-SK" dirty="0" err="1"/>
              <a:t>Sequental</a:t>
            </a:r>
            <a:r>
              <a:rPr lang="sk-SK" dirty="0"/>
              <a:t> modelu od </a:t>
            </a:r>
            <a:r>
              <a:rPr lang="sk-SK" dirty="0" err="1"/>
              <a:t>Kerasu</a:t>
            </a:r>
            <a:r>
              <a:rPr lang="sk-SK" dirty="0"/>
              <a:t> bola dosiahnutá vysoká presnosť okolo 82-88 </a:t>
            </a:r>
            <a:r>
              <a:rPr lang="en-US" dirty="0"/>
              <a:t>%</a:t>
            </a:r>
            <a:endParaRPr lang="sk-SK" dirty="0"/>
          </a:p>
          <a:p>
            <a:r>
              <a:rPr lang="sk-SK" dirty="0"/>
              <a:t> V prípade väčšieho </a:t>
            </a:r>
            <a:r>
              <a:rPr lang="sk-SK" dirty="0" err="1"/>
              <a:t>datasetu</a:t>
            </a:r>
            <a:r>
              <a:rPr lang="sk-SK" dirty="0"/>
              <a:t> by bola takáto NS zrejme efektívnejšia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9FA19301-55FD-4CF5-8FD5-25F51AA0A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34" y="4241191"/>
            <a:ext cx="5299715" cy="1909962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8E4D811C-95C5-4104-AA0A-05B66EDF1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612" y="4241191"/>
            <a:ext cx="5368542" cy="193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98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85526F-CED7-4BBB-867C-58C6DFB6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B0D7CCE-D555-47D9-B3A1-3B3EC8762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722932" cy="4591953"/>
          </a:xfrm>
        </p:spPr>
        <p:txBody>
          <a:bodyPr>
            <a:normAutofit/>
          </a:bodyPr>
          <a:lstStyle/>
          <a:p>
            <a:r>
              <a:rPr lang="sk-SK" sz="1800" dirty="0">
                <a:solidFill>
                  <a:schemeClr val="bg1"/>
                </a:solidFill>
              </a:rPr>
              <a:t> </a:t>
            </a:r>
            <a:r>
              <a:rPr lang="sk-SK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https://www.kaggle.com/prathamtripathi/drug-classification</a:t>
            </a:r>
            <a:endParaRPr lang="sk-SK" sz="1800" dirty="0">
              <a:solidFill>
                <a:schemeClr val="bg1"/>
              </a:solidFill>
            </a:endParaRPr>
          </a:p>
          <a:p>
            <a:r>
              <a:rPr lang="sk-SK" sz="1800" dirty="0">
                <a:solidFill>
                  <a:schemeClr val="bg1"/>
                </a:solidFill>
              </a:rPr>
              <a:t> </a:t>
            </a:r>
            <a:r>
              <a:rPr lang="sk-SK" sz="1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https://keras.io/guides/sequential_model/</a:t>
            </a:r>
            <a:endParaRPr lang="sk-SK" sz="1800" dirty="0">
              <a:solidFill>
                <a:schemeClr val="bg1"/>
              </a:solidFill>
            </a:endParaRPr>
          </a:p>
          <a:p>
            <a:r>
              <a:rPr lang="sk-SK" sz="1800" dirty="0">
                <a:solidFill>
                  <a:schemeClr val="bg1"/>
                </a:solidFill>
              </a:rPr>
              <a:t> </a:t>
            </a:r>
            <a:r>
              <a:rPr lang="sk-SK" sz="1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https://keras.io/api/layers/activations/</a:t>
            </a:r>
            <a:endParaRPr lang="sk-SK" sz="1800" dirty="0">
              <a:solidFill>
                <a:schemeClr val="bg1"/>
              </a:solidFill>
            </a:endParaRPr>
          </a:p>
          <a:p>
            <a:r>
              <a:rPr lang="sk-SK" sz="1800" dirty="0">
                <a:solidFill>
                  <a:schemeClr val="bg1"/>
                </a:solidFill>
              </a:rPr>
              <a:t> </a:t>
            </a:r>
            <a:r>
              <a:rPr lang="sk-SK" sz="18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https://matplotlib.org/stable/contents.html</a:t>
            </a:r>
            <a:endParaRPr lang="sk-SK" sz="1800" dirty="0">
              <a:solidFill>
                <a:schemeClr val="bg1"/>
              </a:solidFill>
            </a:endParaRPr>
          </a:p>
          <a:p>
            <a:r>
              <a:rPr lang="sk-SK" sz="1800" dirty="0">
                <a:solidFill>
                  <a:schemeClr val="bg1"/>
                </a:solidFill>
              </a:rPr>
              <a:t> </a:t>
            </a:r>
            <a:r>
              <a:rPr lang="sk-SK" sz="18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https://scikit-learn.org/stable/modules/generated/sklearn.model_selection.train_test_split.html</a:t>
            </a:r>
            <a:endParaRPr lang="sk-SK" sz="1800" dirty="0">
              <a:solidFill>
                <a:schemeClr val="bg1"/>
              </a:solidFill>
            </a:endParaRPr>
          </a:p>
          <a:p>
            <a:r>
              <a:rPr lang="sk-SK" sz="1800" dirty="0">
                <a:solidFill>
                  <a:schemeClr val="bg1"/>
                </a:solidFill>
              </a:rPr>
              <a:t> </a:t>
            </a:r>
            <a:r>
              <a:rPr lang="sk-SK" sz="18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https://towardsdatascience.com/activation-functions-neural-networks-1cbd9f8d91d6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https://keras.io/guides/training_with_built_in_methods/</a:t>
            </a:r>
            <a:endParaRPr lang="en-US" sz="1800" dirty="0">
              <a:solidFill>
                <a:schemeClr val="bg1"/>
              </a:solidFill>
            </a:endParaRPr>
          </a:p>
          <a:p>
            <a:endParaRPr lang="sk-SK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372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F441AF-7D8F-480B-BBC4-714EBC476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389" y="1407588"/>
            <a:ext cx="9717248" cy="2387600"/>
          </a:xfrm>
        </p:spPr>
        <p:txBody>
          <a:bodyPr/>
          <a:lstStyle/>
          <a:p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37631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F878CB-EF9E-42DB-AEB0-D9A0A335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Dataset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75DB6A59-0701-4987-B617-C82845D08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3735" y="1942566"/>
            <a:ext cx="3400900" cy="2210108"/>
          </a:xfr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A7A2B7A1-06E1-45B2-9904-FB3C093444D3}"/>
              </a:ext>
            </a:extLst>
          </p:cNvPr>
          <p:cNvSpPr txBox="1"/>
          <p:nvPr/>
        </p:nvSpPr>
        <p:spPr>
          <a:xfrm>
            <a:off x="457200" y="1948642"/>
            <a:ext cx="72355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sk-SK" sz="2500" dirty="0" err="1">
                <a:solidFill>
                  <a:schemeClr val="bg1"/>
                </a:solidFill>
              </a:rPr>
              <a:t>Dataset</a:t>
            </a:r>
            <a:r>
              <a:rPr lang="sk-SK" sz="2500" dirty="0">
                <a:solidFill>
                  <a:schemeClr val="bg1"/>
                </a:solidFill>
              </a:rPr>
              <a:t> obsahuje 6 parametrov:</a:t>
            </a:r>
          </a:p>
          <a:p>
            <a:pPr marL="7429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sk-SK" sz="2500" dirty="0">
                <a:solidFill>
                  <a:schemeClr val="bg1"/>
                </a:solidFill>
              </a:rPr>
              <a:t>Vek</a:t>
            </a:r>
          </a:p>
          <a:p>
            <a:pPr marL="7429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sk-SK" sz="2500" dirty="0">
                <a:solidFill>
                  <a:schemeClr val="bg1"/>
                </a:solidFill>
              </a:rPr>
              <a:t>Pohlavie</a:t>
            </a:r>
          </a:p>
          <a:p>
            <a:pPr marL="7429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sk-SK" sz="2500" dirty="0" err="1">
                <a:solidFill>
                  <a:schemeClr val="bg1"/>
                </a:solidFill>
              </a:rPr>
              <a:t>Drug</a:t>
            </a:r>
            <a:r>
              <a:rPr lang="sk-SK" sz="2500" dirty="0">
                <a:solidFill>
                  <a:schemeClr val="bg1"/>
                </a:solidFill>
              </a:rPr>
              <a:t> (liek) – je ich 5 druhov</a:t>
            </a:r>
          </a:p>
          <a:p>
            <a:pPr marL="7429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sk-SK" sz="2500" dirty="0">
                <a:solidFill>
                  <a:schemeClr val="bg1"/>
                </a:solidFill>
              </a:rPr>
              <a:t>BP - krvný t</a:t>
            </a:r>
            <a:r>
              <a:rPr lang="en-US" sz="2500" dirty="0">
                <a:solidFill>
                  <a:schemeClr val="bg1"/>
                </a:solidFill>
              </a:rPr>
              <a:t>l</a:t>
            </a:r>
            <a:r>
              <a:rPr lang="sk-SK" sz="2500" dirty="0">
                <a:solidFill>
                  <a:schemeClr val="bg1"/>
                </a:solidFill>
              </a:rPr>
              <a:t>ak</a:t>
            </a:r>
            <a:endParaRPr lang="en-US" sz="2500" dirty="0">
              <a:solidFill>
                <a:schemeClr val="bg1"/>
              </a:solidFill>
            </a:endParaRPr>
          </a:p>
          <a:p>
            <a:pPr marL="7429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</a:rPr>
              <a:t>Cholesterol – </a:t>
            </a:r>
            <a:r>
              <a:rPr lang="sk-SK" sz="2500" dirty="0">
                <a:solidFill>
                  <a:schemeClr val="bg1"/>
                </a:solidFill>
              </a:rPr>
              <a:t>hladina cholesterolu v tele</a:t>
            </a:r>
          </a:p>
          <a:p>
            <a:pPr marL="7429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sk-SK" sz="2500" dirty="0" err="1">
                <a:solidFill>
                  <a:schemeClr val="bg1"/>
                </a:solidFill>
              </a:rPr>
              <a:t>Na_to_K</a:t>
            </a:r>
            <a:r>
              <a:rPr lang="sk-SK" sz="2500" dirty="0">
                <a:solidFill>
                  <a:schemeClr val="bg1"/>
                </a:solidFill>
              </a:rPr>
              <a:t> – pomer sodíka k draslíku v tele (odporúčaný je pomer 1:3)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C0220282-A9EC-4F1B-880E-1A9B0A1B3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735" y="4404552"/>
            <a:ext cx="3400900" cy="71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1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9CA2DF-A215-45E4-8BDD-71734B28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5C7233B-A973-4D67-A0F9-0DB04EB0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42" y="1690688"/>
            <a:ext cx="3277062" cy="227702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28534C4-504F-4390-854B-B97C3718E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269" y="1690688"/>
            <a:ext cx="3467462" cy="2277020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7329214B-5113-4ED2-802E-F61302FEC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926" y="1557342"/>
            <a:ext cx="2520206" cy="2410366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CBF09F7B-F2A8-4159-8C53-0167C89C7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41" y="4353831"/>
            <a:ext cx="5138207" cy="1897679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013375EA-C20A-4ED8-9A4C-4EC42CB008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341" y="4359448"/>
            <a:ext cx="5026791" cy="18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3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9E3716-25E0-4BA9-B993-E348C7CC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Predspracovanie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113EC0-825D-490E-8696-8930051B0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 Potreba premeniť kategorické parametre Sex, BP, Cholesterol</a:t>
            </a:r>
          </a:p>
          <a:p>
            <a:r>
              <a:rPr lang="sk-SK" dirty="0"/>
              <a:t> Použitie metódy </a:t>
            </a:r>
            <a:r>
              <a:rPr lang="sk-SK" dirty="0" err="1"/>
              <a:t>dummies</a:t>
            </a:r>
            <a:endParaRPr lang="sk-SK" dirty="0"/>
          </a:p>
          <a:p>
            <a:r>
              <a:rPr lang="sk-SK" dirty="0"/>
              <a:t> Odstránenie pôvodných stĺpcov Sex, BP a Cholesterol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1C9C07C1-386C-4384-8974-82325791C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02224"/>
            <a:ext cx="7192379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8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C47D08-5A94-4059-B4C1-C052383B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Rozdelenie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CC69147-3E1B-47DD-8DCD-DF0EAF09D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 Potreba rozdelenia dát na </a:t>
            </a:r>
            <a:r>
              <a:rPr lang="sk-SK" dirty="0" err="1"/>
              <a:t>trénovacie</a:t>
            </a:r>
            <a:r>
              <a:rPr lang="sk-SK" dirty="0"/>
              <a:t> a testovacie</a:t>
            </a:r>
          </a:p>
          <a:p>
            <a:r>
              <a:rPr lang="sk-SK" dirty="0"/>
              <a:t> Použitie </a:t>
            </a:r>
            <a:r>
              <a:rPr lang="sk-SK" dirty="0" err="1"/>
              <a:t>train_test_split</a:t>
            </a:r>
            <a:r>
              <a:rPr lang="sk-SK" dirty="0"/>
              <a:t> od </a:t>
            </a:r>
            <a:r>
              <a:rPr lang="sk-SK" dirty="0" err="1"/>
              <a:t>sklearn</a:t>
            </a:r>
            <a:endParaRPr lang="sk-SK" dirty="0"/>
          </a:p>
          <a:p>
            <a:r>
              <a:rPr lang="sk-SK" dirty="0"/>
              <a:t> Rozdelenie: 75 % </a:t>
            </a:r>
            <a:r>
              <a:rPr lang="sk-SK" dirty="0" err="1"/>
              <a:t>trénovacie</a:t>
            </a:r>
            <a:r>
              <a:rPr lang="sk-SK" dirty="0"/>
              <a:t> dáta – 25 % testovacie dáta</a:t>
            </a:r>
          </a:p>
          <a:p>
            <a:r>
              <a:rPr lang="sk-SK" dirty="0"/>
              <a:t> </a:t>
            </a:r>
            <a:r>
              <a:rPr lang="sk-SK" dirty="0" err="1"/>
              <a:t>Random</a:t>
            </a:r>
            <a:r>
              <a:rPr lang="sk-SK" dirty="0"/>
              <a:t> state = 42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7A3D1AB-7EF5-41B7-BE43-D705C0B5B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75" y="4273420"/>
            <a:ext cx="7911882" cy="233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6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85526F-CED7-4BBB-867C-58C6DFB6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Trénovanie neurónovej siete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B0D7CCE-D555-47D9-B3A1-3B3EC876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 </a:t>
            </a:r>
            <a:r>
              <a:rPr lang="sk-SK" dirty="0" err="1"/>
              <a:t>Sequental</a:t>
            </a:r>
            <a:r>
              <a:rPr lang="sk-SK" dirty="0"/>
              <a:t> model od </a:t>
            </a:r>
            <a:r>
              <a:rPr lang="sk-SK" dirty="0" err="1"/>
              <a:t>Kerasu</a:t>
            </a:r>
            <a:endParaRPr lang="sk-SK" dirty="0"/>
          </a:p>
          <a:p>
            <a:r>
              <a:rPr lang="sk-SK" dirty="0"/>
              <a:t> </a:t>
            </a:r>
            <a:r>
              <a:rPr lang="sk-SK" dirty="0" err="1"/>
              <a:t>Dense</a:t>
            </a:r>
            <a:r>
              <a:rPr lang="sk-SK" dirty="0"/>
              <a:t>, </a:t>
            </a:r>
            <a:r>
              <a:rPr lang="sk-SK" dirty="0" err="1"/>
              <a:t>Flattern</a:t>
            </a:r>
            <a:r>
              <a:rPr lang="sk-SK" dirty="0"/>
              <a:t> a </a:t>
            </a:r>
            <a:r>
              <a:rPr lang="sk-SK" dirty="0" err="1"/>
              <a:t>Dropout</a:t>
            </a:r>
            <a:r>
              <a:rPr lang="sk-SK" dirty="0"/>
              <a:t> </a:t>
            </a:r>
            <a:r>
              <a:rPr lang="sk-SK" dirty="0" err="1"/>
              <a:t>Layers</a:t>
            </a:r>
            <a:r>
              <a:rPr lang="sk-SK" dirty="0"/>
              <a:t> od </a:t>
            </a:r>
            <a:r>
              <a:rPr lang="sk-SK" dirty="0" err="1"/>
              <a:t>Kerasu</a:t>
            </a:r>
            <a:endParaRPr lang="sk-SK" dirty="0"/>
          </a:p>
          <a:p>
            <a:r>
              <a:rPr lang="sk-SK" dirty="0"/>
              <a:t> Aktivačná funkcia </a:t>
            </a:r>
            <a:r>
              <a:rPr lang="sk-SK" dirty="0" err="1"/>
              <a:t>relu</a:t>
            </a:r>
            <a:r>
              <a:rPr lang="sk-SK" dirty="0"/>
              <a:t>, vo výstupnej vrstve </a:t>
            </a:r>
            <a:r>
              <a:rPr lang="sk-SK" dirty="0" err="1"/>
              <a:t>sigmoid</a:t>
            </a:r>
            <a:endParaRPr lang="sk-SK" dirty="0"/>
          </a:p>
          <a:p>
            <a:r>
              <a:rPr lang="sk-SK" dirty="0"/>
              <a:t> Príprava modelu na učenie cez </a:t>
            </a:r>
            <a:r>
              <a:rPr lang="sk-SK" dirty="0" err="1"/>
              <a:t>optimizer</a:t>
            </a:r>
            <a:r>
              <a:rPr lang="sk-SK" dirty="0"/>
              <a:t> </a:t>
            </a:r>
            <a:r>
              <a:rPr lang="sk-SK" dirty="0" err="1"/>
              <a:t>adam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927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6B1D35-9EF7-42DA-B199-FB7B16CE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195253"/>
          </a:xfrm>
        </p:spPr>
        <p:txBody>
          <a:bodyPr/>
          <a:lstStyle/>
          <a:p>
            <a:pPr algn="ctr"/>
            <a:r>
              <a:rPr lang="sk-SK" dirty="0"/>
              <a:t>Trénovanie neurónovej siete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833F7C-2D04-4469-BFD2-38E1939BA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B4ED6716-C98E-456C-821F-5ABC06AC7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135" y="1562671"/>
            <a:ext cx="8899062" cy="493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9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BC13AB-19AE-4779-9557-C9E3E64C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Aktiva</a:t>
            </a:r>
            <a:r>
              <a:rPr lang="sk-SK" dirty="0" err="1"/>
              <a:t>čné</a:t>
            </a:r>
            <a:r>
              <a:rPr lang="sk-SK" dirty="0"/>
              <a:t> funkcie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56ABD5F-9355-4A79-BFCB-B0447CB8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 err="1"/>
              <a:t>Relu</a:t>
            </a:r>
            <a:r>
              <a:rPr lang="sk-SK" b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dirty="0"/>
              <a:t>max(x, 0)</a:t>
            </a:r>
          </a:p>
          <a:p>
            <a:pPr marL="0" indent="0">
              <a:buNone/>
            </a:pPr>
            <a:r>
              <a:rPr lang="sk-SK" b="1" dirty="0" err="1"/>
              <a:t>Sigmoid</a:t>
            </a:r>
            <a:r>
              <a:rPr lang="sk-SK" b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sigmoid(x) = 1 / (1 + exp(-x))</a:t>
            </a:r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2EB84823-A8F8-4B53-A5EF-1273AA7BC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83" y="1690688"/>
            <a:ext cx="5237566" cy="257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0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D0CA24-C549-4B3A-BD38-8A4DD5E5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6"/>
            <a:ext cx="10722932" cy="1174426"/>
          </a:xfrm>
        </p:spPr>
        <p:txBody>
          <a:bodyPr/>
          <a:lstStyle/>
          <a:p>
            <a:pPr algn="ctr"/>
            <a:r>
              <a:rPr lang="sk-SK" dirty="0"/>
              <a:t>Trénovanie neurónovej siete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CD50AB1-6C9B-4A41-9EF9-5DF052F78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106" y="2114874"/>
            <a:ext cx="5170613" cy="3676216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400" dirty="0"/>
              <a:t>Štandardne pomocou fit() metódy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400" dirty="0"/>
              <a:t>Pri 250 epochách je presnosť v tomto učení </a:t>
            </a:r>
            <a:r>
              <a:rPr lang="en-US" sz="2400" dirty="0"/>
              <a:t>88,67 </a:t>
            </a:r>
            <a:r>
              <a:rPr lang="sk-SK" sz="2400" dirty="0"/>
              <a:t>%</a:t>
            </a:r>
            <a:r>
              <a:rPr lang="en-US" sz="2400" dirty="0"/>
              <a:t> a </a:t>
            </a:r>
            <a:r>
              <a:rPr lang="en-US" sz="2400" dirty="0" err="1"/>
              <a:t>chyba</a:t>
            </a:r>
            <a:r>
              <a:rPr lang="en-US" sz="2400" dirty="0"/>
              <a:t> 3,87 %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84328E7-E359-4E2A-92A4-22C65F8E5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6" y="2114874"/>
            <a:ext cx="5170613" cy="367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42662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Sínus</Template>
  <TotalTime>1484</TotalTime>
  <Words>371</Words>
  <Application>Microsoft Office PowerPoint</Application>
  <PresentationFormat>Širokouhlá</PresentationFormat>
  <Paragraphs>50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Courier New</vt:lpstr>
      <vt:lpstr>Posterama</vt:lpstr>
      <vt:lpstr>SineVTI</vt:lpstr>
      <vt:lpstr>Klasifikácia a predikcia liekov</vt:lpstr>
      <vt:lpstr>Dataset</vt:lpstr>
      <vt:lpstr>Vizualizácia dát</vt:lpstr>
      <vt:lpstr>Predspracovanie dát</vt:lpstr>
      <vt:lpstr>Rozdelenie dát</vt:lpstr>
      <vt:lpstr>Trénovanie neurónovej siete</vt:lpstr>
      <vt:lpstr>Trénovanie neurónovej siete</vt:lpstr>
      <vt:lpstr>Aktivačné funkcie</vt:lpstr>
      <vt:lpstr>Trénovanie neurónovej siete</vt:lpstr>
      <vt:lpstr>Model neurónovej siete</vt:lpstr>
      <vt:lpstr>Predikcia</vt:lpstr>
      <vt:lpstr>Presnosť neurónovej siete</vt:lpstr>
      <vt:lpstr>Zdroje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Klasifikácia a predikcia liekov</dc:title>
  <dc:creator>Frederik Hrušovský</dc:creator>
  <cp:lastModifiedBy>Frederik Hrušovský</cp:lastModifiedBy>
  <cp:revision>13</cp:revision>
  <dcterms:created xsi:type="dcterms:W3CDTF">2021-05-06T15:36:54Z</dcterms:created>
  <dcterms:modified xsi:type="dcterms:W3CDTF">2021-05-07T16:24:16Z</dcterms:modified>
</cp:coreProperties>
</file>