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F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734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6981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14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434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729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3715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16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19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38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Click to edit Master text styles</a:t>
            </a:r>
          </a:p>
          <a:p>
            <a:pPr lvl="1"/>
            <a:r>
              <a:rPr lang="sv-SE" smtClean="0"/>
              <a:t>Second level</a:t>
            </a:r>
          </a:p>
          <a:p>
            <a:pPr lvl="2"/>
            <a:r>
              <a:rPr lang="sv-SE" smtClean="0"/>
              <a:t>Third level</a:t>
            </a:r>
          </a:p>
          <a:p>
            <a:pPr lvl="3"/>
            <a:r>
              <a:rPr lang="sv-SE" smtClean="0"/>
              <a:t>Fourth level</a:t>
            </a:r>
          </a:p>
          <a:p>
            <a:pPr lvl="4"/>
            <a:r>
              <a:rPr lang="sv-SE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841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476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5449-92E1-2F4B-B941-8F1E2B48EE37}" type="datetimeFigureOut">
              <a:rPr lang="en-US" smtClean="0"/>
              <a:t>2018-02-10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3A5C5-051E-5A4F-A731-611E872D9FC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75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171611" y="1681962"/>
            <a:ext cx="8809359" cy="3341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17375" y="170484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617799" y="2276942"/>
            <a:ext cx="1864838" cy="1910800"/>
            <a:chOff x="617799" y="2276942"/>
            <a:chExt cx="1864838" cy="1910800"/>
          </a:xfrm>
        </p:grpSpPr>
        <p:sp>
          <p:nvSpPr>
            <p:cNvPr id="19" name="Rounded Rectangle 18"/>
            <p:cNvSpPr/>
            <p:nvPr/>
          </p:nvSpPr>
          <p:spPr>
            <a:xfrm>
              <a:off x="617799" y="2288384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5087" y="2276942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3088" y="2276942"/>
            <a:ext cx="1864838" cy="1910800"/>
            <a:chOff x="617799" y="2276942"/>
            <a:chExt cx="1864838" cy="1910800"/>
          </a:xfrm>
        </p:grpSpPr>
        <p:sp>
          <p:nvSpPr>
            <p:cNvPr id="27" name="Rounded Rectangle 26"/>
            <p:cNvSpPr/>
            <p:nvPr/>
          </p:nvSpPr>
          <p:spPr>
            <a:xfrm>
              <a:off x="617799" y="2288384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087" y="2276942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568377" y="2276942"/>
            <a:ext cx="1864838" cy="1910800"/>
            <a:chOff x="617799" y="2276942"/>
            <a:chExt cx="1864838" cy="1910800"/>
          </a:xfrm>
        </p:grpSpPr>
        <p:sp>
          <p:nvSpPr>
            <p:cNvPr id="30" name="Rounded Rectangle 29"/>
            <p:cNvSpPr/>
            <p:nvPr/>
          </p:nvSpPr>
          <p:spPr>
            <a:xfrm>
              <a:off x="617799" y="2288384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5087" y="2276942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543667" y="2276942"/>
            <a:ext cx="1864838" cy="1910800"/>
            <a:chOff x="617799" y="2276942"/>
            <a:chExt cx="1864838" cy="1910800"/>
          </a:xfrm>
        </p:grpSpPr>
        <p:sp>
          <p:nvSpPr>
            <p:cNvPr id="33" name="Rounded Rectangle 32"/>
            <p:cNvSpPr/>
            <p:nvPr/>
          </p:nvSpPr>
          <p:spPr>
            <a:xfrm>
              <a:off x="617799" y="2288384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5087" y="2276942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755091" y="3043553"/>
            <a:ext cx="7547708" cy="4462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Transaction</a:t>
            </a:r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455077" y="5255496"/>
            <a:ext cx="7599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Verdana"/>
                <a:cs typeface="Verdana"/>
              </a:rPr>
              <a:t>Figure 1. A process consisting of individual activities, governed by a single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(possibly distributed) transaction.</a:t>
            </a:r>
            <a:endParaRPr lang="en-GB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1478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171611" y="1681962"/>
            <a:ext cx="8809359" cy="3341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40253" y="17194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3394" y="2471456"/>
            <a:ext cx="1864838" cy="1910800"/>
            <a:chOff x="503394" y="2471456"/>
            <a:chExt cx="1864838" cy="1910800"/>
          </a:xfrm>
        </p:grpSpPr>
        <p:sp>
          <p:nvSpPr>
            <p:cNvPr id="5" name="Rounded Rectangle 4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9493" y="2471456"/>
            <a:ext cx="1864838" cy="1910800"/>
            <a:chOff x="503394" y="2471456"/>
            <a:chExt cx="1864838" cy="1910800"/>
          </a:xfrm>
        </p:grpSpPr>
        <p:sp>
          <p:nvSpPr>
            <p:cNvPr id="27" name="Rounded Rectangle 2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95592" y="2471456"/>
            <a:ext cx="1864838" cy="1910800"/>
            <a:chOff x="503394" y="2471456"/>
            <a:chExt cx="1864838" cy="1910800"/>
          </a:xfrm>
        </p:grpSpPr>
        <p:sp>
          <p:nvSpPr>
            <p:cNvPr id="32" name="Rounded Rectangle 31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91690" y="2471456"/>
            <a:ext cx="1864838" cy="1910800"/>
            <a:chOff x="503394" y="2471456"/>
            <a:chExt cx="1864838" cy="1910800"/>
          </a:xfrm>
        </p:grpSpPr>
        <p:sp>
          <p:nvSpPr>
            <p:cNvPr id="37" name="Rounded Rectangle 3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2967" y="3238063"/>
            <a:ext cx="755088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20205" y="3238063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05660" y="3238063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296438" y="3230276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23984" y="3230276"/>
            <a:ext cx="648514" cy="7787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55077" y="5255496"/>
            <a:ext cx="75997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Verdana"/>
                <a:cs typeface="Verdana"/>
              </a:rPr>
              <a:t>Figure 2. A process consisting of individual activities, each activity having a local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transaction but also a designated compensation for</a:t>
            </a:r>
            <a:r>
              <a:rPr lang="en-GB" sz="1400" dirty="0">
                <a:latin typeface="Verdana"/>
                <a:cs typeface="Verdana"/>
              </a:rPr>
              <a:t> </a:t>
            </a:r>
            <a:r>
              <a:rPr lang="en-GB" sz="1400" dirty="0" smtClean="0">
                <a:latin typeface="Verdana"/>
                <a:cs typeface="Verdana"/>
              </a:rPr>
              <a:t>each transaction. In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this example, all activities succeeds.</a:t>
            </a:r>
            <a:endParaRPr lang="en-GB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1434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cess 1"/>
          <p:cNvSpPr/>
          <p:nvPr/>
        </p:nvSpPr>
        <p:spPr>
          <a:xfrm>
            <a:off x="171611" y="1681962"/>
            <a:ext cx="8809359" cy="3341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40253" y="171947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503394" y="2471456"/>
            <a:ext cx="1864838" cy="1910800"/>
            <a:chOff x="503394" y="2471456"/>
            <a:chExt cx="1864838" cy="1910800"/>
          </a:xfrm>
        </p:grpSpPr>
        <p:sp>
          <p:nvSpPr>
            <p:cNvPr id="5" name="Rounded Rectangle 4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99493" y="2471456"/>
            <a:ext cx="1864838" cy="1910800"/>
            <a:chOff x="503394" y="2471456"/>
            <a:chExt cx="1864838" cy="1910800"/>
          </a:xfrm>
        </p:grpSpPr>
        <p:sp>
          <p:nvSpPr>
            <p:cNvPr id="27" name="Rounded Rectangle 2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95592" y="2471456"/>
            <a:ext cx="1864838" cy="1910800"/>
            <a:chOff x="503394" y="2471456"/>
            <a:chExt cx="1864838" cy="1910800"/>
          </a:xfrm>
        </p:grpSpPr>
        <p:sp>
          <p:nvSpPr>
            <p:cNvPr id="32" name="Rounded Rectangle 31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91690" y="2471456"/>
            <a:ext cx="1864838" cy="1910800"/>
            <a:chOff x="503394" y="2471456"/>
            <a:chExt cx="1864838" cy="1910800"/>
          </a:xfrm>
        </p:grpSpPr>
        <p:sp>
          <p:nvSpPr>
            <p:cNvPr id="37" name="Rounded Rectangle 3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102967" y="3238063"/>
            <a:ext cx="755088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20205" y="3238063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05660" y="3238063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94801" y="3192295"/>
            <a:ext cx="1" cy="56430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39984" y="3848140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131646" y="3848140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5764" y="3848140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05" y="2517224"/>
            <a:ext cx="628679" cy="44623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55077" y="5255496"/>
            <a:ext cx="759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Verdana"/>
                <a:cs typeface="Verdana"/>
              </a:rPr>
              <a:t>Figure 3. A process consisting of individual activities, each activity having a local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transaction but also a designated compensation for</a:t>
            </a:r>
            <a:r>
              <a:rPr lang="en-GB" sz="1400" dirty="0">
                <a:latin typeface="Verdana"/>
                <a:cs typeface="Verdana"/>
              </a:rPr>
              <a:t> </a:t>
            </a:r>
            <a:r>
              <a:rPr lang="en-GB" sz="1400" dirty="0" smtClean="0">
                <a:latin typeface="Verdana"/>
                <a:cs typeface="Verdana"/>
              </a:rPr>
              <a:t>each transaction. In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this example, the third activity fails thus activating compensations in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reverse order to the transactions.</a:t>
            </a:r>
            <a:endParaRPr lang="en-GB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4115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3413962" y="4467581"/>
            <a:ext cx="1624583" cy="446235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Compensation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261562" y="4315181"/>
            <a:ext cx="1624583" cy="446235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Compensation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109162" y="4162781"/>
            <a:ext cx="1624583" cy="446235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bg1"/>
                </a:solidFill>
              </a:rPr>
              <a:t>Compensation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Process 1"/>
          <p:cNvSpPr/>
          <p:nvPr/>
        </p:nvSpPr>
        <p:spPr>
          <a:xfrm>
            <a:off x="161553" y="186726"/>
            <a:ext cx="8809359" cy="334104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230195" y="22424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4" name="Magnetic Disk 3"/>
          <p:cNvSpPr/>
          <p:nvPr/>
        </p:nvSpPr>
        <p:spPr>
          <a:xfrm>
            <a:off x="3860577" y="3974000"/>
            <a:ext cx="1209047" cy="1178518"/>
          </a:xfrm>
          <a:prstGeom prst="flowChartMagneticDisk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Persistent store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93336" y="976220"/>
            <a:ext cx="1864838" cy="1910800"/>
            <a:chOff x="503394" y="2471456"/>
            <a:chExt cx="1864838" cy="1910800"/>
          </a:xfrm>
        </p:grpSpPr>
        <p:sp>
          <p:nvSpPr>
            <p:cNvPr id="5" name="Rounded Rectangle 4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89435" y="976220"/>
            <a:ext cx="1864838" cy="1910800"/>
            <a:chOff x="503394" y="2471456"/>
            <a:chExt cx="1864838" cy="1910800"/>
          </a:xfrm>
        </p:grpSpPr>
        <p:sp>
          <p:nvSpPr>
            <p:cNvPr id="27" name="Rounded Rectangle 2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685534" y="976220"/>
            <a:ext cx="1864838" cy="1910800"/>
            <a:chOff x="503394" y="2471456"/>
            <a:chExt cx="1864838" cy="1910800"/>
          </a:xfrm>
        </p:grpSpPr>
        <p:sp>
          <p:nvSpPr>
            <p:cNvPr id="32" name="Rounded Rectangle 31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81632" y="976220"/>
            <a:ext cx="1864838" cy="1910800"/>
            <a:chOff x="503394" y="2471456"/>
            <a:chExt cx="1864838" cy="1910800"/>
          </a:xfrm>
        </p:grpSpPr>
        <p:sp>
          <p:nvSpPr>
            <p:cNvPr id="37" name="Rounded Rectangle 36"/>
            <p:cNvSpPr/>
            <p:nvPr/>
          </p:nvSpPr>
          <p:spPr>
            <a:xfrm>
              <a:off x="503394" y="2482898"/>
              <a:ext cx="1864838" cy="1899358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40682" y="2974901"/>
              <a:ext cx="1624583" cy="44623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Transaction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0682" y="3596418"/>
              <a:ext cx="1624583" cy="446235"/>
            </a:xfrm>
            <a:prstGeom prst="rect">
              <a:avLst/>
            </a:prstGeom>
            <a:solidFill>
              <a:schemeClr val="accent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Compensation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682" y="2471456"/>
              <a:ext cx="885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Activity</a:t>
              </a:r>
              <a:endParaRPr lang="en-GB" dirty="0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550540" y="2032530"/>
            <a:ext cx="1764000" cy="602766"/>
          </a:xfrm>
          <a:prstGeom prst="round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3" name="Straight Arrow Connector 42"/>
          <p:cNvCxnSpPr>
            <a:stCxn id="41" idx="2"/>
          </p:cNvCxnSpPr>
          <p:nvPr/>
        </p:nvCxnSpPr>
        <p:spPr>
          <a:xfrm>
            <a:off x="1432540" y="2635296"/>
            <a:ext cx="2428037" cy="1476008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2655950" y="2032530"/>
            <a:ext cx="1764000" cy="602766"/>
          </a:xfrm>
          <a:prstGeom prst="round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Rounded Rectangle 44"/>
          <p:cNvSpPr/>
          <p:nvPr/>
        </p:nvSpPr>
        <p:spPr>
          <a:xfrm>
            <a:off x="4733745" y="2032530"/>
            <a:ext cx="1764000" cy="602766"/>
          </a:xfrm>
          <a:prstGeom prst="roundRect">
            <a:avLst/>
          </a:prstGeom>
          <a:noFill/>
          <a:ln>
            <a:solidFill>
              <a:srgbClr val="008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47" name="Straight Arrow Connector 46"/>
          <p:cNvCxnSpPr>
            <a:stCxn id="44" idx="2"/>
          </p:cNvCxnSpPr>
          <p:nvPr/>
        </p:nvCxnSpPr>
        <p:spPr>
          <a:xfrm>
            <a:off x="3537950" y="2635296"/>
            <a:ext cx="570653" cy="1338704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733745" y="2635296"/>
            <a:ext cx="867206" cy="1338704"/>
          </a:xfrm>
          <a:prstGeom prst="straightConnector1">
            <a:avLst/>
          </a:prstGeom>
          <a:ln>
            <a:solidFill>
              <a:srgbClr val="008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92909" y="1742827"/>
            <a:ext cx="755088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110147" y="1742827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95602" y="1742827"/>
            <a:ext cx="842943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284743" y="1697059"/>
            <a:ext cx="1" cy="564309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229926" y="2352904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2121588" y="2352904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5706" y="2352904"/>
            <a:ext cx="690542" cy="0"/>
          </a:xfrm>
          <a:prstGeom prst="straightConnector1">
            <a:avLst/>
          </a:prstGeom>
          <a:ln w="76200" cmpd="sng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7" y="1021988"/>
            <a:ext cx="628679" cy="446236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07477" y="5407896"/>
            <a:ext cx="759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Verdana"/>
                <a:cs typeface="Verdana"/>
              </a:rPr>
              <a:t>Figure 4. A process consisting of individual activities, each activity having a local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transaction but also a designated compensation for</a:t>
            </a:r>
            <a:r>
              <a:rPr lang="en-GB" sz="1400" dirty="0">
                <a:latin typeface="Verdana"/>
                <a:cs typeface="Verdana"/>
              </a:rPr>
              <a:t> </a:t>
            </a:r>
            <a:r>
              <a:rPr lang="en-GB" sz="1400" dirty="0" smtClean="0">
                <a:latin typeface="Verdana"/>
                <a:cs typeface="Verdana"/>
              </a:rPr>
              <a:t>each transaction. In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order to survive application failure, each compensation has to be logged</a:t>
            </a:r>
            <a:br>
              <a:rPr lang="en-GB" sz="1400" dirty="0" smtClean="0">
                <a:latin typeface="Verdana"/>
                <a:cs typeface="Verdana"/>
              </a:rPr>
            </a:br>
            <a:r>
              <a:rPr lang="en-GB" sz="1400" dirty="0" smtClean="0">
                <a:latin typeface="Verdana"/>
                <a:cs typeface="Verdana"/>
              </a:rPr>
              <a:t>              to persistent store before the corresponding transaction is attempted.</a:t>
            </a:r>
            <a:endParaRPr lang="en-GB" sz="1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5145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109</Words>
  <Application>Microsoft Macintosh PowerPoint</Application>
  <PresentationFormat>On-screen Show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Luleå University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Frode Randers</dc:creator>
  <cp:lastModifiedBy>Frode Randers</cp:lastModifiedBy>
  <cp:revision>13</cp:revision>
  <dcterms:created xsi:type="dcterms:W3CDTF">2018-02-10T09:49:16Z</dcterms:created>
  <dcterms:modified xsi:type="dcterms:W3CDTF">2018-02-10T10:52:09Z</dcterms:modified>
</cp:coreProperties>
</file>