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70" r:id="rId5"/>
    <p:sldId id="271" r:id="rId6"/>
    <p:sldId id="266" r:id="rId7"/>
    <p:sldId id="267" r:id="rId8"/>
    <p:sldId id="268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4CF6E590-A3A1-43F1-B5B8-EDF518F7745E}">
          <p14:sldIdLst>
            <p14:sldId id="256"/>
            <p14:sldId id="257"/>
            <p14:sldId id="261"/>
            <p14:sldId id="270"/>
            <p14:sldId id="271"/>
            <p14:sldId id="266"/>
            <p14:sldId id="267"/>
            <p14:sldId id="268"/>
            <p14:sldId id="26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Pereira Da Silva" initials="FPDS" lastIdx="1" clrIdx="0">
    <p:extLst>
      <p:ext uri="{19B8F6BF-5375-455C-9EA6-DF929625EA0E}">
        <p15:presenceInfo xmlns:p15="http://schemas.microsoft.com/office/powerpoint/2012/main" userId="Filipe Pereira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3154-4408-4E3F-BED0-2B126004246F}" type="datetimeFigureOut">
              <a:rPr lang="pt-PT" smtClean="0"/>
              <a:t>sex, 4 de jan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C08A4-5765-4C25-A01A-E45C8ABEF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8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989-8DE0-451E-B350-15B993305FE0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CA4-54BE-4F9B-B675-ABF14DE5172A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1000-5A51-4720-B292-66F7B3D1C298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979B-C3F6-4132-80D1-209CA9FED887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83CD-B91A-4315-83C1-D6B366DB62D9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63-952E-4FD7-ADB0-413D55C5E507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3A6-9AA9-41DC-9940-6B4EAAA92AAC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CB5-3151-4959-844F-B122B71AA50B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DA32-3480-4300-B6AF-7888D0238279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DB64-FC80-4A48-933C-ACB6AF1EF036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C5C9-4B3B-4D00-B7E0-93CAEC9CC7F0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ADA22DD-5213-4F4C-AF3B-D1AB0B821768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F3F91-1FDC-451D-BECC-AE279F2F6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364830"/>
            <a:ext cx="5518066" cy="2586791"/>
          </a:xfrm>
        </p:spPr>
        <p:txBody>
          <a:bodyPr>
            <a:normAutofit/>
          </a:bodyPr>
          <a:lstStyle/>
          <a:p>
            <a:r>
              <a:rPr lang="pt-PT" sz="5400" dirty="0" err="1"/>
              <a:t>Bucket</a:t>
            </a:r>
            <a:r>
              <a:rPr lang="pt-PT" sz="5400" dirty="0"/>
              <a:t> </a:t>
            </a:r>
            <a:r>
              <a:rPr lang="pt-PT" sz="5400" dirty="0" err="1"/>
              <a:t>Sort</a:t>
            </a:r>
            <a:br>
              <a:rPr lang="pt-PT" sz="5400" dirty="0"/>
            </a:br>
            <a:r>
              <a:rPr lang="pt-PT" sz="4000" dirty="0"/>
              <a:t>MPI</a:t>
            </a:r>
            <a:r>
              <a:rPr lang="pt-PT" sz="5400" dirty="0"/>
              <a:t> </a:t>
            </a:r>
            <a:br>
              <a:rPr lang="pt-PT" dirty="0"/>
            </a:br>
            <a:r>
              <a:rPr lang="pt-PT" sz="3200" dirty="0"/>
              <a:t>Filipe Silva - A77284</a:t>
            </a:r>
            <a:br>
              <a:rPr lang="pt-PT" sz="3200" dirty="0"/>
            </a:br>
            <a:r>
              <a:rPr lang="pt-PT" sz="3200" dirty="0"/>
              <a:t>João Alves - A77070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021679-DBED-400E-9273-AD8956D4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296780"/>
            <a:ext cx="5357600" cy="1640304"/>
          </a:xfrm>
        </p:spPr>
        <p:txBody>
          <a:bodyPr>
            <a:normAutofit/>
          </a:bodyPr>
          <a:lstStyle/>
          <a:p>
            <a:r>
              <a:rPr lang="pt-PT" sz="1400" dirty="0"/>
              <a:t>Universidade do Minho </a:t>
            </a:r>
          </a:p>
          <a:p>
            <a:r>
              <a:rPr lang="pt-PT" sz="1400" dirty="0"/>
              <a:t>Computação Paralela e Distribuída</a:t>
            </a:r>
          </a:p>
          <a:p>
            <a:r>
              <a:rPr lang="pt-PT" dirty="0"/>
              <a:t>Paradigmas de Computação Paralela</a:t>
            </a:r>
          </a:p>
        </p:txBody>
      </p:sp>
    </p:spTree>
    <p:extLst>
      <p:ext uri="{BB962C8B-B14F-4D97-AF65-F5344CB8AC3E}">
        <p14:creationId xmlns:p14="http://schemas.microsoft.com/office/powerpoint/2010/main" val="395213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F3F91-1FDC-451D-BECC-AE279F2F6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364830"/>
            <a:ext cx="5518066" cy="2586791"/>
          </a:xfrm>
        </p:spPr>
        <p:txBody>
          <a:bodyPr>
            <a:normAutofit/>
          </a:bodyPr>
          <a:lstStyle/>
          <a:p>
            <a:r>
              <a:rPr lang="pt-PT" sz="5400" dirty="0" err="1"/>
              <a:t>Bucket</a:t>
            </a:r>
            <a:r>
              <a:rPr lang="pt-PT" sz="5400" dirty="0"/>
              <a:t> </a:t>
            </a:r>
            <a:r>
              <a:rPr lang="pt-PT" sz="5400" dirty="0" err="1"/>
              <a:t>Sort</a:t>
            </a:r>
            <a:br>
              <a:rPr lang="pt-PT" sz="5400" dirty="0"/>
            </a:br>
            <a:r>
              <a:rPr lang="pt-PT" sz="4000" dirty="0"/>
              <a:t>MPI</a:t>
            </a:r>
            <a:r>
              <a:rPr lang="pt-PT" sz="5400" dirty="0"/>
              <a:t> </a:t>
            </a:r>
            <a:br>
              <a:rPr lang="pt-PT" dirty="0"/>
            </a:br>
            <a:r>
              <a:rPr lang="pt-PT" sz="3200" dirty="0"/>
              <a:t>Filipe Silva - A77284</a:t>
            </a:r>
            <a:br>
              <a:rPr lang="pt-PT" sz="3200" dirty="0"/>
            </a:br>
            <a:r>
              <a:rPr lang="pt-PT" sz="3200" dirty="0"/>
              <a:t>João Alves - A77070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021679-DBED-400E-9273-AD8956D4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296780"/>
            <a:ext cx="5357600" cy="1640304"/>
          </a:xfrm>
        </p:spPr>
        <p:txBody>
          <a:bodyPr>
            <a:normAutofit/>
          </a:bodyPr>
          <a:lstStyle/>
          <a:p>
            <a:r>
              <a:rPr lang="pt-PT" sz="1400" dirty="0"/>
              <a:t>Universidade do Minho </a:t>
            </a:r>
          </a:p>
          <a:p>
            <a:r>
              <a:rPr lang="pt-PT" sz="1400" dirty="0"/>
              <a:t>Computação Paralela e Distribuída</a:t>
            </a:r>
          </a:p>
          <a:p>
            <a:r>
              <a:rPr lang="pt-PT" dirty="0"/>
              <a:t>Paradigmas de Computação Paralela</a:t>
            </a:r>
          </a:p>
        </p:txBody>
      </p:sp>
    </p:spTree>
    <p:extLst>
      <p:ext uri="{BB962C8B-B14F-4D97-AF65-F5344CB8AC3E}">
        <p14:creationId xmlns:p14="http://schemas.microsoft.com/office/powerpoint/2010/main" val="273699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D2FE8-4533-4C8F-9287-7F7FB323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Definição</a:t>
            </a:r>
            <a:r>
              <a:rPr lang="en-GB" dirty="0"/>
              <a:t> do </a:t>
            </a:r>
            <a:r>
              <a:rPr lang="en-GB" dirty="0" err="1"/>
              <a:t>Algoritmo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AC7736-E738-4426-AB9B-05275706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194270"/>
            <a:ext cx="7796540" cy="1613505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O </a:t>
            </a:r>
            <a:r>
              <a:rPr lang="pt-PT" i="1" dirty="0"/>
              <a:t>Bucket Sort</a:t>
            </a:r>
            <a:r>
              <a:rPr lang="pt-PT" dirty="0"/>
              <a:t> é um algoritmo de ordenação, que consiste na divisão do vetor incial em vários vetores </a:t>
            </a:r>
            <a:r>
              <a:rPr lang="pt-PT" i="1" dirty="0"/>
              <a:t>(Buckets), seguida pela sua ordenação e recolocação no Array inicial.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250DDDB-B841-48A1-9A80-3717A918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54" y="2758272"/>
            <a:ext cx="3692692" cy="2949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61F500-5A25-4965-AACE-B0A609634281}"/>
              </a:ext>
            </a:extLst>
          </p:cNvPr>
          <p:cNvSpPr txBox="1"/>
          <p:nvPr/>
        </p:nvSpPr>
        <p:spPr>
          <a:xfrm>
            <a:off x="7138737" y="6581001"/>
            <a:ext cx="443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Imagem retirada de: https://pt.wikipedia.org/wiki/Bucket_sort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A2D3846D-E12D-41FD-81C2-28FECBD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5589234-D83E-4C8D-82DD-ECE79F20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8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56183-2C26-4111-AA4E-F0B31293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GB" dirty="0" err="1"/>
              <a:t>Fases</a:t>
            </a:r>
            <a:r>
              <a:rPr lang="en-GB" dirty="0"/>
              <a:t> de </a:t>
            </a:r>
            <a:r>
              <a:rPr lang="en-GB" dirty="0" err="1"/>
              <a:t>Execução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1A7BC7-89C7-4EB1-BA89-5AA3A360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438025"/>
            <a:ext cx="8948277" cy="264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Para facilitar a paralelização, o grupo decidiu dividir o algoritmo em fases distintas e dependentes, sendo estas as seguintes: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909DFC-159D-4B83-95C3-EF4B747A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046D1F-9BCC-4621-B5D6-C2D0311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E32985-9706-4155-961C-36B54C02448F}"/>
              </a:ext>
            </a:extLst>
          </p:cNvPr>
          <p:cNvSpPr txBox="1"/>
          <p:nvPr/>
        </p:nvSpPr>
        <p:spPr>
          <a:xfrm>
            <a:off x="7017133" y="6585510"/>
            <a:ext cx="443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Imagens retiradas de: https://pt.wikipedia.org/wiki/Bucket_sort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8E0018-A3EA-4232-A904-458E8C5D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62" y="2191502"/>
            <a:ext cx="4242277" cy="17869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C00977-6C22-427E-AB1B-8680B51A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61" y="3750732"/>
            <a:ext cx="4242277" cy="1800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71192-CED2-4F09-A912-6850F509B9E8}"/>
              </a:ext>
            </a:extLst>
          </p:cNvPr>
          <p:cNvSpPr txBox="1"/>
          <p:nvPr/>
        </p:nvSpPr>
        <p:spPr>
          <a:xfrm>
            <a:off x="1621860" y="2501114"/>
            <a:ext cx="424227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Inicialização dos </a:t>
            </a:r>
            <a:r>
              <a:rPr lang="pt-PT" i="1" dirty="0"/>
              <a:t>Buckets</a:t>
            </a:r>
            <a:endParaRPr lang="pt-PT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Distribuição dos elementos</a:t>
            </a:r>
            <a:r>
              <a:rPr lang="pt-PT" i="1" dirty="0"/>
              <a:t> </a:t>
            </a:r>
            <a:r>
              <a:rPr lang="pt-PT" dirty="0"/>
              <a:t>pelos</a:t>
            </a:r>
            <a:r>
              <a:rPr lang="pt-PT" i="1" dirty="0"/>
              <a:t> Buckets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Ordenação dos </a:t>
            </a:r>
            <a:r>
              <a:rPr lang="pt-PT" i="1" dirty="0"/>
              <a:t>Buckets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Colocação no vetor original</a:t>
            </a:r>
            <a:r>
              <a:rPr lang="pt-PT" i="1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33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16C00-AD7F-4507-9CDC-134C684A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Tamanho do Input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AF947D-A56A-4F67-9FF4-AEC1F2E9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15233"/>
            <a:ext cx="7796540" cy="417116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dirty="0"/>
              <a:t>Para </a:t>
            </a:r>
            <a:r>
              <a:rPr lang="en-GB" dirty="0" err="1"/>
              <a:t>calcular</a:t>
            </a:r>
            <a:r>
              <a:rPr lang="en-GB" dirty="0"/>
              <a:t> o </a:t>
            </a:r>
            <a:r>
              <a:rPr lang="en-GB" dirty="0" err="1"/>
              <a:t>tamanho</a:t>
            </a:r>
            <a:r>
              <a:rPr lang="en-GB" dirty="0"/>
              <a:t> </a:t>
            </a:r>
            <a:r>
              <a:rPr lang="en-GB" dirty="0" err="1"/>
              <a:t>máximo</a:t>
            </a:r>
            <a:r>
              <a:rPr lang="en-GB" dirty="0"/>
              <a:t> de um </a:t>
            </a:r>
            <a:r>
              <a:rPr lang="en-GB" i="1" dirty="0"/>
              <a:t>data set,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aplicada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fórmula</a:t>
            </a:r>
            <a:r>
              <a:rPr lang="en-GB" dirty="0"/>
              <a:t>, de modo a que o </a:t>
            </a:r>
            <a:r>
              <a:rPr lang="en-GB" dirty="0" err="1"/>
              <a:t>resultado</a:t>
            </a:r>
            <a:r>
              <a:rPr lang="en-GB" dirty="0"/>
              <a:t> fosse </a:t>
            </a:r>
            <a:r>
              <a:rPr lang="en-GB" dirty="0" err="1"/>
              <a:t>carregado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nível</a:t>
            </a:r>
            <a:r>
              <a:rPr lang="en-GB" dirty="0"/>
              <a:t> da cache.</a:t>
            </a:r>
            <a:endParaRPr lang="pt-PT" i="1" dirty="0"/>
          </a:p>
          <a:p>
            <a:pPr marL="0" indent="0" algn="just">
              <a:buNone/>
            </a:pPr>
            <a:r>
              <a:rPr lang="pt-PT" dirty="0"/>
              <a:t>Foi também tido em consideração, que este fosse uma potência de 2 menor que que limite obtido. Com isto os tamanho de input escolhidos foram:</a:t>
            </a:r>
          </a:p>
          <a:p>
            <a:r>
              <a:rPr lang="pt-PT" dirty="0"/>
              <a:t>L1 = 2048</a:t>
            </a:r>
          </a:p>
          <a:p>
            <a:r>
              <a:rPr lang="pt-PT" dirty="0"/>
              <a:t>L2 = 16384</a:t>
            </a:r>
          </a:p>
          <a:p>
            <a:r>
              <a:rPr lang="pt-PT" dirty="0"/>
              <a:t>L3 = 1048576</a:t>
            </a:r>
          </a:p>
          <a:p>
            <a:r>
              <a:rPr lang="pt-PT" dirty="0"/>
              <a:t>RAM = 2097152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F7D7EC-F6C9-4F4E-B3C0-1D3E774E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BBD6EDF-CB17-4B8D-BA88-3F9CE73C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4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A5373-DB08-431C-9627-AF4A9AC3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OpenMP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8A794A4-F592-4BAA-AD58-C97B22AD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6240E4C-6842-48CB-A776-A841E5DB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188FB6-D564-4E3D-AFE1-440A835A6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96742"/>
            <a:ext cx="7796212" cy="3909117"/>
          </a:xfrm>
        </p:spPr>
      </p:pic>
    </p:spTree>
    <p:extLst>
      <p:ext uri="{BB962C8B-B14F-4D97-AF65-F5344CB8AC3E}">
        <p14:creationId xmlns:p14="http://schemas.microsoft.com/office/powerpoint/2010/main" val="19082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993FB9-4054-4B6B-A3EB-CA03B48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6A9F1E-40A5-4A54-A1FA-7781775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09C16E-24B9-4895-BEF7-DAF9CA7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62" y="808038"/>
            <a:ext cx="2502813" cy="1077912"/>
          </a:xfrm>
        </p:spPr>
        <p:txBody>
          <a:bodyPr>
            <a:normAutofit/>
          </a:bodyPr>
          <a:lstStyle/>
          <a:p>
            <a:pPr algn="l"/>
            <a:r>
              <a:rPr lang="pt-PT" sz="2800" dirty="0"/>
              <a:t>Resultados MPI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E999A5-B09D-4B32-BE91-902AC123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44" y="2505427"/>
            <a:ext cx="5004356" cy="1826589"/>
          </a:xfrm>
          <a:prstGeom prst="rect">
            <a:avLst/>
          </a:prstGeom>
          <a:ln w="12700">
            <a:noFill/>
          </a:ln>
        </p:spPr>
      </p:pic>
      <p:pic>
        <p:nvPicPr>
          <p:cNvPr id="8" name="Marcador de Posição de Conteúdo 51">
            <a:extLst>
              <a:ext uri="{FF2B5EF4-FFF2-40B4-BE49-F238E27FC236}">
                <a16:creationId xmlns:a16="http://schemas.microsoft.com/office/drawing/2014/main" id="{BD8FCAC2-C458-4AA6-AC3A-63933BBA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44" y="685097"/>
            <a:ext cx="5004356" cy="1826588"/>
          </a:xfrm>
          <a:prstGeom prst="rect">
            <a:avLst/>
          </a:prstGeom>
          <a:ln w="12700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0EBE53-A66C-4079-9488-F95A8508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11" y="2674240"/>
            <a:ext cx="5022499" cy="30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993FB9-4054-4B6B-A3EB-CA03B48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6A9F1E-40A5-4A54-A1FA-7781775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09C16E-24B9-4895-BEF7-DAF9CA7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62" y="808038"/>
            <a:ext cx="2502813" cy="1077912"/>
          </a:xfrm>
        </p:spPr>
        <p:txBody>
          <a:bodyPr>
            <a:normAutofit/>
          </a:bodyPr>
          <a:lstStyle/>
          <a:p>
            <a:pPr algn="l"/>
            <a:r>
              <a:rPr lang="pt-PT" sz="2800" dirty="0"/>
              <a:t>Resultados MPI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ADF3D0-ECEE-4B01-9E4E-527443F7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41" y="2672635"/>
            <a:ext cx="5078611" cy="30736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9FB3C04-CC29-4E15-B9DE-C310C66A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44" y="2505427"/>
            <a:ext cx="5004093" cy="18265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00F183D-7A56-4992-BEFD-79445749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44" y="678838"/>
            <a:ext cx="5004093" cy="18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3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993FB9-4054-4B6B-A3EB-CA03B48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6A9F1E-40A5-4A54-A1FA-7781775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09C16E-24B9-4895-BEF7-DAF9CA7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62" y="808038"/>
            <a:ext cx="2502813" cy="1077912"/>
          </a:xfrm>
        </p:spPr>
        <p:txBody>
          <a:bodyPr>
            <a:normAutofit/>
          </a:bodyPr>
          <a:lstStyle/>
          <a:p>
            <a:pPr algn="l"/>
            <a:r>
              <a:rPr lang="pt-PT" sz="2800" dirty="0"/>
              <a:t>Resultados MPI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AC8CA8-DDA7-4F62-A9AA-21B473FD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744" y="2757041"/>
            <a:ext cx="4994443" cy="30529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A3F825-4842-4C35-B0A2-F4ECE782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71" y="678838"/>
            <a:ext cx="5009529" cy="18265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91503A-11E5-452B-B11A-8B1268E8E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80" y="2456910"/>
            <a:ext cx="5023120" cy="18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7120094-F751-42E1-B59D-72A2C536A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C7091D-18F8-4DE6-9C11-91BC9D7E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425E91-2273-4F07-89AF-063DFD7B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B69D29F-0F67-43FB-8597-E0B0E776F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4D7AF5-F625-47EB-8060-3E86FEFB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DFB23-3690-4736-B566-DE69F8D0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59EA4-B347-44AF-8627-3EF30FEE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077229"/>
          </a:xfrm>
        </p:spPr>
        <p:txBody>
          <a:bodyPr>
            <a:normAutofit/>
          </a:bodyPr>
          <a:lstStyle/>
          <a:p>
            <a:r>
              <a:rPr lang="pt-PT" dirty="0"/>
              <a:t>Resultados MPI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862FED-F5D7-4415-91EA-81449DAB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5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E8BCC-9DC0-4B28-8657-D26A13C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5680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580C346-F50E-46F0-AE66-3293A25F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29" y="553156"/>
            <a:ext cx="4929953" cy="2477300"/>
          </a:xfrm>
          <a:prstGeom prst="rect">
            <a:avLst/>
          </a:prstGeom>
          <a:ln w="12700">
            <a:noFill/>
          </a:ln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49EDCAF-A9A9-4624-8CA9-96040C6C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PT"/>
              <a:t>Computação Paralela e Distribuída - Paradigmas de Computação Paralela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F0CE1E-6F5F-41CD-9197-9100DF5C9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563" y="232995"/>
            <a:ext cx="5087454" cy="3115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0AC0AB-21ED-4D56-9FB0-8A965FD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8487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2" name="Marcador de Posição de Conteúdo 6">
            <a:extLst>
              <a:ext uri="{FF2B5EF4-FFF2-40B4-BE49-F238E27FC236}">
                <a16:creationId xmlns:a16="http://schemas.microsoft.com/office/drawing/2014/main" id="{C26C4FB7-000F-41A4-87CE-C0DB2FA39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201" y="3819562"/>
            <a:ext cx="4923925" cy="2474271"/>
          </a:xfrm>
          <a:prstGeom prst="rect">
            <a:avLst/>
          </a:prstGeom>
          <a:ln w="12700">
            <a:noFill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3094AF5-0837-4DE1-936E-9B8D6A0D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562" y="3509913"/>
            <a:ext cx="5087454" cy="3115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36F75F-80DF-4329-9085-39EF7BF68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04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298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Bucket Sort MPI  Filipe Silva - A77284 João Alves - A77070</vt:lpstr>
      <vt:lpstr>Definição do Algoritmo</vt:lpstr>
      <vt:lpstr>Fases de Execução</vt:lpstr>
      <vt:lpstr>Tamanho do Input</vt:lpstr>
      <vt:lpstr>Resultados OpenMP</vt:lpstr>
      <vt:lpstr>Resultados MPI</vt:lpstr>
      <vt:lpstr>Resultados MPI</vt:lpstr>
      <vt:lpstr>Resultados MPI</vt:lpstr>
      <vt:lpstr>Resultados MPI</vt:lpstr>
      <vt:lpstr>Bucket Sort MPI  Filipe Silva - A77284 João Alves - A77070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 MPI  Filipe Silva - A77284 João Alves - A77070</dc:title>
  <dc:creator>Filipe Pereira Da Silva</dc:creator>
  <cp:lastModifiedBy>João Alves</cp:lastModifiedBy>
  <cp:revision>9</cp:revision>
  <dcterms:created xsi:type="dcterms:W3CDTF">2019-01-03T09:33:46Z</dcterms:created>
  <dcterms:modified xsi:type="dcterms:W3CDTF">2019-01-04T17:40:33Z</dcterms:modified>
</cp:coreProperties>
</file>