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76" r:id="rId8"/>
    <p:sldId id="269" r:id="rId9"/>
    <p:sldId id="270" r:id="rId10"/>
    <p:sldId id="262" r:id="rId11"/>
    <p:sldId id="275" r:id="rId12"/>
    <p:sldId id="272" r:id="rId13"/>
    <p:sldId id="274" r:id="rId14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pt-pt" dirty="0" err="1"/>
            <a:t>First</a:t>
          </a:r>
          <a:r>
            <a:rPr lang="pt-pt" dirty="0"/>
            <a:t> </a:t>
          </a:r>
          <a:r>
            <a:rPr lang="pt-pt" dirty="0" err="1"/>
            <a:t>Implementation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pt" dirty="0" err="1"/>
            <a:t>Vectorization</a:t>
          </a:r>
          <a:endParaRPr lang="pt-pt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5787D5EC-3137-4AB3-A4B0-10C1C7F9779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pt-PT" dirty="0"/>
            <a:t>Correct Use of Cache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58393780-E235-4F7D-BDC3-4EC78439049C}" type="parTrans" cxnId="{C02F9A04-D582-4FFD-9045-45522962A1FC}">
      <dgm:prSet/>
      <dgm:spPr/>
      <dgm:t>
        <a:bodyPr/>
        <a:lstStyle/>
        <a:p>
          <a:endParaRPr lang="pt-PT"/>
        </a:p>
      </dgm:t>
    </dgm:pt>
    <dgm:pt modelId="{7470473B-2D2C-445B-8DE2-81F56C5B2EB9}" type="sibTrans" cxnId="{C02F9A04-D582-4FFD-9045-45522962A1FC}">
      <dgm:prSet/>
      <dgm:spPr/>
      <dgm:t>
        <a:bodyPr/>
        <a:lstStyle/>
        <a:p>
          <a:endParaRPr lang="pt-PT"/>
        </a:p>
      </dgm:t>
    </dgm:pt>
    <dgm:pt modelId="{389F5887-95D5-4DF5-B0A0-3206E2F7CF2C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pt-PT" dirty="0" err="1"/>
            <a:t>Blocking</a:t>
          </a:r>
          <a:endParaRPr lang="pt-pt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FB1AB2DC-9F32-4A75-BB16-6A6EDDC8AE15}" type="parTrans" cxnId="{EC412747-2C9B-46C8-9D40-3969500C71CE}">
      <dgm:prSet/>
      <dgm:spPr/>
      <dgm:t>
        <a:bodyPr/>
        <a:lstStyle/>
        <a:p>
          <a:endParaRPr lang="pt-PT"/>
        </a:p>
      </dgm:t>
    </dgm:pt>
    <dgm:pt modelId="{C9AC09F3-EF0E-4649-A1AC-DA29DF75E49E}" type="sibTrans" cxnId="{EC412747-2C9B-46C8-9D40-3969500C71CE}">
      <dgm:prSet/>
      <dgm:spPr/>
      <dgm:t>
        <a:bodyPr/>
        <a:lstStyle/>
        <a:p>
          <a:endParaRPr lang="pt-PT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A00DE69C-9C6B-4316-BA64-0422D7B70518}" type="pres">
      <dgm:prSet presAssocID="{CD7942A0-B7D2-4B14-8FEA-55FC702F5BE7}" presName="FourNodes_1" presStyleLbl="node1" presStyleIdx="0" presStyleCnt="4">
        <dgm:presLayoutVars>
          <dgm:bulletEnabled val="1"/>
        </dgm:presLayoutVars>
      </dgm:prSet>
      <dgm:spPr/>
    </dgm:pt>
    <dgm:pt modelId="{177B8919-27CC-4F4A-9B08-ED63CE8462A4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E3F1B449-4877-494B-9804-9D495A58B314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197029F2-2BE6-4ED5-A453-F696297EEAF9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706B3A97-03CB-4D2D-9A10-080024DE7FEA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9928290F-E5E9-4EF5-BFCB-5C532580CA79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6E0BF0D0-AF11-416D-8BE3-A23FDF593155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F909ACC1-A9A9-4EAC-B46D-964733102F62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7ABCAC7A-0357-43EB-827C-41F4CFFC3BBB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D63F8819-7CEF-4261-ADFB-958DE413BF3B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4B597E86-BBB3-428B-9443-2878708CFE7A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02F9A04-D582-4FFD-9045-45522962A1FC}" srcId="{CD7942A0-B7D2-4B14-8FEA-55FC702F5BE7}" destId="{5787D5EC-3137-4AB3-A4B0-10C1C7F9779A}" srcOrd="1" destOrd="0" parTransId="{58393780-E235-4F7D-BDC3-4EC78439049C}" sibTransId="{7470473B-2D2C-445B-8DE2-81F56C5B2EB9}"/>
    <dgm:cxn modelId="{ED514C1A-93AD-4E17-8072-5A587C227C2D}" type="presOf" srcId="{8EC937D8-BD76-4A12-A3E5-900D5C1E2E05}" destId="{197029F2-2BE6-4ED5-A453-F696297EEAF9}" srcOrd="0" destOrd="0" presId="urn:microsoft.com/office/officeart/2005/8/layout/vProcess5"/>
    <dgm:cxn modelId="{B3747B64-380D-44E0-8FB0-114DBE4C66EF}" type="presOf" srcId="{389F5887-95D5-4DF5-B0A0-3206E2F7CF2C}" destId="{D63F8819-7CEF-4261-ADFB-958DE413BF3B}" srcOrd="1" destOrd="0" presId="urn:microsoft.com/office/officeart/2005/8/layout/vProcess5"/>
    <dgm:cxn modelId="{EC412747-2C9B-46C8-9D40-3969500C71CE}" srcId="{CD7942A0-B7D2-4B14-8FEA-55FC702F5BE7}" destId="{389F5887-95D5-4DF5-B0A0-3206E2F7CF2C}" srcOrd="2" destOrd="0" parTransId="{FB1AB2DC-9F32-4A75-BB16-6A6EDDC8AE15}" sibTransId="{C9AC09F3-EF0E-4649-A1AC-DA29DF75E49E}"/>
    <dgm:cxn modelId="{5BA74C69-41F9-40CB-862C-7664D3084751}" type="presOf" srcId="{389F5887-95D5-4DF5-B0A0-3206E2F7CF2C}" destId="{E3F1B449-4877-494B-9804-9D495A58B314}" srcOrd="0" destOrd="0" presId="urn:microsoft.com/office/officeart/2005/8/layout/vProcess5"/>
    <dgm:cxn modelId="{8BFCC275-866F-48ED-8A35-9735CBBE4DE7}" type="presOf" srcId="{095A5E99-E976-4550-8F80-53CC813F2F5A}" destId="{A00DE69C-9C6B-4316-BA64-0422D7B70518}" srcOrd="0" destOrd="0" presId="urn:microsoft.com/office/officeart/2005/8/layout/vProcess5"/>
    <dgm:cxn modelId="{43DC8383-AEE5-490C-A8E5-1F216F2B8FE6}" srcId="{CD7942A0-B7D2-4B14-8FEA-55FC702F5BE7}" destId="{8EC937D8-BD76-4A12-A3E5-900D5C1E2E05}" srcOrd="3" destOrd="0" parTransId="{8265EE85-9851-494E-A6D3-1CDACE947DF3}" sibTransId="{B3EFD4A5-9FA1-4ABE-B722-05162509509B}"/>
    <dgm:cxn modelId="{56120F87-230D-4161-AE87-B2C0CC56800E}" type="presOf" srcId="{7470473B-2D2C-445B-8DE2-81F56C5B2EB9}" destId="{9928290F-E5E9-4EF5-BFCB-5C532580CA79}" srcOrd="0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DC0BD1AA-52F5-4BB5-B832-D5A2F4962E4F}" type="presOf" srcId="{8877691F-1B60-4485-9174-DDEC7EE68B70}" destId="{706B3A97-03CB-4D2D-9A10-080024DE7FEA}" srcOrd="0" destOrd="0" presId="urn:microsoft.com/office/officeart/2005/8/layout/vProcess5"/>
    <dgm:cxn modelId="{E56344D1-F0CF-4CA5-BEB7-E674B77FDB3E}" type="presOf" srcId="{5787D5EC-3137-4AB3-A4B0-10C1C7F9779A}" destId="{7ABCAC7A-0357-43EB-827C-41F4CFFC3BBB}" srcOrd="1" destOrd="0" presId="urn:microsoft.com/office/officeart/2005/8/layout/vProcess5"/>
    <dgm:cxn modelId="{3B751CD4-83D2-4068-9189-8E208474B226}" type="presOf" srcId="{C9AC09F3-EF0E-4649-A1AC-DA29DF75E49E}" destId="{6E0BF0D0-AF11-416D-8BE3-A23FDF593155}" srcOrd="0" destOrd="0" presId="urn:microsoft.com/office/officeart/2005/8/layout/vProcess5"/>
    <dgm:cxn modelId="{F1F512D5-C547-4D47-8C01-64B434C99EEC}" type="presOf" srcId="{8EC937D8-BD76-4A12-A3E5-900D5C1E2E05}" destId="{4B597E86-BBB3-428B-9443-2878708CFE7A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3B69E9E9-A297-4F2B-A711-F127FAF1BA9D}" type="presOf" srcId="{5787D5EC-3137-4AB3-A4B0-10C1C7F9779A}" destId="{177B8919-27CC-4F4A-9B08-ED63CE8462A4}" srcOrd="0" destOrd="0" presId="urn:microsoft.com/office/officeart/2005/8/layout/vProcess5"/>
    <dgm:cxn modelId="{C376ADFF-D613-46EC-BA5C-FFE4D7A73BEF}" type="presOf" srcId="{095A5E99-E976-4550-8F80-53CC813F2F5A}" destId="{F909ACC1-A9A9-4EAC-B46D-964733102F62}" srcOrd="1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221336FA-3DE6-4609-B4DE-06DA32E8FFB7}" type="presParOf" srcId="{1D84D8B6-AB32-4491-B5D2-EFE3D7668B88}" destId="{A00DE69C-9C6B-4316-BA64-0422D7B70518}" srcOrd="1" destOrd="0" presId="urn:microsoft.com/office/officeart/2005/8/layout/vProcess5"/>
    <dgm:cxn modelId="{D982DB51-633A-42F3-B8B1-79565B4E0E4A}" type="presParOf" srcId="{1D84D8B6-AB32-4491-B5D2-EFE3D7668B88}" destId="{177B8919-27CC-4F4A-9B08-ED63CE8462A4}" srcOrd="2" destOrd="0" presId="urn:microsoft.com/office/officeart/2005/8/layout/vProcess5"/>
    <dgm:cxn modelId="{2D24DE53-4D60-44C1-9100-B168EE095C77}" type="presParOf" srcId="{1D84D8B6-AB32-4491-B5D2-EFE3D7668B88}" destId="{E3F1B449-4877-494B-9804-9D495A58B314}" srcOrd="3" destOrd="0" presId="urn:microsoft.com/office/officeart/2005/8/layout/vProcess5"/>
    <dgm:cxn modelId="{864843E5-5C39-4E06-8451-15E020D6CDD5}" type="presParOf" srcId="{1D84D8B6-AB32-4491-B5D2-EFE3D7668B88}" destId="{197029F2-2BE6-4ED5-A453-F696297EEAF9}" srcOrd="4" destOrd="0" presId="urn:microsoft.com/office/officeart/2005/8/layout/vProcess5"/>
    <dgm:cxn modelId="{8CA7597E-9FEB-42CE-816D-860ECC5D5BA4}" type="presParOf" srcId="{1D84D8B6-AB32-4491-B5D2-EFE3D7668B88}" destId="{706B3A97-03CB-4D2D-9A10-080024DE7FEA}" srcOrd="5" destOrd="0" presId="urn:microsoft.com/office/officeart/2005/8/layout/vProcess5"/>
    <dgm:cxn modelId="{E94AEE16-3ACB-48BB-8FAE-A273428FE1D1}" type="presParOf" srcId="{1D84D8B6-AB32-4491-B5D2-EFE3D7668B88}" destId="{9928290F-E5E9-4EF5-BFCB-5C532580CA79}" srcOrd="6" destOrd="0" presId="urn:microsoft.com/office/officeart/2005/8/layout/vProcess5"/>
    <dgm:cxn modelId="{9EFC541E-4080-4469-8462-4D695EA09329}" type="presParOf" srcId="{1D84D8B6-AB32-4491-B5D2-EFE3D7668B88}" destId="{6E0BF0D0-AF11-416D-8BE3-A23FDF593155}" srcOrd="7" destOrd="0" presId="urn:microsoft.com/office/officeart/2005/8/layout/vProcess5"/>
    <dgm:cxn modelId="{71DB9EAB-CC56-4AEF-B52D-E2AE1586F557}" type="presParOf" srcId="{1D84D8B6-AB32-4491-B5D2-EFE3D7668B88}" destId="{F909ACC1-A9A9-4EAC-B46D-964733102F62}" srcOrd="8" destOrd="0" presId="urn:microsoft.com/office/officeart/2005/8/layout/vProcess5"/>
    <dgm:cxn modelId="{1680616B-3BF8-424C-B0DD-CC10A443682C}" type="presParOf" srcId="{1D84D8B6-AB32-4491-B5D2-EFE3D7668B88}" destId="{7ABCAC7A-0357-43EB-827C-41F4CFFC3BBB}" srcOrd="9" destOrd="0" presId="urn:microsoft.com/office/officeart/2005/8/layout/vProcess5"/>
    <dgm:cxn modelId="{393227FF-3FB8-4CE5-B1FC-62A602F7411D}" type="presParOf" srcId="{1D84D8B6-AB32-4491-B5D2-EFE3D7668B88}" destId="{D63F8819-7CEF-4261-ADFB-958DE413BF3B}" srcOrd="10" destOrd="0" presId="urn:microsoft.com/office/officeart/2005/8/layout/vProcess5"/>
    <dgm:cxn modelId="{1F9AFF79-AF43-4913-B81A-ED3D86694D92}" type="presParOf" srcId="{1D84D8B6-AB32-4491-B5D2-EFE3D7668B88}" destId="{4B597E86-BBB3-428B-9443-2878708CFE7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DE69C-9C6B-4316-BA64-0422D7B70518}">
      <dsp:nvSpPr>
        <dsp:cNvPr id="0" name=""/>
        <dsp:cNvSpPr/>
      </dsp:nvSpPr>
      <dsp:spPr>
        <a:xfrm>
          <a:off x="0" y="0"/>
          <a:ext cx="7702445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 dirty="0" err="1"/>
            <a:t>First</a:t>
          </a:r>
          <a:r>
            <a:rPr lang="pt-pt" sz="4200" kern="1200" dirty="0"/>
            <a:t> </a:t>
          </a:r>
          <a:r>
            <a:rPr lang="pt-pt" sz="4200" kern="1200" dirty="0" err="1"/>
            <a:t>Implementation</a:t>
          </a:r>
          <a:endParaRPr lang="pt-pt" sz="4200" kern="1200" dirty="0"/>
        </a:p>
      </dsp:txBody>
      <dsp:txXfrm>
        <a:off x="28775" y="28775"/>
        <a:ext cx="6559299" cy="924890"/>
      </dsp:txXfrm>
    </dsp:sp>
    <dsp:sp modelId="{177B8919-27CC-4F4A-9B08-ED63CE8462A4}">
      <dsp:nvSpPr>
        <dsp:cNvPr id="0" name=""/>
        <dsp:cNvSpPr/>
      </dsp:nvSpPr>
      <dsp:spPr>
        <a:xfrm>
          <a:off x="645079" y="1161065"/>
          <a:ext cx="7702445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 dirty="0"/>
            <a:t>Correct Use of Cache</a:t>
          </a:r>
          <a:endParaRPr lang="pt-pt" sz="4200" kern="1200" dirty="0"/>
        </a:p>
      </dsp:txBody>
      <dsp:txXfrm>
        <a:off x="673854" y="1189840"/>
        <a:ext cx="6361229" cy="924890"/>
      </dsp:txXfrm>
    </dsp:sp>
    <dsp:sp modelId="{E3F1B449-4877-494B-9804-9D495A58B314}">
      <dsp:nvSpPr>
        <dsp:cNvPr id="0" name=""/>
        <dsp:cNvSpPr/>
      </dsp:nvSpPr>
      <dsp:spPr>
        <a:xfrm>
          <a:off x="1280531" y="2322131"/>
          <a:ext cx="7702445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 dirty="0" err="1"/>
            <a:t>Blocking</a:t>
          </a:r>
          <a:endParaRPr lang="pt-pt" sz="4200" kern="1200" dirty="0"/>
        </a:p>
      </dsp:txBody>
      <dsp:txXfrm>
        <a:off x="1309306" y="2350906"/>
        <a:ext cx="6370857" cy="924890"/>
      </dsp:txXfrm>
    </dsp:sp>
    <dsp:sp modelId="{197029F2-2BE6-4ED5-A453-F696297EEAF9}">
      <dsp:nvSpPr>
        <dsp:cNvPr id="0" name=""/>
        <dsp:cNvSpPr/>
      </dsp:nvSpPr>
      <dsp:spPr>
        <a:xfrm>
          <a:off x="1925611" y="3483196"/>
          <a:ext cx="7702445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rtlCol="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 dirty="0" err="1"/>
            <a:t>Vectorization</a:t>
          </a:r>
          <a:endParaRPr lang="pt-pt" sz="4200" kern="1200" dirty="0"/>
        </a:p>
      </dsp:txBody>
      <dsp:txXfrm>
        <a:off x="1954386" y="3511971"/>
        <a:ext cx="6361229" cy="924890"/>
      </dsp:txXfrm>
    </dsp:sp>
    <dsp:sp modelId="{706B3A97-03CB-4D2D-9A10-080024DE7FEA}">
      <dsp:nvSpPr>
        <dsp:cNvPr id="0" name=""/>
        <dsp:cNvSpPr/>
      </dsp:nvSpPr>
      <dsp:spPr>
        <a:xfrm>
          <a:off x="7063859" y="752459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207541" y="752459"/>
        <a:ext cx="351222" cy="480536"/>
      </dsp:txXfrm>
    </dsp:sp>
    <dsp:sp modelId="{9928290F-E5E9-4EF5-BFCB-5C532580CA79}">
      <dsp:nvSpPr>
        <dsp:cNvPr id="0" name=""/>
        <dsp:cNvSpPr/>
      </dsp:nvSpPr>
      <dsp:spPr>
        <a:xfrm>
          <a:off x="7708939" y="1913525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900" kern="1200"/>
        </a:p>
      </dsp:txBody>
      <dsp:txXfrm>
        <a:off x="7852621" y="1913525"/>
        <a:ext cx="351222" cy="480536"/>
      </dsp:txXfrm>
    </dsp:sp>
    <dsp:sp modelId="{6E0BF0D0-AF11-416D-8BE3-A23FDF593155}">
      <dsp:nvSpPr>
        <dsp:cNvPr id="0" name=""/>
        <dsp:cNvSpPr/>
      </dsp:nvSpPr>
      <dsp:spPr>
        <a:xfrm>
          <a:off x="8344391" y="3074591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900" kern="1200"/>
        </a:p>
      </dsp:txBody>
      <dsp:txXfrm>
        <a:off x="8488073" y="3074591"/>
        <a:ext cx="351222" cy="480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Arquiteturas Avançadas - Computação Paralela Distribuida</a:t>
            </a:r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Arquiteturas Avançadas - Computação Paralela Distribuida</a:t>
            </a:r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Arquiteturas Avançadas - Computação Paralela Distribuida</a:t>
            </a:r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Arquiteturas Avançadas - Computação Paralela Distribuida</a:t>
            </a:r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Arquiteturas Avançadas - Computação Paralela Distribuida</a:t>
            </a:r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Arquiteturas Avançadas - Computação Paralela Distribuida</a:t>
            </a:r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Arquiteturas Avançadas - Computação Paralela Distribuida</a:t>
            </a:r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Arquiteturas Avançadas - Computação Paralela Distribuida</a:t>
            </a:r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Arquiteturas Avançadas - Computação Paralela Distribuida</a:t>
            </a:r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Arquiteturas Avançadas - Computação Paralela Distribuida</a:t>
            </a:r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Arquiteturas Avançadas - Computação Paralela Distribuida</a:t>
            </a:r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Arquiteturas Avançadas - Computação Paralela Distribuida</a:t>
            </a:r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Multiplication</a:t>
            </a:r>
            <a:endParaRPr lang="pt-pt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Arquiteturas Avançadas</a:t>
            </a:r>
          </a:p>
          <a:p>
            <a:pPr rtl="0"/>
            <a:r>
              <a:rPr lang="pt-PT" sz="1800" dirty="0"/>
              <a:t>Computação Paralela Distribuída</a:t>
            </a:r>
          </a:p>
          <a:p>
            <a:pPr rtl="0"/>
            <a:endParaRPr lang="pt-PT" sz="1800" dirty="0"/>
          </a:p>
          <a:p>
            <a:pPr rtl="0"/>
            <a:r>
              <a:rPr lang="pt-PT" sz="1400" dirty="0"/>
              <a:t>Filipe Silva – A77284</a:t>
            </a:r>
          </a:p>
          <a:p>
            <a:r>
              <a:rPr lang="pt-PT" sz="1400" dirty="0"/>
              <a:t>João Alves – A77070</a:t>
            </a:r>
          </a:p>
          <a:p>
            <a:pPr rtl="0"/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Multiplication</a:t>
            </a:r>
            <a:endParaRPr lang="pt-pt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Arquiteturas Avançadas</a:t>
            </a:r>
          </a:p>
          <a:p>
            <a:pPr rtl="0"/>
            <a:r>
              <a:rPr lang="pt-PT" sz="1800" dirty="0"/>
              <a:t>Computação Paralela Distribuída</a:t>
            </a:r>
          </a:p>
          <a:p>
            <a:pPr rtl="0"/>
            <a:endParaRPr lang="pt-PT" sz="1800" dirty="0"/>
          </a:p>
          <a:p>
            <a:pPr rtl="0"/>
            <a:r>
              <a:rPr lang="pt-PT" sz="1400" dirty="0"/>
              <a:t>Filipe Silva – A77284</a:t>
            </a:r>
          </a:p>
          <a:p>
            <a:r>
              <a:rPr lang="pt-PT" sz="1400" dirty="0"/>
              <a:t>João Alves – A77070</a:t>
            </a:r>
          </a:p>
          <a:p>
            <a:pPr rtl="0"/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425517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Machines</a:t>
            </a:r>
            <a:r>
              <a:rPr lang="pt-PT" dirty="0"/>
              <a:t> </a:t>
            </a:r>
            <a:r>
              <a:rPr lang="pt-PT" dirty="0" err="1"/>
              <a:t>Evaluation</a:t>
            </a:r>
            <a:endParaRPr lang="en-US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81210C4-3050-4BCF-84E8-C2F62B331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51344"/>
            <a:ext cx="10360025" cy="4163374"/>
          </a:xfrm>
        </p:spPr>
      </p:pic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5244F1C-4D41-4692-94A7-9A1361BF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Arquiteturas Avançadas - Computação Paralela Distribuida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endParaRPr lang="pt-pt" dirty="0"/>
          </a:p>
        </p:txBody>
      </p:sp>
      <p:graphicFrame>
        <p:nvGraphicFramePr>
          <p:cNvPr id="3" name="Marcador de Posição de Conteúdo 2">
            <a:extLst>
              <a:ext uri="{FF2B5EF4-FFF2-40B4-BE49-F238E27FC236}">
                <a16:creationId xmlns:a16="http://schemas.microsoft.com/office/drawing/2014/main" id="{C886BCBF-6FC0-47CB-AB3D-905D8ED07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320382"/>
              </p:ext>
            </p:extLst>
          </p:nvPr>
        </p:nvGraphicFramePr>
        <p:xfrm>
          <a:off x="1218883" y="1471276"/>
          <a:ext cx="912368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1842">
                  <a:extLst>
                    <a:ext uri="{9D8B030D-6E8A-4147-A177-3AD203B41FA5}">
                      <a16:colId xmlns:a16="http://schemas.microsoft.com/office/drawing/2014/main" val="1204940444"/>
                    </a:ext>
                  </a:extLst>
                </a:gridCol>
                <a:gridCol w="4561842">
                  <a:extLst>
                    <a:ext uri="{9D8B030D-6E8A-4147-A177-3AD203B41FA5}">
                      <a16:colId xmlns:a16="http://schemas.microsoft.com/office/drawing/2014/main" val="1090456526"/>
                    </a:ext>
                  </a:extLst>
                </a:gridCol>
              </a:tblGrid>
              <a:tr h="388645">
                <a:tc>
                  <a:txBody>
                    <a:bodyPr/>
                    <a:lstStyle/>
                    <a:p>
                      <a:r>
                        <a:rPr lang="pt-PT" sz="2000" dirty="0" err="1"/>
                        <a:t>Level</a:t>
                      </a:r>
                      <a:r>
                        <a:rPr lang="pt-PT" sz="2000" dirty="0"/>
                        <a:t> </a:t>
                      </a:r>
                      <a:r>
                        <a:rPr lang="pt-PT" sz="2000" dirty="0" err="1"/>
                        <a:t>of</a:t>
                      </a:r>
                      <a:r>
                        <a:rPr lang="pt-PT" sz="2000" dirty="0"/>
                        <a:t> </a:t>
                      </a:r>
                      <a:r>
                        <a:rPr lang="pt-PT" sz="2000" dirty="0" err="1"/>
                        <a:t>hierarchy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 err="1"/>
                        <a:t>Matrix</a:t>
                      </a:r>
                      <a:r>
                        <a:rPr lang="pt-PT" sz="2000" dirty="0"/>
                        <a:t> </a:t>
                      </a:r>
                      <a:r>
                        <a:rPr lang="pt-PT" sz="2000" dirty="0" err="1"/>
                        <a:t>Size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82814"/>
                  </a:ext>
                </a:extLst>
              </a:tr>
              <a:tr h="388645">
                <a:tc>
                  <a:txBody>
                    <a:bodyPr/>
                    <a:lstStyle/>
                    <a:p>
                      <a:r>
                        <a:rPr lang="pt-PT" sz="2000" dirty="0"/>
                        <a:t>L1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32 X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4159"/>
                  </a:ext>
                </a:extLst>
              </a:tr>
              <a:tr h="388645">
                <a:tc>
                  <a:txBody>
                    <a:bodyPr/>
                    <a:lstStyle/>
                    <a:p>
                      <a:r>
                        <a:rPr lang="pt-PT" sz="2000" dirty="0"/>
                        <a:t>L2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128 X 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108309"/>
                  </a:ext>
                </a:extLst>
              </a:tr>
              <a:tr h="388645">
                <a:tc>
                  <a:txBody>
                    <a:bodyPr/>
                    <a:lstStyle/>
                    <a:p>
                      <a:r>
                        <a:rPr lang="pt-PT" sz="2000" dirty="0"/>
                        <a:t>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1024 X 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1093"/>
                  </a:ext>
                </a:extLst>
              </a:tr>
              <a:tr h="388645">
                <a:tc>
                  <a:txBody>
                    <a:bodyPr/>
                    <a:lstStyle/>
                    <a:p>
                      <a:r>
                        <a:rPr lang="pt-PT" sz="2000" dirty="0" err="1"/>
                        <a:t>External</a:t>
                      </a:r>
                      <a:r>
                        <a:rPr lang="pt-PT" sz="2000" dirty="0"/>
                        <a:t>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2480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8554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BE9792F-6278-4CFB-A2E7-63D881D06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11998"/>
              </p:ext>
            </p:extLst>
          </p:nvPr>
        </p:nvGraphicFramePr>
        <p:xfrm>
          <a:off x="1218883" y="3715694"/>
          <a:ext cx="912368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93">
                  <a:extLst>
                    <a:ext uri="{9D8B030D-6E8A-4147-A177-3AD203B41FA5}">
                      <a16:colId xmlns:a16="http://schemas.microsoft.com/office/drawing/2014/main" val="1191715260"/>
                    </a:ext>
                  </a:extLst>
                </a:gridCol>
                <a:gridCol w="1676872">
                  <a:extLst>
                    <a:ext uri="{9D8B030D-6E8A-4147-A177-3AD203B41FA5}">
                      <a16:colId xmlns:a16="http://schemas.microsoft.com/office/drawing/2014/main" val="2224738792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2682138769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2984565060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383186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2000" dirty="0" err="1"/>
                        <a:t>Algorithm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128 X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1024 X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2480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3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2972.836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23635.89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9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 </a:t>
                      </a:r>
                      <a:r>
                        <a:rPr lang="pt-PT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2.30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1139.97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9067.64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7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7732.51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9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7.096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17431.63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80917.90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 </a:t>
                      </a:r>
                      <a:r>
                        <a:rPr lang="pt-PT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7851.90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02188"/>
                  </a:ext>
                </a:extLst>
              </a:tr>
            </a:tbl>
          </a:graphicData>
        </a:graphic>
      </p:graphicFrame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22D7C2-C38D-4F25-9FF2-69C0A1E8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Arquiteturas Avançadas - Computação Paralela Distribuida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075F3C3-1BC3-4F4C-9D7B-6AD1BEB5ACF8}"/>
              </a:ext>
            </a:extLst>
          </p:cNvPr>
          <p:cNvSpPr txBox="1"/>
          <p:nvPr/>
        </p:nvSpPr>
        <p:spPr>
          <a:xfrm>
            <a:off x="1218883" y="3452476"/>
            <a:ext cx="91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Table</a:t>
            </a:r>
            <a:r>
              <a:rPr lang="pt-PT" sz="1200" dirty="0"/>
              <a:t> 1: </a:t>
            </a:r>
            <a:r>
              <a:rPr lang="pt-PT" sz="1200" dirty="0" err="1"/>
              <a:t>Matrix</a:t>
            </a:r>
            <a:r>
              <a:rPr lang="pt-PT" sz="1200" dirty="0"/>
              <a:t> </a:t>
            </a:r>
            <a:r>
              <a:rPr lang="pt-PT" sz="1200" dirty="0" err="1"/>
              <a:t>Sizes</a:t>
            </a:r>
            <a:r>
              <a:rPr lang="pt-PT" sz="1200" dirty="0"/>
              <a:t> Per Cache </a:t>
            </a:r>
            <a:r>
              <a:rPr lang="pt-PT" sz="1200" dirty="0" err="1"/>
              <a:t>Level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RAM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D03DA9-5E20-4AF2-929A-535D289091B7}"/>
              </a:ext>
            </a:extLst>
          </p:cNvPr>
          <p:cNvSpPr txBox="1"/>
          <p:nvPr/>
        </p:nvSpPr>
        <p:spPr>
          <a:xfrm>
            <a:off x="1218883" y="6098925"/>
            <a:ext cx="91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Table</a:t>
            </a:r>
            <a:r>
              <a:rPr lang="pt-PT" sz="1200" dirty="0"/>
              <a:t> 2: Time to execute </a:t>
            </a:r>
            <a:r>
              <a:rPr lang="pt-PT" sz="1200" dirty="0" err="1"/>
              <a:t>each</a:t>
            </a:r>
            <a:r>
              <a:rPr lang="pt-PT" sz="1200" dirty="0"/>
              <a:t> </a:t>
            </a:r>
            <a:r>
              <a:rPr lang="pt-PT" sz="1200" dirty="0" err="1"/>
              <a:t>algorithm</a:t>
            </a:r>
            <a:r>
              <a:rPr lang="pt-PT" sz="1200" dirty="0"/>
              <a:t> in </a:t>
            </a:r>
            <a:r>
              <a:rPr lang="pt-PT" sz="1200" dirty="0" err="1"/>
              <a:t>milliseconds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8A2CE-C2BE-41E0-A5F7-6372B0BD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C8C6F73A-C14F-45B5-96C5-A1D57EEA9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831289"/>
              </p:ext>
            </p:extLst>
          </p:nvPr>
        </p:nvGraphicFramePr>
        <p:xfrm>
          <a:off x="1188435" y="1481038"/>
          <a:ext cx="912368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93">
                  <a:extLst>
                    <a:ext uri="{9D8B030D-6E8A-4147-A177-3AD203B41FA5}">
                      <a16:colId xmlns:a16="http://schemas.microsoft.com/office/drawing/2014/main" val="15121977"/>
                    </a:ext>
                  </a:extLst>
                </a:gridCol>
                <a:gridCol w="1676872">
                  <a:extLst>
                    <a:ext uri="{9D8B030D-6E8A-4147-A177-3AD203B41FA5}">
                      <a16:colId xmlns:a16="http://schemas.microsoft.com/office/drawing/2014/main" val="2837001966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3899496592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2181637974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903998381"/>
                    </a:ext>
                  </a:extLst>
                </a:gridCol>
              </a:tblGrid>
              <a:tr h="345652">
                <a:tc>
                  <a:txBody>
                    <a:bodyPr/>
                    <a:lstStyle/>
                    <a:p>
                      <a:r>
                        <a:rPr lang="pt-PT" sz="1800" dirty="0" err="1"/>
                        <a:t>Algorithm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128 X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1024 X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2480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33868"/>
                  </a:ext>
                </a:extLst>
              </a:tr>
              <a:tr h="345652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12598528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50425248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83361"/>
                  </a:ext>
                </a:extLst>
              </a:tr>
              <a:tr h="345652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6720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38240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5756736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20594112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50661"/>
                  </a:ext>
                </a:extLst>
              </a:tr>
              <a:tr h="345652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35744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2372224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9749216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1307"/>
                  </a:ext>
                </a:extLst>
              </a:tr>
              <a:tr h="345652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9376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41472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12598080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4109140608</a:t>
                      </a:r>
                      <a:endParaRPr lang="pt-P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98703"/>
                  </a:ext>
                </a:extLst>
              </a:tr>
              <a:tr h="345652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9120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44160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8804032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57449952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09301"/>
                  </a:ext>
                </a:extLst>
              </a:tr>
            </a:tbl>
          </a:graphicData>
        </a:graphic>
      </p:graphicFrame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1F0FB0-CEC0-4020-A42A-101E728A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Arquiteturas Avançadas - Computação Paralela Distribuida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7B396ED-BD9F-4A21-8F30-194F8C489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116810"/>
              </p:ext>
            </p:extLst>
          </p:nvPr>
        </p:nvGraphicFramePr>
        <p:xfrm>
          <a:off x="1186081" y="3930393"/>
          <a:ext cx="91236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93">
                  <a:extLst>
                    <a:ext uri="{9D8B030D-6E8A-4147-A177-3AD203B41FA5}">
                      <a16:colId xmlns:a16="http://schemas.microsoft.com/office/drawing/2014/main" val="15121977"/>
                    </a:ext>
                  </a:extLst>
                </a:gridCol>
                <a:gridCol w="1676872">
                  <a:extLst>
                    <a:ext uri="{9D8B030D-6E8A-4147-A177-3AD203B41FA5}">
                      <a16:colId xmlns:a16="http://schemas.microsoft.com/office/drawing/2014/main" val="2837001966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3899496592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2181637974"/>
                    </a:ext>
                  </a:extLst>
                </a:gridCol>
                <a:gridCol w="1849673">
                  <a:extLst>
                    <a:ext uri="{9D8B030D-6E8A-4147-A177-3AD203B41FA5}">
                      <a16:colId xmlns:a16="http://schemas.microsoft.com/office/drawing/2014/main" val="903998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800" dirty="0" err="1"/>
                        <a:t>Algorithm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128 X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1024 X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2480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3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66267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4817848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5051118689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39683603954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8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4211814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2151443339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17193516166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5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65751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4201307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2155812135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17230299574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68044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8754927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24426419447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123686000000</a:t>
                      </a:r>
                      <a:endParaRPr lang="pt-P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9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65947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4199800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2153748279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17211330368</a:t>
                      </a:r>
                      <a:endParaRPr lang="pt-PT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09301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10D5F83-4165-4B8F-9478-D58014ED8260}"/>
              </a:ext>
            </a:extLst>
          </p:cNvPr>
          <p:cNvSpPr txBox="1"/>
          <p:nvPr/>
        </p:nvSpPr>
        <p:spPr>
          <a:xfrm>
            <a:off x="1197728" y="3691434"/>
            <a:ext cx="91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Table</a:t>
            </a:r>
            <a:r>
              <a:rPr lang="pt-PT" sz="1200" dirty="0"/>
              <a:t> 3: Total Data </a:t>
            </a:r>
            <a:r>
              <a:rPr lang="pt-PT" sz="1200" dirty="0" err="1"/>
              <a:t>Transfer</a:t>
            </a:r>
            <a:r>
              <a:rPr lang="pt-PT" sz="1200" dirty="0"/>
              <a:t> </a:t>
            </a:r>
            <a:r>
              <a:rPr lang="pt-PT" sz="1200" dirty="0" err="1"/>
              <a:t>from</a:t>
            </a:r>
            <a:r>
              <a:rPr lang="pt-PT" sz="1200" dirty="0"/>
              <a:t>/to </a:t>
            </a:r>
            <a:r>
              <a:rPr lang="pt-PT" sz="1200" dirty="0" err="1"/>
              <a:t>the</a:t>
            </a:r>
            <a:r>
              <a:rPr lang="pt-PT" sz="1200" dirty="0"/>
              <a:t> RAM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521FFD-89FD-4EDE-9BCE-9DDB5D11B2A0}"/>
              </a:ext>
            </a:extLst>
          </p:cNvPr>
          <p:cNvSpPr txBox="1"/>
          <p:nvPr/>
        </p:nvSpPr>
        <p:spPr>
          <a:xfrm>
            <a:off x="1197728" y="6174192"/>
            <a:ext cx="9123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Table</a:t>
            </a:r>
            <a:r>
              <a:rPr lang="pt-PT" sz="1200" dirty="0"/>
              <a:t> 4: Total </a:t>
            </a:r>
            <a:r>
              <a:rPr lang="pt-PT" sz="1200" dirty="0" err="1"/>
              <a:t>Floating</a:t>
            </a:r>
            <a:r>
              <a:rPr lang="pt-PT" sz="1200" dirty="0"/>
              <a:t> </a:t>
            </a:r>
            <a:r>
              <a:rPr lang="pt-PT" sz="1200" dirty="0" err="1"/>
              <a:t>Point</a:t>
            </a:r>
            <a:r>
              <a:rPr lang="pt-PT" sz="1200" dirty="0"/>
              <a:t> </a:t>
            </a:r>
            <a:r>
              <a:rPr lang="pt-PT" sz="1200" dirty="0" err="1"/>
              <a:t>Operations</a:t>
            </a:r>
            <a:r>
              <a:rPr lang="pt-PT" sz="1200" dirty="0"/>
              <a:t> </a:t>
            </a:r>
            <a:r>
              <a:rPr lang="pt-PT" sz="1200" dirty="0" err="1"/>
              <a:t>Executed</a:t>
            </a:r>
            <a:r>
              <a:rPr lang="pt-PT" sz="1200" dirty="0"/>
              <a:t> per </a:t>
            </a:r>
            <a:r>
              <a:rPr lang="pt-PT" sz="1200" dirty="0" err="1"/>
              <a:t>Algorithm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2738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669AA27D-5D0F-42B9-B287-F204F6CA72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1897061"/>
              </p:ext>
            </p:extLst>
          </p:nvPr>
        </p:nvGraphicFramePr>
        <p:xfrm>
          <a:off x="1219200" y="1706563"/>
          <a:ext cx="876364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607">
                  <a:extLst>
                    <a:ext uri="{9D8B030D-6E8A-4147-A177-3AD203B41FA5}">
                      <a16:colId xmlns:a16="http://schemas.microsoft.com/office/drawing/2014/main" val="930613812"/>
                    </a:ext>
                  </a:extLst>
                </a:gridCol>
                <a:gridCol w="1460607">
                  <a:extLst>
                    <a:ext uri="{9D8B030D-6E8A-4147-A177-3AD203B41FA5}">
                      <a16:colId xmlns:a16="http://schemas.microsoft.com/office/drawing/2014/main" val="3102051540"/>
                    </a:ext>
                  </a:extLst>
                </a:gridCol>
                <a:gridCol w="1460607">
                  <a:extLst>
                    <a:ext uri="{9D8B030D-6E8A-4147-A177-3AD203B41FA5}">
                      <a16:colId xmlns:a16="http://schemas.microsoft.com/office/drawing/2014/main" val="4227854933"/>
                    </a:ext>
                  </a:extLst>
                </a:gridCol>
                <a:gridCol w="1460607">
                  <a:extLst>
                    <a:ext uri="{9D8B030D-6E8A-4147-A177-3AD203B41FA5}">
                      <a16:colId xmlns:a16="http://schemas.microsoft.com/office/drawing/2014/main" val="2778009826"/>
                    </a:ext>
                  </a:extLst>
                </a:gridCol>
                <a:gridCol w="1460607">
                  <a:extLst>
                    <a:ext uri="{9D8B030D-6E8A-4147-A177-3AD203B41FA5}">
                      <a16:colId xmlns:a16="http://schemas.microsoft.com/office/drawing/2014/main" val="2841998349"/>
                    </a:ext>
                  </a:extLst>
                </a:gridCol>
                <a:gridCol w="1460607">
                  <a:extLst>
                    <a:ext uri="{9D8B030D-6E8A-4147-A177-3AD203B41FA5}">
                      <a16:colId xmlns:a16="http://schemas.microsoft.com/office/drawing/2014/main" val="4034247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800" dirty="0" err="1"/>
                        <a:t>Algorithm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Cache </a:t>
                      </a:r>
                      <a:r>
                        <a:rPr lang="pt-PT" sz="1800" dirty="0" err="1"/>
                        <a:t>Level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128 X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1024 X 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/>
                        <a:t>2048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248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endParaRPr lang="pt-PT" sz="2800" dirty="0"/>
                    </a:p>
                    <a:p>
                      <a:r>
                        <a:rPr lang="pt-PT" sz="2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58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99.97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99.65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970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94.86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1497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endParaRPr lang="pt-PT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PT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Transposed</a:t>
                      </a:r>
                      <a:endParaRPr lang="pt-PT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413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920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93.48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71.46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06789"/>
                  </a:ext>
                </a:extLst>
              </a:tr>
            </a:tbl>
          </a:graphicData>
        </a:graphic>
      </p:graphicFrame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F20AEA5-97FF-40F5-8E1D-7B64E941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Arquiteturas Avançadas - Computação Paralela Distribuida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FC58377-4A0A-4E96-85BB-05D671FB8964}"/>
              </a:ext>
            </a:extLst>
          </p:cNvPr>
          <p:cNvSpPr txBox="1"/>
          <p:nvPr/>
        </p:nvSpPr>
        <p:spPr>
          <a:xfrm>
            <a:off x="1218883" y="4846003"/>
            <a:ext cx="8763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Table</a:t>
            </a:r>
            <a:r>
              <a:rPr lang="pt-PT" sz="1200" dirty="0"/>
              <a:t> 5: Cache misses in </a:t>
            </a:r>
            <a:r>
              <a:rPr lang="pt-PT" sz="1200" dirty="0" err="1"/>
              <a:t>percentage</a:t>
            </a:r>
            <a:r>
              <a:rPr lang="pt-PT" sz="1200" dirty="0"/>
              <a:t> for IJK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Optimizations</a:t>
            </a:r>
            <a:endParaRPr lang="pt-pt" dirty="0"/>
          </a:p>
        </p:txBody>
      </p:sp>
      <p:graphicFrame>
        <p:nvGraphicFramePr>
          <p:cNvPr id="5" name="Marcador de Posição de Conteúdo 4" descr="Processo escalonado a mostrar 3 tarefas dispostas uma abaixo da outra e são utilizadas duas setas a apontar para baixo para indicar o progresso da primeira tarefa para a segunda tarefa e da segunda tarefa para a terceira taref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7409791"/>
              </p:ext>
            </p:extLst>
          </p:nvPr>
        </p:nvGraphicFramePr>
        <p:xfrm>
          <a:off x="1218883" y="1682752"/>
          <a:ext cx="9628057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A6D236-DB09-4E0E-BAE3-E06CF00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Arquiteturas Avançadas - Computação Paralela Distribuida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Vectorization</a:t>
            </a:r>
            <a:endParaRPr lang="pt-pt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C8EC856B-9BCA-46E5-A8AB-452D1CAB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Arquiteturas Avançadas - Computação Paralela Distribuida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7F2D45B-CBB2-45B2-B85E-6AB3C01A0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61750"/>
              </p:ext>
            </p:extLst>
          </p:nvPr>
        </p:nvGraphicFramePr>
        <p:xfrm>
          <a:off x="1341884" y="1988840"/>
          <a:ext cx="950505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011">
                  <a:extLst>
                    <a:ext uri="{9D8B030D-6E8A-4147-A177-3AD203B41FA5}">
                      <a16:colId xmlns:a16="http://schemas.microsoft.com/office/drawing/2014/main" val="764262293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578178844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3401719747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371658669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1599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2000" dirty="0" err="1"/>
                        <a:t>Algorithm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32 X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32 X 32 </a:t>
                      </a:r>
                      <a:r>
                        <a:rPr lang="pt-PT" sz="2000" dirty="0" err="1"/>
                        <a:t>Vec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128 X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128 X 128 </a:t>
                      </a:r>
                      <a:r>
                        <a:rPr lang="pt-PT" sz="2000" dirty="0" err="1"/>
                        <a:t>Vec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 Transposed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2.30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1.91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8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 Transposed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1.980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0.609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4636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892277A-E9EC-4A49-94B9-0B3EB552EC2F}"/>
              </a:ext>
            </a:extLst>
          </p:cNvPr>
          <p:cNvSpPr txBox="1"/>
          <p:nvPr/>
        </p:nvSpPr>
        <p:spPr>
          <a:xfrm>
            <a:off x="1341885" y="3601079"/>
            <a:ext cx="950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Table</a:t>
            </a:r>
            <a:r>
              <a:rPr lang="pt-PT" sz="1200" dirty="0"/>
              <a:t> 6: Non </a:t>
            </a:r>
            <a:r>
              <a:rPr lang="pt-PT" sz="1200" dirty="0" err="1"/>
              <a:t>Vectorized</a:t>
            </a:r>
            <a:r>
              <a:rPr lang="pt-PT" sz="1200" dirty="0"/>
              <a:t> VS </a:t>
            </a:r>
            <a:r>
              <a:rPr lang="pt-PT" sz="1200" dirty="0" err="1"/>
              <a:t>Vectorized</a:t>
            </a:r>
            <a:r>
              <a:rPr lang="pt-PT" sz="1200" dirty="0"/>
              <a:t> </a:t>
            </a:r>
            <a:r>
              <a:rPr lang="pt-PT" sz="1200" dirty="0" err="1"/>
              <a:t>Code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Paralelization</a:t>
            </a:r>
            <a:endParaRPr lang="pt-pt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C8EC856B-9BCA-46E5-A8AB-452D1CAB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Arquiteturas Avançadas - Computação Paralela Distribuida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EF1AA23-2CF3-4047-AF64-0DD34F553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46171"/>
              </p:ext>
            </p:extLst>
          </p:nvPr>
        </p:nvGraphicFramePr>
        <p:xfrm>
          <a:off x="1341884" y="1988840"/>
          <a:ext cx="95050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1">
                  <a:extLst>
                    <a:ext uri="{9D8B030D-6E8A-4147-A177-3AD203B41FA5}">
                      <a16:colId xmlns:a16="http://schemas.microsoft.com/office/drawing/2014/main" val="764262293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2578178844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3401719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2400" dirty="0" err="1"/>
                        <a:t>Algorithm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2048 X 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400" dirty="0"/>
                        <a:t>2048 X 2048 Par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 Transposed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9173</a:t>
                      </a:r>
                      <a:endParaRPr lang="pt-PT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298.885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9175</a:t>
                      </a:r>
                      <a:endParaRPr lang="pt-PT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8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 Transposed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9182</a:t>
                      </a:r>
                      <a:endParaRPr lang="pt-PT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325.403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4636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29E6BAB-C4B7-4961-ADA7-ECDBFC060A83}"/>
              </a:ext>
            </a:extLst>
          </p:cNvPr>
          <p:cNvSpPr txBox="1"/>
          <p:nvPr/>
        </p:nvSpPr>
        <p:spPr>
          <a:xfrm>
            <a:off x="1341884" y="3838620"/>
            <a:ext cx="950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Table</a:t>
            </a:r>
            <a:r>
              <a:rPr lang="pt-PT" sz="1200" dirty="0"/>
              <a:t> 7: Non </a:t>
            </a:r>
            <a:r>
              <a:rPr lang="pt-PT" sz="1200" dirty="0" err="1"/>
              <a:t>Parallel</a:t>
            </a:r>
            <a:r>
              <a:rPr lang="pt-PT" sz="1200" dirty="0"/>
              <a:t> VS </a:t>
            </a:r>
            <a:r>
              <a:rPr lang="pt-PT" sz="1200" dirty="0" err="1"/>
              <a:t>Parallel</a:t>
            </a:r>
            <a:r>
              <a:rPr lang="pt-PT" sz="1200" dirty="0"/>
              <a:t> </a:t>
            </a:r>
            <a:r>
              <a:rPr lang="pt-PT" sz="1200" dirty="0" err="1"/>
              <a:t>Code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2165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GPU </a:t>
            </a:r>
            <a:r>
              <a:rPr lang="pt-PT" dirty="0" err="1"/>
              <a:t>Implementation</a:t>
            </a:r>
            <a:endParaRPr lang="pt-pt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8E4DEC55-C969-413B-BA2F-BC59C73C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/>
              <a:t>Arquiteturas Avançadas - Computação Paralela Distribuida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EC7CA94-FAE2-4932-83EF-3A8367967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2530"/>
              </p:ext>
            </p:extLst>
          </p:nvPr>
        </p:nvGraphicFramePr>
        <p:xfrm>
          <a:off x="1341884" y="1988840"/>
          <a:ext cx="950505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1">
                  <a:extLst>
                    <a:ext uri="{9D8B030D-6E8A-4147-A177-3AD203B41FA5}">
                      <a16:colId xmlns:a16="http://schemas.microsoft.com/office/drawing/2014/main" val="764262293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2578178844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3401719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2000" dirty="0" err="1"/>
                        <a:t>Algorithm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2048 X 2048 Intel </a:t>
                      </a:r>
                      <a:r>
                        <a:rPr lang="pt-PT" sz="2000" dirty="0" err="1"/>
                        <a:t>Xeon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2048 X 2048 </a:t>
                      </a:r>
                      <a:r>
                        <a:rPr lang="pt-PT" sz="2000" dirty="0" err="1"/>
                        <a:t>Nvidia</a:t>
                      </a:r>
                      <a:r>
                        <a:rPr lang="pt-PT" sz="2000" dirty="0"/>
                        <a:t> Kepler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IJK Transposed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9173</a:t>
                      </a:r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IKJ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9175</a:t>
                      </a:r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8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JKI Transposed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9182</a:t>
                      </a:r>
                      <a:endParaRPr lang="pt-PT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4636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2E5D606-4895-4C69-93DF-326E0BACB052}"/>
              </a:ext>
            </a:extLst>
          </p:cNvPr>
          <p:cNvSpPr txBox="1"/>
          <p:nvPr/>
        </p:nvSpPr>
        <p:spPr>
          <a:xfrm>
            <a:off x="1341884" y="3580808"/>
            <a:ext cx="950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Table</a:t>
            </a:r>
            <a:r>
              <a:rPr lang="pt-PT" sz="1200" dirty="0"/>
              <a:t> 8: Intel </a:t>
            </a:r>
            <a:r>
              <a:rPr lang="pt-PT" sz="1200" dirty="0" err="1"/>
              <a:t>Xeon</a:t>
            </a:r>
            <a:r>
              <a:rPr lang="pt-PT" sz="1200" dirty="0"/>
              <a:t> </a:t>
            </a:r>
            <a:r>
              <a:rPr lang="pt-PT" sz="1200" dirty="0" err="1"/>
              <a:t>Processor</a:t>
            </a:r>
            <a:r>
              <a:rPr lang="pt-PT" sz="1200" dirty="0"/>
              <a:t> E5-2695 v2 VS </a:t>
            </a:r>
            <a:r>
              <a:rPr lang="pt-PT" sz="1200" dirty="0" err="1"/>
              <a:t>Nvidia</a:t>
            </a:r>
            <a:r>
              <a:rPr lang="pt-PT" sz="1200" dirty="0"/>
              <a:t> Kepler</a:t>
            </a:r>
          </a:p>
        </p:txBody>
      </p:sp>
    </p:spTree>
    <p:extLst>
      <p:ext uri="{BB962C8B-B14F-4D97-AF65-F5344CB8AC3E}">
        <p14:creationId xmlns:p14="http://schemas.microsoft.com/office/powerpoint/2010/main" val="191786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_TF02787990" id="{12C8E685-F8D5-4521-8A19-293B843C5BB7}" vid="{1053C7C1-E09C-473B-9A51-D09582FD0C83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triplo (ecrã panorâmico)</Template>
  <TotalTime>175</TotalTime>
  <Words>439</Words>
  <Application>Microsoft Office PowerPoint</Application>
  <PresentationFormat>Custom</PresentationFormat>
  <Paragraphs>222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Tecnologia 16x9</vt:lpstr>
      <vt:lpstr>Matrix Multiplication</vt:lpstr>
      <vt:lpstr>Machines Evaluation</vt:lpstr>
      <vt:lpstr>First Implementation</vt:lpstr>
      <vt:lpstr>First Implementation</vt:lpstr>
      <vt:lpstr>First Implementation</vt:lpstr>
      <vt:lpstr>Optimizations</vt:lpstr>
      <vt:lpstr>Vectorization</vt:lpstr>
      <vt:lpstr>Paralelization</vt:lpstr>
      <vt:lpstr>GPU Implementation</vt:lpstr>
      <vt:lpstr>Matrix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</dc:title>
  <dc:creator>Ash</dc:creator>
  <cp:lastModifiedBy>João Alves</cp:lastModifiedBy>
  <cp:revision>13</cp:revision>
  <dcterms:created xsi:type="dcterms:W3CDTF">2019-01-27T19:02:12Z</dcterms:created>
  <dcterms:modified xsi:type="dcterms:W3CDTF">2019-01-28T11:10:48Z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